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1"/>
  </p:notesMasterIdLst>
  <p:sldIdLst>
    <p:sldId id="281" r:id="rId2"/>
    <p:sldId id="301" r:id="rId3"/>
    <p:sldId id="360" r:id="rId4"/>
    <p:sldId id="338" r:id="rId5"/>
    <p:sldId id="288" r:id="rId6"/>
    <p:sldId id="300" r:id="rId7"/>
    <p:sldId id="306" r:id="rId8"/>
    <p:sldId id="307" r:id="rId9"/>
    <p:sldId id="308" r:id="rId10"/>
    <p:sldId id="309" r:id="rId11"/>
    <p:sldId id="285" r:id="rId12"/>
    <p:sldId id="357" r:id="rId13"/>
    <p:sldId id="358" r:id="rId14"/>
    <p:sldId id="359" r:id="rId15"/>
    <p:sldId id="310" r:id="rId16"/>
    <p:sldId id="311" r:id="rId17"/>
    <p:sldId id="313" r:id="rId18"/>
    <p:sldId id="320" r:id="rId19"/>
    <p:sldId id="321" r:id="rId20"/>
    <p:sldId id="325" r:id="rId21"/>
    <p:sldId id="334" r:id="rId22"/>
    <p:sldId id="335" r:id="rId23"/>
    <p:sldId id="319" r:id="rId24"/>
    <p:sldId id="326" r:id="rId25"/>
    <p:sldId id="337" r:id="rId26"/>
    <p:sldId id="336" r:id="rId27"/>
    <p:sldId id="287" r:id="rId28"/>
    <p:sldId id="353" r:id="rId29"/>
    <p:sldId id="352" r:id="rId30"/>
    <p:sldId id="356" r:id="rId31"/>
    <p:sldId id="354" r:id="rId32"/>
    <p:sldId id="355" r:id="rId33"/>
    <p:sldId id="291" r:id="rId34"/>
    <p:sldId id="340" r:id="rId35"/>
    <p:sldId id="297" r:id="rId36"/>
    <p:sldId id="344" r:id="rId37"/>
    <p:sldId id="351" r:id="rId38"/>
    <p:sldId id="349" r:id="rId39"/>
    <p:sldId id="347" r:id="rId40"/>
    <p:sldId id="348" r:id="rId41"/>
    <p:sldId id="346" r:id="rId42"/>
    <p:sldId id="333" r:id="rId43"/>
    <p:sldId id="292" r:id="rId44"/>
    <p:sldId id="332" r:id="rId45"/>
    <p:sldId id="303" r:id="rId46"/>
    <p:sldId id="331" r:id="rId47"/>
    <p:sldId id="330" r:id="rId48"/>
    <p:sldId id="305" r:id="rId49"/>
    <p:sldId id="299" r:id="rId50"/>
  </p:sldIdLst>
  <p:sldSz cx="12192000" cy="6858000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B3267"/>
    <a:srgbClr val="FAE100"/>
    <a:srgbClr val="87BC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613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11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7DC0BD-F6A8-4D92-AE03-2A8AEAE9C486}" type="datetimeFigureOut">
              <a:rPr lang="ko-KR" altLang="en-US" smtClean="0"/>
              <a:t>2023-11-22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C486AC-1911-4F74-85B3-7203B58EBC90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435360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8A2CE7E2-2C73-4D30-2A2A-4850E6F056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부제목 2">
            <a:extLst>
              <a:ext uri="{FF2B5EF4-FFF2-40B4-BE49-F238E27FC236}">
                <a16:creationId xmlns:a16="http://schemas.microsoft.com/office/drawing/2014/main" id="{98C2B563-C656-29C8-C363-2E8F9F91D1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ko-KR" altLang="en-US"/>
              <a:t>클릭하여 마스터 부제목 스타일 편집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C0A62574-3D88-26CD-3E4D-E9CEA9013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98550-9D54-411D-A6B9-35CDB2E52FFD}" type="datetimeFigureOut">
              <a:rPr lang="ko-KR" altLang="en-US" smtClean="0"/>
              <a:t>2023-11-22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3CB4B079-A864-0031-A1DA-4D4599EE8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2F9F9AAB-D7E6-EEB0-0FDF-726A67C9B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11A6-F02B-41A3-BC48-F793A28A881B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463639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1CFBF56-57A7-A3C8-78CF-C0D4C934F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39981B43-4B95-C66A-1D3A-6B93288C45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E4E03091-58B0-62F4-E6BA-B11F72DEB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98550-9D54-411D-A6B9-35CDB2E52FFD}" type="datetimeFigureOut">
              <a:rPr lang="ko-KR" altLang="en-US" smtClean="0"/>
              <a:t>2023-11-22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0D870204-496A-974C-B4FC-3F97C7DB5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415212FE-C700-1E36-0D78-06707CA86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11A6-F02B-41A3-BC48-F793A28A881B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68675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7EEF05E7-0213-8A86-4D16-943BD57CD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069E9BE4-5E2F-0370-DB35-A3D675F630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ko-KR" altLang="en-US"/>
              <a:t>마스터 텍스트 스타일을 편집하려면 클릭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D4DF7DED-4463-6694-4794-0010B824C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98550-9D54-411D-A6B9-35CDB2E52FFD}" type="datetimeFigureOut">
              <a:rPr lang="ko-KR" altLang="en-US" smtClean="0"/>
              <a:t>2023-11-22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4A12527C-CFA8-2CF1-EC34-E4331E13A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E73D78CE-814A-4D34-CF07-C544AF895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11A6-F02B-41A3-BC48-F793A28A881B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949308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8BAB6D6B-EF91-C380-B69D-C143BDDDE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0EC786E7-29D3-4150-82BD-9BE6320F52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A4C3E83D-608B-1D24-9A66-1948B0F2EA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74190D17-5A23-93B1-EA88-00382EAA0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98550-9D54-411D-A6B9-35CDB2E52FFD}" type="datetimeFigureOut">
              <a:rPr lang="ko-KR" altLang="en-US" smtClean="0"/>
              <a:t>2023-11-22</a:t>
            </a:fld>
            <a:endParaRPr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5C765024-574A-A870-BB94-693F7FD93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12467B90-839C-94FA-1EB7-DA3384210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11A6-F02B-41A3-BC48-F793A28A881B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981942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2AF1D2A2-1980-91DB-56BA-24057889E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1BB6AA9F-2FBD-ACD6-672A-203AB3EB68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/>
              <a:t>마스터 텍스트 스타일을 편집하려면 클릭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F4AD85CA-F2C4-592B-581B-B43A552CB5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5" name="텍스트 개체 틀 4">
            <a:extLst>
              <a:ext uri="{FF2B5EF4-FFF2-40B4-BE49-F238E27FC236}">
                <a16:creationId xmlns:a16="http://schemas.microsoft.com/office/drawing/2014/main" id="{9898FF54-EC01-4B53-E913-8D4CD4BB70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/>
              <a:t>마스터 텍스트 스타일을 편집하려면 클릭</a:t>
            </a:r>
          </a:p>
        </p:txBody>
      </p:sp>
      <p:sp>
        <p:nvSpPr>
          <p:cNvPr id="6" name="내용 개체 틀 5">
            <a:extLst>
              <a:ext uri="{FF2B5EF4-FFF2-40B4-BE49-F238E27FC236}">
                <a16:creationId xmlns:a16="http://schemas.microsoft.com/office/drawing/2014/main" id="{C757A174-2147-D861-5D8F-A52D0025FF5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7" name="날짜 개체 틀 6">
            <a:extLst>
              <a:ext uri="{FF2B5EF4-FFF2-40B4-BE49-F238E27FC236}">
                <a16:creationId xmlns:a16="http://schemas.microsoft.com/office/drawing/2014/main" id="{D5916AD4-D5CF-4F36-3A10-F56E6A692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98550-9D54-411D-A6B9-35CDB2E52FFD}" type="datetimeFigureOut">
              <a:rPr lang="ko-KR" altLang="en-US" smtClean="0"/>
              <a:t>2023-11-22</a:t>
            </a:fld>
            <a:endParaRPr lang="ko-KR" altLang="en-US"/>
          </a:p>
        </p:txBody>
      </p:sp>
      <p:sp>
        <p:nvSpPr>
          <p:cNvPr id="8" name="바닥글 개체 틀 7">
            <a:extLst>
              <a:ext uri="{FF2B5EF4-FFF2-40B4-BE49-F238E27FC236}">
                <a16:creationId xmlns:a16="http://schemas.microsoft.com/office/drawing/2014/main" id="{98445692-0FD9-31E0-871E-6BAE917A1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9" name="슬라이드 번호 개체 틀 8">
            <a:extLst>
              <a:ext uri="{FF2B5EF4-FFF2-40B4-BE49-F238E27FC236}">
                <a16:creationId xmlns:a16="http://schemas.microsoft.com/office/drawing/2014/main" id="{3503F901-68D0-7B18-59EE-DC0647BAA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11A6-F02B-41A3-BC48-F793A28A881B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663770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F96EA1F2-0985-36F9-3111-FE24469D1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날짜 개체 틀 2">
            <a:extLst>
              <a:ext uri="{FF2B5EF4-FFF2-40B4-BE49-F238E27FC236}">
                <a16:creationId xmlns:a16="http://schemas.microsoft.com/office/drawing/2014/main" id="{6190BFC5-6F04-93A4-424D-EEDFD6C80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98550-9D54-411D-A6B9-35CDB2E52FFD}" type="datetimeFigureOut">
              <a:rPr lang="ko-KR" altLang="en-US" smtClean="0"/>
              <a:t>2023-11-22</a:t>
            </a:fld>
            <a:endParaRPr lang="ko-KR" altLang="en-US"/>
          </a:p>
        </p:txBody>
      </p:sp>
      <p:sp>
        <p:nvSpPr>
          <p:cNvPr id="4" name="바닥글 개체 틀 3">
            <a:extLst>
              <a:ext uri="{FF2B5EF4-FFF2-40B4-BE49-F238E27FC236}">
                <a16:creationId xmlns:a16="http://schemas.microsoft.com/office/drawing/2014/main" id="{E4736870-F4C1-BD2A-0F42-35339C31B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슬라이드 번호 개체 틀 4">
            <a:extLst>
              <a:ext uri="{FF2B5EF4-FFF2-40B4-BE49-F238E27FC236}">
                <a16:creationId xmlns:a16="http://schemas.microsoft.com/office/drawing/2014/main" id="{77610FA4-5AD1-7609-B8C3-801DE52AE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11A6-F02B-41A3-BC48-F793A28A881B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54932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>
            <a:extLst>
              <a:ext uri="{FF2B5EF4-FFF2-40B4-BE49-F238E27FC236}">
                <a16:creationId xmlns:a16="http://schemas.microsoft.com/office/drawing/2014/main" id="{48CA89B8-B7DA-A981-37DF-BD70CA0AE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98550-9D54-411D-A6B9-35CDB2E52FFD}" type="datetimeFigureOut">
              <a:rPr lang="ko-KR" altLang="en-US" smtClean="0"/>
              <a:t>2023-11-22</a:t>
            </a:fld>
            <a:endParaRPr lang="ko-KR" altLang="en-US"/>
          </a:p>
        </p:txBody>
      </p:sp>
      <p:sp>
        <p:nvSpPr>
          <p:cNvPr id="3" name="바닥글 개체 틀 2">
            <a:extLst>
              <a:ext uri="{FF2B5EF4-FFF2-40B4-BE49-F238E27FC236}">
                <a16:creationId xmlns:a16="http://schemas.microsoft.com/office/drawing/2014/main" id="{223A696F-3D4C-5049-CB8D-DDE0CBC3F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65D5FF26-7149-5001-8C4C-B65CDC782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11A6-F02B-41A3-BC48-F793A28A881B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391384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AFC5D86A-1831-FF2A-CB66-4AD4B4C61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3E0506D2-A62A-A6AA-8E5B-7C4544120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4BAA5F25-73AA-C15F-B413-074D5D30F5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ko-KR" altLang="en-US"/>
              <a:t>마스터 텍스트 스타일을 편집하려면 클릭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9336E03E-C899-8319-1890-143D62BAC0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98550-9D54-411D-A6B9-35CDB2E52FFD}" type="datetimeFigureOut">
              <a:rPr lang="ko-KR" altLang="en-US" smtClean="0"/>
              <a:t>2023-11-22</a:t>
            </a:fld>
            <a:endParaRPr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AB4C6283-AF0C-C8DE-5EF4-726BBE75D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9FBE51BE-893A-56A7-80B9-98698E772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11A6-F02B-41A3-BC48-F793A28A881B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8453599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B72B02C-B5F4-D54B-C4CD-BD971D942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그림 개체 틀 2">
            <a:extLst>
              <a:ext uri="{FF2B5EF4-FFF2-40B4-BE49-F238E27FC236}">
                <a16:creationId xmlns:a16="http://schemas.microsoft.com/office/drawing/2014/main" id="{BD1A5CC1-9BA7-F124-2AB4-14DC2F19CA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ko-KR" altLang="en-US"/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2DB72303-9B9E-A319-D573-EA6E3949D5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ko-KR" altLang="en-US"/>
              <a:t>마스터 텍스트 스타일을 편집하려면 클릭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FB599C5C-2B82-8D6B-572A-051426966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98550-9D54-411D-A6B9-35CDB2E52FFD}" type="datetimeFigureOut">
              <a:rPr lang="ko-KR" altLang="en-US" smtClean="0"/>
              <a:t>2023-11-22</a:t>
            </a:fld>
            <a:endParaRPr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5023038C-4612-9466-0E83-EF70787D2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62ED2E29-C5E6-FD93-C994-8ABDCC6A7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11A6-F02B-41A3-BC48-F793A28A881B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962923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73AC618A-5850-F616-B823-68267A593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82066C22-D76B-8089-3C50-4ED02FC784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BD2BC4E6-21ED-EDB4-7863-23816CD86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98550-9D54-411D-A6B9-35CDB2E52FFD}" type="datetimeFigureOut">
              <a:rPr lang="ko-KR" altLang="en-US" smtClean="0"/>
              <a:t>2023-11-22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BA44F699-2839-5919-0CDE-B2944064E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7A5FD8F2-FA6E-A534-3E33-DE18A100F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11A6-F02B-41A3-BC48-F793A28A881B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69014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>
            <a:extLst>
              <a:ext uri="{FF2B5EF4-FFF2-40B4-BE49-F238E27FC236}">
                <a16:creationId xmlns:a16="http://schemas.microsoft.com/office/drawing/2014/main" id="{B35B8FA1-8F74-ABC6-BFF4-EA0B266562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4E3A595A-1EE3-6BAA-9114-6C81C1FB00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106D861F-5D6E-F9FF-A341-F4C2A4F29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98550-9D54-411D-A6B9-35CDB2E52FFD}" type="datetimeFigureOut">
              <a:rPr lang="ko-KR" altLang="en-US" smtClean="0"/>
              <a:t>2023-11-22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F46B2438-D55D-CC14-E7B1-84B4E3AE8A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EB032A23-5637-31FC-3AAD-0E5653EAA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11A6-F02B-41A3-BC48-F793A28A881B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656428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>
            <a:extLst>
              <a:ext uri="{FF2B5EF4-FFF2-40B4-BE49-F238E27FC236}">
                <a16:creationId xmlns:a16="http://schemas.microsoft.com/office/drawing/2014/main" id="{7B300091-EEC2-A4E6-D0BD-4E67F20A3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6D0C8607-780B-0853-D40A-CA047E023B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BA109073-F604-1895-1865-A5AAFB58BA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998550-9D54-411D-A6B9-35CDB2E52FFD}" type="datetimeFigureOut">
              <a:rPr lang="ko-KR" altLang="en-US" smtClean="0"/>
              <a:t>2023-11-22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52F39069-7FAC-B507-1E99-5BCB9E06F5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A4A812D8-D04F-ED70-A560-F0F52EDBE7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4111A6-F02B-41A3-BC48-F793A28A881B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51243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1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1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5.png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2553329" y="2671216"/>
            <a:ext cx="7085341" cy="75778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ko-KR" altLang="en-US" sz="5500" b="1" dirty="0">
                <a:solidFill>
                  <a:srgbClr val="87BCD2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국제기도의 날</a:t>
            </a:r>
            <a:endParaRPr lang="en-GB" sz="5500" b="1" dirty="0">
              <a:solidFill>
                <a:srgbClr val="87BCD2"/>
              </a:solidFill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3123795" y="3924372"/>
            <a:ext cx="5944408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anose="020B0604020202020204" pitchFamily="34" charset="0"/>
              <a:buNone/>
            </a:pPr>
            <a:r>
              <a:rPr lang="en-GB" sz="1600" b="1" dirty="0">
                <a:solidFill>
                  <a:schemeClr val="bg1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International Day of Prayer for the Persecuted Church 2023</a:t>
            </a:r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FB456385-4339-AEF7-FB8F-8EA4CE0B41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7744" y="6278614"/>
            <a:ext cx="3790033" cy="332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8488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2553328" y="2334175"/>
            <a:ext cx="7085341" cy="169992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하나님은 우리의 피난처시요 힘이시니 </a:t>
            </a:r>
            <a:endParaRPr kumimoji="0" lang="en-US" altLang="ko-KR" sz="2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환난 중에 만날 큰 도움이시라</a:t>
            </a: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(</a:t>
            </a: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시편 </a:t>
            </a: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46:1)</a:t>
            </a:r>
            <a:endParaRPr kumimoji="0" lang="en-GB" sz="2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1906116" y="4217772"/>
            <a:ext cx="8379763" cy="49833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God is our refuge and strength, an ever-present help in trouble. (Psalms 46:1) 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711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1907309" y="1699491"/>
            <a:ext cx="8377381" cy="42672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오픈도어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(Open Doors)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는 </a:t>
            </a: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전세계 박해 받는 교회들을 섬기고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만일 한 지체가 고통을 받으면 모든 지체가 함께 고통을 받고 </a:t>
            </a:r>
            <a:endParaRPr kumimoji="0" lang="en-US" altLang="ko-KR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한 지체가 영광을 얻으면 모든 지체가 함께 </a:t>
            </a:r>
            <a:r>
              <a:rPr kumimoji="0" lang="ko-KR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즐거워하느니라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고린도전서 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12:26)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저희는 모두 그리스도의 몸의 지체임을 믿습니다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964675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4636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971870" y="2343451"/>
            <a:ext cx="4611969" cy="313757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우리는 그리스도의 몸의 지체이다 </a:t>
            </a:r>
          </a:p>
          <a:p>
            <a:pPr marL="0" marR="0" lvl="0" indent="0" algn="ctr" defTabSz="914400" rtl="0" eaLnBrk="1" fontAlgn="auto" latinLnBrk="0" hangingPunct="1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우리는 박해 받는 교회를 섬긴다 </a:t>
            </a:r>
          </a:p>
          <a:p>
            <a:pPr marL="0" marR="0" lvl="0" indent="0" algn="ctr" defTabSz="914400" rtl="0" eaLnBrk="1" fontAlgn="auto" latinLnBrk="0" hangingPunct="1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우리는 성경의 사람이다</a:t>
            </a:r>
          </a:p>
          <a:p>
            <a:pPr marL="0" marR="0" lvl="0" indent="0" algn="ctr" defTabSz="914400" rtl="0" eaLnBrk="1" fontAlgn="auto" latinLnBrk="0" hangingPunct="1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우리는 기도의 사람이다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98721FBD-C664-6C9B-CEA7-FD7EA29A1D2D}"/>
              </a:ext>
            </a:extLst>
          </p:cNvPr>
          <p:cNvSpPr txBox="1">
            <a:spLocks/>
          </p:cNvSpPr>
          <p:nvPr/>
        </p:nvSpPr>
        <p:spPr>
          <a:xfrm>
            <a:off x="5676533" y="2341141"/>
            <a:ext cx="5341495" cy="2766150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우리는 믿음으로 살며 사역한다</a:t>
            </a:r>
          </a:p>
          <a:p>
            <a:pPr marL="0" marR="0" lvl="0" indent="0" algn="ctr" defTabSz="914400" rtl="0" eaLnBrk="1" fontAlgn="auto" latinLnBrk="0" hangingPunct="1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우리는 예수 그리스도와 그분의 지상명령에 헌신한다 </a:t>
            </a:r>
            <a:endParaRPr kumimoji="0" lang="ko-KR" alt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우리는 오직 하나님의 영광을 위해 사역한다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D8582F0-3A8B-461E-545C-EE26A3DAB98A}"/>
              </a:ext>
            </a:extLst>
          </p:cNvPr>
          <p:cNvCxnSpPr>
            <a:cxnSpLocks/>
          </p:cNvCxnSpPr>
          <p:nvPr/>
        </p:nvCxnSpPr>
        <p:spPr>
          <a:xfrm flipV="1">
            <a:off x="1173969" y="1722791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">
            <a:extLst>
              <a:ext uri="{FF2B5EF4-FFF2-40B4-BE49-F238E27FC236}">
                <a16:creationId xmlns:a16="http://schemas.microsoft.com/office/drawing/2014/main" id="{7FC1594E-5032-7BBE-71D4-71400C784B75}"/>
              </a:ext>
            </a:extLst>
          </p:cNvPr>
          <p:cNvCxnSpPr>
            <a:cxnSpLocks/>
          </p:cNvCxnSpPr>
          <p:nvPr/>
        </p:nvCxnSpPr>
        <p:spPr>
          <a:xfrm flipV="1">
            <a:off x="1173969" y="6101687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51B91FB8-C2CA-969C-F5A7-9CF257A684D7}"/>
              </a:ext>
            </a:extLst>
          </p:cNvPr>
          <p:cNvSpPr txBox="1">
            <a:spLocks/>
          </p:cNvSpPr>
          <p:nvPr/>
        </p:nvSpPr>
        <p:spPr>
          <a:xfrm>
            <a:off x="6234543" y="1138075"/>
            <a:ext cx="4848137" cy="49833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ko-KR" altLang="en-US" sz="16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오픈도어 핵심가치 </a:t>
            </a:r>
            <a:r>
              <a:rPr lang="en-US" sz="16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OPEN DOORS CORE VALUE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6681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그림 10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E2CB45C3-DFE5-63A3-0234-5D1DD9B2FF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2553329" y="2777023"/>
            <a:ext cx="7085341" cy="65197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ko-KR" altLang="en-US" sz="35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중국의 </a:t>
            </a:r>
            <a:r>
              <a:rPr lang="ko-KR" altLang="en-US" sz="3500" b="1" dirty="0" err="1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거인들과의</a:t>
            </a:r>
            <a:r>
              <a:rPr lang="ko-KR" altLang="en-US" sz="35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싸움</a:t>
            </a:r>
            <a:endParaRPr kumimoji="0" lang="en-GB" sz="35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3123795" y="3588370"/>
            <a:ext cx="5944408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6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Fighting Giants in China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75DBF444-834C-C001-4F4F-7DC363E07DB5}"/>
              </a:ext>
            </a:extLst>
          </p:cNvPr>
          <p:cNvSpPr txBox="1">
            <a:spLocks/>
          </p:cNvSpPr>
          <p:nvPr/>
        </p:nvSpPr>
        <p:spPr>
          <a:xfrm>
            <a:off x="332468" y="6233605"/>
            <a:ext cx="5384841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국제오픈도어 디렉터 에릭 리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(Eric Lee)</a:t>
            </a:r>
            <a:endParaRPr kumimoji="0" lang="en-GB" sz="15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5547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2F3B1318-993A-0C90-E2E6-DDA10851067D}"/>
              </a:ext>
            </a:extLst>
          </p:cNvPr>
          <p:cNvSpPr txBox="1">
            <a:spLocks/>
          </p:cNvSpPr>
          <p:nvPr/>
        </p:nvSpPr>
        <p:spPr>
          <a:xfrm>
            <a:off x="1056000" y="2058342"/>
            <a:ext cx="10080000" cy="3600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No Bible: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중국 정부의 정책으로 초기 사역자들은 성경책을 소유하지 못했습니다</a:t>
            </a: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오픈도어의 </a:t>
            </a: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'Project Pearl'</a:t>
            </a: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은 이러한 제약을 극복하고</a:t>
            </a: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성경 보급을 통해 사역자와 신자들의 신앙의 기초를 단단히 다질 수 있도록 했습니다</a:t>
            </a: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</a:t>
            </a:r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</a:p>
        </p:txBody>
      </p:sp>
      <p:cxnSp>
        <p:nvCxnSpPr>
          <p:cNvPr id="3" name="Straight Connector 6">
            <a:extLst>
              <a:ext uri="{FF2B5EF4-FFF2-40B4-BE49-F238E27FC236}">
                <a16:creationId xmlns:a16="http://schemas.microsoft.com/office/drawing/2014/main" id="{EDA9FC9D-52E4-93FA-94CE-46997146FF37}"/>
              </a:ext>
            </a:extLst>
          </p:cNvPr>
          <p:cNvCxnSpPr>
            <a:cxnSpLocks/>
          </p:cNvCxnSpPr>
          <p:nvPr/>
        </p:nvCxnSpPr>
        <p:spPr>
          <a:xfrm flipV="1">
            <a:off x="1173969" y="1722791"/>
            <a:ext cx="9844059" cy="1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5">
            <a:extLst>
              <a:ext uri="{FF2B5EF4-FFF2-40B4-BE49-F238E27FC236}">
                <a16:creationId xmlns:a16="http://schemas.microsoft.com/office/drawing/2014/main" id="{9CDC3A36-D0F0-FDE1-3EDE-2921908A9E94}"/>
              </a:ext>
            </a:extLst>
          </p:cNvPr>
          <p:cNvCxnSpPr>
            <a:cxnSpLocks/>
          </p:cNvCxnSpPr>
          <p:nvPr/>
        </p:nvCxnSpPr>
        <p:spPr>
          <a:xfrm flipV="1">
            <a:off x="1173969" y="6101687"/>
            <a:ext cx="9844059" cy="1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859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2F3B1318-993A-0C90-E2E6-DDA10851067D}"/>
              </a:ext>
            </a:extLst>
          </p:cNvPr>
          <p:cNvSpPr txBox="1">
            <a:spLocks/>
          </p:cNvSpPr>
          <p:nvPr/>
        </p:nvSpPr>
        <p:spPr>
          <a:xfrm>
            <a:off x="1056000" y="2058342"/>
            <a:ext cx="10080000" cy="3600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2. No Meeting: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중국정부의 엄격한 모임 금지 조치 속에서도</a:t>
            </a: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사역자들은 </a:t>
            </a:r>
            <a:endParaRPr kumimoji="0" lang="en-US" altLang="ko-KR" sz="25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지하에서의 사역을 통해 교회의 유지와 성장을 이룩했습니다</a:t>
            </a: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</a:t>
            </a:r>
            <a:endParaRPr kumimoji="0" lang="en-GB" sz="25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cxnSp>
        <p:nvCxnSpPr>
          <p:cNvPr id="3" name="Straight Connector 6">
            <a:extLst>
              <a:ext uri="{FF2B5EF4-FFF2-40B4-BE49-F238E27FC236}">
                <a16:creationId xmlns:a16="http://schemas.microsoft.com/office/drawing/2014/main" id="{6D2607DD-6C71-0C92-DA91-AB485F1892AA}"/>
              </a:ext>
            </a:extLst>
          </p:cNvPr>
          <p:cNvCxnSpPr>
            <a:cxnSpLocks/>
          </p:cNvCxnSpPr>
          <p:nvPr/>
        </p:nvCxnSpPr>
        <p:spPr>
          <a:xfrm flipV="1">
            <a:off x="1173969" y="1722791"/>
            <a:ext cx="9844059" cy="1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5">
            <a:extLst>
              <a:ext uri="{FF2B5EF4-FFF2-40B4-BE49-F238E27FC236}">
                <a16:creationId xmlns:a16="http://schemas.microsoft.com/office/drawing/2014/main" id="{9C317194-F5C3-3584-73D3-F22561F06D0E}"/>
              </a:ext>
            </a:extLst>
          </p:cNvPr>
          <p:cNvCxnSpPr>
            <a:cxnSpLocks/>
          </p:cNvCxnSpPr>
          <p:nvPr/>
        </p:nvCxnSpPr>
        <p:spPr>
          <a:xfrm flipV="1">
            <a:off x="1173969" y="6101687"/>
            <a:ext cx="9844059" cy="1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8026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2F3B1318-993A-0C90-E2E6-DDA10851067D}"/>
              </a:ext>
            </a:extLst>
          </p:cNvPr>
          <p:cNvSpPr txBox="1">
            <a:spLocks/>
          </p:cNvSpPr>
          <p:nvPr/>
        </p:nvSpPr>
        <p:spPr>
          <a:xfrm>
            <a:off x="1056000" y="2058342"/>
            <a:ext cx="10080000" cy="3600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3. No Training: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현지 사역자들에게 신앙의 훈련을 제공하며</a:t>
            </a: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이제는 훈련을 받은 졸업생들이 다음 세대를 양성하는 역할을 수행하고 있습니다</a:t>
            </a: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</a:t>
            </a:r>
            <a:endParaRPr kumimoji="0" lang="en-GB" sz="25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cxnSp>
        <p:nvCxnSpPr>
          <p:cNvPr id="3" name="Straight Connector 6">
            <a:extLst>
              <a:ext uri="{FF2B5EF4-FFF2-40B4-BE49-F238E27FC236}">
                <a16:creationId xmlns:a16="http://schemas.microsoft.com/office/drawing/2014/main" id="{2000A636-56B3-58D1-80D6-D46A205F0476}"/>
              </a:ext>
            </a:extLst>
          </p:cNvPr>
          <p:cNvCxnSpPr>
            <a:cxnSpLocks/>
          </p:cNvCxnSpPr>
          <p:nvPr/>
        </p:nvCxnSpPr>
        <p:spPr>
          <a:xfrm flipV="1">
            <a:off x="1173969" y="1722791"/>
            <a:ext cx="9844059" cy="1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5">
            <a:extLst>
              <a:ext uri="{FF2B5EF4-FFF2-40B4-BE49-F238E27FC236}">
                <a16:creationId xmlns:a16="http://schemas.microsoft.com/office/drawing/2014/main" id="{3EDBA98B-A24F-CAA0-D1A2-CD10FDCE9769}"/>
              </a:ext>
            </a:extLst>
          </p:cNvPr>
          <p:cNvCxnSpPr>
            <a:cxnSpLocks/>
          </p:cNvCxnSpPr>
          <p:nvPr/>
        </p:nvCxnSpPr>
        <p:spPr>
          <a:xfrm flipV="1">
            <a:off x="1173969" y="6101687"/>
            <a:ext cx="9844059" cy="1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68586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2F3B1318-993A-0C90-E2E6-DDA10851067D}"/>
              </a:ext>
            </a:extLst>
          </p:cNvPr>
          <p:cNvSpPr txBox="1">
            <a:spLocks/>
          </p:cNvSpPr>
          <p:nvPr/>
        </p:nvSpPr>
        <p:spPr>
          <a:xfrm>
            <a:off x="1056000" y="2058342"/>
            <a:ext cx="10080000" cy="3600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4. No Freedom</a:t>
            </a:r>
            <a:endParaRPr kumimoji="0" lang="en-GB" sz="25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cxnSp>
        <p:nvCxnSpPr>
          <p:cNvPr id="3" name="Straight Connector 6">
            <a:extLst>
              <a:ext uri="{FF2B5EF4-FFF2-40B4-BE49-F238E27FC236}">
                <a16:creationId xmlns:a16="http://schemas.microsoft.com/office/drawing/2014/main" id="{91D3A287-1041-032A-4173-B5913344CD1F}"/>
              </a:ext>
            </a:extLst>
          </p:cNvPr>
          <p:cNvCxnSpPr>
            <a:cxnSpLocks/>
          </p:cNvCxnSpPr>
          <p:nvPr/>
        </p:nvCxnSpPr>
        <p:spPr>
          <a:xfrm flipV="1">
            <a:off x="1173969" y="1722791"/>
            <a:ext cx="9844059" cy="1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5">
            <a:extLst>
              <a:ext uri="{FF2B5EF4-FFF2-40B4-BE49-F238E27FC236}">
                <a16:creationId xmlns:a16="http://schemas.microsoft.com/office/drawing/2014/main" id="{76C6A650-E1B6-CC71-98C7-DD9AF09E6A4C}"/>
              </a:ext>
            </a:extLst>
          </p:cNvPr>
          <p:cNvCxnSpPr>
            <a:cxnSpLocks/>
          </p:cNvCxnSpPr>
          <p:nvPr/>
        </p:nvCxnSpPr>
        <p:spPr>
          <a:xfrm flipV="1">
            <a:off x="1173969" y="6101687"/>
            <a:ext cx="9844059" cy="1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59854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2F3B1318-993A-0C90-E2E6-DDA10851067D}"/>
              </a:ext>
            </a:extLst>
          </p:cNvPr>
          <p:cNvSpPr txBox="1">
            <a:spLocks/>
          </p:cNvSpPr>
          <p:nvPr/>
        </p:nvSpPr>
        <p:spPr>
          <a:xfrm>
            <a:off x="1056000" y="2058342"/>
            <a:ext cx="10080000" cy="3600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5. Materialism: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중국이 세계에 많은 축복을 주는 나라임에도 불구하고</a:t>
            </a: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물질주의가 만연해 있습니다</a:t>
            </a: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이로 인해 일부 사역자들이 신앙보다는 물질을 사랑하게 되면</a:t>
            </a: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바울의 제자들이 떠났던 것처럼 예수님을 등질 위험이 있습니다</a:t>
            </a: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r>
              <a:rPr kumimoji="0" lang="ko-KR" altLang="en-US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이에 맞서 싸우는 것은 중국 사역의 중요한 부분입니다</a:t>
            </a:r>
            <a:r>
              <a:rPr kumimoji="0" lang="en-US" altLang="ko-KR" sz="25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</a:t>
            </a:r>
            <a:endParaRPr kumimoji="0" lang="en-GB" sz="25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cxnSp>
        <p:nvCxnSpPr>
          <p:cNvPr id="3" name="Straight Connector 6">
            <a:extLst>
              <a:ext uri="{FF2B5EF4-FFF2-40B4-BE49-F238E27FC236}">
                <a16:creationId xmlns:a16="http://schemas.microsoft.com/office/drawing/2014/main" id="{BFF47083-E807-CE77-C6AC-A9363F3C11B8}"/>
              </a:ext>
            </a:extLst>
          </p:cNvPr>
          <p:cNvCxnSpPr>
            <a:cxnSpLocks/>
          </p:cNvCxnSpPr>
          <p:nvPr/>
        </p:nvCxnSpPr>
        <p:spPr>
          <a:xfrm flipV="1">
            <a:off x="1173969" y="1722791"/>
            <a:ext cx="9844059" cy="1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5">
            <a:extLst>
              <a:ext uri="{FF2B5EF4-FFF2-40B4-BE49-F238E27FC236}">
                <a16:creationId xmlns:a16="http://schemas.microsoft.com/office/drawing/2014/main" id="{D29FBB49-AAB5-7E3B-BD0D-1950E0E2F311}"/>
              </a:ext>
            </a:extLst>
          </p:cNvPr>
          <p:cNvCxnSpPr>
            <a:cxnSpLocks/>
          </p:cNvCxnSpPr>
          <p:nvPr/>
        </p:nvCxnSpPr>
        <p:spPr>
          <a:xfrm flipV="1">
            <a:off x="1173969" y="6101687"/>
            <a:ext cx="9844059" cy="1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8191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2553329" y="2777023"/>
            <a:ext cx="7085341" cy="65197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3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전세계 박해 받는 교회들의 이야기</a:t>
            </a:r>
            <a:endParaRPr kumimoji="0" lang="en-GB" sz="3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3123795" y="3588370"/>
            <a:ext cx="5944408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6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Stories of the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Persecuted Church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B7D5D109-FA3C-74D4-7DE1-BF1B1ED8C86E}"/>
              </a:ext>
            </a:extLst>
          </p:cNvPr>
          <p:cNvSpPr txBox="1">
            <a:spLocks/>
          </p:cNvSpPr>
          <p:nvPr/>
        </p:nvSpPr>
        <p:spPr>
          <a:xfrm>
            <a:off x="332468" y="6233605"/>
            <a:ext cx="2791327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ko-KR" altLang="en-US" sz="15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한국오픈도어 </a:t>
            </a:r>
            <a:r>
              <a:rPr lang="ko-KR" altLang="en-US" sz="1500" b="1" dirty="0" err="1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김경복</a:t>
            </a:r>
            <a:r>
              <a:rPr lang="ko-KR" altLang="en-US" sz="15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사무총장</a:t>
            </a:r>
            <a:endParaRPr kumimoji="0" lang="en-GB" sz="1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81154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그림 10" descr="텍스트, 스크린샷, 지도이(가) 표시된 사진&#10;&#10;자동 생성된 설명">
            <a:extLst>
              <a:ext uri="{FF2B5EF4-FFF2-40B4-BE49-F238E27FC236}">
                <a16:creationId xmlns:a16="http://schemas.microsoft.com/office/drawing/2014/main" id="{C059374A-C4E5-089D-7132-BB51FF9CF2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8594" y="0"/>
            <a:ext cx="96948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532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1907309" y="2236196"/>
            <a:ext cx="8377381" cy="23856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기독교인들이 받는 박해의 완전한 범위는 파악하기가 어렵습니다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2023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년 </a:t>
            </a:r>
            <a:r>
              <a:rPr kumimoji="0" lang="ko-KR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월드와치리스트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기독교 박해지수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)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데이터에 의하면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3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억 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6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천만명이 넘는 기독교인들이 믿음을 지키기 위해 </a:t>
            </a: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높은 강도의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박해와 차별을 당하며 고통받고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0916850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1907309" y="1930400"/>
            <a:ext cx="8377381" cy="371301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2023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년 </a:t>
            </a:r>
            <a:r>
              <a:rPr kumimoji="0" lang="ko-KR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월드와치리스트에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올라온 모든 국가의 기독교인들은 </a:t>
            </a: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예수님을 따른다는 이유로 어려움을 당할 수 있으며 </a:t>
            </a: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 중 높은 순위에 위치한 국가의 국민들에게는 </a:t>
            </a: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기독교인으로 살아가는 것 자체가 매일의 도전입니다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믿음을 살아내는 것 자체가 압박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차별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잔혹함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그리고 충격적인 폭력의 행사를 의미하기도 합니다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831585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2553328" y="1911114"/>
            <a:ext cx="7085341" cy="1517886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3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사하라 이남 아프리카의 폭력</a:t>
            </a:r>
            <a:endParaRPr kumimoji="0" lang="en-GB" sz="3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3123794" y="3429000"/>
            <a:ext cx="5944408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16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Violence</a:t>
            </a:r>
            <a:r>
              <a:rPr lang="ko-KR" altLang="en-US" sz="16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lang="en-US" altLang="ko-KR" sz="16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in</a:t>
            </a:r>
            <a:r>
              <a:rPr lang="ko-KR" altLang="en-US" sz="16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lang="en-US" altLang="ko-KR" sz="16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Sub-Saharan</a:t>
            </a:r>
            <a:r>
              <a:rPr lang="ko-KR" altLang="en-US" sz="16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lang="en-US" altLang="ko-KR" sz="16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Africa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53334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pic>
        <p:nvPicPr>
          <p:cNvPr id="6" name="2023년 국제기도의 날 사하라 이남 아프리카의 폭력, 아유바 이야기">
            <a:hlinkClick r:id="" action="ppaction://media"/>
            <a:extLst>
              <a:ext uri="{FF2B5EF4-FFF2-40B4-BE49-F238E27FC236}">
                <a16:creationId xmlns:a16="http://schemas.microsoft.com/office/drawing/2014/main" id="{4732BC34-D818-80E2-2EF3-FE5B4EA70B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53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6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1969392" y="2120515"/>
            <a:ext cx="8253216" cy="3559849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사하라 이남 아프리카에는 아유바와 같은 </a:t>
            </a: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수천 명의 기독교인들이 극단주의 단체들의 </a:t>
            </a: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끊임없는 공격의 위협 아래서 살아가고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  <p:cxnSp>
        <p:nvCxnSpPr>
          <p:cNvPr id="6" name="Straight Connector 6">
            <a:extLst>
              <a:ext uri="{FF2B5EF4-FFF2-40B4-BE49-F238E27FC236}">
                <a16:creationId xmlns:a16="http://schemas.microsoft.com/office/drawing/2014/main" id="{988CE3FD-5F5E-A4EC-45B0-60ADB2A8C7A4}"/>
              </a:ext>
            </a:extLst>
          </p:cNvPr>
          <p:cNvCxnSpPr>
            <a:cxnSpLocks/>
          </p:cNvCxnSpPr>
          <p:nvPr/>
        </p:nvCxnSpPr>
        <p:spPr>
          <a:xfrm flipV="1">
            <a:off x="1173969" y="1722791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5">
            <a:extLst>
              <a:ext uri="{FF2B5EF4-FFF2-40B4-BE49-F238E27FC236}">
                <a16:creationId xmlns:a16="http://schemas.microsoft.com/office/drawing/2014/main" id="{99FB7917-7573-63A2-AC3E-BDE3A8712DB8}"/>
              </a:ext>
            </a:extLst>
          </p:cNvPr>
          <p:cNvCxnSpPr>
            <a:cxnSpLocks/>
          </p:cNvCxnSpPr>
          <p:nvPr/>
        </p:nvCxnSpPr>
        <p:spPr>
          <a:xfrm flipV="1">
            <a:off x="1173969" y="6101687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7101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1335676" y="2132315"/>
            <a:ext cx="9520644" cy="3559849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사하라 사막 이남 아프리카 지역의 폭력 상황은 사상 최고치를 기록하고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r>
              <a:rPr kumimoji="0" lang="ko-KR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보코하람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(Boko Haram),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이슬람국가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(IS), </a:t>
            </a:r>
            <a:r>
              <a:rPr kumimoji="0" lang="ko-KR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알샤바브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(al-Shabaab)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와 같은 </a:t>
            </a: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극도의 </a:t>
            </a:r>
            <a:r>
              <a:rPr kumimoji="0" lang="ko-KR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지하디스트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단체들은 나이지리아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부르키나파소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소말리아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그리고 말리와 같은 나라에서 활발히 활동하고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이들은 혼란과 강도 가운데서도 작전을 펼치며 기독교인과 무슬림을 살해하고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이중 기독교인들은 특별히 더 표적이 되고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  <p:cxnSp>
        <p:nvCxnSpPr>
          <p:cNvPr id="6" name="Straight Connector 6">
            <a:extLst>
              <a:ext uri="{FF2B5EF4-FFF2-40B4-BE49-F238E27FC236}">
                <a16:creationId xmlns:a16="http://schemas.microsoft.com/office/drawing/2014/main" id="{988CE3FD-5F5E-A4EC-45B0-60ADB2A8C7A4}"/>
              </a:ext>
            </a:extLst>
          </p:cNvPr>
          <p:cNvCxnSpPr>
            <a:cxnSpLocks/>
          </p:cNvCxnSpPr>
          <p:nvPr/>
        </p:nvCxnSpPr>
        <p:spPr>
          <a:xfrm flipV="1">
            <a:off x="1173969" y="1722791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5">
            <a:extLst>
              <a:ext uri="{FF2B5EF4-FFF2-40B4-BE49-F238E27FC236}">
                <a16:creationId xmlns:a16="http://schemas.microsoft.com/office/drawing/2014/main" id="{99FB7917-7573-63A2-AC3E-BDE3A8712DB8}"/>
              </a:ext>
            </a:extLst>
          </p:cNvPr>
          <p:cNvCxnSpPr>
            <a:cxnSpLocks/>
          </p:cNvCxnSpPr>
          <p:nvPr/>
        </p:nvCxnSpPr>
        <p:spPr>
          <a:xfrm flipV="1">
            <a:off x="1173969" y="6101687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8433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1335676" y="1927553"/>
            <a:ext cx="9520644" cy="3969372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다른 어느 곳 보다 아프리카에는 기독교인들이 많이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교회는 성장하고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하지만 어떤 곳에서는 그리스도 안의 형제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자매들이</a:t>
            </a: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전례 없는 맹습을 직면하고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  <p:cxnSp>
        <p:nvCxnSpPr>
          <p:cNvPr id="6" name="Straight Connector 6">
            <a:extLst>
              <a:ext uri="{FF2B5EF4-FFF2-40B4-BE49-F238E27FC236}">
                <a16:creationId xmlns:a16="http://schemas.microsoft.com/office/drawing/2014/main" id="{988CE3FD-5F5E-A4EC-45B0-60ADB2A8C7A4}"/>
              </a:ext>
            </a:extLst>
          </p:cNvPr>
          <p:cNvCxnSpPr>
            <a:cxnSpLocks/>
          </p:cNvCxnSpPr>
          <p:nvPr/>
        </p:nvCxnSpPr>
        <p:spPr>
          <a:xfrm flipV="1">
            <a:off x="1173969" y="1722791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5">
            <a:extLst>
              <a:ext uri="{FF2B5EF4-FFF2-40B4-BE49-F238E27FC236}">
                <a16:creationId xmlns:a16="http://schemas.microsoft.com/office/drawing/2014/main" id="{99FB7917-7573-63A2-AC3E-BDE3A8712DB8}"/>
              </a:ext>
            </a:extLst>
          </p:cNvPr>
          <p:cNvCxnSpPr>
            <a:cxnSpLocks/>
          </p:cNvCxnSpPr>
          <p:nvPr/>
        </p:nvCxnSpPr>
        <p:spPr>
          <a:xfrm flipV="1">
            <a:off x="1173969" y="6101687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4568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1335676" y="1927553"/>
            <a:ext cx="9520644" cy="3969372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그리고 이 중 많은 이들은 상상할 수조차 없는 위험 가운데서도 </a:t>
            </a: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예수님을 따라 살아가기를 선택합니다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용기와 회복과 더불어 믿음 안에서 인내하며 살아가고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이들이 홀로 견디게 두고 볼 수만은 없습니다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  <p:cxnSp>
        <p:nvCxnSpPr>
          <p:cNvPr id="6" name="Straight Connector 6">
            <a:extLst>
              <a:ext uri="{FF2B5EF4-FFF2-40B4-BE49-F238E27FC236}">
                <a16:creationId xmlns:a16="http://schemas.microsoft.com/office/drawing/2014/main" id="{988CE3FD-5F5E-A4EC-45B0-60ADB2A8C7A4}"/>
              </a:ext>
            </a:extLst>
          </p:cNvPr>
          <p:cNvCxnSpPr>
            <a:cxnSpLocks/>
          </p:cNvCxnSpPr>
          <p:nvPr/>
        </p:nvCxnSpPr>
        <p:spPr>
          <a:xfrm flipV="1">
            <a:off x="1173969" y="1722791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5">
            <a:extLst>
              <a:ext uri="{FF2B5EF4-FFF2-40B4-BE49-F238E27FC236}">
                <a16:creationId xmlns:a16="http://schemas.microsoft.com/office/drawing/2014/main" id="{99FB7917-7573-63A2-AC3E-BDE3A8712DB8}"/>
              </a:ext>
            </a:extLst>
          </p:cNvPr>
          <p:cNvCxnSpPr>
            <a:cxnSpLocks/>
          </p:cNvCxnSpPr>
          <p:nvPr/>
        </p:nvCxnSpPr>
        <p:spPr>
          <a:xfrm flipV="1">
            <a:off x="1173969" y="6101687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03046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1969390" y="2008144"/>
            <a:ext cx="8253216" cy="398807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영적 충격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: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박해로 인해 보통의 기독교인들의 신앙은 흔들릴 수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예수님을 저버리거나 심지어는 위험한 사상들로 과격하게 변할 수도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교회의 생존은 위태로운 상태에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정서적 충격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: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폭력적인 박해의 피해자들은 정신적 외상을 입었습니다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이들은 분노와 절망 가운데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어떤 이들은 복수의 기회를 노려 폭력의 악순환을 만들어 내고 있으며 다른 이들은 우울에 빠질 염려가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교회는 불안정한 상황 가운데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  <p:cxnSp>
        <p:nvCxnSpPr>
          <p:cNvPr id="6" name="Straight Connector 6">
            <a:extLst>
              <a:ext uri="{FF2B5EF4-FFF2-40B4-BE49-F238E27FC236}">
                <a16:creationId xmlns:a16="http://schemas.microsoft.com/office/drawing/2014/main" id="{988CE3FD-5F5E-A4EC-45B0-60ADB2A8C7A4}"/>
              </a:ext>
            </a:extLst>
          </p:cNvPr>
          <p:cNvCxnSpPr>
            <a:cxnSpLocks/>
          </p:cNvCxnSpPr>
          <p:nvPr/>
        </p:nvCxnSpPr>
        <p:spPr>
          <a:xfrm flipV="1">
            <a:off x="1173969" y="1722791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5">
            <a:extLst>
              <a:ext uri="{FF2B5EF4-FFF2-40B4-BE49-F238E27FC236}">
                <a16:creationId xmlns:a16="http://schemas.microsoft.com/office/drawing/2014/main" id="{99FB7917-7573-63A2-AC3E-BDE3A8712DB8}"/>
              </a:ext>
            </a:extLst>
          </p:cNvPr>
          <p:cNvCxnSpPr>
            <a:cxnSpLocks/>
          </p:cNvCxnSpPr>
          <p:nvPr/>
        </p:nvCxnSpPr>
        <p:spPr>
          <a:xfrm flipV="1">
            <a:off x="1173969" y="6101687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86938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1969390" y="2008144"/>
            <a:ext cx="8253216" cy="398807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물리적 충격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: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사하라 사막 이남 아프리카에서 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1200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만 명이 넘는 사람들은 난민이 되었습니다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이는 특정 지역들의 교회의 존재 자체를 위험에 빠트렸습니다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예를 들어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콩고민주공화국의 여러 지역에서 많은 기독교인들이 사라졌습니다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사회경제적 충격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: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극단주의자들은 생계를 훔치고 납치로 엄청난 몸값을 요구하고 집을 망가뜨려 기독교인들의 삶을 파괴하고 교회의 기반을 흔들고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  <p:cxnSp>
        <p:nvCxnSpPr>
          <p:cNvPr id="6" name="Straight Connector 6">
            <a:extLst>
              <a:ext uri="{FF2B5EF4-FFF2-40B4-BE49-F238E27FC236}">
                <a16:creationId xmlns:a16="http://schemas.microsoft.com/office/drawing/2014/main" id="{988CE3FD-5F5E-A4EC-45B0-60ADB2A8C7A4}"/>
              </a:ext>
            </a:extLst>
          </p:cNvPr>
          <p:cNvCxnSpPr>
            <a:cxnSpLocks/>
          </p:cNvCxnSpPr>
          <p:nvPr/>
        </p:nvCxnSpPr>
        <p:spPr>
          <a:xfrm flipV="1">
            <a:off x="1173969" y="1722791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5">
            <a:extLst>
              <a:ext uri="{FF2B5EF4-FFF2-40B4-BE49-F238E27FC236}">
                <a16:creationId xmlns:a16="http://schemas.microsoft.com/office/drawing/2014/main" id="{99FB7917-7573-63A2-AC3E-BDE3A8712DB8}"/>
              </a:ext>
            </a:extLst>
          </p:cNvPr>
          <p:cNvCxnSpPr>
            <a:cxnSpLocks/>
          </p:cNvCxnSpPr>
          <p:nvPr/>
        </p:nvCxnSpPr>
        <p:spPr>
          <a:xfrm flipV="1">
            <a:off x="1173969" y="6101687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52746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1969390" y="1873271"/>
            <a:ext cx="8253216" cy="422841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오픈도어는 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1990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년대 초부터 사하라 사막 이남 아프리카 현장에서 기독교인들을 지지해왔습니다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</a:t>
            </a:r>
            <a:r>
              <a:rPr lang="en-US" altLang="ko-KR" sz="20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진행중인 프로젝트로 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2022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년에는 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50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만명에게 </a:t>
            </a: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성경 훈련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사회경제적 지원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트라우마 치료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그리고 교육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/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생계 훈련에 이르기까지 전반적인 지지를 제공하고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altLang="ko-KR" sz="2000" b="1" dirty="0">
              <a:solidFill>
                <a:prstClr val="white"/>
              </a:solidFill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여러분의 기도와 선물은 이들이 필요로 하는 필수적인 지원을 공급하고 이들이 혼자가 아님을 알게 해줄 수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</a:t>
            </a:r>
          </a:p>
        </p:txBody>
      </p:sp>
      <p:cxnSp>
        <p:nvCxnSpPr>
          <p:cNvPr id="6" name="Straight Connector 6">
            <a:extLst>
              <a:ext uri="{FF2B5EF4-FFF2-40B4-BE49-F238E27FC236}">
                <a16:creationId xmlns:a16="http://schemas.microsoft.com/office/drawing/2014/main" id="{988CE3FD-5F5E-A4EC-45B0-60ADB2A8C7A4}"/>
              </a:ext>
            </a:extLst>
          </p:cNvPr>
          <p:cNvCxnSpPr>
            <a:cxnSpLocks/>
          </p:cNvCxnSpPr>
          <p:nvPr/>
        </p:nvCxnSpPr>
        <p:spPr>
          <a:xfrm flipV="1">
            <a:off x="1173969" y="1722791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5">
            <a:extLst>
              <a:ext uri="{FF2B5EF4-FFF2-40B4-BE49-F238E27FC236}">
                <a16:creationId xmlns:a16="http://schemas.microsoft.com/office/drawing/2014/main" id="{99FB7917-7573-63A2-AC3E-BDE3A8712DB8}"/>
              </a:ext>
            </a:extLst>
          </p:cNvPr>
          <p:cNvCxnSpPr>
            <a:cxnSpLocks/>
          </p:cNvCxnSpPr>
          <p:nvPr/>
        </p:nvCxnSpPr>
        <p:spPr>
          <a:xfrm flipV="1">
            <a:off x="1173969" y="6101687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34847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그림 10" descr="사람, 야외, 의류, 나무이(가) 표시된 사진&#10;&#10;자동 생성된 설명">
            <a:extLst>
              <a:ext uri="{FF2B5EF4-FFF2-40B4-BE49-F238E27FC236}">
                <a16:creationId xmlns:a16="http://schemas.microsoft.com/office/drawing/2014/main" id="{FF85A24F-1143-A3D1-3A69-F070D5B2C3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635" y="-103909"/>
            <a:ext cx="10598728" cy="70658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1335677" y="1702990"/>
            <a:ext cx="9520644" cy="4499826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ko-KR" altLang="en-US" sz="15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질문</a:t>
            </a:r>
            <a:r>
              <a:rPr lang="en-US" altLang="ko-KR" sz="15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: </a:t>
            </a: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앞으로의 계획과 프로젝트 및 중점적인 사역이 </a:t>
            </a:r>
            <a:r>
              <a:rPr kumimoji="0" lang="ko-KR" altLang="en-US" sz="15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있으신지요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?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ko-KR" sz="1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ko-KR" sz="1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답변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: </a:t>
            </a: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현재 저희가 진행하고 있는 아프리카 전체를 위한 큰 프로젝트를 말씀드리겠습니다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ko-KR" sz="1500" b="1" dirty="0">
                <a:solidFill>
                  <a:srgbClr val="FAE1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‘</a:t>
            </a:r>
            <a:r>
              <a:rPr lang="ko-KR" altLang="en-US" sz="1500" b="1" dirty="0">
                <a:solidFill>
                  <a:srgbClr val="FAE1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일어나라 아프리카 캠페인</a:t>
            </a:r>
            <a:r>
              <a:rPr lang="en-US" altLang="ko-KR" sz="1500" b="1" dirty="0">
                <a:solidFill>
                  <a:srgbClr val="FAE1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srgbClr val="FAE100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Arise Africa)’</a:t>
            </a: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FAE100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은 그리스도인들에 대한 폭력을 줄이기 위한 옹호 캠</a:t>
            </a:r>
            <a:r>
              <a:rPr lang="ko-KR" altLang="en-US" sz="1500" b="1" dirty="0" err="1">
                <a:solidFill>
                  <a:srgbClr val="FAE1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페</a:t>
            </a: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FAE100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인입니다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srgbClr val="FAE100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FAE100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이는 가장 폭력적으로 박해 받는 그리스도인들이 아프리카에 있기 때문입니다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srgbClr val="FAE100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저희는 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4</a:t>
            </a: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년 동안 캠페인을 진행하는데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이를 통해 정부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교회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그리고 대중과 소통하고 있습니다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저희는 폭력이 줄어야 한다고 얘기하고 있습니다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작년에만 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5,000</a:t>
            </a: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명이 넘는 그리스도인들이 그들의 신앙 때문에 살해당했습니다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왜 그들이 죽어야 하나요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? </a:t>
            </a: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그렇기에 이 캠페인은 아프리카를 위한 매우 중요한 프로젝트입니다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4</a:t>
            </a: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년간 지속하며 대중의 주목과 미디어 관심이 폭력 사건의 수를 줄이는데 기여하도록 노력하고 있습니다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altLang="ko-KR" sz="1500" b="1" dirty="0">
              <a:solidFill>
                <a:prstClr val="white"/>
              </a:solidFill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ko-KR" sz="15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- </a:t>
            </a:r>
            <a:r>
              <a:rPr lang="ko-KR" altLang="en-US" sz="15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국제오픈도어 총재 한국오픈도어 방문 </a:t>
            </a:r>
            <a:r>
              <a:rPr lang="en-US" altLang="ko-KR" sz="15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CBS </a:t>
            </a:r>
            <a:r>
              <a:rPr lang="ko-KR" altLang="en-US" sz="15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인터뷰 내용 중 </a:t>
            </a:r>
            <a:r>
              <a:rPr lang="en-US" altLang="ko-KR" sz="15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-</a:t>
            </a:r>
            <a:endParaRPr kumimoji="0" lang="en-US" altLang="ko-KR" sz="1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75434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6420307" y="696056"/>
            <a:ext cx="4715689" cy="4926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함께 마음에 품을 기도제목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7969832" y="1188663"/>
            <a:ext cx="3166164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Prayers to have in our hearts</a:t>
            </a:r>
          </a:p>
        </p:txBody>
      </p:sp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67BA3294-89E9-3B20-CF66-4F0CD08735EE}"/>
              </a:ext>
            </a:extLst>
          </p:cNvPr>
          <p:cNvSpPr txBox="1">
            <a:spLocks/>
          </p:cNvSpPr>
          <p:nvPr/>
        </p:nvSpPr>
        <p:spPr>
          <a:xfrm>
            <a:off x="1969390" y="2132315"/>
            <a:ext cx="8253216" cy="3559849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일어나라 빛을 발하라 이는 네 빛이 이르렀고 </a:t>
            </a:r>
            <a:endParaRPr kumimoji="0" lang="en-US" altLang="ko-KR" sz="18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여호와의 영광이 네 위에 </a:t>
            </a:r>
            <a:r>
              <a:rPr kumimoji="0" lang="ko-KR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임하였음이니라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보라 어둠이 땅을 덮을 것이며 캄캄함이 만민을 </a:t>
            </a:r>
            <a:r>
              <a:rPr kumimoji="0" lang="ko-KR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가리려니와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endParaRPr kumimoji="0" lang="en-US" altLang="ko-KR" sz="18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오직 여호와께서 네 위에 임하실 것이며 그의 영광이 네 위에 </a:t>
            </a:r>
            <a:r>
              <a:rPr kumimoji="0" lang="ko-KR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나타나리니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나라들은 네 빛으로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왕들은 비치는 네 광명으로 </a:t>
            </a:r>
            <a:r>
              <a:rPr kumimoji="0" lang="ko-KR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나아오리라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ko-KR" sz="18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이사야 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60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장 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1-3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절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)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093072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6420307" y="696056"/>
            <a:ext cx="4715689" cy="4926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함께 마음에 품을 기도제목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7969832" y="1188663"/>
            <a:ext cx="3166164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Prayers to have in our hearts</a:t>
            </a:r>
          </a:p>
        </p:txBody>
      </p:sp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0D982F75-3055-1286-C75C-E413A2376564}"/>
              </a:ext>
            </a:extLst>
          </p:cNvPr>
          <p:cNvSpPr txBox="1">
            <a:spLocks/>
          </p:cNvSpPr>
          <p:nvPr/>
        </p:nvSpPr>
        <p:spPr>
          <a:xfrm>
            <a:off x="1056000" y="2345173"/>
            <a:ext cx="10080000" cy="2677319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ko-KR" altLang="en-US" sz="18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하나님의 도우심 가운데</a:t>
            </a:r>
            <a:r>
              <a:rPr lang="en-US" altLang="ko-KR" sz="18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lang="ko-KR" altLang="en-US" sz="18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전세계 그리스도인들과 오픈도어의 </a:t>
            </a:r>
            <a:r>
              <a:rPr lang="ko-KR" altLang="en-US" sz="1800" b="1" dirty="0" err="1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동역을</a:t>
            </a:r>
            <a:r>
              <a:rPr lang="ko-KR" altLang="en-US" sz="18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통해 </a:t>
            </a:r>
            <a:endParaRPr lang="en-US" altLang="ko-KR" sz="1800" b="1" dirty="0">
              <a:solidFill>
                <a:srgbClr val="6B3267"/>
              </a:solidFill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ko-KR" altLang="en-US" sz="18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사하라 이남 아프리카의 기독교인들을 향한 폭력이 종식되고</a:t>
            </a:r>
            <a:r>
              <a:rPr lang="en-US" altLang="ko-KR" sz="18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ko-KR" altLang="en-US" sz="18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그곳에 있는 저희의 형제자매들이 부디 예수님을 따르는 제자의 삶을 안전하게</a:t>
            </a:r>
            <a:r>
              <a:rPr lang="en-US" altLang="ko-KR" sz="18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ko-KR" altLang="en-US" sz="18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그리고 풍성히 살아갈 수 있도록</a:t>
            </a:r>
            <a:r>
              <a:rPr lang="en-US" altLang="ko-KR" sz="18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lang="ko-KR" altLang="en-US" sz="18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그리고 교회들이 미래를 잃어버리지 않도록 함께 기도해주세요</a:t>
            </a:r>
            <a:r>
              <a:rPr lang="en-US" altLang="ko-KR" sz="18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endParaRPr kumimoji="0" lang="en-US" altLang="ko-KR" sz="18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89210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6420307" y="696056"/>
            <a:ext cx="4715689" cy="4926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함께 마음에 품을 기도제목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7969832" y="1188663"/>
            <a:ext cx="3166164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Prayers to have </a:t>
            </a:r>
            <a:r>
              <a:rPr lang="en-GB" sz="1600" b="1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in our hearts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0D982F75-3055-1286-C75C-E413A2376564}"/>
              </a:ext>
            </a:extLst>
          </p:cNvPr>
          <p:cNvSpPr txBox="1">
            <a:spLocks/>
          </p:cNvSpPr>
          <p:nvPr/>
        </p:nvSpPr>
        <p:spPr>
          <a:xfrm>
            <a:off x="1056000" y="1849711"/>
            <a:ext cx="10080000" cy="469343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ko-KR" altLang="en-US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사하라 사막 이남 아프리카에서 직접적인 폭력의 피해를 당한 모든 가족들을 영적</a:t>
            </a:r>
            <a:r>
              <a:rPr lang="en-US" altLang="ko-KR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lang="ko-KR" altLang="en-US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물리적</a:t>
            </a:r>
            <a:r>
              <a:rPr lang="en-US" altLang="ko-KR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lang="ko-KR" altLang="en-US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그리고 정서적으로 지지하도록</a:t>
            </a:r>
            <a:r>
              <a:rPr lang="en-US" altLang="ko-KR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ko-KR" altLang="en-US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전세계 교회들이 사하라 사막 이남 아프리카에서 일어나고 있는 폭력사태에 대해서 깨어 있고</a:t>
            </a:r>
            <a:r>
              <a:rPr lang="en-US" altLang="ko-KR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lang="ko-KR" altLang="en-US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연합하고</a:t>
            </a:r>
            <a:r>
              <a:rPr lang="en-US" altLang="ko-KR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lang="ko-KR" altLang="en-US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열심을 내고</a:t>
            </a:r>
            <a:r>
              <a:rPr lang="en-US" altLang="ko-KR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lang="ko-KR" altLang="en-US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적극적으로 기도하고</a:t>
            </a:r>
            <a:r>
              <a:rPr lang="en-US" altLang="ko-KR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lang="ko-KR" altLang="en-US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후원하고</a:t>
            </a:r>
            <a:r>
              <a:rPr lang="en-US" altLang="ko-KR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lang="ko-KR" altLang="en-US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목소리를 내도록</a:t>
            </a:r>
            <a:r>
              <a:rPr lang="en-US" altLang="ko-KR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ko-KR" altLang="en-US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미디어가 사하라 사막 이남 아프리카에 있는 기독교인들을 향한 폭력에 대해 충실하고 계속적으로 나누도록</a:t>
            </a:r>
            <a:r>
              <a:rPr lang="en-US" altLang="ko-KR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ko-KR" altLang="en-US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시민사회가 더 연합하고 기독교인에게 행해지는 극심한 폭력과 그 영향에 대해서 더 열심을 내고 문제를 다루는데 더 충실하도록</a:t>
            </a:r>
            <a:r>
              <a:rPr lang="en-US" altLang="ko-KR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ko-KR" altLang="en-US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정부가 법률전문가들과 정부 관리들을 잘 갖춰서 처벌할 것은 처벌하여 사하라 사막 이남 아프리카에서 일어나는 극단주의 이데올로기와 폭력에 대응하도록</a:t>
            </a:r>
            <a:r>
              <a:rPr lang="en-US" altLang="ko-KR" sz="1800" b="1" noProof="0" dirty="0">
                <a:solidFill>
                  <a:srgbClr val="6B3267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783349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1389087" y="2777023"/>
            <a:ext cx="9413823" cy="65197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ko-KR" altLang="en-US" sz="35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세계 곳곳의 박해 받는 교회들을 위한 기도</a:t>
            </a:r>
            <a:endParaRPr kumimoji="0" lang="en-GB" sz="3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3123795" y="3578901"/>
            <a:ext cx="5944408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6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Prayers for the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Persecuted Churches</a:t>
            </a:r>
          </a:p>
        </p:txBody>
      </p:sp>
    </p:spTree>
    <p:extLst>
      <p:ext uri="{BB962C8B-B14F-4D97-AF65-F5344CB8AC3E}">
        <p14:creationId xmlns:p14="http://schemas.microsoft.com/office/powerpoint/2010/main" val="17678962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6420307" y="696056"/>
            <a:ext cx="4715689" cy="4926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함께 마음에 품을 기도제목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7969832" y="1188663"/>
            <a:ext cx="3166164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Prayers to have in our hearts</a:t>
            </a:r>
          </a:p>
        </p:txBody>
      </p:sp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0D982F75-3055-1286-C75C-E413A2376564}"/>
              </a:ext>
            </a:extLst>
          </p:cNvPr>
          <p:cNvSpPr txBox="1">
            <a:spLocks/>
          </p:cNvSpPr>
          <p:nvPr/>
        </p:nvSpPr>
        <p:spPr>
          <a:xfrm>
            <a:off x="1056000" y="2021460"/>
            <a:ext cx="10080000" cy="45216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나이지리아 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(2023 WWL 6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위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) :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나이지리아 북부에서 교회는 파괴되고 교회 지도자는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때로 가족들도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)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납치 당하거나 처형당합니다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이외에도 많은 기독교인들에게 이 같은 일이 일어납니다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교회 활동은 감시되거나 막히거나 방해를 당합니다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기독교인들은 교회를 짓기 위한 땅에 대해 제한을 당합니다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공개적으로 통합하려는 이슬람교 개종자들이 교회와 소유에 대한 폭력을 유발할 수 있기에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많은 개종자들은 나이지리아 내 안전한 타 지역으로 옮겨 갑니다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나이지리아 남부에도 불안이 퍼졌습니다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나이지리아 교회를 위해 기도해주세요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4697538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6420307" y="696056"/>
            <a:ext cx="4715689" cy="4926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함께 마음에 품을 기도제목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7969832" y="1188663"/>
            <a:ext cx="3166164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Prayers to have in our hearts</a:t>
            </a:r>
          </a:p>
        </p:txBody>
      </p:sp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0D982F75-3055-1286-C75C-E413A2376564}"/>
              </a:ext>
            </a:extLst>
          </p:cNvPr>
          <p:cNvSpPr txBox="1">
            <a:spLocks/>
          </p:cNvSpPr>
          <p:nvPr/>
        </p:nvSpPr>
        <p:spPr>
          <a:xfrm>
            <a:off x="1055996" y="1756220"/>
            <a:ext cx="10080000" cy="492939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 startAt="2"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미얀마 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(2023 WWL 14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위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) :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반대 의견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특히 민족 및 종교적 소수집단들의 상황에 대한 모든 비판은 혹독하게 다뤄집니다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불평은 소용없고 군대가 연루될 때면 반대하는 뜻을 공개적으로 말하는 것은 더 큰 위험을 부담해야 합니다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교회들은 반대의 중심이라는 의심을 받고 있기 때문에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지역사회들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당국들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특히 군부는 이들의 활동들을 감시합니다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점점 더 많은 사건에서 이러한 감시는 교회 건물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교회에서 일하는 이들과 지도자들에 대한 공격에서 살인으로 이어졌습니다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불교 민족주의 운동인 </a:t>
            </a:r>
            <a:r>
              <a:rPr kumimoji="0" lang="ko-KR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마바타와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관련된 승려들도 기독교 활동들을 감시합니다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미얀마 교회를 위해 기도해주세요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6506820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6420307" y="696056"/>
            <a:ext cx="4715689" cy="4926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함께 마음에 품을 기도제목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7969832" y="1188663"/>
            <a:ext cx="3166164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Prayers to have in our hearts</a:t>
            </a:r>
          </a:p>
        </p:txBody>
      </p:sp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0D982F75-3055-1286-C75C-E413A2376564}"/>
              </a:ext>
            </a:extLst>
          </p:cNvPr>
          <p:cNvSpPr txBox="1">
            <a:spLocks/>
          </p:cNvSpPr>
          <p:nvPr/>
        </p:nvSpPr>
        <p:spPr>
          <a:xfrm>
            <a:off x="1055996" y="1756220"/>
            <a:ext cx="10080000" cy="492939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 startAt="3"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이라크 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(2023 WWL 18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위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) :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청년 사역은 교회 건물 내에서만 허용되고 이는 기독교 청년들을 포함합니다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IKR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에 있는 쿠르디스탄 교회들을 제외하고 이슬람 출신의 기독교 개종자들이 현지 교회에 통합되는 것은 불가능합니다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보안 상의 이유로 인해 이들은 자주 고향을 떠나 대도시의 익명성으로 이주하거나 나라를 떠납니다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교회 감시는 주로 더 새로운 교파들 가운데서 보고됩니다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이라크 교회를 위해 기도해주세요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132120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6420307" y="696056"/>
            <a:ext cx="4715689" cy="4926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함께 마음에 품을 기도제목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7969832" y="1188663"/>
            <a:ext cx="3166164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Prayers to have in our hearts</a:t>
            </a:r>
          </a:p>
        </p:txBody>
      </p:sp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0D982F75-3055-1286-C75C-E413A2376564}"/>
              </a:ext>
            </a:extLst>
          </p:cNvPr>
          <p:cNvSpPr txBox="1">
            <a:spLocks/>
          </p:cNvSpPr>
          <p:nvPr/>
        </p:nvSpPr>
        <p:spPr>
          <a:xfrm>
            <a:off x="1055996" y="1756220"/>
            <a:ext cx="10080000" cy="492939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 startAt="4"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쿠바 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(2023 WWL 27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위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) :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1959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년 공산주의 혁명 이전에 등록된 쿠바의 소수 교회들 만이 법적으로 인정을 받았습니다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그때부터 대부분의 경우에 다른 지역 단체들이 동일하거나 유사한 목적을 갖거나 지원자의 활동들이 어떤 방식으로나 공익을 해칠 수 있다는 이유로 거부되었습니다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 결과로서 많은 교회들은 등록이 거부되어 불법으로 여겨졌습니다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이러한 미등록 교회들은 반대자로 여겨지고 단체들의 폐쇄로 이어지는 벌금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교회 지도자들에 대한 박해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그리고 재산 몰수에 이르는 처벌에 직면합니다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설교는 끊임없이 감시되고 시민사회의 영향력은 공산주의 정부에 의해 제한됩니다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쿠바 교회를 위해 기도해주세요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1443087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2553329" y="2777023"/>
            <a:ext cx="7085341" cy="65197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3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북한 기독교 박해</a:t>
            </a:r>
            <a:endParaRPr kumimoji="0" lang="en-GB" sz="3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3123795" y="3588370"/>
            <a:ext cx="5944408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Persecuted Christians in North Korea</a:t>
            </a:r>
          </a:p>
        </p:txBody>
      </p:sp>
    </p:spTree>
    <p:extLst>
      <p:ext uri="{BB962C8B-B14F-4D97-AF65-F5344CB8AC3E}">
        <p14:creationId xmlns:p14="http://schemas.microsoft.com/office/powerpoint/2010/main" val="25169612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 descr="텍스트, 인간의 얼굴, 컴퓨터, 사람이(가) 표시된 사진&#10;&#10;자동 생성된 설명">
            <a:extLst>
              <a:ext uri="{FF2B5EF4-FFF2-40B4-BE49-F238E27FC236}">
                <a16:creationId xmlns:a16="http://schemas.microsoft.com/office/drawing/2014/main" id="{41592DBB-CA9D-8224-9816-0CE6420C91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03" b="30506"/>
          <a:stretch/>
        </p:blipFill>
        <p:spPr>
          <a:xfrm>
            <a:off x="2314194" y="389843"/>
            <a:ext cx="7563612" cy="6226089"/>
          </a:xfrm>
          <a:prstGeom prst="rect">
            <a:avLst/>
          </a:prstGeom>
        </p:spPr>
      </p:pic>
      <p:pic>
        <p:nvPicPr>
          <p:cNvPr id="10" name="그림 9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411A818F-9C7D-7234-D2A2-8FED3D214F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7741"/>
            <a:ext cx="2004291" cy="384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8592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1C9FA8E9-4FF1-36D2-996C-D3B0741AF17E}"/>
              </a:ext>
            </a:extLst>
          </p:cNvPr>
          <p:cNvSpPr txBox="1">
            <a:spLocks/>
          </p:cNvSpPr>
          <p:nvPr/>
        </p:nvSpPr>
        <p:spPr>
          <a:xfrm>
            <a:off x="1055998" y="2112239"/>
            <a:ext cx="10080000" cy="3600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북한은 여전히 기독교인들이 살아가기에 무참히 적대적인 곳입니다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성도들은 정부당국에 발각되면 정치범들과 같이 끔찍한 환경의 </a:t>
            </a: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강제 노동 수용소로 보내지거나 그 자리에서 죽임을 당하게 됩니다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가족들 또한 운명을 같이 하게 됩니다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기독교인들에게는 자유가 하나도 없습니다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성도들이 함께 모이거나 예배 드리는 것은 거의 불가능합니다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그럼에도 기꺼이 만나는 사람들은 큰 위험을 감수하고 극비리에 해야 합니다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cxnSp>
        <p:nvCxnSpPr>
          <p:cNvPr id="4" name="Straight Connector 6">
            <a:extLst>
              <a:ext uri="{FF2B5EF4-FFF2-40B4-BE49-F238E27FC236}">
                <a16:creationId xmlns:a16="http://schemas.microsoft.com/office/drawing/2014/main" id="{46F08A6C-ED29-5D8B-2192-DBF8958452E0}"/>
              </a:ext>
            </a:extLst>
          </p:cNvPr>
          <p:cNvCxnSpPr>
            <a:cxnSpLocks/>
          </p:cNvCxnSpPr>
          <p:nvPr/>
        </p:nvCxnSpPr>
        <p:spPr>
          <a:xfrm flipV="1">
            <a:off x="1173969" y="1722791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5">
            <a:extLst>
              <a:ext uri="{FF2B5EF4-FFF2-40B4-BE49-F238E27FC236}">
                <a16:creationId xmlns:a16="http://schemas.microsoft.com/office/drawing/2014/main" id="{9ABD7DF6-E3AF-7933-DB2E-803566340E38}"/>
              </a:ext>
            </a:extLst>
          </p:cNvPr>
          <p:cNvCxnSpPr>
            <a:cxnSpLocks/>
          </p:cNvCxnSpPr>
          <p:nvPr/>
        </p:nvCxnSpPr>
        <p:spPr>
          <a:xfrm flipV="1">
            <a:off x="1173969" y="6101687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149917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1C9FA8E9-4FF1-36D2-996C-D3B0741AF17E}"/>
              </a:ext>
            </a:extLst>
          </p:cNvPr>
          <p:cNvSpPr txBox="1">
            <a:spLocks/>
          </p:cNvSpPr>
          <p:nvPr/>
        </p:nvSpPr>
        <p:spPr>
          <a:xfrm>
            <a:off x="1055998" y="2112239"/>
            <a:ext cx="10080000" cy="3600000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새롭게 시행된 ‘</a:t>
            </a:r>
            <a:r>
              <a:rPr kumimoji="0" lang="ko-KR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반동사상문화배격법’은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기독교인으로 살아가거나 </a:t>
            </a: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성경을 소지하는 것은 심각한 범죄이며 가혹한 처벌을 받게 될 것을 명시하고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기독교인들이 이와 같은 극심한 박해를 받는 이유는 기독교가 야만적인 </a:t>
            </a: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정권의 독재적인 이데올로기와 통치에 대한 분명한 위협으로 간주되기 때문입니다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일반적으로 기독교인들은 지도자들과 사회의 적으로 인식되고 있습니다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cxnSp>
        <p:nvCxnSpPr>
          <p:cNvPr id="4" name="Straight Connector 6">
            <a:extLst>
              <a:ext uri="{FF2B5EF4-FFF2-40B4-BE49-F238E27FC236}">
                <a16:creationId xmlns:a16="http://schemas.microsoft.com/office/drawing/2014/main" id="{46F08A6C-ED29-5D8B-2192-DBF8958452E0}"/>
              </a:ext>
            </a:extLst>
          </p:cNvPr>
          <p:cNvCxnSpPr>
            <a:cxnSpLocks/>
          </p:cNvCxnSpPr>
          <p:nvPr/>
        </p:nvCxnSpPr>
        <p:spPr>
          <a:xfrm flipV="1">
            <a:off x="1173969" y="1722791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5">
            <a:extLst>
              <a:ext uri="{FF2B5EF4-FFF2-40B4-BE49-F238E27FC236}">
                <a16:creationId xmlns:a16="http://schemas.microsoft.com/office/drawing/2014/main" id="{9ABD7DF6-E3AF-7933-DB2E-803566340E38}"/>
              </a:ext>
            </a:extLst>
          </p:cNvPr>
          <p:cNvCxnSpPr>
            <a:cxnSpLocks/>
          </p:cNvCxnSpPr>
          <p:nvPr/>
        </p:nvCxnSpPr>
        <p:spPr>
          <a:xfrm flipV="1">
            <a:off x="1173969" y="6101687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09220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1C9FA8E9-4FF1-36D2-996C-D3B0741AF17E}"/>
              </a:ext>
            </a:extLst>
          </p:cNvPr>
          <p:cNvSpPr txBox="1">
            <a:spLocks/>
          </p:cNvSpPr>
          <p:nvPr/>
        </p:nvSpPr>
        <p:spPr>
          <a:xfrm>
            <a:off x="1055998" y="1663295"/>
            <a:ext cx="10080000" cy="4497888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은신처에서 전해온 한 북한 여성의 편지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: ‘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순교를 해야 한다면 저는 그렇게 할 거예요’  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“ </a:t>
            </a: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예수님은 저를 위해서 십자가의 길을 지나셨고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저는 그분을 따라 북한의 구원을 위해 십자가를 지고 싶어요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하나님께서 눈물을 흘리며 저에게 말씀하시는 것 같았어요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“</a:t>
            </a: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내가 주는 구원에 대해서 누가 외칠 수 있겠니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? </a:t>
            </a: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내가 그들을 사랑한다고 누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가 그들에게 말해줄 수 </a:t>
            </a:r>
            <a:r>
              <a:rPr kumimoji="0" lang="ko-KR" altLang="en-US" sz="19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있겠니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?”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그러므로 세상이 저를 미워할지라도 저는 북한 사람들을 사랑해야 해요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… </a:t>
            </a:r>
          </a:p>
        </p:txBody>
      </p:sp>
      <p:cxnSp>
        <p:nvCxnSpPr>
          <p:cNvPr id="4" name="Straight Connector 6">
            <a:extLst>
              <a:ext uri="{FF2B5EF4-FFF2-40B4-BE49-F238E27FC236}">
                <a16:creationId xmlns:a16="http://schemas.microsoft.com/office/drawing/2014/main" id="{46F08A6C-ED29-5D8B-2192-DBF8958452E0}"/>
              </a:ext>
            </a:extLst>
          </p:cNvPr>
          <p:cNvCxnSpPr>
            <a:cxnSpLocks/>
          </p:cNvCxnSpPr>
          <p:nvPr/>
        </p:nvCxnSpPr>
        <p:spPr>
          <a:xfrm flipV="1">
            <a:off x="1173969" y="1572891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5">
            <a:extLst>
              <a:ext uri="{FF2B5EF4-FFF2-40B4-BE49-F238E27FC236}">
                <a16:creationId xmlns:a16="http://schemas.microsoft.com/office/drawing/2014/main" id="{9ABD7DF6-E3AF-7933-DB2E-803566340E38}"/>
              </a:ext>
            </a:extLst>
          </p:cNvPr>
          <p:cNvCxnSpPr>
            <a:cxnSpLocks/>
          </p:cNvCxnSpPr>
          <p:nvPr/>
        </p:nvCxnSpPr>
        <p:spPr>
          <a:xfrm flipV="1">
            <a:off x="1173969" y="6251587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192812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1C9FA8E9-4FF1-36D2-996C-D3B0741AF17E}"/>
              </a:ext>
            </a:extLst>
          </p:cNvPr>
          <p:cNvSpPr txBox="1">
            <a:spLocks/>
          </p:cNvSpPr>
          <p:nvPr/>
        </p:nvSpPr>
        <p:spPr>
          <a:xfrm>
            <a:off x="1055998" y="1880460"/>
            <a:ext cx="10080000" cy="4063559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저는 이곳 은신처에서 많이 바뀌었어요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원래 잠이 많았는데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이제는 새벽 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4</a:t>
            </a:r>
            <a:r>
              <a:rPr kumimoji="0" lang="ko-KR" altLang="en-US" sz="19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시반에</a:t>
            </a: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일어나서 한 시간 반 동안 기도해요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그리고 나서는 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6</a:t>
            </a: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시부터 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7</a:t>
            </a: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시까지 성경을 읽어요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하나님의 도우심과 은혜를 통해 벌써 성경을 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17</a:t>
            </a: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번 통독할 수 있었어요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최근에 예레미야를 다시 읽었는데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여기서 하나님은 ‘</a:t>
            </a:r>
            <a:r>
              <a:rPr kumimoji="0" lang="ko-KR" altLang="en-US" sz="19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돌아오렴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돌아와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…’ </a:t>
            </a: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라고 </a:t>
            </a:r>
            <a:endParaRPr kumimoji="0" lang="en-US" altLang="ko-KR" sz="19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말씀하고 계시는 것을 발견했어요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하나님은 여전히 강퍅한 북한 사람들이 돌아오기를 기다리고 계세요</a:t>
            </a:r>
            <a:r>
              <a:rPr kumimoji="0" lang="en-US" altLang="ko-KR" sz="1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”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D32BB54-E1D0-8B17-082F-01E7E643124D}"/>
              </a:ext>
            </a:extLst>
          </p:cNvPr>
          <p:cNvCxnSpPr>
            <a:cxnSpLocks/>
          </p:cNvCxnSpPr>
          <p:nvPr/>
        </p:nvCxnSpPr>
        <p:spPr>
          <a:xfrm flipV="1">
            <a:off x="1173969" y="1572891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">
            <a:extLst>
              <a:ext uri="{FF2B5EF4-FFF2-40B4-BE49-F238E27FC236}">
                <a16:creationId xmlns:a16="http://schemas.microsoft.com/office/drawing/2014/main" id="{6F4A4EF0-0459-33D1-01DB-9A76348008E2}"/>
              </a:ext>
            </a:extLst>
          </p:cNvPr>
          <p:cNvCxnSpPr>
            <a:cxnSpLocks/>
          </p:cNvCxnSpPr>
          <p:nvPr/>
        </p:nvCxnSpPr>
        <p:spPr>
          <a:xfrm flipV="1">
            <a:off x="1173969" y="6251587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674452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6420307" y="696056"/>
            <a:ext cx="4715689" cy="4926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함께 마음에 품을 기도제목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7969832" y="1188663"/>
            <a:ext cx="3166164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Prayers to have in our hearts</a:t>
            </a:r>
          </a:p>
        </p:txBody>
      </p:sp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0D982F75-3055-1286-C75C-E413A2376564}"/>
              </a:ext>
            </a:extLst>
          </p:cNvPr>
          <p:cNvSpPr txBox="1">
            <a:spLocks/>
          </p:cNvSpPr>
          <p:nvPr/>
        </p:nvSpPr>
        <p:spPr>
          <a:xfrm>
            <a:off x="1055996" y="1903721"/>
            <a:ext cx="10080000" cy="469343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북한의 기독교 박해 중단과 지하교회 성도들을 위해 기도합시다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올해 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4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월 평안남도 순천시 </a:t>
            </a:r>
            <a:r>
              <a:rPr kumimoji="0" lang="ko-KR" alt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동암리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지하교회 적발사건이 발생하는 등 여러 건의 지하교회 적발 및 기독교 박해 사건이 보고되고 있어 매우 </a:t>
            </a:r>
            <a:r>
              <a:rPr kumimoji="0" lang="ko-KR" alt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우려스럽습니다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북한은 연일 사상 통제와 종교 박해의 강도를 더욱 강화하고 있습니다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또한 김정욱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(2013), </a:t>
            </a:r>
            <a:r>
              <a:rPr kumimoji="0" lang="ko-KR" alt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김국기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(2014), </a:t>
            </a:r>
            <a:r>
              <a:rPr kumimoji="0" lang="ko-KR" alt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최춘길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(2014) 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선교사와 </a:t>
            </a:r>
            <a:r>
              <a:rPr kumimoji="0" lang="ko-KR" alt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탈북민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출신 김원호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(2016), </a:t>
            </a:r>
            <a:r>
              <a:rPr kumimoji="0" lang="ko-KR" alt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함진우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(2016), 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고현철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(2016)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씨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그리고 조선족 사역자들은 여전히 북한에 억류되어 있습니다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북한의 기독교 박해가 하루 속히 중단되고 지하교회 성도들이 주님의 보호하심 안에서 신앙을 지킬 수 있도록 기도합시다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특별히 </a:t>
            </a:r>
            <a:r>
              <a:rPr kumimoji="0" lang="ko-KR" alt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갇혀있는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성도들과 억류되어 있는 선교사님들을 위해서 기도합시다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61971521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6420307" y="696056"/>
            <a:ext cx="4715689" cy="4926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함께 마음에 품을 기도제목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7969832" y="1188663"/>
            <a:ext cx="3166164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Prayers to have in our hearts</a:t>
            </a:r>
          </a:p>
        </p:txBody>
      </p:sp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0D982F75-3055-1286-C75C-E413A2376564}"/>
              </a:ext>
            </a:extLst>
          </p:cNvPr>
          <p:cNvSpPr txBox="1">
            <a:spLocks/>
          </p:cNvSpPr>
          <p:nvPr/>
        </p:nvSpPr>
        <p:spPr>
          <a:xfrm>
            <a:off x="1055996" y="1903721"/>
            <a:ext cx="10080000" cy="469343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강제 북송의 위기에 처한 제 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3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국 탈북자들을 위해 기도합시다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10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월 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9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일 중국에 수감중이던 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600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여명의 탈북자들이 북한으로 강제북송 된 것으로 알려져 충격을 주고 있습니다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북송당하는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이들 중에는 중국에서 신앙을 가지게 된 신자들이 있습니다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이들의 기독교 신앙 및 선교사 접촉 여부 등이 발각될 경우 정치범에 준하는 처벌을 받을 수 있어 우리의 특별한 기도가 요청됩니다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탈북민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강제 송환이 중단되고 </a:t>
            </a:r>
            <a:r>
              <a:rPr kumimoji="0" lang="ko-KR" alt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붙잡혀있는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탈북자들에게 살 길이 열릴 수 있도록 기도합시다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특별히 신앙을 가진 탈북자들의 안전을 위해 기도합시다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1932922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6420307" y="696056"/>
            <a:ext cx="4715689" cy="4926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함께 마음에 품을 기도제목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7969832" y="1188663"/>
            <a:ext cx="3166164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Prayers to have in our hearts</a:t>
            </a:r>
          </a:p>
        </p:txBody>
      </p:sp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0D982F75-3055-1286-C75C-E413A2376564}"/>
              </a:ext>
            </a:extLst>
          </p:cNvPr>
          <p:cNvSpPr txBox="1">
            <a:spLocks/>
          </p:cNvSpPr>
          <p:nvPr/>
        </p:nvSpPr>
        <p:spPr>
          <a:xfrm>
            <a:off x="1055996" y="1903721"/>
            <a:ext cx="10080000" cy="469343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소외 계층 북한 서민들의 겨울나기 준비를 위해 기도합시다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북한의 겨울 추위는 남한에 비해 심하며 특히 북부 산악지역 등 소외지역으로 갈수록 더욱 혹독합니다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하지만 북한은 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90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년대 이후 필요한 양의 에너지를 주민들에게 공급하지 못하고 있습니다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북한 주민들은 태양광 패널 사용 등 여러 자구책을 강구하며 에너지난에 대응하고 있지만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 과정에서 에너지 빈부격차가 더욱 심해지고 있습니다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점점 추워지는 날씨 속에서 북한 서민들이 겨울나기 준비를 잘 할 수 있도록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그래서 올 겨울 추위를 잘 이겨낼 수 있도록 기도합시다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겨울 추위에 어려움을 겪는 동포들을 돕기 위한 오픈도어선교회를 비롯한 선교단체와 기독 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NGO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의 사역을 위해서도 기도를 부탁드립니다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987651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BC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6420307" y="696056"/>
            <a:ext cx="4715689" cy="4926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함께 마음에 품을 기도제목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7969832" y="1188663"/>
            <a:ext cx="3166164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Prayers to have in our hearts</a:t>
            </a:r>
          </a:p>
        </p:txBody>
      </p:sp>
      <p:pic>
        <p:nvPicPr>
          <p:cNvPr id="8" name="그림 7" descr="그래픽, 폰트, 그래픽 디자인, 클립아트이(가) 표시된 사진&#10;&#10;자동 생성된 설명">
            <a:extLst>
              <a:ext uri="{FF2B5EF4-FFF2-40B4-BE49-F238E27FC236}">
                <a16:creationId xmlns:a16="http://schemas.microsoft.com/office/drawing/2014/main" id="{23A88E24-550E-52C7-7212-F137047DB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1672" cy="496800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0D982F75-3055-1286-C75C-E413A2376564}"/>
              </a:ext>
            </a:extLst>
          </p:cNvPr>
          <p:cNvSpPr txBox="1">
            <a:spLocks/>
          </p:cNvSpPr>
          <p:nvPr/>
        </p:nvSpPr>
        <p:spPr>
          <a:xfrm>
            <a:off x="1055996" y="1903721"/>
            <a:ext cx="10080000" cy="469343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한반도를 포함한 동아시아의 평화를 위해 기도합시다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최근 북한과 러시아가 정상회담을 가지는 등 급속도로 밀착관계를 보이고 있습니다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특히 현재 양국 관계 밀착은 단순히 양국간의 문제가 아닌 군사 협력을 통한 탄약 거래와 첨단 무기 기술 지원 등이 우려됩니다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이로 인해 </a:t>
            </a:r>
            <a:r>
              <a:rPr kumimoji="0" lang="ko-KR" alt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러우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전쟁 장기화와 대북 제재의 무력화 등 부작용이 발생한다면 한반도를 넘어 세계 평화가 위협받는 상황이 전개될 것입니다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평화를 위해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동아시아 각국의 의사결정자들을 위해 기도합시다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신냉전의 대결구도가 약화되고 군사적 협력 시도가 제한될 수 있도록 기도합시다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특별히 </a:t>
            </a:r>
            <a:r>
              <a:rPr kumimoji="0" lang="ko-KR" alt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러우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전쟁 장기화나 북한을 위시한 </a:t>
            </a:r>
            <a:r>
              <a:rPr kumimoji="0" lang="ko-KR" alt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핵군비경쟁</a:t>
            </a: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심화 등이 억제될 수 있도록 역사를 주관하시는 주님의 도우심을 구합시다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rgbClr val="6B3267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US" altLang="ko-KR" sz="1600" b="1" i="0" u="none" strike="noStrike" kern="1200" cap="none" spc="0" normalizeH="0" baseline="0" noProof="0" dirty="0">
              <a:ln>
                <a:noFill/>
              </a:ln>
              <a:solidFill>
                <a:srgbClr val="6B3267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70305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2553329" y="2777023"/>
            <a:ext cx="7085341" cy="65197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ko-KR" altLang="en-US" sz="35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이스라엘</a:t>
            </a:r>
            <a:r>
              <a:rPr lang="en-US" altLang="ko-KR" sz="35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-</a:t>
            </a:r>
            <a:r>
              <a:rPr lang="ko-KR" altLang="en-US" sz="35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하마스 전쟁</a:t>
            </a:r>
            <a:endParaRPr kumimoji="0" lang="en-GB" sz="3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3123795" y="3588370"/>
            <a:ext cx="5944408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Israel-Hamas war</a:t>
            </a:r>
          </a:p>
        </p:txBody>
      </p:sp>
    </p:spTree>
    <p:extLst>
      <p:ext uri="{BB962C8B-B14F-4D97-AF65-F5344CB8AC3E}">
        <p14:creationId xmlns:p14="http://schemas.microsoft.com/office/powerpoint/2010/main" val="400109100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cxnSp>
        <p:nvCxnSpPr>
          <p:cNvPr id="4" name="Straight Connector 6">
            <a:extLst>
              <a:ext uri="{FF2B5EF4-FFF2-40B4-BE49-F238E27FC236}">
                <a16:creationId xmlns:a16="http://schemas.microsoft.com/office/drawing/2014/main" id="{46F08A6C-ED29-5D8B-2192-DBF8958452E0}"/>
              </a:ext>
            </a:extLst>
          </p:cNvPr>
          <p:cNvCxnSpPr>
            <a:cxnSpLocks/>
          </p:cNvCxnSpPr>
          <p:nvPr/>
        </p:nvCxnSpPr>
        <p:spPr>
          <a:xfrm flipV="1">
            <a:off x="1173969" y="1436466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5">
            <a:extLst>
              <a:ext uri="{FF2B5EF4-FFF2-40B4-BE49-F238E27FC236}">
                <a16:creationId xmlns:a16="http://schemas.microsoft.com/office/drawing/2014/main" id="{9ABD7DF6-E3AF-7933-DB2E-803566340E38}"/>
              </a:ext>
            </a:extLst>
          </p:cNvPr>
          <p:cNvCxnSpPr>
            <a:cxnSpLocks/>
          </p:cNvCxnSpPr>
          <p:nvPr/>
        </p:nvCxnSpPr>
        <p:spPr>
          <a:xfrm flipV="1">
            <a:off x="1173969" y="6286412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73F7768C-BC25-2248-D19F-C72E160420CE}"/>
              </a:ext>
            </a:extLst>
          </p:cNvPr>
          <p:cNvSpPr txBox="1">
            <a:spLocks/>
          </p:cNvSpPr>
          <p:nvPr/>
        </p:nvSpPr>
        <p:spPr>
          <a:xfrm>
            <a:off x="1055998" y="1858643"/>
            <a:ext cx="10080000" cy="4005593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일어나세요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!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사로잡힌 기독교인들을 잊지 말아주세요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ko-KR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귀를 기울이고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기도하고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그리고 하나됨을 모색해주세요</a:t>
            </a:r>
            <a:r>
              <a:rPr kumimoji="0" lang="en-US" altLang="ko-KR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ko-KR" alt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“너희도 함께 갇힌 것 같이 갇힌 자를 생각하고 너희도 몸을 </a:t>
            </a:r>
            <a:r>
              <a:rPr kumimoji="0" lang="ko-KR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가졌은즉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endParaRPr kumimoji="0" lang="en-US" altLang="ko-KR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학대 받는 자를 생각하라” </a:t>
            </a:r>
            <a:r>
              <a:rPr lang="en-US" altLang="ko-KR" sz="18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히브리서 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13:3) </a:t>
            </a:r>
          </a:p>
        </p:txBody>
      </p:sp>
    </p:spTree>
    <p:extLst>
      <p:ext uri="{BB962C8B-B14F-4D97-AF65-F5344CB8AC3E}">
        <p14:creationId xmlns:p14="http://schemas.microsoft.com/office/powerpoint/2010/main" val="416811218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cxnSp>
        <p:nvCxnSpPr>
          <p:cNvPr id="4" name="Straight Connector 6">
            <a:extLst>
              <a:ext uri="{FF2B5EF4-FFF2-40B4-BE49-F238E27FC236}">
                <a16:creationId xmlns:a16="http://schemas.microsoft.com/office/drawing/2014/main" id="{46F08A6C-ED29-5D8B-2192-DBF8958452E0}"/>
              </a:ext>
            </a:extLst>
          </p:cNvPr>
          <p:cNvCxnSpPr>
            <a:cxnSpLocks/>
          </p:cNvCxnSpPr>
          <p:nvPr/>
        </p:nvCxnSpPr>
        <p:spPr>
          <a:xfrm flipV="1">
            <a:off x="1173969" y="1436466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5">
            <a:extLst>
              <a:ext uri="{FF2B5EF4-FFF2-40B4-BE49-F238E27FC236}">
                <a16:creationId xmlns:a16="http://schemas.microsoft.com/office/drawing/2014/main" id="{9ABD7DF6-E3AF-7933-DB2E-803566340E38}"/>
              </a:ext>
            </a:extLst>
          </p:cNvPr>
          <p:cNvCxnSpPr>
            <a:cxnSpLocks/>
          </p:cNvCxnSpPr>
          <p:nvPr/>
        </p:nvCxnSpPr>
        <p:spPr>
          <a:xfrm flipV="1">
            <a:off x="1173969" y="6286412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73F7768C-BC25-2248-D19F-C72E160420CE}"/>
              </a:ext>
            </a:extLst>
          </p:cNvPr>
          <p:cNvSpPr txBox="1">
            <a:spLocks/>
          </p:cNvSpPr>
          <p:nvPr/>
        </p:nvSpPr>
        <p:spPr>
          <a:xfrm>
            <a:off x="1055998" y="1858643"/>
            <a:ext cx="10080000" cy="4005593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오픈도어로서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저희는 도처에서 예수님을 따르는 사람들을 사랑하며 </a:t>
            </a:r>
            <a:endParaRPr kumimoji="0" lang="en-US" altLang="ko-KR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이들이 하나님의 형상을 따라 만들어졌기 때문에 </a:t>
            </a:r>
            <a:endParaRPr kumimoji="0" lang="en-US" altLang="ko-KR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이들의 국가적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종교적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또는 민족적 정체성과 상관없이 사람들을 사랑합니다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ko-KR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예수님은 하나의 교회이자 한 몸인 그의 신부를 위해 죽으셨습니다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저희는 아랍과 팔레스타인 기독교인들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유대인 기독교도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(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그리스도를 자신의 구세주로 생각하는</a:t>
            </a:r>
            <a:endParaRPr kumimoji="0" lang="en-US" altLang="ko-KR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유대인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)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들을 위해서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그리고 함께 지지하고</a:t>
            </a:r>
            <a:r>
              <a:rPr lang="en-US" altLang="ko-KR" sz="18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기도합니다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2836040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cxnSp>
        <p:nvCxnSpPr>
          <p:cNvPr id="4" name="Straight Connector 6">
            <a:extLst>
              <a:ext uri="{FF2B5EF4-FFF2-40B4-BE49-F238E27FC236}">
                <a16:creationId xmlns:a16="http://schemas.microsoft.com/office/drawing/2014/main" id="{46F08A6C-ED29-5D8B-2192-DBF8958452E0}"/>
              </a:ext>
            </a:extLst>
          </p:cNvPr>
          <p:cNvCxnSpPr>
            <a:cxnSpLocks/>
          </p:cNvCxnSpPr>
          <p:nvPr/>
        </p:nvCxnSpPr>
        <p:spPr>
          <a:xfrm flipV="1">
            <a:off x="1173969" y="1436466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5">
            <a:extLst>
              <a:ext uri="{FF2B5EF4-FFF2-40B4-BE49-F238E27FC236}">
                <a16:creationId xmlns:a16="http://schemas.microsoft.com/office/drawing/2014/main" id="{9ABD7DF6-E3AF-7933-DB2E-803566340E38}"/>
              </a:ext>
            </a:extLst>
          </p:cNvPr>
          <p:cNvCxnSpPr>
            <a:cxnSpLocks/>
          </p:cNvCxnSpPr>
          <p:nvPr/>
        </p:nvCxnSpPr>
        <p:spPr>
          <a:xfrm flipV="1">
            <a:off x="1173969" y="6286412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73F7768C-BC25-2248-D19F-C72E160420CE}"/>
              </a:ext>
            </a:extLst>
          </p:cNvPr>
          <p:cNvSpPr txBox="1">
            <a:spLocks/>
          </p:cNvSpPr>
          <p:nvPr/>
        </p:nvSpPr>
        <p:spPr>
          <a:xfrm>
            <a:off x="1055998" y="2001806"/>
            <a:ext cx="10080000" cy="4005593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이는 하나님께서 무슬림들과 유대인들에게 예수님의 사랑과 소망을 보여주고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그의 용서와 사랑을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그의 화해와 정의를 내주시기 위해 그분의 백성들을 통해 </a:t>
            </a:r>
            <a:endParaRPr kumimoji="0" lang="en-US" altLang="ko-KR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복음을 진전시키도록 그 곳에</a:t>
            </a:r>
            <a:r>
              <a:rPr lang="en-US" altLang="ko-KR" sz="1800" b="1" dirty="0">
                <a:solidFill>
                  <a:prstClr val="white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그분의 교회를 두고 계심을 굳게 믿기 때문입니다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ko-KR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저희는 전세계 교회들에게 긴급히 요청 드립니다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저희가 귀를 기울이고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기도하고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그리고 단결을 모색하는 가운데 일어나 함께 동참해주세요</a:t>
            </a:r>
            <a:r>
              <a:rPr kumimoji="0" lang="en-US" altLang="ko-K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74433460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cxnSp>
        <p:nvCxnSpPr>
          <p:cNvPr id="4" name="Straight Connector 6">
            <a:extLst>
              <a:ext uri="{FF2B5EF4-FFF2-40B4-BE49-F238E27FC236}">
                <a16:creationId xmlns:a16="http://schemas.microsoft.com/office/drawing/2014/main" id="{46F08A6C-ED29-5D8B-2192-DBF8958452E0}"/>
              </a:ext>
            </a:extLst>
          </p:cNvPr>
          <p:cNvCxnSpPr>
            <a:cxnSpLocks/>
          </p:cNvCxnSpPr>
          <p:nvPr/>
        </p:nvCxnSpPr>
        <p:spPr>
          <a:xfrm flipV="1">
            <a:off x="1173969" y="1436466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5">
            <a:extLst>
              <a:ext uri="{FF2B5EF4-FFF2-40B4-BE49-F238E27FC236}">
                <a16:creationId xmlns:a16="http://schemas.microsoft.com/office/drawing/2014/main" id="{9ABD7DF6-E3AF-7933-DB2E-803566340E38}"/>
              </a:ext>
            </a:extLst>
          </p:cNvPr>
          <p:cNvCxnSpPr>
            <a:cxnSpLocks/>
          </p:cNvCxnSpPr>
          <p:nvPr/>
        </p:nvCxnSpPr>
        <p:spPr>
          <a:xfrm flipV="1">
            <a:off x="1173969" y="6286412"/>
            <a:ext cx="9844059" cy="1"/>
          </a:xfrm>
          <a:prstGeom prst="line">
            <a:avLst/>
          </a:prstGeom>
          <a:ln w="19050">
            <a:solidFill>
              <a:srgbClr val="87BCD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73F7768C-BC25-2248-D19F-C72E160420CE}"/>
              </a:ext>
            </a:extLst>
          </p:cNvPr>
          <p:cNvSpPr txBox="1">
            <a:spLocks/>
          </p:cNvSpPr>
          <p:nvPr/>
        </p:nvSpPr>
        <p:spPr>
          <a:xfrm>
            <a:off x="1055998" y="1531033"/>
            <a:ext cx="10080000" cy="4660812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오픈도어는 전세계 교회가 다시 한번 하나님의 부르심에 응답하여 </a:t>
            </a:r>
            <a:endParaRPr kumimoji="0" lang="en-US" altLang="ko-KR" sz="1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현재 분쟁의 어두움 가운데서 빛이 될 때임을 확신합니다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그리고 저희는 여러분들이 함께 참여해주시기를 요청 드립니다</a:t>
            </a: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ko-KR" sz="1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첫째</a:t>
            </a:r>
            <a:r>
              <a:rPr kumimoji="0" lang="en-US" altLang="ko-KR" sz="18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 지역에 있는 우리 형제자매들의 목소리에 </a:t>
            </a:r>
            <a:r>
              <a:rPr kumimoji="0" lang="ko-KR" altLang="en-US" sz="1800" b="1" u="none" strike="noStrike" kern="1200" cap="none" spc="0" normalizeH="0" baseline="0" noProof="0" dirty="0">
                <a:ln>
                  <a:noFill/>
                </a:ln>
                <a:solidFill>
                  <a:srgbClr val="FAE1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귀 기울여 주세요</a:t>
            </a:r>
            <a:r>
              <a:rPr kumimoji="0" lang="en-US" altLang="ko-KR" sz="1800" b="1" u="none" strike="noStrike" kern="1200" cap="none" spc="0" normalizeH="0" baseline="0" noProof="0" dirty="0">
                <a:ln>
                  <a:noFill/>
                </a:ln>
                <a:solidFill>
                  <a:srgbClr val="FAE1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둘째</a:t>
            </a:r>
            <a:r>
              <a:rPr kumimoji="0" lang="en-US" altLang="ko-KR" sz="18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그들과 함께 그리고 그들을 위해 </a:t>
            </a:r>
            <a:r>
              <a:rPr kumimoji="0" lang="ko-KR" altLang="en-US" sz="1800" b="1" u="none" strike="noStrike" kern="1200" cap="none" spc="0" normalizeH="0" baseline="0" noProof="0" dirty="0">
                <a:ln>
                  <a:noFill/>
                </a:ln>
                <a:solidFill>
                  <a:srgbClr val="FAE1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기도해주세요</a:t>
            </a:r>
            <a:r>
              <a:rPr kumimoji="0" lang="en-US" altLang="ko-KR" sz="1800" b="1" u="none" strike="noStrike" kern="1200" cap="none" spc="0" normalizeH="0" baseline="0" noProof="0" dirty="0">
                <a:ln>
                  <a:noFill/>
                </a:ln>
                <a:solidFill>
                  <a:srgbClr val="FAE1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8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셋째</a:t>
            </a:r>
            <a:r>
              <a:rPr kumimoji="0" lang="en-US" altLang="ko-KR" sz="18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, </a:t>
            </a:r>
            <a:r>
              <a:rPr kumimoji="0" lang="ko-KR" altLang="en-US" sz="18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교회의 </a:t>
            </a:r>
            <a:r>
              <a:rPr kumimoji="0" lang="ko-KR" altLang="en-US" sz="1800" b="1" u="none" strike="noStrike" kern="1200" cap="none" spc="0" normalizeH="0" baseline="0" noProof="0" dirty="0">
                <a:ln>
                  <a:noFill/>
                </a:ln>
                <a:solidFill>
                  <a:srgbClr val="FAE1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하나됨을 모색해주세요</a:t>
            </a:r>
            <a:r>
              <a:rPr kumimoji="0" lang="en-US" altLang="ko-KR" sz="1800" b="1" u="none" strike="noStrike" kern="1200" cap="none" spc="0" normalizeH="0" baseline="0" noProof="0" dirty="0">
                <a:ln>
                  <a:noFill/>
                </a:ln>
                <a:solidFill>
                  <a:srgbClr val="FAE1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48218060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210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647914C4-DF9D-F323-B8C8-59E30BD03DAD}"/>
              </a:ext>
            </a:extLst>
          </p:cNvPr>
          <p:cNvSpPr txBox="1">
            <a:spLocks/>
          </p:cNvSpPr>
          <p:nvPr/>
        </p:nvSpPr>
        <p:spPr>
          <a:xfrm>
            <a:off x="186813" y="5451342"/>
            <a:ext cx="9948177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모바일 기기로 시청하고 계신 분들은 유튜브 동영상 하단 한국오픈도어선교회 고정 댓글에서 링크를 확인해 주세요</a:t>
            </a:r>
            <a:r>
              <a:rPr kumimoji="0" lang="en-US" altLang="ko-K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. </a:t>
            </a:r>
            <a:endParaRPr kumimoji="0" lang="en-GB" sz="1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pic>
        <p:nvPicPr>
          <p:cNvPr id="11" name="그림 10" descr="폰트, 텍스트, 그래픽, 노랑이(가) 표시된 사진&#10;&#10;자동 생성된 설명">
            <a:extLst>
              <a:ext uri="{FF2B5EF4-FFF2-40B4-BE49-F238E27FC236}">
                <a16:creationId xmlns:a16="http://schemas.microsoft.com/office/drawing/2014/main" id="{2FED2C9F-C733-5927-D272-1A38FA7BE4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9525" y="6379419"/>
            <a:ext cx="2599691" cy="352216"/>
          </a:xfrm>
          <a:prstGeom prst="rect">
            <a:avLst/>
          </a:prstGeom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5A9E231A-A00D-4868-9D34-53D565C437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929" y="1002383"/>
            <a:ext cx="5786198" cy="3903661"/>
          </a:xfrm>
          <a:prstGeom prst="rect">
            <a:avLst/>
          </a:prstGeom>
        </p:spPr>
      </p:pic>
      <p:pic>
        <p:nvPicPr>
          <p:cNvPr id="8" name="내용 개체 틀 14">
            <a:extLst>
              <a:ext uri="{FF2B5EF4-FFF2-40B4-BE49-F238E27FC236}">
                <a16:creationId xmlns:a16="http://schemas.microsoft.com/office/drawing/2014/main" id="{135E53F6-CBD4-4111-86D1-340FABF472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7140" y="1002384"/>
            <a:ext cx="3903662" cy="3903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73418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B32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그래픽, 폰트, 로고, 화이트이(가) 표시된 사진&#10;&#10;자동 생성된 설명">
            <a:extLst>
              <a:ext uri="{FF2B5EF4-FFF2-40B4-BE49-F238E27FC236}">
                <a16:creationId xmlns:a16="http://schemas.microsoft.com/office/drawing/2014/main" id="{8B881EB0-2F18-85E8-50ED-2A2284F9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3" y="445560"/>
            <a:ext cx="2599690" cy="498337"/>
          </a:xfrm>
          <a:prstGeom prst="rect">
            <a:avLst/>
          </a:prstGeom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F916F75A-424A-1DF0-44E6-BF3459689A39}"/>
              </a:ext>
            </a:extLst>
          </p:cNvPr>
          <p:cNvSpPr/>
          <p:nvPr/>
        </p:nvSpPr>
        <p:spPr>
          <a:xfrm flipH="1">
            <a:off x="4843346" y="0"/>
            <a:ext cx="7348654" cy="6858000"/>
          </a:xfrm>
          <a:prstGeom prst="rect">
            <a:avLst/>
          </a:prstGeom>
          <a:gradFill>
            <a:gsLst>
              <a:gs pos="0">
                <a:schemeClr val="tx1">
                  <a:alpha val="33741"/>
                </a:schemeClr>
              </a:gs>
              <a:gs pos="98000">
                <a:schemeClr val="accent1">
                  <a:lumMod val="30000"/>
                  <a:lumOff val="70000"/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맑은 고딕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3E4BF-7CB6-FEE8-70C8-58A838F5F115}"/>
              </a:ext>
            </a:extLst>
          </p:cNvPr>
          <p:cNvSpPr txBox="1">
            <a:spLocks/>
          </p:cNvSpPr>
          <p:nvPr/>
        </p:nvSpPr>
        <p:spPr>
          <a:xfrm>
            <a:off x="2553329" y="2671216"/>
            <a:ext cx="7085341" cy="75778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ko-KR" altLang="en-US" sz="5500" b="1" i="0" u="none" strike="noStrike" kern="1200" cap="none" spc="0" normalizeH="0" baseline="0" noProof="0" dirty="0">
                <a:ln>
                  <a:noFill/>
                </a:ln>
                <a:solidFill>
                  <a:srgbClr val="87BCD2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감사합니다</a:t>
            </a:r>
            <a:endParaRPr kumimoji="0" lang="en-GB" sz="5500" b="1" i="0" u="none" strike="noStrike" kern="1200" cap="none" spc="0" normalizeH="0" baseline="0" noProof="0" dirty="0">
              <a:ln>
                <a:noFill/>
              </a:ln>
              <a:solidFill>
                <a:srgbClr val="87BCD2"/>
              </a:solidFill>
              <a:effectLst/>
              <a:uLnTx/>
              <a:uFillTx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357E86-F6C3-AF76-CE0C-8C83BEF60C0C}"/>
              </a:ext>
            </a:extLst>
          </p:cNvPr>
          <p:cNvSpPr txBox="1">
            <a:spLocks/>
          </p:cNvSpPr>
          <p:nvPr/>
        </p:nvSpPr>
        <p:spPr>
          <a:xfrm>
            <a:off x="3123795" y="3924372"/>
            <a:ext cx="5944408" cy="3401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Thank You</a:t>
            </a:r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7DF6B759-E25D-625D-FFDD-941A20C09B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7744" y="6278614"/>
            <a:ext cx="3790033" cy="332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4554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434</TotalTime>
  <Words>2301</Words>
  <Application>Microsoft Office PowerPoint</Application>
  <PresentationFormat>와이드스크린</PresentationFormat>
  <Paragraphs>239</Paragraphs>
  <Slides>49</Slides>
  <Notes>0</Notes>
  <HiddenSlides>0</HiddenSlides>
  <MMClips>1</MMClips>
  <ScaleCrop>false</ScaleCrop>
  <HeadingPairs>
    <vt:vector size="6" baseType="variant">
      <vt:variant>
        <vt:lpstr>사용한 글꼴</vt:lpstr>
      </vt:variant>
      <vt:variant>
        <vt:i4>3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49</vt:i4>
      </vt:variant>
    </vt:vector>
  </HeadingPairs>
  <TitlesOfParts>
    <vt:vector size="53" baseType="lpstr">
      <vt:lpstr>Helvetica Neue</vt:lpstr>
      <vt:lpstr>맑은 고딕</vt:lpstr>
      <vt:lpstr>Arial</vt:lpstr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Development ODK-</dc:creator>
  <cp:lastModifiedBy>DANIEL KIM</cp:lastModifiedBy>
  <cp:revision>89</cp:revision>
  <dcterms:created xsi:type="dcterms:W3CDTF">2023-11-06T06:09:20Z</dcterms:created>
  <dcterms:modified xsi:type="dcterms:W3CDTF">2023-11-22T06:24:13Z</dcterms:modified>
</cp:coreProperties>
</file>