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551" r:id="rId6"/>
    <p:sldId id="2554" r:id="rId7"/>
    <p:sldId id="2555" r:id="rId8"/>
    <p:sldId id="261" r:id="rId9"/>
    <p:sldId id="2556" r:id="rId10"/>
    <p:sldId id="2552" r:id="rId11"/>
    <p:sldId id="2550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52" y="312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EEF02-1EAC-44E9-8418-E18B3D500271}" type="datetimeFigureOut">
              <a:rPr lang="ko-KR" altLang="en-US" smtClean="0"/>
              <a:t>2025-12-09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C913B-0283-48D9-8167-E638BF1082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380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C913B-0283-48D9-8167-E638BF10821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0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https://www.youtube.com/watch?v=S-RoQBEN7as</a:t>
            </a:r>
            <a:endParaRPr lang="ko-KR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EF118477-BA54-4B0E-9EC5-D8568300CAF2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66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E53AA-13B8-469A-87B0-FF7C74E1EADE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6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5B3B0F7F-6AD6-4AF0-8BB1-D49CE0F9F622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53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016F69B6-6D5E-4363-B374-18E94027D1E6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21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4DEE5A9B-1189-4B03-AA34-8ABCB3EDCE59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61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93776"/>
            <a:ext cx="8028432" cy="4325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65776"/>
            <a:ext cx="5431536" cy="118872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D32A50-3A67-42D0-AFC3-9798A621A2DF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4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5111496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5698FC-C9DA-44B4-AC6C-01EEA7EAAA4C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82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170516"/>
            <a:ext cx="4800600" cy="108398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ECA0D2-D30D-4484-8941-E31C1541BC59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23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8961120" cy="465429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A793B8-7270-4493-83ED-C07D34603133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10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94744" y="2423160"/>
            <a:ext cx="578097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AD26B-DEF0-4EC5-90CD-3C7B79EC8572}" type="datetime1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58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CA36A28-16B8-4B74-ADBC-086BC21557C6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73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807CC-3A12-4A50-A3BE-C6063551B4A3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98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40E33-4FBE-4166-8E4D-D16E2368EAF9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5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88B5-3E47-407E-A4D5-0E98E41979E9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0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29CD1-440F-4DE5-9914-1074B1963E64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61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5DF8-55DB-438A-B328-5A22697F5E96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7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9F2D74A-71A1-4609-9BED-C43EBEF2D096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26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B868B-869A-478B-B17A-F3477F1ABEB8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37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8CCA563-903D-4707-A09B-73AE7FD9F3E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9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747B-DE86-4C56-A69A-2124AC6051DB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423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B5E8E98-97C5-4AE8-8CC9-69C51FF1A0EF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32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4F82-DB30-4BD5-9E9D-AD825E313C84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37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7477ED-8564-46ED-8FFC-DE5A509699F3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039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26781-2293-4754-A74B-94E6E7D7B311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557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DFBFA6E-9D0B-474A-AFB9-4E0832448570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962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767648-9FB3-40F4-8072-E80887331DF3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79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007E99A-2976-4D79-B66C-833B4C12E9C9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65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DD7D-A4A9-4042-8D3D-AF897B76225E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440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3D79-61FB-48D3-96EC-9D73986E2DB4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42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E407E80-9270-4600-9E83-876C054EC0ED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760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7A043757-40C8-48EB-A459-80D3B00F0BCB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605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D0304CB2-AF95-4B6C-81FD-EF29E4F12940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599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FD636673-28CE-4CCE-80FB-7124C935A31A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419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EF0D11-5ED9-D2C8-48DF-CDDD85CEAC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4809744"/>
            <a:ext cx="9345168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0350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802264-EF96-4074-A671-AB5D99F5E332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506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4873752"/>
            <a:ext cx="8439912" cy="1490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420624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84F615-9106-410C-834A-3DBE51A81CC1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800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EA1A10B-111C-8469-40F7-C3551BB027D0}"/>
              </a:ext>
            </a:extLst>
          </p:cNvPr>
          <p:cNvSpPr/>
          <p:nvPr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4873752"/>
            <a:ext cx="8439912" cy="159105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800" dirty="0"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420624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5A920F-C91E-4FD9-A8A8-AC96444816EA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586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91DA-BC67-4FFF-80B3-6A83720BA580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987552"/>
            <a:ext cx="10149840" cy="4846320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4000" b="0" cap="all" baseline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3600" b="0" cap="all" baseline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3200" b="0" cap="all" baseline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2800" b="0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64080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5565DD7-EB64-4BFE-B850-4043488A7CD8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30936"/>
            <a:ext cx="844905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5400" b="0" cap="none" baseline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4800" b="0" cap="none" baseline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4400" b="0" cap="none" baseline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4000" b="0" cap="none" baseline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3600" b="0" cap="none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5178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C979-2DBB-4FF5-B773-BBC906FD5969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877824"/>
            <a:ext cx="8046720" cy="5065776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5400" b="0"/>
            </a:lvl1pPr>
            <a:lvl2pPr marL="228600" indent="0">
              <a:lnSpc>
                <a:spcPct val="110000"/>
              </a:lnSpc>
              <a:buNone/>
              <a:defRPr sz="4800" b="0"/>
            </a:lvl2pPr>
            <a:lvl3pPr marL="457200" indent="0">
              <a:lnSpc>
                <a:spcPct val="110000"/>
              </a:lnSpc>
              <a:buNone/>
              <a:defRPr sz="4400" b="0"/>
            </a:lvl3pPr>
            <a:lvl4pPr marL="685800" indent="0">
              <a:lnSpc>
                <a:spcPct val="110000"/>
              </a:lnSpc>
              <a:buNone/>
              <a:defRPr sz="4000" b="0"/>
            </a:lvl4pPr>
            <a:lvl5pPr marL="914400" indent="0">
              <a:lnSpc>
                <a:spcPct val="110000"/>
              </a:lnSpc>
              <a:buNone/>
              <a:defRPr sz="3600" b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42246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84F2-69E3-42EA-A769-C3221255F524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596767"/>
            <a:ext cx="9848088" cy="3767328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6000" b="0">
                <a:solidFill>
                  <a:schemeClr val="accent1"/>
                </a:solidFill>
              </a:defRPr>
            </a:lvl1pPr>
            <a:lvl2pPr marL="228600" indent="0">
              <a:lnSpc>
                <a:spcPct val="110000"/>
              </a:lnSpc>
              <a:buNone/>
              <a:defRPr sz="5400" b="0">
                <a:solidFill>
                  <a:schemeClr val="accent1"/>
                </a:solidFill>
              </a:defRPr>
            </a:lvl2pPr>
            <a:lvl3pPr marL="457200" indent="0">
              <a:lnSpc>
                <a:spcPct val="110000"/>
              </a:lnSpc>
              <a:buNone/>
              <a:defRPr sz="4800" b="0">
                <a:solidFill>
                  <a:schemeClr val="accent1"/>
                </a:solidFill>
              </a:defRPr>
            </a:lvl3pPr>
            <a:lvl4pPr marL="685800" indent="0">
              <a:lnSpc>
                <a:spcPct val="110000"/>
              </a:lnSpc>
              <a:buNone/>
              <a:defRPr sz="4400" b="0">
                <a:solidFill>
                  <a:schemeClr val="accent1"/>
                </a:solidFill>
              </a:defRPr>
            </a:lvl4pPr>
            <a:lvl5pPr marL="914400" indent="0">
              <a:lnSpc>
                <a:spcPct val="110000"/>
              </a:lnSpc>
              <a:buNone/>
              <a:defRPr sz="40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54906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8488" y="5376672"/>
            <a:ext cx="9079992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21600-2F49-4BDF-9F00-79A81477383F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527048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35175710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AF1DAFD-6C43-776A-EDEF-047653131661}"/>
              </a:ext>
            </a:extLst>
          </p:cNvPr>
          <p:cNvSpPr/>
          <p:nvPr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5148072"/>
            <a:ext cx="8366760" cy="118872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23558-A89A-4F39-900D-C4A4FDA1B2E7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85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08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783080"/>
            <a:ext cx="8503920" cy="3209544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29829014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25BDAC2-53C5-6F8B-7446-54D1152EB91B}"/>
              </a:ext>
            </a:extLst>
          </p:cNvPr>
          <p:cNvSpPr/>
          <p:nvPr/>
        </p:nvSpPr>
        <p:spPr>
          <a:xfrm>
            <a:off x="0" y="0"/>
            <a:ext cx="11385608" cy="5084064"/>
          </a:xfrm>
          <a:custGeom>
            <a:avLst/>
            <a:gdLst>
              <a:gd name="connsiteX0" fmla="*/ 0 w 11385608"/>
              <a:gd name="connsiteY0" fmla="*/ 0 h 5084064"/>
              <a:gd name="connsiteX1" fmla="*/ 11385608 w 11385608"/>
              <a:gd name="connsiteY1" fmla="*/ 0 h 5084064"/>
              <a:gd name="connsiteX2" fmla="*/ 11385608 w 11385608"/>
              <a:gd name="connsiteY2" fmla="*/ 4562110 h 5084064"/>
              <a:gd name="connsiteX3" fmla="*/ 10863655 w 11385608"/>
              <a:gd name="connsiteY3" fmla="*/ 5084064 h 5084064"/>
              <a:gd name="connsiteX4" fmla="*/ 0 w 11385608"/>
              <a:gd name="connsiteY4" fmla="*/ 5084064 h 508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5084064">
                <a:moveTo>
                  <a:pt x="0" y="0"/>
                </a:moveTo>
                <a:lnTo>
                  <a:pt x="11385608" y="0"/>
                </a:lnTo>
                <a:lnTo>
                  <a:pt x="11385608" y="4562110"/>
                </a:lnTo>
                <a:cubicBezTo>
                  <a:pt x="11385608" y="4850377"/>
                  <a:pt x="11151922" y="5084064"/>
                  <a:pt x="10863655" y="5084064"/>
                </a:cubicBezTo>
                <a:lnTo>
                  <a:pt x="0" y="5084064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5449824"/>
            <a:ext cx="9546336" cy="905256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2020B-CB60-4281-A570-6300974B7A2E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85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08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30352"/>
            <a:ext cx="9683496" cy="395020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1292275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784" y="4965192"/>
            <a:ext cx="8339328" cy="128930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033272"/>
            <a:ext cx="8467344" cy="3931920"/>
          </a:xfrm>
        </p:spPr>
        <p:txBody>
          <a:bodyPr anchor="b">
            <a:normAutofit/>
          </a:bodyPr>
          <a:lstStyle>
            <a:lvl1pPr marL="137160" indent="-137160">
              <a:lnSpc>
                <a:spcPct val="110000"/>
              </a:lnSpc>
              <a:spcBef>
                <a:spcPts val="0"/>
              </a:spcBef>
              <a:buNone/>
              <a:defRPr sz="4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4EA42-18F1-82AE-02C3-B2B2A57AD7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55215D8-97AA-4B85-B7A0-A02F39368DA3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AE5996-C1E5-AFF0-1C20-EFDC87117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F18-7D60-FEE3-1B8D-6E5F51611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712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CE14-1FF6-4074-BE8F-BABA3B0759C8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72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1389-0C57-4856-A530-D0CC79ABF97F}" type="datetime1">
              <a:rPr lang="en-US" smtClean="0"/>
              <a:t>12/9/2025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015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3EFD-DF71-4A7D-9C47-1BBDB138B295}" type="datetime1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76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BE319-9B1C-4A02-A60F-55C05B841F00}" type="datetime1">
              <a:rPr lang="en-US" smtClean="0"/>
              <a:t>12/9/2025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43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F397E-666B-470F-A253-6BE6BC97EEBE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709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9CC-ABEB-43E4-956A-E3EA25785381}" type="datetime1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33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E689B-95F7-4D9F-8FA3-5EAD5F062125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01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C20F-E1D8-4943-B054-6F2B6C10D630}" type="datetime1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2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492240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F7F99000-8DC5-4FAA-962C-D38BB4F2BF7D}" type="datetime1">
              <a:rPr lang="en-US" smtClean="0"/>
              <a:t>12/9/2025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7112" y="6492240"/>
            <a:ext cx="266090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9456" y="6492240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89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2" r:id="rId2"/>
    <p:sldLayoutId id="2147483814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  <p:sldLayoutId id="2147483783" r:id="rId24"/>
    <p:sldLayoutId id="2147483784" r:id="rId25"/>
    <p:sldLayoutId id="2147483785" r:id="rId26"/>
    <p:sldLayoutId id="2147483786" r:id="rId27"/>
    <p:sldLayoutId id="2147483787" r:id="rId28"/>
    <p:sldLayoutId id="2147483788" r:id="rId29"/>
    <p:sldLayoutId id="2147483789" r:id="rId30"/>
    <p:sldLayoutId id="2147483790" r:id="rId31"/>
    <p:sldLayoutId id="2147483791" r:id="rId32"/>
    <p:sldLayoutId id="2147483792" r:id="rId33"/>
    <p:sldLayoutId id="2147483793" r:id="rId34"/>
    <p:sldLayoutId id="2147483794" r:id="rId35"/>
    <p:sldLayoutId id="2147483795" r:id="rId36"/>
    <p:sldLayoutId id="2147483796" r:id="rId37"/>
    <p:sldLayoutId id="2147483797" r:id="rId38"/>
    <p:sldLayoutId id="2147483798" r:id="rId39"/>
    <p:sldLayoutId id="2147483799" r:id="rId40"/>
    <p:sldLayoutId id="2147483800" r:id="rId41"/>
    <p:sldLayoutId id="2147483801" r:id="rId42"/>
    <p:sldLayoutId id="2147483802" r:id="rId43"/>
    <p:sldLayoutId id="2147483803" r:id="rId44"/>
    <p:sldLayoutId id="2147483804" r:id="rId45"/>
    <p:sldLayoutId id="2147483805" r:id="rId46"/>
    <p:sldLayoutId id="2147483806" r:id="rId47"/>
    <p:sldLayoutId id="2147483807" r:id="rId48"/>
    <p:sldLayoutId id="2147483808" r:id="rId49"/>
    <p:sldLayoutId id="2147483809" r:id="rId50"/>
    <p:sldLayoutId id="2147483810" r:id="rId51"/>
    <p:sldLayoutId id="2147483811" r:id="rId5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oJbYGX_kZo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www.youtube.com/watch?v=poJbYGX_kZo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525DF6FF-5C96-FDE0-6E46-292490EFE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/>
          <a:p>
            <a:r>
              <a:rPr lang="ko-KR" altLang="en-US" b="1" dirty="0"/>
              <a:t>박해 받는 교회를 위한</a:t>
            </a:r>
            <a:br>
              <a:rPr lang="en-US" altLang="ko-KR" b="1" dirty="0"/>
            </a:br>
            <a:r>
              <a:rPr lang="ko-KR" altLang="en-US" b="1" dirty="0"/>
              <a:t>화요 기도 모임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B0D3603C-F0E3-049D-0C68-4FB4F9D96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/>
          <a:p>
            <a:r>
              <a:rPr lang="en-US" altLang="ko-KR"/>
              <a:t>2025</a:t>
            </a:r>
            <a:r>
              <a:rPr lang="ko-KR" altLang="en-US"/>
              <a:t>년 1</a:t>
            </a:r>
            <a:r>
              <a:rPr lang="en-US" altLang="ko-KR"/>
              <a:t>2</a:t>
            </a:r>
            <a:r>
              <a:rPr lang="ko-KR" altLang="en-US"/>
              <a:t>월 </a:t>
            </a:r>
            <a:r>
              <a:rPr lang="en-US" altLang="ko-KR"/>
              <a:t>9</a:t>
            </a:r>
            <a:r>
              <a:rPr lang="ko-KR" altLang="en-US"/>
              <a:t>일</a:t>
            </a:r>
            <a:r>
              <a:rPr lang="en-US" altLang="ko-KR"/>
              <a:t>(</a:t>
            </a:r>
            <a:r>
              <a:rPr lang="ko-KR" altLang="en-US"/>
              <a:t>화</a:t>
            </a:r>
            <a:r>
              <a:rPr lang="en-US" altLang="ko-KR"/>
              <a:t>) pm7:30-9:00/Zoom </a:t>
            </a:r>
          </a:p>
          <a:p>
            <a:r>
              <a:rPr lang="ko-KR" altLang="en-US"/>
              <a:t>회의 </a:t>
            </a:r>
            <a:r>
              <a:rPr lang="en-US" altLang="ko-KR"/>
              <a:t>ID : 4286956103</a:t>
            </a:r>
            <a:endParaRPr lang="ko-KR" altLang="en-US"/>
          </a:p>
        </p:txBody>
      </p:sp>
      <p:pic>
        <p:nvPicPr>
          <p:cNvPr id="5" name="Google Shape;91;p18">
            <a:extLst>
              <a:ext uri="{FF2B5EF4-FFF2-40B4-BE49-F238E27FC236}">
                <a16:creationId xmlns:a16="http://schemas.microsoft.com/office/drawing/2014/main" id="{2BD3A328-D8A6-5E73-916D-6CBEABC34D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81203" y="5344850"/>
            <a:ext cx="3581029" cy="909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3275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5DA3A453-B033-B3A1-13BE-8B47AA5D8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 11">
            <a:extLst>
              <a:ext uri="{FF2B5EF4-FFF2-40B4-BE49-F238E27FC236}">
                <a16:creationId xmlns:a16="http://schemas.microsoft.com/office/drawing/2014/main" id="{20F1C695-8384-8F65-DE61-A62F74371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1F1157F-76C7-E061-32F1-49D072508B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818" b="7818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BA971AC9-528E-852F-FA5C-382D3DA4DCBB}"/>
              </a:ext>
            </a:extLst>
          </p:cNvPr>
          <p:cNvSpPr txBox="1">
            <a:spLocks/>
          </p:cNvSpPr>
          <p:nvPr/>
        </p:nvSpPr>
        <p:spPr>
          <a:xfrm>
            <a:off x="6595141" y="244519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 dirty="0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B5F4BEFE-E18D-685C-A0AA-C4D9F77D8712}"/>
              </a:ext>
            </a:extLst>
          </p:cNvPr>
          <p:cNvCxnSpPr/>
          <p:nvPr/>
        </p:nvCxnSpPr>
        <p:spPr>
          <a:xfrm>
            <a:off x="6864753" y="1709383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010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2900816-D2E9-26A2-9D62-E3E83AEE93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b="1" kern="1200" cap="all" baseline="0" dirty="0">
                <a:latin typeface="+mj-lt"/>
                <a:ea typeface="+mj-ea"/>
                <a:cs typeface="+mj-cs"/>
              </a:rPr>
              <a:t>모잠비크</a:t>
            </a:r>
            <a:endParaRPr lang="en-US" altLang="ko-KR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74C597D-9BE1-14A5-9FA0-31BDCBFD18EA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228600" indent="-228600" latinLnBrk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+mn-lt"/>
              </a:rPr>
              <a:t>Open Doors </a:t>
            </a:r>
            <a:r>
              <a:rPr lang="ko-KR" altLang="en-US" sz="1600" dirty="0">
                <a:latin typeface="+mn-lt"/>
              </a:rPr>
              <a:t>현장 소식통에 따르면</a:t>
            </a:r>
            <a:r>
              <a:rPr lang="en-US" altLang="ko-KR" sz="1600" dirty="0">
                <a:latin typeface="+mn-lt"/>
              </a:rPr>
              <a:t>, </a:t>
            </a:r>
            <a:r>
              <a:rPr lang="ko-KR" altLang="en-US" sz="1600" dirty="0">
                <a:latin typeface="+mn-lt"/>
              </a:rPr>
              <a:t>이달 초 </a:t>
            </a:r>
            <a:r>
              <a:rPr lang="ko-KR" altLang="en-US" sz="1600" dirty="0" err="1">
                <a:latin typeface="+mn-lt"/>
              </a:rPr>
              <a:t>남풀라</a:t>
            </a:r>
            <a:r>
              <a:rPr lang="en-US" altLang="ko-KR" sz="1600" dirty="0">
                <a:latin typeface="+mn-lt"/>
              </a:rPr>
              <a:t>(Nampula) </a:t>
            </a:r>
            <a:r>
              <a:rPr lang="ko-KR" altLang="en-US" sz="1600" dirty="0">
                <a:latin typeface="+mn-lt"/>
              </a:rPr>
              <a:t>주 </a:t>
            </a:r>
            <a:r>
              <a:rPr lang="ko-KR" altLang="en-US" sz="1600" dirty="0" err="1">
                <a:latin typeface="+mn-lt"/>
              </a:rPr>
              <a:t>멤바</a:t>
            </a:r>
            <a:r>
              <a:rPr lang="en-US" altLang="ko-KR" sz="1600" dirty="0">
                <a:latin typeface="+mn-lt"/>
              </a:rPr>
              <a:t>(</a:t>
            </a:r>
            <a:r>
              <a:rPr lang="en-US" altLang="ko-KR" sz="1600" dirty="0" err="1">
                <a:latin typeface="+mn-lt"/>
              </a:rPr>
              <a:t>Memba</a:t>
            </a:r>
            <a:r>
              <a:rPr lang="en-US" altLang="ko-KR" sz="1600" dirty="0">
                <a:latin typeface="+mn-lt"/>
              </a:rPr>
              <a:t>) </a:t>
            </a:r>
            <a:r>
              <a:rPr lang="ko-KR" altLang="en-US" sz="1600" dirty="0">
                <a:latin typeface="+mn-lt"/>
              </a:rPr>
              <a:t>마을에서 발생한 공격으로 </a:t>
            </a:r>
            <a:r>
              <a:rPr lang="ko-KR" altLang="en-US" sz="1600" b="1" dirty="0">
                <a:latin typeface="+mn-lt"/>
              </a:rPr>
              <a:t>최소 </a:t>
            </a:r>
            <a:r>
              <a:rPr lang="en-US" altLang="ko-KR" sz="1600" b="1" dirty="0">
                <a:latin typeface="+mn-lt"/>
              </a:rPr>
              <a:t>10</a:t>
            </a:r>
            <a:r>
              <a:rPr lang="ko-KR" altLang="en-US" sz="1600" b="1" dirty="0">
                <a:latin typeface="+mn-lt"/>
              </a:rPr>
              <a:t>명의 기독교인이 살해</a:t>
            </a:r>
            <a:r>
              <a:rPr lang="ko-KR" altLang="en-US" sz="1600" dirty="0">
                <a:latin typeface="+mn-lt"/>
              </a:rPr>
              <a:t>되었습니다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국제이주기구</a:t>
            </a:r>
            <a:r>
              <a:rPr lang="en-US" altLang="ko-KR" sz="1600" dirty="0">
                <a:latin typeface="+mn-lt"/>
              </a:rPr>
              <a:t>(IOM)</a:t>
            </a:r>
            <a:r>
              <a:rPr lang="ko-KR" altLang="en-US" sz="1600" dirty="0">
                <a:latin typeface="+mn-lt"/>
              </a:rPr>
              <a:t>는 화요일에 </a:t>
            </a:r>
            <a:r>
              <a:rPr lang="en-US" altLang="ko-KR" sz="1600" dirty="0">
                <a:latin typeface="+mn-lt"/>
              </a:rPr>
              <a:t>71,983</a:t>
            </a:r>
            <a:r>
              <a:rPr lang="ko-KR" altLang="en-US" sz="1600" dirty="0">
                <a:latin typeface="+mn-lt"/>
              </a:rPr>
              <a:t>명이 피난했다고 추정했습니다</a:t>
            </a:r>
            <a:r>
              <a:rPr lang="en-US" altLang="ko-KR" sz="1600" dirty="0">
                <a:latin typeface="+mn-lt"/>
              </a:rPr>
              <a:t>.</a:t>
            </a:r>
          </a:p>
          <a:p>
            <a:pPr marL="228600" indent="-228600" latinLnBrk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+mn-lt"/>
              </a:rPr>
              <a:t>11</a:t>
            </a:r>
            <a:r>
              <a:rPr lang="ko-KR" altLang="en-US" sz="1600" dirty="0">
                <a:latin typeface="+mn-lt"/>
              </a:rPr>
              <a:t>월 </a:t>
            </a:r>
            <a:r>
              <a:rPr lang="en-US" altLang="ko-KR" sz="1600" dirty="0">
                <a:latin typeface="+mn-lt"/>
              </a:rPr>
              <a:t>13</a:t>
            </a:r>
            <a:r>
              <a:rPr lang="ko-KR" altLang="en-US" sz="1600" dirty="0">
                <a:latin typeface="+mn-lt"/>
              </a:rPr>
              <a:t>일부터 </a:t>
            </a:r>
            <a:r>
              <a:rPr lang="en-US" altLang="ko-KR" sz="1600" dirty="0">
                <a:latin typeface="+mn-lt"/>
              </a:rPr>
              <a:t>15</a:t>
            </a:r>
            <a:r>
              <a:rPr lang="ko-KR" altLang="en-US" sz="1600" dirty="0">
                <a:latin typeface="+mn-lt"/>
              </a:rPr>
              <a:t>일까지</a:t>
            </a:r>
            <a:r>
              <a:rPr lang="en-US" altLang="ko-KR" sz="1600" dirty="0">
                <a:latin typeface="+mn-lt"/>
              </a:rPr>
              <a:t>, </a:t>
            </a:r>
            <a:r>
              <a:rPr lang="ko-KR" altLang="en-US" sz="1600" dirty="0">
                <a:latin typeface="+mn-lt"/>
              </a:rPr>
              <a:t>이슬람 국가 중앙 아프리카 지부</a:t>
            </a:r>
            <a:r>
              <a:rPr lang="en-US" altLang="ko-KR" sz="1600" dirty="0">
                <a:latin typeface="+mn-lt"/>
              </a:rPr>
              <a:t>(ISCAP)</a:t>
            </a:r>
            <a:r>
              <a:rPr lang="ko-KR" altLang="en-US" sz="1600" dirty="0">
                <a:latin typeface="+mn-lt"/>
              </a:rPr>
              <a:t>와 관련된 무장대원들이 </a:t>
            </a:r>
            <a:r>
              <a:rPr lang="ko-KR" altLang="en-US" sz="1600" dirty="0" err="1">
                <a:latin typeface="+mn-lt"/>
              </a:rPr>
              <a:t>치페네</a:t>
            </a:r>
            <a:r>
              <a:rPr lang="en-US" altLang="ko-KR" sz="1600" dirty="0">
                <a:latin typeface="+mn-lt"/>
              </a:rPr>
              <a:t>(</a:t>
            </a:r>
            <a:r>
              <a:rPr lang="en-US" altLang="ko-KR" sz="1600" dirty="0" err="1">
                <a:latin typeface="+mn-lt"/>
              </a:rPr>
              <a:t>Chipene</a:t>
            </a:r>
            <a:r>
              <a:rPr lang="en-US" altLang="ko-KR" sz="1600" dirty="0">
                <a:latin typeface="+mn-lt"/>
              </a:rPr>
              <a:t>)</a:t>
            </a:r>
            <a:r>
              <a:rPr lang="ko-KR" altLang="en-US" sz="1600" dirty="0">
                <a:latin typeface="+mn-lt"/>
              </a:rPr>
              <a:t>와 </a:t>
            </a:r>
            <a:r>
              <a:rPr lang="ko-KR" altLang="en-US" sz="1600" dirty="0" err="1">
                <a:latin typeface="+mn-lt"/>
              </a:rPr>
              <a:t>루리오</a:t>
            </a:r>
            <a:r>
              <a:rPr lang="en-US" altLang="ko-KR" sz="1600" dirty="0">
                <a:latin typeface="+mn-lt"/>
              </a:rPr>
              <a:t>(</a:t>
            </a:r>
            <a:r>
              <a:rPr lang="en-US" altLang="ko-KR" sz="1600" dirty="0" err="1">
                <a:latin typeface="+mn-lt"/>
              </a:rPr>
              <a:t>Lúrio</a:t>
            </a:r>
            <a:r>
              <a:rPr lang="en-US" altLang="ko-KR" sz="1600" dirty="0">
                <a:latin typeface="+mn-lt"/>
              </a:rPr>
              <a:t>) </a:t>
            </a:r>
            <a:r>
              <a:rPr lang="ko-KR" altLang="en-US" sz="1600" dirty="0">
                <a:latin typeface="+mn-lt"/>
              </a:rPr>
              <a:t>행정 구역에서 조직적인 공격을 감행했습니다</a:t>
            </a:r>
            <a:r>
              <a:rPr lang="en-US" altLang="ko-KR" sz="1600" dirty="0">
                <a:latin typeface="+mn-lt"/>
              </a:rPr>
              <a:t>.</a:t>
            </a:r>
          </a:p>
          <a:p>
            <a:pPr marL="228600" indent="-228600" latinLnBrk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n-lt"/>
              </a:rPr>
              <a:t>여러 가옥과 교회들이 불에 탔습니다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많은 기독교인 가족들이 </a:t>
            </a:r>
            <a:r>
              <a:rPr lang="ko-KR" altLang="en-US" sz="1600" dirty="0" err="1">
                <a:latin typeface="+mn-lt"/>
              </a:rPr>
              <a:t>알루아</a:t>
            </a:r>
            <a:r>
              <a:rPr lang="en-US" altLang="ko-KR" sz="1600" dirty="0">
                <a:latin typeface="+mn-lt"/>
              </a:rPr>
              <a:t>(</a:t>
            </a:r>
            <a:r>
              <a:rPr lang="en-US" altLang="ko-KR" sz="1600" dirty="0" err="1">
                <a:latin typeface="+mn-lt"/>
              </a:rPr>
              <a:t>Alua</a:t>
            </a:r>
            <a:r>
              <a:rPr lang="en-US" altLang="ko-KR" sz="1600" dirty="0">
                <a:latin typeface="+mn-lt"/>
              </a:rPr>
              <a:t>, </a:t>
            </a:r>
            <a:r>
              <a:rPr lang="ko-KR" altLang="en-US" sz="1600" dirty="0" err="1">
                <a:latin typeface="+mn-lt"/>
              </a:rPr>
              <a:t>에라티</a:t>
            </a:r>
            <a:r>
              <a:rPr lang="en-US" altLang="ko-KR" sz="1600" dirty="0">
                <a:latin typeface="+mn-lt"/>
              </a:rPr>
              <a:t> </a:t>
            </a:r>
            <a:r>
              <a:rPr lang="ko-KR" altLang="en-US" sz="1600" dirty="0">
                <a:latin typeface="+mn-lt"/>
              </a:rPr>
              <a:t>지역</a:t>
            </a:r>
            <a:r>
              <a:rPr lang="en-US" altLang="ko-KR" sz="1600" dirty="0">
                <a:latin typeface="+mn-lt"/>
              </a:rPr>
              <a:t>) </a:t>
            </a:r>
            <a:r>
              <a:rPr lang="ko-KR" altLang="en-US" sz="1600" dirty="0">
                <a:latin typeface="+mn-lt"/>
              </a:rPr>
              <a:t>행정 구역과 </a:t>
            </a:r>
            <a:r>
              <a:rPr lang="ko-KR" altLang="en-US" sz="1600" dirty="0" err="1">
                <a:latin typeface="+mn-lt"/>
              </a:rPr>
              <a:t>카보</a:t>
            </a:r>
            <a:r>
              <a:rPr lang="en-US" altLang="ko-KR" sz="1600" dirty="0">
                <a:latin typeface="+mn-lt"/>
              </a:rPr>
              <a:t> </a:t>
            </a:r>
            <a:r>
              <a:rPr lang="ko-KR" altLang="en-US" sz="1600" dirty="0" err="1">
                <a:latin typeface="+mn-lt"/>
              </a:rPr>
              <a:t>델가두</a:t>
            </a:r>
            <a:r>
              <a:rPr lang="en-US" altLang="ko-KR" sz="1600" dirty="0">
                <a:latin typeface="+mn-lt"/>
              </a:rPr>
              <a:t>(Cabo Delgado) </a:t>
            </a:r>
            <a:r>
              <a:rPr lang="ko-KR" altLang="en-US" sz="1600" dirty="0">
                <a:latin typeface="+mn-lt"/>
              </a:rPr>
              <a:t>및 </a:t>
            </a:r>
            <a:r>
              <a:rPr lang="ko-KR" altLang="en-US" sz="1600" dirty="0" err="1">
                <a:latin typeface="+mn-lt"/>
              </a:rPr>
              <a:t>남풀라</a:t>
            </a:r>
            <a:r>
              <a:rPr lang="en-US" altLang="ko-KR" sz="1600" dirty="0">
                <a:latin typeface="+mn-lt"/>
              </a:rPr>
              <a:t> </a:t>
            </a:r>
            <a:r>
              <a:rPr lang="ko-KR" altLang="en-US" sz="1600" dirty="0">
                <a:latin typeface="+mn-lt"/>
              </a:rPr>
              <a:t>주의 이웃한 </a:t>
            </a:r>
            <a:r>
              <a:rPr lang="ko-KR" altLang="en-US" sz="1600" dirty="0" err="1">
                <a:latin typeface="+mn-lt"/>
              </a:rPr>
              <a:t>메투게</a:t>
            </a:r>
            <a:r>
              <a:rPr lang="en-US" altLang="ko-KR" sz="1600" dirty="0">
                <a:latin typeface="+mn-lt"/>
              </a:rPr>
              <a:t>(</a:t>
            </a:r>
            <a:r>
              <a:rPr lang="en-US" altLang="ko-KR" sz="1600" dirty="0" err="1">
                <a:latin typeface="+mn-lt"/>
              </a:rPr>
              <a:t>Metuge</a:t>
            </a:r>
            <a:r>
              <a:rPr lang="en-US" altLang="ko-KR" sz="1600" dirty="0">
                <a:latin typeface="+mn-lt"/>
              </a:rPr>
              <a:t>) </a:t>
            </a:r>
            <a:r>
              <a:rPr lang="ko-KR" altLang="en-US" sz="1600" dirty="0">
                <a:latin typeface="+mn-lt"/>
              </a:rPr>
              <a:t>지역으로 </a:t>
            </a:r>
            <a:r>
              <a:rPr lang="ko-KR" altLang="en-US" sz="1600" b="1" dirty="0">
                <a:latin typeface="+mn-lt"/>
              </a:rPr>
              <a:t>피난</a:t>
            </a:r>
            <a:r>
              <a:rPr lang="ko-KR" altLang="en-US" sz="1600" dirty="0">
                <a:latin typeface="+mn-lt"/>
              </a:rPr>
              <a:t>해야 했습니다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군 병력이 배치되었습니다</a:t>
            </a:r>
            <a:r>
              <a:rPr lang="en-US" altLang="ko-KR" sz="1600" dirty="0">
                <a:latin typeface="+mn-lt"/>
              </a:rPr>
              <a:t>.</a:t>
            </a:r>
          </a:p>
          <a:p>
            <a:pPr marL="228600" indent="-228600" latinLnBrk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+mn-lt"/>
              </a:rPr>
              <a:t>Open Doors</a:t>
            </a:r>
            <a:r>
              <a:rPr lang="ko-KR" altLang="en-US" sz="1600" dirty="0">
                <a:latin typeface="+mn-lt"/>
              </a:rPr>
              <a:t>의 현지 파트너들은 </a:t>
            </a:r>
            <a:r>
              <a:rPr lang="en-US" altLang="ko-KR" sz="1600" dirty="0">
                <a:latin typeface="+mn-lt"/>
              </a:rPr>
              <a:t>2025</a:t>
            </a:r>
            <a:r>
              <a:rPr lang="ko-KR" altLang="en-US" sz="1600" dirty="0">
                <a:latin typeface="+mn-lt"/>
              </a:rPr>
              <a:t>년 북부 모잠비크에서 </a:t>
            </a:r>
            <a:r>
              <a:rPr lang="en-US" altLang="ko-KR" sz="1600" b="1" dirty="0">
                <a:latin typeface="+mn-lt"/>
              </a:rPr>
              <a:t>66</a:t>
            </a:r>
            <a:r>
              <a:rPr lang="ko-KR" altLang="en-US" sz="1600" b="1" dirty="0">
                <a:latin typeface="+mn-lt"/>
              </a:rPr>
              <a:t>명의 기독교인이 살해</a:t>
            </a:r>
            <a:r>
              <a:rPr lang="ko-KR" altLang="en-US" sz="1600" dirty="0">
                <a:latin typeface="+mn-lt"/>
              </a:rPr>
              <a:t>되었다고 보고했습니다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최근의 공격으로 이 숫자에 </a:t>
            </a:r>
            <a:r>
              <a:rPr lang="en-US" altLang="ko-KR" sz="1600" dirty="0">
                <a:latin typeface="+mn-lt"/>
              </a:rPr>
              <a:t>10</a:t>
            </a:r>
            <a:r>
              <a:rPr lang="ko-KR" altLang="en-US" sz="1600" dirty="0">
                <a:latin typeface="+mn-lt"/>
              </a:rPr>
              <a:t>명의 사망자가 추가되었습니다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생존자들은 이 살해 행위의 </a:t>
            </a:r>
            <a:r>
              <a:rPr lang="ko-KR" altLang="en-US" sz="1600" b="1" dirty="0">
                <a:latin typeface="+mn-lt"/>
              </a:rPr>
              <a:t>극도의 잔혹성</a:t>
            </a:r>
            <a:r>
              <a:rPr lang="ko-KR" altLang="en-US" sz="1600" dirty="0">
                <a:latin typeface="+mn-lt"/>
              </a:rPr>
              <a:t>을 보고했습니다</a:t>
            </a:r>
            <a:r>
              <a:rPr lang="en-US" altLang="ko-KR" sz="1600" dirty="0">
                <a:latin typeface="+mn-lt"/>
              </a:rPr>
              <a:t>.</a:t>
            </a:r>
          </a:p>
          <a:p>
            <a:pPr marL="228600" indent="-228600" latinLnBrk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+mn-lt"/>
              </a:rPr>
              <a:t>이름을 밝힐 수 없는 한 교회 지도자는 간신히 탈출하여 </a:t>
            </a:r>
            <a:r>
              <a:rPr lang="en-US" altLang="ko-KR" sz="1600" dirty="0">
                <a:latin typeface="+mn-lt"/>
              </a:rPr>
              <a:t>"</a:t>
            </a:r>
            <a:r>
              <a:rPr lang="ko-KR" altLang="en-US" sz="1600" dirty="0">
                <a:latin typeface="+mn-lt"/>
              </a:rPr>
              <a:t>저는 오직 하나님의 은혜로 살아남았습니다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저는 잘 알려진 인물이기 때문에 지금은 숨어 지내고 있습니다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그들이 저를 찾으면 죽일 것입니다</a:t>
            </a:r>
            <a:r>
              <a:rPr lang="en-US" altLang="ko-KR" sz="1600" dirty="0">
                <a:latin typeface="+mn-lt"/>
              </a:rPr>
              <a:t>."</a:t>
            </a:r>
            <a:r>
              <a:rPr lang="ko-KR" altLang="en-US" sz="1600" dirty="0">
                <a:latin typeface="+mn-lt"/>
              </a:rPr>
              <a:t>라고 말했습니다</a:t>
            </a:r>
            <a:r>
              <a:rPr lang="en-US" altLang="ko-KR" sz="1600" dirty="0">
                <a:latin typeface="+mn-lt"/>
              </a:rPr>
              <a:t>.</a:t>
            </a:r>
          </a:p>
          <a:p>
            <a:pPr marL="228600" indent="-228600" latinLnBrk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600" dirty="0" err="1">
                <a:latin typeface="+mn-lt"/>
              </a:rPr>
              <a:t>멤바에서</a:t>
            </a:r>
            <a:r>
              <a:rPr lang="en-US" altLang="ko-KR" sz="1600" dirty="0">
                <a:latin typeface="+mn-lt"/>
              </a:rPr>
              <a:t> </a:t>
            </a:r>
            <a:r>
              <a:rPr lang="ko-KR" altLang="en-US" sz="1600" dirty="0">
                <a:latin typeface="+mn-lt"/>
              </a:rPr>
              <a:t>북쪽으로 약 </a:t>
            </a:r>
            <a:r>
              <a:rPr lang="en-US" altLang="ko-KR" sz="1600" dirty="0">
                <a:latin typeface="+mn-lt"/>
              </a:rPr>
              <a:t>500km </a:t>
            </a:r>
            <a:r>
              <a:rPr lang="ko-KR" altLang="en-US" sz="1600" dirty="0">
                <a:latin typeface="+mn-lt"/>
              </a:rPr>
              <a:t>떨어진 </a:t>
            </a:r>
            <a:r>
              <a:rPr lang="ko-KR" altLang="en-US" sz="1600" dirty="0" err="1">
                <a:latin typeface="+mn-lt"/>
              </a:rPr>
              <a:t>모심보아</a:t>
            </a:r>
            <a:r>
              <a:rPr lang="en-US" altLang="ko-KR" sz="1600" dirty="0">
                <a:latin typeface="+mn-lt"/>
              </a:rPr>
              <a:t> </a:t>
            </a:r>
            <a:r>
              <a:rPr lang="ko-KR" altLang="en-US" sz="1600" dirty="0">
                <a:latin typeface="+mn-lt"/>
              </a:rPr>
              <a:t>다 </a:t>
            </a:r>
            <a:r>
              <a:rPr lang="ko-KR" altLang="en-US" sz="1600" dirty="0" err="1">
                <a:latin typeface="+mn-lt"/>
              </a:rPr>
              <a:t>프라이아</a:t>
            </a:r>
            <a:r>
              <a:rPr lang="en-US" altLang="ko-KR" sz="1600" dirty="0">
                <a:latin typeface="+mn-lt"/>
              </a:rPr>
              <a:t>(</a:t>
            </a:r>
            <a:r>
              <a:rPr lang="en-US" altLang="ko-KR" sz="1600" dirty="0" err="1">
                <a:latin typeface="+mn-lt"/>
              </a:rPr>
              <a:t>Mocimboa</a:t>
            </a:r>
            <a:r>
              <a:rPr lang="en-US" altLang="ko-KR" sz="1600" dirty="0">
                <a:latin typeface="+mn-lt"/>
              </a:rPr>
              <a:t> da Praia) </a:t>
            </a:r>
            <a:r>
              <a:rPr lang="ko-KR" altLang="en-US" sz="1600" dirty="0">
                <a:latin typeface="+mn-lt"/>
              </a:rPr>
              <a:t>어촌 공동체에 지난주 무장한 제복 차림의 남성 </a:t>
            </a:r>
            <a:r>
              <a:rPr lang="en-US" altLang="ko-KR" sz="1600" dirty="0">
                <a:latin typeface="+mn-lt"/>
              </a:rPr>
              <a:t>7</a:t>
            </a:r>
            <a:r>
              <a:rPr lang="ko-KR" altLang="en-US" sz="1600" dirty="0">
                <a:latin typeface="+mn-lt"/>
              </a:rPr>
              <a:t>명이 침입했습니다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지역 모스크의 이맘인 수마일 이사</a:t>
            </a:r>
            <a:r>
              <a:rPr lang="en-US" altLang="ko-KR" sz="1600" dirty="0">
                <a:latin typeface="+mn-lt"/>
              </a:rPr>
              <a:t>(Sumail Issa)</a:t>
            </a:r>
            <a:r>
              <a:rPr lang="ko-KR" altLang="en-US" sz="1600" dirty="0">
                <a:latin typeface="+mn-lt"/>
              </a:rPr>
              <a:t>는 </a:t>
            </a:r>
            <a:r>
              <a:rPr lang="en-US" altLang="ko-KR" sz="1600" dirty="0">
                <a:latin typeface="+mn-lt"/>
              </a:rPr>
              <a:t>CNN</a:t>
            </a:r>
            <a:r>
              <a:rPr lang="ko-KR" altLang="en-US" sz="1600" dirty="0">
                <a:latin typeface="+mn-lt"/>
              </a:rPr>
              <a:t>에 이들이 모스크에 깃발을 걸고 나서야 이들이 </a:t>
            </a:r>
            <a:r>
              <a:rPr lang="en-US" altLang="ko-KR" sz="1600" dirty="0">
                <a:latin typeface="+mn-lt"/>
              </a:rPr>
              <a:t>ISIS</a:t>
            </a:r>
            <a:r>
              <a:rPr lang="ko-KR" altLang="en-US" sz="1600" dirty="0">
                <a:latin typeface="+mn-lt"/>
              </a:rPr>
              <a:t>를 대변한다는 것을 알게 되었다고 말했습니다</a:t>
            </a:r>
            <a:r>
              <a:rPr lang="en-US" altLang="ko-KR" sz="1600" dirty="0">
                <a:latin typeface="+mn-lt"/>
              </a:rPr>
              <a:t>. </a:t>
            </a:r>
            <a:r>
              <a:rPr lang="ko-KR" altLang="en-US" sz="1600" dirty="0">
                <a:latin typeface="+mn-lt"/>
              </a:rPr>
              <a:t>이 </a:t>
            </a:r>
            <a:r>
              <a:rPr lang="ko-KR" altLang="en-US" sz="1600" dirty="0" err="1">
                <a:latin typeface="+mn-lt"/>
              </a:rPr>
              <a:t>지하디스트들은</a:t>
            </a:r>
            <a:r>
              <a:rPr lang="en-US" altLang="ko-KR" sz="1600" dirty="0">
                <a:latin typeface="+mn-lt"/>
              </a:rPr>
              <a:t> </a:t>
            </a:r>
            <a:r>
              <a:rPr lang="ko-KR" altLang="en-US" sz="1600" dirty="0">
                <a:latin typeface="+mn-lt"/>
              </a:rPr>
              <a:t>자신감에 차 있었으며</a:t>
            </a:r>
            <a:r>
              <a:rPr lang="en-US" altLang="ko-KR" sz="1600" dirty="0">
                <a:latin typeface="+mn-lt"/>
              </a:rPr>
              <a:t>, </a:t>
            </a:r>
            <a:r>
              <a:rPr lang="ko-KR" altLang="en-US" sz="1600" dirty="0">
                <a:latin typeface="+mn-lt"/>
              </a:rPr>
              <a:t>이는 </a:t>
            </a:r>
            <a:r>
              <a:rPr lang="en-US" altLang="ko-KR" sz="1600" dirty="0">
                <a:latin typeface="+mn-lt"/>
              </a:rPr>
              <a:t>USAID </a:t>
            </a:r>
            <a:r>
              <a:rPr lang="ko-KR" altLang="en-US" sz="1600" dirty="0">
                <a:latin typeface="+mn-lt"/>
              </a:rPr>
              <a:t>자금 지원이 갑자기 중단된 직후에 발생했다고 보도되었습니다</a:t>
            </a:r>
            <a:r>
              <a:rPr lang="en-US" altLang="ko-KR" sz="1600" dirty="0">
                <a:latin typeface="+mn-lt"/>
              </a:rPr>
              <a:t>.</a:t>
            </a:r>
          </a:p>
          <a:p>
            <a:pPr marL="228600" indent="-228600" latinLnBrk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+mn-lt"/>
              </a:rPr>
              <a:t>Open Doors </a:t>
            </a:r>
            <a:r>
              <a:rPr lang="ko-KR" altLang="en-US" sz="1600" dirty="0">
                <a:latin typeface="+mn-lt"/>
              </a:rPr>
              <a:t>소식통은 </a:t>
            </a:r>
            <a:r>
              <a:rPr lang="ko-KR" altLang="en-US" sz="1600" b="1" dirty="0">
                <a:latin typeface="+mn-lt"/>
              </a:rPr>
              <a:t>파괴된 모스크는 보고되지 않은 반면</a:t>
            </a:r>
            <a:r>
              <a:rPr lang="en-US" altLang="ko-KR" sz="1600" dirty="0">
                <a:latin typeface="+mn-lt"/>
              </a:rPr>
              <a:t>, </a:t>
            </a:r>
            <a:r>
              <a:rPr lang="ko-KR" altLang="en-US" sz="1600" dirty="0">
                <a:latin typeface="+mn-lt"/>
              </a:rPr>
              <a:t>피해를 입은 지역 내에 알려진 모든 교회 건물은 철거되었다고 전했습니다</a:t>
            </a:r>
            <a:r>
              <a:rPr lang="en-US" altLang="ko-KR" sz="160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2231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36017-B4BC-CDE6-3EAB-072759567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9CFD5C-DE09-D315-EC57-5FED069EE3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b="1" kern="1200" cap="all" baseline="0" dirty="0">
                <a:latin typeface="+mj-lt"/>
                <a:ea typeface="+mj-ea"/>
                <a:cs typeface="+mj-cs"/>
              </a:rPr>
              <a:t>모잠비크</a:t>
            </a:r>
            <a:endParaRPr lang="en-US" altLang="ko-KR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8FDA52D-E001-6A9A-1093-788BD9C172F8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+mn-ea"/>
              </a:rPr>
              <a:t>신앙 때문에 자신과 가족이 표적이 된다는 것을 아는 기독교인들과 교회 지도자들에게 하나님의 </a:t>
            </a:r>
            <a:r>
              <a:rPr lang="ko-KR" altLang="en-US" sz="2800" dirty="0" err="1">
                <a:latin typeface="+mn-ea"/>
              </a:rPr>
              <a:t>영육간의</a:t>
            </a:r>
            <a:r>
              <a:rPr lang="ko-KR" altLang="en-US" sz="2800" dirty="0">
                <a:latin typeface="+mn-ea"/>
              </a:rPr>
              <a:t> 보호하심이 있기를 기도합니다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ko-KR" sz="1200" dirty="0">
              <a:latin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+mn-ea"/>
              </a:rPr>
              <a:t>극심한 폭력을 목격한 사람들을 위해 </a:t>
            </a:r>
            <a:r>
              <a:rPr lang="ko-KR" altLang="en-US" sz="2800" b="1" dirty="0">
                <a:latin typeface="+mn-ea"/>
              </a:rPr>
              <a:t>하나님의 위로</a:t>
            </a:r>
            <a:r>
              <a:rPr lang="ko-KR" altLang="en-US" sz="2800" dirty="0">
                <a:latin typeface="+mn-ea"/>
              </a:rPr>
              <a:t>를 기도합니다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ko-KR" sz="1200" dirty="0">
              <a:latin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+mn-ea"/>
              </a:rPr>
              <a:t>피난민들과 그들의 </a:t>
            </a:r>
            <a:r>
              <a:rPr lang="ko-KR" altLang="en-US" sz="2800" b="1" dirty="0">
                <a:latin typeface="+mn-ea"/>
              </a:rPr>
              <a:t>필요가 채워지도록</a:t>
            </a:r>
            <a:r>
              <a:rPr lang="ko-KR" altLang="en-US" sz="2800" dirty="0">
                <a:latin typeface="+mn-ea"/>
              </a:rPr>
              <a:t> 기도해 주십시오</a:t>
            </a:r>
            <a:r>
              <a:rPr lang="en-US" altLang="ko-KR" sz="2800" dirty="0">
                <a:latin typeface="+mn-ea"/>
              </a:rPr>
              <a:t>. </a:t>
            </a:r>
            <a:r>
              <a:rPr lang="ko-KR" altLang="en-US" sz="2800" dirty="0">
                <a:latin typeface="+mn-ea"/>
              </a:rPr>
              <a:t>그들이 일상생활의 필요가 채워지는 가운데 하나님을 보고 경험할 수 있기를 기도합니다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ko-KR" sz="1200" dirty="0">
              <a:latin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+mn-ea"/>
              </a:rPr>
              <a:t>모잠비크 교회</a:t>
            </a:r>
            <a:r>
              <a:rPr lang="en-US" altLang="ko-KR" sz="2800" dirty="0">
                <a:latin typeface="+mn-ea"/>
              </a:rPr>
              <a:t>(Church)</a:t>
            </a:r>
            <a:r>
              <a:rPr lang="ko-KR" altLang="en-US" sz="2800" dirty="0">
                <a:latin typeface="+mn-ea"/>
              </a:rPr>
              <a:t>의 </a:t>
            </a:r>
            <a:r>
              <a:rPr lang="ko-KR" altLang="en-US" sz="2800" b="1" dirty="0">
                <a:latin typeface="+mn-ea"/>
              </a:rPr>
              <a:t>믿음과 증거</a:t>
            </a:r>
            <a:r>
              <a:rPr lang="ko-KR" altLang="en-US" sz="2800" dirty="0">
                <a:latin typeface="+mn-ea"/>
              </a:rPr>
              <a:t>가 이 일로 인해 약해지지 않고 오히려 </a:t>
            </a:r>
            <a:r>
              <a:rPr lang="ko-KR" altLang="en-US" sz="2800" b="1" dirty="0">
                <a:latin typeface="+mn-ea"/>
              </a:rPr>
              <a:t>강해지도록</a:t>
            </a:r>
            <a:r>
              <a:rPr lang="ko-KR" altLang="en-US" sz="2800" dirty="0">
                <a:latin typeface="+mn-ea"/>
              </a:rPr>
              <a:t> 기도합니다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ko-KR" sz="1200" dirty="0">
              <a:latin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+mn-ea"/>
              </a:rPr>
              <a:t>모잠비크 정부가 북부 모잠비크의 취약한 공동체를 보호하고 법과 질서를 회복하기 위해 모든 노력을 다하기를 기도합니다</a:t>
            </a:r>
            <a:r>
              <a:rPr lang="en-US" altLang="ko-KR" sz="2800" dirty="0"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81738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5660-E1A8-3DEA-3CD0-5B3070188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1110187-6B73-E51B-EA11-D9F193DD33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4000" b="1" dirty="0"/>
              <a:t>나이지리아 성 마리아 학교 대규모 납치사건</a:t>
            </a:r>
            <a:endParaRPr lang="en-US" altLang="ko-KR" sz="40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E19703E-E303-2DB2-7300-3B7262AB5AE0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0" indent="0"/>
            <a:r>
              <a:rPr lang="ko-KR" altLang="en-US" sz="3200" b="1" dirty="0"/>
              <a:t>📌 사건 개요</a:t>
            </a:r>
            <a:r>
              <a:rPr lang="en-US" altLang="ko-KR" sz="3200" b="1" dirty="0"/>
              <a:t>: </a:t>
            </a:r>
            <a:r>
              <a:rPr lang="ko-KR" altLang="en-US" sz="3200" b="1" dirty="0"/>
              <a:t>역대 최대 규모 학교 납치</a:t>
            </a:r>
            <a:endParaRPr lang="en-US" altLang="ko-KR" sz="3200" b="1" dirty="0"/>
          </a:p>
          <a:p>
            <a:pPr marL="0" indent="0"/>
            <a:endParaRPr lang="ko-KR" altLang="en-US" sz="105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3200" b="1" dirty="0"/>
              <a:t>일시 및 장소</a:t>
            </a:r>
            <a:r>
              <a:rPr lang="en-US" altLang="ko-KR" sz="3200" b="1" dirty="0"/>
              <a:t>:</a:t>
            </a:r>
            <a:r>
              <a:rPr lang="ko-KR" altLang="en-US" sz="3200" dirty="0"/>
              <a:t> </a:t>
            </a:r>
            <a:r>
              <a:rPr lang="en-US" altLang="ko-KR" sz="3200" dirty="0"/>
              <a:t>2025</a:t>
            </a:r>
            <a:r>
              <a:rPr lang="ko-KR" altLang="en-US" sz="3200" dirty="0"/>
              <a:t>년 </a:t>
            </a:r>
            <a:r>
              <a:rPr lang="en-US" altLang="ko-KR" sz="3200" dirty="0"/>
              <a:t>11</a:t>
            </a:r>
            <a:r>
              <a:rPr lang="ko-KR" altLang="en-US" sz="3200" dirty="0"/>
              <a:t>월 </a:t>
            </a:r>
            <a:r>
              <a:rPr lang="en-US" altLang="ko-KR" sz="3200" dirty="0"/>
              <a:t>21</a:t>
            </a:r>
            <a:r>
              <a:rPr lang="ko-KR" altLang="en-US" sz="3200" dirty="0"/>
              <a:t>일</a:t>
            </a:r>
            <a:r>
              <a:rPr lang="en-US" altLang="ko-KR" sz="3200" dirty="0"/>
              <a:t>(</a:t>
            </a:r>
            <a:r>
              <a:rPr lang="ko-KR" altLang="en-US" sz="3200" dirty="0"/>
              <a:t>금</a:t>
            </a:r>
            <a:r>
              <a:rPr lang="en-US" altLang="ko-KR" sz="3200" dirty="0"/>
              <a:t>), </a:t>
            </a:r>
            <a:br>
              <a:rPr lang="en-US" altLang="ko-KR" sz="3200" dirty="0"/>
            </a:br>
            <a:r>
              <a:rPr lang="en-US" altLang="ko-KR" sz="3200" dirty="0"/>
              <a:t>                             </a:t>
            </a:r>
            <a:r>
              <a:rPr lang="ko-KR" altLang="en-US" sz="3200" dirty="0"/>
              <a:t>나이지리아 북서부 니제르 주</a:t>
            </a:r>
            <a:r>
              <a:rPr lang="ko-KR" altLang="en-US" sz="3200" b="1" dirty="0"/>
              <a:t> 성 마리아 학교</a:t>
            </a:r>
            <a:endParaRPr lang="en-US" altLang="ko-KR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ko-KR" altLang="en-US" sz="105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3200" b="1" dirty="0"/>
              <a:t>피해자 규모</a:t>
            </a:r>
            <a:r>
              <a:rPr lang="en-US" altLang="ko-KR" sz="3200" b="1" dirty="0"/>
              <a:t>:</a:t>
            </a:r>
            <a:r>
              <a:rPr lang="ko-KR" altLang="en-US" sz="3200" dirty="0"/>
              <a:t> 총 </a:t>
            </a:r>
            <a:r>
              <a:rPr lang="en-US" altLang="ko-KR" sz="3200" b="1" dirty="0"/>
              <a:t>315</a:t>
            </a:r>
            <a:r>
              <a:rPr lang="ko-KR" altLang="en-US" sz="3200" b="1" dirty="0"/>
              <a:t>명</a:t>
            </a:r>
            <a:r>
              <a:rPr lang="ko-KR" altLang="en-US" sz="3200" dirty="0"/>
              <a:t> 납치 </a:t>
            </a:r>
            <a:r>
              <a:rPr lang="en-US" altLang="ko-KR" sz="3200" dirty="0"/>
              <a:t>(</a:t>
            </a:r>
            <a:r>
              <a:rPr lang="ko-KR" altLang="en-US" sz="3200" dirty="0"/>
              <a:t>여학생 </a:t>
            </a:r>
            <a:r>
              <a:rPr lang="en-US" altLang="ko-KR" sz="3200" dirty="0"/>
              <a:t>303</a:t>
            </a:r>
            <a:r>
              <a:rPr lang="ko-KR" altLang="en-US" sz="3200" dirty="0"/>
              <a:t>명</a:t>
            </a:r>
            <a:r>
              <a:rPr lang="en-US" altLang="ko-KR" sz="3200" dirty="0"/>
              <a:t>, </a:t>
            </a:r>
            <a:r>
              <a:rPr lang="ko-KR" altLang="en-US" sz="3200" dirty="0"/>
              <a:t>교사</a:t>
            </a:r>
            <a:r>
              <a:rPr lang="en-US" altLang="ko-KR" sz="3200" dirty="0"/>
              <a:t>/</a:t>
            </a:r>
            <a:r>
              <a:rPr lang="ko-KR" altLang="en-US" sz="3200" dirty="0"/>
              <a:t>직원 </a:t>
            </a:r>
            <a:r>
              <a:rPr lang="en-US" altLang="ko-KR" sz="3200" dirty="0"/>
              <a:t>12</a:t>
            </a:r>
            <a:r>
              <a:rPr lang="ko-KR" altLang="en-US" sz="3200" dirty="0"/>
              <a:t>명</a:t>
            </a:r>
            <a:r>
              <a:rPr lang="en-US" altLang="ko-KR" sz="3200" dirty="0"/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sz="3200" b="1" dirty="0"/>
              <a:t>현재 억류 중</a:t>
            </a:r>
            <a:r>
              <a:rPr lang="en-US" altLang="ko-KR" sz="3200" b="1" dirty="0"/>
              <a:t>:</a:t>
            </a:r>
            <a:r>
              <a:rPr lang="ko-KR" altLang="en-US" sz="3200" dirty="0"/>
              <a:t> </a:t>
            </a:r>
            <a:r>
              <a:rPr lang="en-US" altLang="ko-KR" sz="3200" b="1" dirty="0"/>
              <a:t>265</a:t>
            </a:r>
            <a:r>
              <a:rPr lang="ko-KR" altLang="en-US" sz="3200" b="1" dirty="0"/>
              <a:t>명</a:t>
            </a:r>
            <a:r>
              <a:rPr lang="ko-KR" altLang="en-US" sz="3200" dirty="0"/>
              <a:t> </a:t>
            </a:r>
            <a:r>
              <a:rPr lang="en-US" altLang="ko-KR" sz="3200" dirty="0"/>
              <a:t>(</a:t>
            </a:r>
            <a:r>
              <a:rPr lang="ko-KR" altLang="en-US" sz="3200" dirty="0"/>
              <a:t>학생 </a:t>
            </a:r>
            <a:r>
              <a:rPr lang="en-US" altLang="ko-KR" sz="3200" dirty="0"/>
              <a:t>253</a:t>
            </a:r>
            <a:r>
              <a:rPr lang="ko-KR" altLang="en-US" sz="3200" dirty="0"/>
              <a:t>명</a:t>
            </a:r>
            <a:r>
              <a:rPr lang="en-US" altLang="ko-KR" sz="3200" dirty="0"/>
              <a:t>, </a:t>
            </a:r>
            <a:r>
              <a:rPr lang="ko-KR" altLang="en-US" sz="3200" dirty="0"/>
              <a:t>교사</a:t>
            </a:r>
            <a:r>
              <a:rPr lang="en-US" altLang="ko-KR" sz="3200" dirty="0"/>
              <a:t>/</a:t>
            </a:r>
            <a:r>
              <a:rPr lang="ko-KR" altLang="en-US" sz="3200" dirty="0"/>
              <a:t>직원 </a:t>
            </a:r>
            <a:r>
              <a:rPr lang="en-US" altLang="ko-KR" sz="3200" dirty="0"/>
              <a:t>12</a:t>
            </a:r>
            <a:r>
              <a:rPr lang="ko-KR" altLang="en-US" sz="3200" dirty="0"/>
              <a:t>명</a:t>
            </a:r>
            <a:r>
              <a:rPr lang="en-US" altLang="ko-KR" sz="3200" dirty="0"/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sz="3200" b="1" dirty="0"/>
              <a:t>탈출</a:t>
            </a:r>
            <a:r>
              <a:rPr lang="en-US" altLang="ko-KR" sz="3200" b="1" dirty="0"/>
              <a:t>:</a:t>
            </a:r>
            <a:r>
              <a:rPr lang="ko-KR" altLang="en-US" sz="3200" dirty="0"/>
              <a:t> 학생 </a:t>
            </a:r>
            <a:r>
              <a:rPr lang="en-US" altLang="ko-KR" sz="3200" b="1" dirty="0"/>
              <a:t>50</a:t>
            </a:r>
            <a:r>
              <a:rPr lang="ko-KR" altLang="en-US" sz="3200" b="1" dirty="0"/>
              <a:t>명</a:t>
            </a:r>
            <a:endParaRPr lang="en-US" altLang="ko-KR" sz="32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ko-KR" altLang="en-US" sz="105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3200" b="1" dirty="0"/>
              <a:t>특징</a:t>
            </a:r>
            <a:r>
              <a:rPr lang="en-US" altLang="ko-KR" sz="3200" b="1" dirty="0"/>
              <a:t>:</a:t>
            </a:r>
            <a:r>
              <a:rPr lang="ko-KR" altLang="en-US" sz="3200" dirty="0"/>
              <a:t> </a:t>
            </a:r>
            <a:r>
              <a:rPr lang="ko-KR" altLang="en-US" sz="3200" b="1" dirty="0"/>
              <a:t>나이지리아 학교 납치 사건 중 역대 최대 규모</a:t>
            </a:r>
            <a:endParaRPr lang="ko-KR" altLang="en-US" sz="3200" dirty="0"/>
          </a:p>
          <a:p>
            <a:pPr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415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A9CA5-3338-0B09-A9CF-7D6EBD9D9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0E39022-57E9-DB7A-23AF-83E58F62B9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4000" b="1" dirty="0"/>
              <a:t>나이지리아 성 마리아 학교 대규모 납치사건</a:t>
            </a:r>
            <a:endParaRPr lang="en-US" altLang="ko-KR" sz="40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E292EFF-D678-BDD9-51CA-B0DBA1C47A51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ko-KR" altLang="en-US" sz="2800" b="1" dirty="0"/>
              <a:t>💥 사건의 배경 및 영향</a:t>
            </a:r>
            <a:br>
              <a:rPr lang="en-US" altLang="ko-KR" sz="2800" b="1" dirty="0"/>
            </a:br>
            <a:endParaRPr lang="ko-KR" alt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b="1" dirty="0"/>
              <a:t>납치 배후 추정</a:t>
            </a:r>
            <a:r>
              <a:rPr lang="en-US" altLang="ko-KR" sz="2800" b="1" dirty="0"/>
              <a:t>:</a:t>
            </a:r>
            <a:r>
              <a:rPr lang="ko-KR" altLang="en-US" sz="2800" dirty="0"/>
              <a:t> 무장 단체</a:t>
            </a: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ko-KR" altLang="en-US" sz="105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b="1" dirty="0"/>
              <a:t>납치 목적 </a:t>
            </a:r>
            <a:r>
              <a:rPr lang="en-US" altLang="ko-KR" sz="2800" b="1" dirty="0"/>
              <a:t>(</a:t>
            </a:r>
            <a:r>
              <a:rPr lang="ko-KR" altLang="en-US" sz="2800" b="1" dirty="0"/>
              <a:t>전문가 의견</a:t>
            </a:r>
            <a:r>
              <a:rPr lang="en-US" altLang="ko-KR" sz="2800" b="1" dirty="0"/>
              <a:t>):</a:t>
            </a:r>
            <a:endParaRPr lang="ko-KR" alt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ko-KR" sz="2800" b="1" dirty="0"/>
              <a:t>"</a:t>
            </a:r>
            <a:r>
              <a:rPr lang="ko-KR" altLang="en-US" sz="2800" b="1" dirty="0"/>
              <a:t>인간 방패</a:t>
            </a:r>
            <a:r>
              <a:rPr lang="en-US" altLang="ko-KR" sz="2800" b="1" dirty="0"/>
              <a:t>"</a:t>
            </a:r>
            <a:r>
              <a:rPr lang="ko-KR" altLang="en-US" sz="2800" dirty="0"/>
              <a:t> 사용 가능성 </a:t>
            </a:r>
            <a:r>
              <a:rPr lang="en-US" altLang="ko-KR" sz="2800" dirty="0"/>
              <a:t>(</a:t>
            </a:r>
            <a:r>
              <a:rPr lang="ko-KR" altLang="en-US" sz="2800" dirty="0"/>
              <a:t>前 정보부 장관 제리 가나</a:t>
            </a:r>
            <a:r>
              <a:rPr lang="en-US" altLang="ko-KR" sz="2800" dirty="0"/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sz="2800" dirty="0"/>
              <a:t>트럼프 대통령 위협에 따른 외국 세력 표적화 우려와 관련 가능성 제기</a:t>
            </a:r>
            <a:endParaRPr lang="en-US" altLang="ko-KR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ko-KR" altLang="en-US" sz="105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b="1" dirty="0"/>
              <a:t>심각한 파급 효과</a:t>
            </a:r>
            <a:r>
              <a:rPr lang="en-US" altLang="ko-KR" sz="2800" b="1" dirty="0"/>
              <a:t>:</a:t>
            </a:r>
            <a:endParaRPr lang="ko-KR" alt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ko-KR" sz="2800" b="1" dirty="0"/>
              <a:t>10,000</a:t>
            </a:r>
            <a:r>
              <a:rPr lang="ko-KR" altLang="en-US" sz="2800" b="1" dirty="0"/>
              <a:t>개 이상</a:t>
            </a:r>
            <a:r>
              <a:rPr lang="ko-KR" altLang="en-US" sz="2800" dirty="0"/>
              <a:t>의 북부 나이지리아 학교 </a:t>
            </a:r>
            <a:r>
              <a:rPr lang="ko-KR" altLang="en-US" sz="2800" b="1" dirty="0"/>
              <a:t>폐쇄</a:t>
            </a:r>
            <a:endParaRPr lang="ko-KR" alt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sz="2800" dirty="0"/>
              <a:t>수백만 명의 아동이 </a:t>
            </a:r>
            <a:r>
              <a:rPr lang="ko-KR" altLang="en-US" sz="2800" b="1" dirty="0"/>
              <a:t>문맹</a:t>
            </a:r>
            <a:r>
              <a:rPr lang="en-US" altLang="ko-KR" sz="2800" b="1" dirty="0"/>
              <a:t>, </a:t>
            </a:r>
            <a:r>
              <a:rPr lang="ko-KR" altLang="en-US" sz="2800" b="1" dirty="0"/>
              <a:t>조혼</a:t>
            </a:r>
            <a:r>
              <a:rPr lang="en-US" altLang="ko-KR" sz="2800" b="1" dirty="0"/>
              <a:t>, </a:t>
            </a:r>
            <a:r>
              <a:rPr lang="ko-KR" altLang="en-US" sz="2800" b="1" dirty="0"/>
              <a:t>빈곤</a:t>
            </a:r>
            <a:r>
              <a:rPr lang="ko-KR" altLang="en-US" sz="2800" dirty="0"/>
              <a:t>에 노출되는 위기 심화</a:t>
            </a:r>
          </a:p>
        </p:txBody>
      </p:sp>
    </p:spTree>
    <p:extLst>
      <p:ext uri="{BB962C8B-B14F-4D97-AF65-F5344CB8AC3E}">
        <p14:creationId xmlns:p14="http://schemas.microsoft.com/office/powerpoint/2010/main" val="3180683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1630A-FD76-4C4A-EF0B-C0A3F5049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7B649A-470C-F1AB-7788-6910FAE476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4000" b="1" dirty="0"/>
              <a:t>나이지리아 성 마리아 학교 대규모 납치사건</a:t>
            </a:r>
            <a:endParaRPr lang="en-US" altLang="ko-KR" sz="40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5333E054-3936-B5A6-25BB-2AF87D4DEBEA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800" dirty="0">
                <a:latin typeface="+mn-ea"/>
              </a:rPr>
              <a:t>납치된 모든 소녀들을 위해 기도하며</a:t>
            </a:r>
            <a:r>
              <a:rPr lang="en-US" altLang="ko-KR" sz="2800" dirty="0">
                <a:latin typeface="+mn-ea"/>
              </a:rPr>
              <a:t>, </a:t>
            </a:r>
            <a:r>
              <a:rPr lang="ko-KR" altLang="en-US" sz="2800" dirty="0">
                <a:latin typeface="+mn-ea"/>
              </a:rPr>
              <a:t>성폭력과 물리적 폭력으로부터 </a:t>
            </a:r>
            <a:r>
              <a:rPr lang="ko-KR" altLang="en-US" sz="2800" b="1" dirty="0">
                <a:latin typeface="+mn-ea"/>
              </a:rPr>
              <a:t>보호받고 가족에게 안전하게 돌아갈 수 있도록</a:t>
            </a:r>
            <a:r>
              <a:rPr lang="ko-KR" altLang="en-US" sz="2800" dirty="0">
                <a:latin typeface="+mn-ea"/>
              </a:rPr>
              <a:t> 기도해 주십시오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400" dirty="0">
              <a:latin typeface="+mn-ea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800" dirty="0">
                <a:latin typeface="+mn-ea"/>
              </a:rPr>
              <a:t>납치된 기독교인 소녀들을 위해 기도해 주십시오</a:t>
            </a:r>
            <a:r>
              <a:rPr lang="en-US" altLang="ko-KR" sz="2800" dirty="0">
                <a:latin typeface="+mn-ea"/>
              </a:rPr>
              <a:t>. </a:t>
            </a:r>
            <a:r>
              <a:rPr lang="ko-KR" altLang="en-US" sz="2800" dirty="0">
                <a:latin typeface="+mn-ea"/>
              </a:rPr>
              <a:t>그들의 </a:t>
            </a:r>
            <a:r>
              <a:rPr lang="ko-KR" altLang="en-US" sz="2800" b="1" dirty="0">
                <a:latin typeface="+mn-ea"/>
              </a:rPr>
              <a:t>믿음이 강해지고</a:t>
            </a:r>
            <a:r>
              <a:rPr lang="ko-KR" altLang="en-US" sz="2800" dirty="0">
                <a:latin typeface="+mn-ea"/>
              </a:rPr>
              <a:t> 주변 사람들에게 </a:t>
            </a:r>
            <a:r>
              <a:rPr lang="ko-KR" altLang="en-US" sz="2800" b="1" dirty="0">
                <a:latin typeface="+mn-ea"/>
              </a:rPr>
              <a:t>간증이 될 수 있도록</a:t>
            </a:r>
            <a:r>
              <a:rPr lang="ko-KR" altLang="en-US" sz="2800" dirty="0">
                <a:latin typeface="+mn-ea"/>
              </a:rPr>
              <a:t> 기도해 주십시오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400" dirty="0">
              <a:latin typeface="+mn-ea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800" dirty="0">
                <a:latin typeface="+mn-ea"/>
              </a:rPr>
              <a:t>이 소녀들의 가족들을 위해 기도해 주십시오</a:t>
            </a:r>
            <a:r>
              <a:rPr lang="en-US" altLang="ko-KR" sz="2800" dirty="0">
                <a:latin typeface="+mn-ea"/>
              </a:rPr>
              <a:t>. </a:t>
            </a:r>
            <a:r>
              <a:rPr lang="ko-KR" altLang="en-US" sz="2800" dirty="0">
                <a:latin typeface="+mn-ea"/>
              </a:rPr>
              <a:t>이 불확실한 시기를 </a:t>
            </a:r>
            <a:r>
              <a:rPr lang="ko-KR" altLang="en-US" sz="2800" dirty="0" err="1">
                <a:latin typeface="+mn-ea"/>
              </a:rPr>
              <a:t>헤쳐나가고</a:t>
            </a:r>
            <a:r>
              <a:rPr lang="ko-KR" altLang="en-US" sz="2800" dirty="0">
                <a:latin typeface="+mn-ea"/>
              </a:rPr>
              <a:t> 딸들의 자유를 보장하기 위한 다음 단계를 결정할 때 </a:t>
            </a:r>
            <a:r>
              <a:rPr lang="ko-KR" altLang="en-US" sz="2800" b="1" dirty="0">
                <a:latin typeface="+mn-ea"/>
              </a:rPr>
              <a:t>하나님께서 지혜와 명확함을 주시도록</a:t>
            </a:r>
            <a:r>
              <a:rPr lang="ko-KR" altLang="en-US" sz="2800" dirty="0">
                <a:latin typeface="+mn-ea"/>
              </a:rPr>
              <a:t> 기도해 주십시오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400" dirty="0">
              <a:latin typeface="+mn-ea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800" dirty="0">
                <a:latin typeface="+mn-ea"/>
              </a:rPr>
              <a:t>소녀들을 구출하기 위해 노력하는 경찰과 무장 병력을 위해 기도해 주십시오</a:t>
            </a:r>
            <a:r>
              <a:rPr lang="en-US" altLang="ko-KR" sz="2800" dirty="0">
                <a:latin typeface="+mn-ea"/>
              </a:rPr>
              <a:t>. </a:t>
            </a:r>
            <a:r>
              <a:rPr lang="ko-KR" altLang="en-US" sz="2800" dirty="0">
                <a:latin typeface="+mn-ea"/>
              </a:rPr>
              <a:t>그들의 노력이 </a:t>
            </a:r>
            <a:r>
              <a:rPr lang="ko-KR" altLang="en-US" sz="2800" b="1" dirty="0">
                <a:latin typeface="+mn-ea"/>
              </a:rPr>
              <a:t>성공적이고 신속하여</a:t>
            </a:r>
            <a:r>
              <a:rPr lang="ko-KR" altLang="en-US" sz="2800" dirty="0">
                <a:latin typeface="+mn-ea"/>
              </a:rPr>
              <a:t> 납치된 모든 이들이 안전하게 풀려날 수 있도록 기도해 주십시오</a:t>
            </a:r>
            <a:r>
              <a:rPr lang="en-US" altLang="ko-KR" sz="2800" dirty="0">
                <a:latin typeface="+mn-ea"/>
              </a:rPr>
              <a:t>.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400" dirty="0">
              <a:latin typeface="+mn-ea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800" dirty="0">
                <a:latin typeface="+mn-ea"/>
              </a:rPr>
              <a:t>이 가해자들의 마음과 생각을 위해 기도해 주십시오</a:t>
            </a:r>
            <a:r>
              <a:rPr lang="en-US" altLang="ko-KR" sz="2800" dirty="0">
                <a:latin typeface="+mn-ea"/>
              </a:rPr>
              <a:t>. </a:t>
            </a:r>
            <a:r>
              <a:rPr lang="ko-KR" altLang="en-US" sz="2800" b="1" dirty="0">
                <a:latin typeface="+mn-ea"/>
              </a:rPr>
              <a:t>하나님께서 그들의 눈을 </a:t>
            </a:r>
            <a:r>
              <a:rPr lang="ko-KR" altLang="en-US" sz="2800" b="1" dirty="0" err="1">
                <a:latin typeface="+mn-ea"/>
              </a:rPr>
              <a:t>열어주시고</a:t>
            </a:r>
            <a:r>
              <a:rPr lang="ko-KR" altLang="en-US" sz="2800" dirty="0">
                <a:latin typeface="+mn-ea"/>
              </a:rPr>
              <a:t> 회개하고 그분에 대한 지식에 이르게 해주시기를 기도해 주십시오</a:t>
            </a:r>
            <a:r>
              <a:rPr lang="en-US" altLang="ko-KR" sz="2800" dirty="0">
                <a:latin typeface="+mn-ea"/>
              </a:rPr>
              <a:t>.</a:t>
            </a:r>
            <a:endParaRPr lang="ko-KR" altLang="ko-KR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056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A341-FF54-88B3-31EC-CCB6949B5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EDD038-CB0F-9F0D-B6BC-02EDB8D8B9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5400" b="1" dirty="0" err="1"/>
              <a:t>박해받는</a:t>
            </a:r>
            <a:r>
              <a:rPr lang="ko-KR" altLang="en-US" sz="5400" b="1" dirty="0"/>
              <a:t> 어린이들을 위한 기도</a:t>
            </a:r>
            <a:endParaRPr lang="en-US" altLang="ko-KR" sz="54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75227EC-B6C7-FF58-6770-B75E8215DA71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0" indent="0"/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😥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이란 기독교 청소년이 겪는 어려움</a:t>
            </a:r>
          </a:p>
          <a:p>
            <a:pPr marL="0" indent="0"/>
            <a:endParaRPr lang="en-US" altLang="ko-KR" sz="10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/>
            <a:endParaRPr lang="en-US" altLang="ko-KR" sz="10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/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사회적 고립 및 조롱</a:t>
            </a: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endParaRPr lang="ko-KR" altLang="en-US" sz="28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/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신앙 때문에 공동체에서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고립감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을 느끼며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하나님을 기쁘시게 하는 삶을 원한다는 이유로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조롱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과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소외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를 당함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457200" lvl="1" indent="0"/>
            <a:endParaRPr lang="en-US" altLang="ko-KR" sz="105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/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또래 집단의 부정적 행동</a:t>
            </a: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endParaRPr lang="ko-KR" altLang="en-US" sz="28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/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청소년들 사이에서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마약 중독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 및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신체적</a:t>
            </a: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·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성적 학대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 문제가 급증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457200" lvl="1" indent="0"/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기독교 청소년들은 소외감을 피하려는 또래들의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부정적인 행동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으로 인해 고통받음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457200" lvl="1" indent="0"/>
            <a:endParaRPr lang="en-US" altLang="ko-KR" sz="105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/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신앙 생활의 어려움</a:t>
            </a: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endParaRPr lang="ko-KR" altLang="en-US" sz="28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/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매일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신앙을 숨겨야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 하는 상황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457200" lvl="1" indent="0"/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다른 종교를 가진 친구들과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건강한 관계를 맺기 어려움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8696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C1DE9-5A2B-6EAA-54CE-CE12B067C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A4C868-2B87-880A-22BC-533A87EAC4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5400" b="1" dirty="0" err="1"/>
              <a:t>박해받는</a:t>
            </a:r>
            <a:r>
              <a:rPr lang="ko-KR" altLang="en-US" sz="5400" b="1" dirty="0"/>
              <a:t> 어린이들을 위한 기도</a:t>
            </a:r>
            <a:endParaRPr lang="en-US" altLang="ko-KR" sz="54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099C4420-4917-4916-54C3-024B816CAC8F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⛪️ 교회와 사역자의 노력</a:t>
            </a:r>
            <a:endParaRPr lang="en-US" altLang="ko-KR" sz="28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10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10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교회의 노력</a:t>
            </a: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endParaRPr lang="ko-KR" altLang="en-US" sz="28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청소년 세미나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 등을 통해 젊은이들이 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신앙을 굳게 지키고 자신을 보호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하도록 도움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목표 달성이 쉽지 않은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 불안정한 상황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ko-KR" sz="105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사역자 활동</a:t>
            </a: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endParaRPr lang="ko-KR" altLang="en-US" sz="28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미트라 부부 등 사역자들은 멀리서 </a:t>
            </a:r>
            <a:r>
              <a:rPr lang="ko-KR" altLang="en-US" sz="28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박해받는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 지하 교회를 계속 섬기며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 사역을 지속함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br>
              <a:rPr lang="en-US" altLang="ko-KR" sz="105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endParaRPr lang="en-US" altLang="ko-KR" sz="8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✅ 핵심 시사점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이란의 기독교 청소년들은 신앙으로 인해 심각한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고립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과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위험한 환경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에 노출되어 있습니다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이들을 위한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신앙 보호와 공동체 지원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이 절실하며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박해받는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 지하 교회 사역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에 대한 지속적인 관심이 필요합니다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469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95ADD-21BD-F8E8-9CC1-F98FA362D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AD88BD-188D-6C45-2251-6B88D9B185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5400" b="1" dirty="0" err="1"/>
              <a:t>박해받는</a:t>
            </a:r>
            <a:r>
              <a:rPr lang="ko-KR" altLang="en-US" sz="5400" b="1" dirty="0"/>
              <a:t> 어린이들을 위한 기도</a:t>
            </a:r>
            <a:endParaRPr lang="en-US" altLang="ko-KR" sz="54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4827863-B8DC-B57D-89C7-0F05D80758A8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이란의 부모들이 자녀를 돌보고 보호할 때 하나님께서 </a:t>
            </a:r>
            <a:r>
              <a:rPr lang="ko-KR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평안과 지혜</a:t>
            </a: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분별력을 주시도록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진리를 사랑으로 담대히 말할 수 있도록 기도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합니다</a:t>
            </a:r>
            <a:endParaRPr lang="en-US" altLang="ko-KR" sz="28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en-US" altLang="ko-KR" sz="11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청소년들이 예수님 안에서 자신의 정체성과 가치를 확고히 알고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또래 압력과 마약을 이겨내며 건강하고 경건한 우정을 찾을 수 있도록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거룩한 삶을 살며 학교에서 그리스도의 빛을 비출 수 있는 용기와 힘을 달라고 기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도합니다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457200" lvl="0" indent="-457200">
              <a:buFont typeface="Wingdings" panose="05000000000000000000" pitchFamily="2" charset="2"/>
              <a:buChar char="§"/>
            </a:pPr>
            <a:endParaRPr lang="en-US" altLang="ko-KR" sz="105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0" indent="-457200">
              <a:buFont typeface="Wingdings" panose="05000000000000000000" pitchFamily="2" charset="2"/>
              <a:buChar char="§"/>
            </a:pP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교회 지도자들과 청소년 사역자들에게 하나님께서 지혜와 새 힘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창의력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젊은이들을 양육하고 보호하는 데 필요한 실제적인 자원을 주시도록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그들이 하나 되어 담대히 지하 교회를 섬길 수 있도록 기도</a:t>
            </a:r>
            <a:r>
              <a:rPr lang="ko-KR" altLang="en-US" sz="2800" dirty="0">
                <a:latin typeface="굴림" panose="020B0600000101010101" pitchFamily="50" charset="-127"/>
                <a:ea typeface="굴림" panose="020B0600000101010101" pitchFamily="50" charset="-127"/>
              </a:rPr>
              <a:t>합니다</a:t>
            </a:r>
            <a:r>
              <a:rPr lang="en-US" altLang="ko-KR" sz="28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2143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ea typeface="맑은 고딕"/>
              </a:rPr>
              <a:t>기도영상</a:t>
            </a:r>
            <a:endParaRPr lang="ko-KR" altLang="en-US" sz="2800"/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>
                <a:ea typeface="맑은 고딕"/>
              </a:rPr>
              <a:t>를 클릭해 주세요.</a:t>
            </a:r>
          </a:p>
        </p:txBody>
      </p:sp>
      <p:sp>
        <p:nvSpPr>
          <p:cNvPr id="3" name="직사각형 2">
            <a:hlinkClick r:id="rId4"/>
            <a:extLst>
              <a:ext uri="{FF2B5EF4-FFF2-40B4-BE49-F238E27FC236}">
                <a16:creationId xmlns:a16="http://schemas.microsoft.com/office/drawing/2014/main" id="{88B31D16-078D-D2DB-FBA1-D8781578C79E}"/>
              </a:ext>
            </a:extLst>
          </p:cNvPr>
          <p:cNvSpPr/>
          <p:nvPr/>
        </p:nvSpPr>
        <p:spPr>
          <a:xfrm>
            <a:off x="4626428" y="1161287"/>
            <a:ext cx="6281057" cy="49782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온라인 미디어 4" title="멕시코에 사는 12세 소녀의 용감한 신앙 | 알리샤의 감사 고백 | 멕시코">
            <a:hlinkClick r:id="" action="ppaction://media"/>
            <a:extLst>
              <a:ext uri="{FF2B5EF4-FFF2-40B4-BE49-F238E27FC236}">
                <a16:creationId xmlns:a16="http://schemas.microsoft.com/office/drawing/2014/main" id="{111DE22D-FF95-B3C5-9747-F72D81C72F2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E69C-B835-FB60-7B7D-61E334B9E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80DF8C7-FDD7-1E6D-CD14-F406213F15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5400" b="1" dirty="0" err="1">
                <a:ea typeface="굴림"/>
              </a:rPr>
              <a:t>박해받는</a:t>
            </a:r>
            <a:r>
              <a:rPr lang="ko-KR" altLang="en-US" sz="5400" b="1" dirty="0">
                <a:ea typeface="굴림"/>
              </a:rPr>
              <a:t> 어린이들을 위한 기도</a:t>
            </a:r>
            <a:endParaRPr lang="en-US" altLang="ko-KR" sz="54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ADB0AAD-A3EF-02A1-C8C9-9C157362B649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0" indent="0"/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💔 전 세계 박해 현황 및 가정의 어려움</a:t>
            </a:r>
            <a:endParaRPr lang="en-US" altLang="ko-KR" sz="20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/>
            <a:endParaRPr lang="ko-KR" altLang="en-US" sz="10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박해 규모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전 세계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억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천만 명 이상의 그리스도인이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심한 박해와 차별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을 겪고 있습니다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영향 범위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박해와 차별은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나이에 상관없이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가정의 가장뿐 아니라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가족 모두에게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영향을 미칩니다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기독교 가정의 대가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/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기독교 가정의 자녀들 역시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신앙 때문에 대가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를 치르고 있습니다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특히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부모나 자녀가 지역 사회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부족 종교를 떠나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개종한 경우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그 대가는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더욱 혹독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합니다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/>
            <a:endParaRPr lang="en-US" altLang="ko-KR" sz="105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/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✨ 어린이들의 크리스마스 소망</a:t>
            </a:r>
            <a:endParaRPr lang="en-US" altLang="ko-KR" sz="20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/>
            <a:endParaRPr lang="ko-KR" altLang="en-US" sz="10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크리스마스의 의미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박해받는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아이들에게 크리스마스는 일 년 중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다른 신자들과 안전하게 함께 모일 수 있는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몇 안 되는 특별한 날입니다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105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기도 요청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박해 속에서 신앙을 지키는 어린이들을 위해 함께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기도해 주시기를 </a:t>
            </a:r>
            <a:r>
              <a:rPr lang="ko-KR" altLang="en-US" sz="20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요청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드립니다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105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아이들의 가장 큰 소원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멕시코의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알리샤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니카라과의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마누엘라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알라야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방글라데시의 로빈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필리핀의 다양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이나야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같은 아이들의 가장 큰 소원은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선물이 아닌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자신의 집과 공동체의 안전과 평화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입니다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6421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D49D1-27D3-09DB-D1F0-81988B8AB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D9DDE2-F551-2C44-81E3-27CDB91380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5400" b="1" dirty="0" err="1">
                <a:ea typeface="굴림"/>
              </a:rPr>
              <a:t>박해받는</a:t>
            </a:r>
            <a:r>
              <a:rPr lang="ko-KR" altLang="en-US" sz="5400" b="1" dirty="0">
                <a:ea typeface="굴림"/>
              </a:rPr>
              <a:t> 어린이들을 위한 기도</a:t>
            </a:r>
            <a:endParaRPr lang="en-US" altLang="ko-KR" sz="54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3E8A68D-24CA-D72E-B398-BA6ACC1095DD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예수님을 따를 자유를 위해 기도합니다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알리샤와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가족이 보복이나 처벌에 대한 두려움 없이 자신의 믿음을 따라 자유롭게 살 수 있기를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기도합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지역 공동체 지도자들을 위해 기도합니다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하나님께서 그들의 마음을 부드럽게 하시고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이 지 역에 교회가 세워질 수 있는 길을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열어주시길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기도 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가정교회들을 위해 기도합니다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집에서 모여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예배드리는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모든 그리스도인들이 압박 속에서도 하나님의 임재와 교제의 기쁨을 누릴 수 있기를 기도합니다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치유를 위해 기도합니다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박해로 인해 거절과 두려움을 겪은 어린이들과 가족 들에게 하나님께서 감정적 치유와 회복을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주시길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간구합니다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endParaRPr lang="ko-KR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4709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CBC39-AFA4-3888-9D13-35E1BE3FC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56C8B-53FC-7FC7-D480-DA94EB7C37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vert="horz" lIns="91440" tIns="45720" rIns="91440" bIns="45720" numCol="1" rtlCol="0" anchor="t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sz="5400" b="1" dirty="0" err="1">
                <a:ea typeface="굴림"/>
              </a:rPr>
              <a:t>박해받는</a:t>
            </a:r>
            <a:r>
              <a:rPr lang="ko-KR" altLang="en-US" sz="5400" b="1" dirty="0">
                <a:ea typeface="굴림"/>
              </a:rPr>
              <a:t> 어린이들을 위한 기도</a:t>
            </a:r>
            <a:endParaRPr lang="en-US" altLang="ko-KR" sz="5400" b="1" kern="1200" cap="all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D468DB6-62D4-B04A-7B5A-2430EE79F246}"/>
              </a:ext>
            </a:extLst>
          </p:cNvPr>
          <p:cNvSpPr txBox="1"/>
          <p:nvPr/>
        </p:nvSpPr>
        <p:spPr>
          <a:xfrm>
            <a:off x="429768" y="1404257"/>
            <a:ext cx="10890374" cy="5023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변화를 위해 기도합니다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이 지역 공동체에 영적 부흥이 일어나도록 간구합니다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언젠가 모든 마음이 복음을 향해 열리고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예수님을 인 격적으로 알게 되는 날이 오도록 기도합니다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모든 가정들을 위해 축복을 구합니다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이번 크리스마스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“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임마누엘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—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하나님이 우리 와 함께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계시다”는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말씀이 단순한 구호가 아 니라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그들이 실제로 경험하는 현실이 되도 록 기도합니다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영적인 강건함을 위해 기도합니다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하나님께서 모든 이들에게 끊임없는 위로와 힘을 주시고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모든 제약 속에서도 믿음을 지킬 수 있도록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도와주시길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구합니다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오픈도어 사역을 위해 기도합니다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b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우리가 계속해서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알리샤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가족과 같은 이들을 돕고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그들의 믿음을 강화하며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자립을 통한 안정된 삶을 회복하도록 도울 수 있도록 기도해주세요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그들이 더 이상 괴롭힘을 받지 않고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완전한 자유 속에서 살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아갈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수 있기를 하나님께 간구합니다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ㅍ</a:t>
            </a:r>
            <a:endParaRPr lang="ko-KR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0302598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1311</Words>
  <Application>Microsoft Office PowerPoint</Application>
  <PresentationFormat>와이드스크린</PresentationFormat>
  <Paragraphs>125</Paragraphs>
  <Slides>14</Slides>
  <Notes>2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굴림</vt:lpstr>
      <vt:lpstr>맑은 고딕</vt:lpstr>
      <vt:lpstr>Arial</vt:lpstr>
      <vt:lpstr>Calibri</vt:lpstr>
      <vt:lpstr>Neue Haas Grotesk Text Pro</vt:lpstr>
      <vt:lpstr>Wingdings</vt:lpstr>
      <vt:lpstr>Oasis</vt:lpstr>
      <vt:lpstr>박해 받는 교회를 위한 화요 기도 모임</vt:lpstr>
      <vt:lpstr>PowerPoint 프레젠테이션</vt:lpstr>
      <vt:lpstr>모잠비크</vt:lpstr>
      <vt:lpstr>모잠비크</vt:lpstr>
      <vt:lpstr>나이지리아 성 마리아 학교 대규모 납치사건</vt:lpstr>
      <vt:lpstr>나이지리아 성 마리아 학교 대규모 납치사건</vt:lpstr>
      <vt:lpstr>나이지리아 성 마리아 학교 대규모 납치사건</vt:lpstr>
      <vt:lpstr>박해받는 어린이들을 위한 기도</vt:lpstr>
      <vt:lpstr>박해받는 어린이들을 위한 기도</vt:lpstr>
      <vt:lpstr>박해받는 어린이들을 위한 기도</vt:lpstr>
      <vt:lpstr>기도영상</vt:lpstr>
      <vt:lpstr>박해받는 어린이들을 위한 기도</vt:lpstr>
      <vt:lpstr>박해받는 어린이들을 위한 기도</vt:lpstr>
      <vt:lpstr>박해받는 어린이들을 위한 기도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다은 김</dc:creator>
  <cp:lastModifiedBy>다은 김</cp:lastModifiedBy>
  <cp:revision>1</cp:revision>
  <dcterms:created xsi:type="dcterms:W3CDTF">2025-12-09T09:36:27Z</dcterms:created>
  <dcterms:modified xsi:type="dcterms:W3CDTF">2025-12-09T12:03:45Z</dcterms:modified>
</cp:coreProperties>
</file>