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64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98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>
        <p:guide orient="horz" pos="2158"/>
        <p:guide pos="3840"/>
      </p:guideLst>
    </p:cSldViewPr>
  </p:slideViewPr>
  <p:outlineViewPr>
    <p:cViewPr>
      <p:scale>
        <a:sx n="33" d="100"/>
        <a:sy n="33" d="100"/>
      </p:scale>
      <p:origin x="0" y="-5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85"/>
    </p:cViewPr>
  </p:sorter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rtl="0">
              <a:defRPr/>
            </a:pPr>
            <a:fld id="{67CAB42E-73CF-45F3-A451-EB95F15310C4}" type="datetime1">
              <a:rPr lang="ko-KR" altLang="en-US">
                <a:latin typeface="+mj-ea"/>
                <a:ea typeface="+mj-ea"/>
              </a:rPr>
              <a:pPr rtl="0">
                <a:defRPr/>
              </a:pPr>
              <a:t>2022-08-24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rtl="0">
              <a:defRPr/>
            </a:pPr>
            <a:fld id="{14CC6D6D-E986-427F-AD9C-4E9408DDBE53}" type="slidenum">
              <a:rPr lang="en-US" altLang="ko-KR">
                <a:latin typeface="+mj-ea"/>
                <a:ea typeface="+mj-ea"/>
              </a:rPr>
              <a:pPr rtl="0">
                <a:defRPr/>
              </a:p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fld id="{05CC663D-5055-4E70-999D-400737C17214}" type="datetime1">
              <a:rPr lang="ko-KR" altLang="en-US"/>
              <a:pPr lvl="0">
                <a:defRPr/>
              </a:pPr>
              <a:t>2022-08-24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 rtl="0">
              <a:defRPr/>
            </a:pPr>
            <a:r>
              <a:rPr lang="ko-KR" altLang="en-US"/>
              <a:t>마스터 텍스트 스타일을 편집하려면 클릭하세요</a:t>
            </a:r>
            <a:r>
              <a:rPr lang="en-US" altLang="ko-KR"/>
              <a:t>.</a:t>
            </a:r>
          </a:p>
          <a:p>
            <a:pPr lvl="1" rtl="0">
              <a:defRPr/>
            </a:pPr>
            <a:r>
              <a:rPr lang="ko-KR" altLang="en-US"/>
              <a:t>둘째 수준</a:t>
            </a:r>
          </a:p>
          <a:p>
            <a:pPr lvl="2" rtl="0">
              <a:defRPr/>
            </a:pPr>
            <a:r>
              <a:rPr lang="ko-KR" altLang="en-US"/>
              <a:t>셋째 수준</a:t>
            </a:r>
          </a:p>
          <a:p>
            <a:pPr lvl="3" rtl="0">
              <a:defRPr/>
            </a:pPr>
            <a:r>
              <a:rPr lang="ko-KR" altLang="en-US"/>
              <a:t>넷째 수준</a:t>
            </a:r>
          </a:p>
          <a:p>
            <a:pPr lvl="4" rtl="0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pPr lvl="0">
              <a:defRPr/>
            </a:pPr>
            <a:fld id="{115A580F-E35D-42E1-AF82-E41CC201EA91}" type="slidenum">
              <a:rPr lang="en-US" altLang="ko-KR"/>
              <a:pPr lvl="0">
                <a:defRPr/>
              </a:p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F9E17F8-72CB-4F38-830C-DD02CEAAFED5}" type="slidenum">
              <a:rPr lang="en-US" altLang="ko-KR">
                <a:latin typeface="+mj-lt"/>
              </a:rPr>
              <a:pPr lvl="0">
                <a:defRPr/>
              </a:pPr>
              <a:t>2</a:t>
            </a:fld>
            <a:endParaRPr lang="ko-KR" altLang="en-US">
              <a:latin typeface="+mj-lt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EEB4EE6E-C0DF-4EB1-8875-16F6BF599544}" type="slidenum">
              <a:rPr lang="en-US" altLang="ko-KR"/>
              <a:pPr rtl="0">
                <a:defRPr/>
              </a:pPr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EEB4EE6E-C0DF-4EB1-8875-16F6BF599544}" type="slidenum">
              <a:rPr lang="en-US" altLang="ko-KR"/>
              <a:pPr rtl="0">
                <a:defRPr/>
              </a:pPr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F9E17F8-72CB-4F38-830C-DD02CEAAFED5}" type="slidenum">
              <a:rPr lang="en-US" altLang="ko-KR">
                <a:latin typeface="+mj-lt"/>
              </a:rPr>
              <a:pPr lvl="0">
                <a:defRPr/>
              </a:pPr>
              <a:t>5</a:t>
            </a:fld>
            <a:endParaRPr lang="ko-KR" altLang="en-US">
              <a:latin typeface="+mj-lt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47769C21-FF48-4BAC-88E9-1290DC654EBC}" type="slidenum">
              <a:rPr lang="en-US" altLang="ko-KR"/>
              <a:pPr rtl="0">
                <a:defRPr/>
              </a:pPr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E6F4A46A-06E0-4B10-B874-2B434C3E2E63}" type="slidenum">
              <a:rPr lang="en-US" altLang="ko-KR"/>
              <a:pPr rtl="0">
                <a:defRPr/>
              </a:pPr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83860736-8275-4107-A315-F10155774D8D}" type="slidenum">
              <a:rPr lang="en-US" altLang="ko-KR"/>
              <a:pPr rtl="0">
                <a:defRPr/>
              </a:pPr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EEB4EE6E-C0DF-4EB1-8875-16F6BF599544}" type="slidenum">
              <a:rPr lang="en-US" altLang="ko-KR"/>
              <a:pPr rtl="0">
                <a:defRPr/>
              </a:pPr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EEB4EE6E-C0DF-4EB1-8875-16F6BF599544}" type="slidenum">
              <a:rPr lang="en-US" altLang="ko-KR"/>
              <a:pPr rtl="0">
                <a:defRPr/>
              </a:pPr>
              <a:t>10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EEB4EE6E-C0DF-4EB1-8875-16F6BF599544}" type="slidenum">
              <a:rPr lang="en-US" altLang="ko-KR"/>
              <a:pPr rtl="0">
                <a:defRPr/>
              </a:pPr>
              <a:t>11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EEB4EE6E-C0DF-4EB1-8875-16F6BF599544}" type="slidenum">
              <a:rPr lang="en-US" altLang="ko-KR"/>
              <a:pPr rtl="0">
                <a:defRPr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EEB4EE6E-C0DF-4EB1-8875-16F6BF599544}" type="slidenum">
              <a:rPr lang="en-US" altLang="ko-KR"/>
              <a:pPr rtl="0">
                <a:defRPr/>
              </a:pPr>
              <a:t>13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EEB4EE6E-C0DF-4EB1-8875-16F6BF599544}" type="slidenum">
              <a:rPr lang="en-US" altLang="ko-KR"/>
              <a:pPr rtl="0">
                <a:defRPr/>
              </a:pPr>
              <a:t>14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83860736-8275-4107-A315-F10155774D8D}" type="slidenum">
              <a:rPr lang="en-US" altLang="ko-KR"/>
              <a:pPr rtl="0">
                <a:defRPr/>
              </a:pPr>
              <a:t>15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16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5224DCA5-A7A8-4689-8651-5E03C020EB30}" type="slidenum">
              <a:rPr lang="en-US" altLang="ko-KR"/>
              <a:pPr rtl="0">
                <a:defRPr/>
              </a:pPr>
              <a:t>17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0439D4E6-49E3-4273-9EDF-AD58558B9F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08651"/>
            <a:ext cx="3620882" cy="3640345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4000" noProof="0">
                <a:solidFill>
                  <a:schemeClr val="bg1"/>
                </a:solidFill>
              </a:rPr>
              <a:t>마스터 제목 스타일 편집</a:t>
            </a:r>
          </a:p>
        </p:txBody>
      </p:sp>
      <p:sp>
        <p:nvSpPr>
          <p:cNvPr id="10" name="부제목 2">
            <a:extLst>
              <a:ext uri="{FF2B5EF4-FFF2-40B4-BE49-F238E27FC236}">
                <a16:creationId xmlns:a16="http://schemas.microsoft.com/office/drawing/2014/main" id="{FE9D8936-4795-43B2-9C32-4BE93A6721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5934" y="5220450"/>
            <a:ext cx="3380437" cy="57074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1800" noProof="0">
                <a:solidFill>
                  <a:schemeClr val="bg1"/>
                </a:solidFill>
              </a:rPr>
              <a:t>여기에 부제목 삽입</a:t>
            </a:r>
          </a:p>
        </p:txBody>
      </p:sp>
      <p:sp>
        <p:nvSpPr>
          <p:cNvPr id="18" name="그림 개체 틀 16">
            <a:extLst>
              <a:ext uri="{FF2B5EF4-FFF2-40B4-BE49-F238E27FC236}">
                <a16:creationId xmlns:a16="http://schemas.microsoft.com/office/drawing/2014/main" id="{6C8B8511-EE4E-4935-ABB8-E8C2FCB1C4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76158" y="0"/>
            <a:ext cx="7315841" cy="6858000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사진 삽입</a:t>
            </a: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8239FAB6-0B6C-402C-A107-EFFF82281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DBE487E6-4032-4195-9823-685A39371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4" name="날짜 개체 틀 5">
            <a:extLst>
              <a:ext uri="{FF2B5EF4-FFF2-40B4-BE49-F238E27FC236}">
                <a16:creationId xmlns:a16="http://schemas.microsoft.com/office/drawing/2014/main" id="{C71E06DF-BA1B-43E6-A74C-85231D2EC3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20XX/2/11</a:t>
            </a:r>
            <a:endParaRPr lang="ko-KR" alt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슬라이드 번호 개체 틀 7">
            <a:extLst>
              <a:ext uri="{FF2B5EF4-FFF2-40B4-BE49-F238E27FC236}">
                <a16:creationId xmlns:a16="http://schemas.microsoft.com/office/drawing/2014/main" id="{0BD36B16-3F07-4955-8D4D-BC0FD17C1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‹#›</a:t>
            </a:fld>
            <a:endParaRPr lang="ko-KR" alt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2735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8695A76E-1EF3-4F47-9E87-6FCAB7D5D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6" y="860615"/>
            <a:ext cx="5922279" cy="1272986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4000" noProof="0"/>
              <a:t>마스터 제목 스타일 편집</a:t>
            </a:r>
          </a:p>
        </p:txBody>
      </p:sp>
      <p:sp>
        <p:nvSpPr>
          <p:cNvPr id="18" name="그림 개체 틀 16">
            <a:extLst>
              <a:ext uri="{FF2B5EF4-FFF2-40B4-BE49-F238E27FC236}">
                <a16:creationId xmlns:a16="http://schemas.microsoft.com/office/drawing/2014/main" id="{EAD023B5-9ABC-4D4A-A1AD-D4D83D66219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"/>
            <a:ext cx="4876799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사진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C0AFB647-646C-4130-9EF5-C19C686B1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715000" y="738013"/>
            <a:ext cx="5676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A09D5546-AD01-4B29-B174-EDA710510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6943" y="2133600"/>
            <a:ext cx="6005933" cy="377446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5C0A0972-FD9A-4E9D-A0A3-BD0AF8C7B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715000" y="6134100"/>
            <a:ext cx="5676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바닥글 개체 틀 4">
            <a:extLst>
              <a:ext uri="{FF2B5EF4-FFF2-40B4-BE49-F238E27FC236}">
                <a16:creationId xmlns:a16="http://schemas.microsoft.com/office/drawing/2014/main" id="{F3B2F557-7BE5-4154-A82F-928EE54A5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4" name="날짜 개체 틀 3">
            <a:extLst>
              <a:ext uri="{FF2B5EF4-FFF2-40B4-BE49-F238E27FC236}">
                <a16:creationId xmlns:a16="http://schemas.microsoft.com/office/drawing/2014/main" id="{DE54A7E3-1026-464C-BB67-2D7F714067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5" name="슬라이드 번호 개체 틀 5">
            <a:extLst>
              <a:ext uri="{FF2B5EF4-FFF2-40B4-BE49-F238E27FC236}">
                <a16:creationId xmlns:a16="http://schemas.microsoft.com/office/drawing/2014/main" id="{F1723F54-B646-4D12-AEA1-08269C254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4648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9">
            <a:extLst>
              <a:ext uri="{FF2B5EF4-FFF2-40B4-BE49-F238E27FC236}">
                <a16:creationId xmlns:a16="http://schemas.microsoft.com/office/drawing/2014/main" id="{C8837BA0-445B-4D04-ADA9-C65084B15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099" y="904730"/>
            <a:ext cx="4152900" cy="165259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0" name="내용 개체 틀 10">
            <a:extLst>
              <a:ext uri="{FF2B5EF4-FFF2-40B4-BE49-F238E27FC236}">
                <a16:creationId xmlns:a16="http://schemas.microsoft.com/office/drawing/2014/main" id="{0CFA4CCF-323F-4998-B6BF-56207329C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3975" y="952368"/>
            <a:ext cx="6257926" cy="1773893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cxnSp>
        <p:nvCxnSpPr>
          <p:cNvPr id="13" name="직선 연결선(S) 12">
            <a:extLst>
              <a:ext uri="{FF2B5EF4-FFF2-40B4-BE49-F238E27FC236}">
                <a16:creationId xmlns:a16="http://schemas.microsoft.com/office/drawing/2014/main" id="{DFFFF70A-3EED-4002-B2F8-FB8301C80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그림 개체 틀 17">
            <a:extLst>
              <a:ext uri="{FF2B5EF4-FFF2-40B4-BE49-F238E27FC236}">
                <a16:creationId xmlns:a16="http://schemas.microsoft.com/office/drawing/2014/main" id="{DD78C1EE-0224-4362-B796-4CC7B06992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0099" y="3048000"/>
            <a:ext cx="5133990" cy="273753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사진 삽입</a:t>
            </a:r>
          </a:p>
        </p:txBody>
      </p:sp>
      <p:sp>
        <p:nvSpPr>
          <p:cNvPr id="21" name="그림 개체 틀 17">
            <a:extLst>
              <a:ext uri="{FF2B5EF4-FFF2-40B4-BE49-F238E27FC236}">
                <a16:creationId xmlns:a16="http://schemas.microsoft.com/office/drawing/2014/main" id="{2C1748F4-2D05-4407-8CB0-D854F9602DA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9621" y="3048000"/>
            <a:ext cx="5182278" cy="273753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사진 삽입</a:t>
            </a:r>
          </a:p>
        </p:txBody>
      </p:sp>
      <p:sp>
        <p:nvSpPr>
          <p:cNvPr id="14" name="바닥글 개체 틀 7">
            <a:extLst>
              <a:ext uri="{FF2B5EF4-FFF2-40B4-BE49-F238E27FC236}">
                <a16:creationId xmlns:a16="http://schemas.microsoft.com/office/drawing/2014/main" id="{59837BA4-E3C3-4F0D-A113-75128BC03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5" name="날짜 개체 틀 1">
            <a:extLst>
              <a:ext uri="{FF2B5EF4-FFF2-40B4-BE49-F238E27FC236}">
                <a16:creationId xmlns:a16="http://schemas.microsoft.com/office/drawing/2014/main" id="{5DA65157-50C9-4A85-912D-6DC9A60619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6" name="슬라이드 번호 개체 틀 6">
            <a:extLst>
              <a:ext uri="{FF2B5EF4-FFF2-40B4-BE49-F238E27FC236}">
                <a16:creationId xmlns:a16="http://schemas.microsoft.com/office/drawing/2014/main" id="{9DE415B0-F0C3-4971-8C76-0D54D6407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53D7EE4-1EDB-42FD-B6B7-A82C9F31F0F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120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10">
            <a:extLst>
              <a:ext uri="{FF2B5EF4-FFF2-40B4-BE49-F238E27FC236}">
                <a16:creationId xmlns:a16="http://schemas.microsoft.com/office/drawing/2014/main" id="{6DC3399C-8B0E-4D7D-A955-FB1F37CF3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643" y="871758"/>
            <a:ext cx="5227171" cy="3871143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21" name="부제목 11">
            <a:extLst>
              <a:ext uri="{FF2B5EF4-FFF2-40B4-BE49-F238E27FC236}">
                <a16:creationId xmlns:a16="http://schemas.microsoft.com/office/drawing/2014/main" id="{13C3C1EB-2C5B-4710-893A-9DD6284D5C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4785543"/>
            <a:ext cx="4857857" cy="1005657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  <p:sp>
        <p:nvSpPr>
          <p:cNvPr id="30" name="그림 개체 틀 28">
            <a:extLst>
              <a:ext uri="{FF2B5EF4-FFF2-40B4-BE49-F238E27FC236}">
                <a16:creationId xmlns:a16="http://schemas.microsoft.com/office/drawing/2014/main" id="{E335E712-C7FD-4BAC-B89C-58AF6594A4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15100" y="0"/>
            <a:ext cx="56769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사진 삽입</a:t>
            </a:r>
          </a:p>
        </p:txBody>
      </p:sp>
      <p:cxnSp>
        <p:nvCxnSpPr>
          <p:cNvPr id="22" name="직선 연결선(S) 21">
            <a:extLst>
              <a:ext uri="{FF2B5EF4-FFF2-40B4-BE49-F238E27FC236}">
                <a16:creationId xmlns:a16="http://schemas.microsoft.com/office/drawing/2014/main" id="{51E8A8BA-B48F-4CEA-A820-8955D55D0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4914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(S) 22">
            <a:extLst>
              <a:ext uri="{FF2B5EF4-FFF2-40B4-BE49-F238E27FC236}">
                <a16:creationId xmlns:a16="http://schemas.microsoft.com/office/drawing/2014/main" id="{D894FBB1-EC2B-4CAB-AE4E-A7A156244F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6134100"/>
            <a:ext cx="4914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3555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제목 2">
            <a:extLst>
              <a:ext uri="{FF2B5EF4-FFF2-40B4-BE49-F238E27FC236}">
                <a16:creationId xmlns:a16="http://schemas.microsoft.com/office/drawing/2014/main" id="{9D49AB0A-D330-4415-9B9C-C769A852DF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888999"/>
            <a:ext cx="10798176" cy="1051914"/>
          </a:xfrm>
          <a:prstGeom prst="rect">
            <a:avLst/>
          </a:prstGeom>
        </p:spPr>
        <p:txBody>
          <a:bodyPr rtlCol="0"/>
          <a:lstStyle>
            <a:lvl1pPr algn="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cxnSp>
        <p:nvCxnSpPr>
          <p:cNvPr id="18" name="직선 연결선(S) 17">
            <a:extLst>
              <a:ext uri="{FF2B5EF4-FFF2-40B4-BE49-F238E27FC236}">
                <a16:creationId xmlns:a16="http://schemas.microsoft.com/office/drawing/2014/main" id="{37EFB8CD-537B-4E5E-8F93-82EED2C84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51536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20CA687-1C2C-48EE-99B9-EC8CF30289F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35088" y="1995488"/>
            <a:ext cx="9521825" cy="40513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콘텐츠를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바닥글 개체 틀 9">
            <a:extLst>
              <a:ext uri="{FF2B5EF4-FFF2-40B4-BE49-F238E27FC236}">
                <a16:creationId xmlns:a16="http://schemas.microsoft.com/office/drawing/2014/main" id="{8135C37F-29C2-41B0-B777-64FAC1F70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20" name="날짜 개체 틀 8">
            <a:extLst>
              <a:ext uri="{FF2B5EF4-FFF2-40B4-BE49-F238E27FC236}">
                <a16:creationId xmlns:a16="http://schemas.microsoft.com/office/drawing/2014/main" id="{FAC325DA-0D81-49D1-BDBC-680AF5D62C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21" name="슬라이드 번호 개체 틀 10">
            <a:extLst>
              <a:ext uri="{FF2B5EF4-FFF2-40B4-BE49-F238E27FC236}">
                <a16:creationId xmlns:a16="http://schemas.microsoft.com/office/drawing/2014/main" id="{13980C1F-6344-4AC2-8573-0D9F35314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0303F77D-1BEF-481A-B8C1-15974ED46EB7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827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2">
            <a:extLst>
              <a:ext uri="{FF2B5EF4-FFF2-40B4-BE49-F238E27FC236}">
                <a16:creationId xmlns:a16="http://schemas.microsoft.com/office/drawing/2014/main" id="{D5221BF9-9559-4D62-ADC6-2362970143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888999"/>
            <a:ext cx="10798176" cy="1051914"/>
          </a:xfrm>
          <a:prstGeom prst="rect">
            <a:avLst/>
          </a:prstGeom>
        </p:spPr>
        <p:txBody>
          <a:bodyPr rtlCol="0"/>
          <a:lstStyle>
            <a:lvl1pPr algn="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cxnSp>
        <p:nvCxnSpPr>
          <p:cNvPr id="7" name="직선 연결선(S) 6">
            <a:extLst>
              <a:ext uri="{FF2B5EF4-FFF2-40B4-BE49-F238E27FC236}">
                <a16:creationId xmlns:a16="http://schemas.microsoft.com/office/drawing/2014/main" id="{7FB4C3E1-495D-437D-A1DB-87F3028BB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51536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6AAB131D-0F50-4923-96D1-8C59A3D8EEC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62875" y="2386654"/>
            <a:ext cx="8663075" cy="331089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콘텐츠를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" name="바닥글 개체 틀 9">
            <a:extLst>
              <a:ext uri="{FF2B5EF4-FFF2-40B4-BE49-F238E27FC236}">
                <a16:creationId xmlns:a16="http://schemas.microsoft.com/office/drawing/2014/main" id="{F30DBE8A-9D17-4F79-86F8-9FEA11DF0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9" name="날짜 개체 틀 8">
            <a:extLst>
              <a:ext uri="{FF2B5EF4-FFF2-40B4-BE49-F238E27FC236}">
                <a16:creationId xmlns:a16="http://schemas.microsoft.com/office/drawing/2014/main" id="{FC9023F8-E1A8-4C1E-B745-6658DCD67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0" name="슬라이드 번호 개체 틀 10">
            <a:extLst>
              <a:ext uri="{FF2B5EF4-FFF2-40B4-BE49-F238E27FC236}">
                <a16:creationId xmlns:a16="http://schemas.microsoft.com/office/drawing/2014/main" id="{E51CCEBF-A77A-4DDA-94D4-73646D552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0303F77D-1BEF-481A-B8C1-15974ED46EB7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4094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6371D84D-B708-4A20-8D50-CDA4E3EC6F9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00476 w 12192000"/>
              <a:gd name="connsiteY0" fmla="*/ 6126480 h 6858000"/>
              <a:gd name="connsiteX1" fmla="*/ 800476 w 12192000"/>
              <a:gd name="connsiteY1" fmla="*/ 6144768 h 6858000"/>
              <a:gd name="connsiteX2" fmla="*/ 11407516 w 12192000"/>
              <a:gd name="connsiteY2" fmla="*/ 6144768 h 6858000"/>
              <a:gd name="connsiteX3" fmla="*/ 11407516 w 12192000"/>
              <a:gd name="connsiteY3" fmla="*/ 6126480 h 6858000"/>
              <a:gd name="connsiteX4" fmla="*/ 800476 w 12192000"/>
              <a:gd name="connsiteY4" fmla="*/ 701040 h 6858000"/>
              <a:gd name="connsiteX5" fmla="*/ 800476 w 12192000"/>
              <a:gd name="connsiteY5" fmla="*/ 746759 h 6858000"/>
              <a:gd name="connsiteX6" fmla="*/ 11407516 w 12192000"/>
              <a:gd name="connsiteY6" fmla="*/ 746759 h 6858000"/>
              <a:gd name="connsiteX7" fmla="*/ 11407516 w 12192000"/>
              <a:gd name="connsiteY7" fmla="*/ 701040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800476" y="6126480"/>
                </a:moveTo>
                <a:lnTo>
                  <a:pt x="800476" y="6144768"/>
                </a:lnTo>
                <a:lnTo>
                  <a:pt x="11407516" y="6144768"/>
                </a:lnTo>
                <a:lnTo>
                  <a:pt x="11407516" y="6126480"/>
                </a:lnTo>
                <a:close/>
                <a:moveTo>
                  <a:pt x="800476" y="701040"/>
                </a:moveTo>
                <a:lnTo>
                  <a:pt x="800476" y="746759"/>
                </a:lnTo>
                <a:lnTo>
                  <a:pt x="11407516" y="746759"/>
                </a:lnTo>
                <a:lnTo>
                  <a:pt x="11407516" y="70104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사진 삽입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1A03AD3-C316-411C-9844-6C8D950DC4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1766" y="1837677"/>
            <a:ext cx="4930901" cy="2334828"/>
          </a:xfrm>
          <a:prstGeom prst="rect">
            <a:avLst/>
          </a:prstGeom>
        </p:spPr>
        <p:txBody>
          <a:bodyPr rtlCol="0"/>
          <a:lstStyle>
            <a:lvl1pPr algn="r">
              <a:defRPr cap="non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25" name="부제목 2">
            <a:extLst>
              <a:ext uri="{FF2B5EF4-FFF2-40B4-BE49-F238E27FC236}">
                <a16:creationId xmlns:a16="http://schemas.microsoft.com/office/drawing/2014/main" id="{F00A8C60-C81E-4C2C-AB11-00AE1AC04E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47532" y="4408305"/>
            <a:ext cx="5175797" cy="909420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1800" noProof="0">
                <a:solidFill>
                  <a:schemeClr val="bg1"/>
                </a:solidFill>
              </a:rPr>
              <a:t>여기에 부제목 삽입</a:t>
            </a:r>
          </a:p>
        </p:txBody>
      </p:sp>
      <p:sp>
        <p:nvSpPr>
          <p:cNvPr id="14" name="바닥글 개체 틀 4">
            <a:extLst>
              <a:ext uri="{FF2B5EF4-FFF2-40B4-BE49-F238E27FC236}">
                <a16:creationId xmlns:a16="http://schemas.microsoft.com/office/drawing/2014/main" id="{9F7D24C8-FDC6-4FCE-85C6-520D6469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5" name="날짜 개체 틀 3">
            <a:extLst>
              <a:ext uri="{FF2B5EF4-FFF2-40B4-BE49-F238E27FC236}">
                <a16:creationId xmlns:a16="http://schemas.microsoft.com/office/drawing/2014/main" id="{450E2155-DD21-4098-82EF-B19C466B23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6" name="슬라이드 번호 개체 틀 5">
            <a:extLst>
              <a:ext uri="{FF2B5EF4-FFF2-40B4-BE49-F238E27FC236}">
                <a16:creationId xmlns:a16="http://schemas.microsoft.com/office/drawing/2014/main" id="{130CB194-35B9-4229-9CFE-5C3B911EC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2AE2B76-F97F-4BE2-8670-72276A5F21A5}" type="slidenum">
              <a:rPr lang="en-US" altLang="ko-KR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EBDF219B-DD0E-4D26-8B59-3FE43A252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476" y="723900"/>
            <a:ext cx="10610474" cy="0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25400" dir="2700000" sx="99000" sy="99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180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2">
            <a:extLst>
              <a:ext uri="{FF2B5EF4-FFF2-40B4-BE49-F238E27FC236}">
                <a16:creationId xmlns:a16="http://schemas.microsoft.com/office/drawing/2014/main" id="{1DFFB204-6AE4-4FC9-9B60-312D7206B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888999"/>
            <a:ext cx="10798176" cy="1051914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9254F317-DDB0-4841-A973-FFC12960827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0669" y="1789993"/>
            <a:ext cx="11407487" cy="4351338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콘텐츠를 추가하려면 클릭하세요</a:t>
            </a:r>
            <a:r>
              <a:rPr lang="en-US" altLang="ko-KR" noProof="0"/>
              <a:t>.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E7B3A45C-71C1-4ADC-89E0-AF6924CA1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바닥글 개체 틀 9">
            <a:extLst>
              <a:ext uri="{FF2B5EF4-FFF2-40B4-BE49-F238E27FC236}">
                <a16:creationId xmlns:a16="http://schemas.microsoft.com/office/drawing/2014/main" id="{B9239148-0308-46C3-9FF0-4027CC8E8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3" name="날짜 개체 틀 8">
            <a:extLst>
              <a:ext uri="{FF2B5EF4-FFF2-40B4-BE49-F238E27FC236}">
                <a16:creationId xmlns:a16="http://schemas.microsoft.com/office/drawing/2014/main" id="{774C5953-38DD-4451-A5AA-9A578D5936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4" name="슬라이드 번호 개체 틀 10">
            <a:extLst>
              <a:ext uri="{FF2B5EF4-FFF2-40B4-BE49-F238E27FC236}">
                <a16:creationId xmlns:a16="http://schemas.microsoft.com/office/drawing/2014/main" id="{39D06D66-ACB3-4B9C-B4EB-FC3EC5BD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0303F77D-1BEF-481A-B8C1-15974ED46EB7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220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시간 표시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2">
            <a:extLst>
              <a:ext uri="{FF2B5EF4-FFF2-40B4-BE49-F238E27FC236}">
                <a16:creationId xmlns:a16="http://schemas.microsoft.com/office/drawing/2014/main" id="{BCC9BE23-A0EC-4866-A7A4-FD7255EF8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888999"/>
            <a:ext cx="10798176" cy="1051914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cxnSp>
        <p:nvCxnSpPr>
          <p:cNvPr id="9" name="직선 연결선(S) 8">
            <a:extLst>
              <a:ext uri="{FF2B5EF4-FFF2-40B4-BE49-F238E27FC236}">
                <a16:creationId xmlns:a16="http://schemas.microsoft.com/office/drawing/2014/main" id="{203BC10E-3DDD-4EC5-BD6D-D8D180BF3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내용 개체 틀 2">
            <a:extLst>
              <a:ext uri="{FF2B5EF4-FFF2-40B4-BE49-F238E27FC236}">
                <a16:creationId xmlns:a16="http://schemas.microsoft.com/office/drawing/2014/main" id="{1FD4AD3C-6727-49EE-9625-F87A6B8AE0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95326" y="1940913"/>
            <a:ext cx="10798176" cy="402158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ko-KR" altLang="en-US" noProof="0"/>
              <a:t>콘텐츠를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id="{4489FA96-DDCF-4A83-91EB-4F5F6179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1" name="날짜 개체 틀 8">
            <a:extLst>
              <a:ext uri="{FF2B5EF4-FFF2-40B4-BE49-F238E27FC236}">
                <a16:creationId xmlns:a16="http://schemas.microsoft.com/office/drawing/2014/main" id="{F7CC7848-0B2C-4FBE-96B0-0717CC5A9F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2" name="슬라이드 번호 개체 틀 10">
            <a:extLst>
              <a:ext uri="{FF2B5EF4-FFF2-40B4-BE49-F238E27FC236}">
                <a16:creationId xmlns:a16="http://schemas.microsoft.com/office/drawing/2014/main" id="{4CD16377-DD1B-4262-BDAE-760577F5B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0303F77D-1BEF-481A-B8C1-15974ED46EB7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7066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9">
            <a:extLst>
              <a:ext uri="{FF2B5EF4-FFF2-40B4-BE49-F238E27FC236}">
                <a16:creationId xmlns:a16="http://schemas.microsoft.com/office/drawing/2014/main" id="{4246B94A-8C64-4FBA-B409-1F9487E19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cxnSp>
        <p:nvCxnSpPr>
          <p:cNvPr id="9" name="직선 연결선(S) 8">
            <a:extLst>
              <a:ext uri="{FF2B5EF4-FFF2-40B4-BE49-F238E27FC236}">
                <a16:creationId xmlns:a16="http://schemas.microsoft.com/office/drawing/2014/main" id="{866F075D-9008-4BD3-A772-7AF7AD667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4C185B95-5C0F-400E-B7DF-8FF8432907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0" y="2003375"/>
            <a:ext cx="5094288" cy="526767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BC725AFD-5A48-451D-B91D-9E63953F8E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1176"/>
            <a:ext cx="5094673" cy="3273552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6ACDC650-288E-4CF5-8546-9F2D5CEC88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7611" y="2003375"/>
            <a:ext cx="5094288" cy="526767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7" name="내용 개체 틀 10">
            <a:extLst>
              <a:ext uri="{FF2B5EF4-FFF2-40B4-BE49-F238E27FC236}">
                <a16:creationId xmlns:a16="http://schemas.microsoft.com/office/drawing/2014/main" id="{956E1F7E-0B80-40DB-8F21-F06D9DD5626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97226" y="2551176"/>
            <a:ext cx="5094673" cy="3273552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D91B92C0-6B36-412A-9A49-16AB59FFB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바닥글 개체 틀 7">
            <a:extLst>
              <a:ext uri="{FF2B5EF4-FFF2-40B4-BE49-F238E27FC236}">
                <a16:creationId xmlns:a16="http://schemas.microsoft.com/office/drawing/2014/main" id="{B4EFB36A-E4FD-4966-A091-9BDAF2991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4" name="날짜 개체 틀 6">
            <a:extLst>
              <a:ext uri="{FF2B5EF4-FFF2-40B4-BE49-F238E27FC236}">
                <a16:creationId xmlns:a16="http://schemas.microsoft.com/office/drawing/2014/main" id="{9B52EA1F-D8D0-4F42-B00A-F0E943F82E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5" name="슬라이드 번호 개체 틀 8">
            <a:extLst>
              <a:ext uri="{FF2B5EF4-FFF2-40B4-BE49-F238E27FC236}">
                <a16:creationId xmlns:a16="http://schemas.microsoft.com/office/drawing/2014/main" id="{498A6230-35B8-4147-9494-90708BFC3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93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1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1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3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3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6452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직선 연결선(S) 27">
            <a:extLst>
              <a:ext uri="{FF2B5EF4-FFF2-40B4-BE49-F238E27FC236}">
                <a16:creationId xmlns:a16="http://schemas.microsoft.com/office/drawing/2014/main" id="{F01BF5DB-2BF3-4196-B1CF-82B7CDCC0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987523" y="729692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제목 12">
            <a:extLst>
              <a:ext uri="{FF2B5EF4-FFF2-40B4-BE49-F238E27FC236}">
                <a16:creationId xmlns:a16="http://schemas.microsoft.com/office/drawing/2014/main" id="{168DC13D-FFC6-4CC5-B9F8-B3B096109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7511" y="909639"/>
            <a:ext cx="3703856" cy="1290636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51" name="그림 개체 틀 37">
            <a:extLst>
              <a:ext uri="{FF2B5EF4-FFF2-40B4-BE49-F238E27FC236}">
                <a16:creationId xmlns:a16="http://schemas.microsoft.com/office/drawing/2014/main" id="{F1AD5C34-DDA9-421B-A3C2-4D014B3D3F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5383" y="723900"/>
            <a:ext cx="3179762" cy="2160588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사진 삽입</a:t>
            </a:r>
          </a:p>
        </p:txBody>
      </p:sp>
      <p:sp>
        <p:nvSpPr>
          <p:cNvPr id="53" name="그림 개체 틀 43">
            <a:extLst>
              <a:ext uri="{FF2B5EF4-FFF2-40B4-BE49-F238E27FC236}">
                <a16:creationId xmlns:a16="http://schemas.microsoft.com/office/drawing/2014/main" id="{11508423-C6F4-4605-9E6D-1ED73334D0F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5383" y="3048000"/>
            <a:ext cx="3178175" cy="30861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사진 삽입</a:t>
            </a:r>
          </a:p>
        </p:txBody>
      </p:sp>
      <p:sp>
        <p:nvSpPr>
          <p:cNvPr id="57" name="그림 개체 틀 55">
            <a:extLst>
              <a:ext uri="{FF2B5EF4-FFF2-40B4-BE49-F238E27FC236}">
                <a16:creationId xmlns:a16="http://schemas.microsoft.com/office/drawing/2014/main" id="{1692DD91-8169-4A90-9D17-8A60286225F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040188" y="723900"/>
            <a:ext cx="3371850" cy="31591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사진 삽입</a:t>
            </a:r>
          </a:p>
        </p:txBody>
      </p:sp>
      <p:sp>
        <p:nvSpPr>
          <p:cNvPr id="54" name="그림 개체 틀 45">
            <a:extLst>
              <a:ext uri="{FF2B5EF4-FFF2-40B4-BE49-F238E27FC236}">
                <a16:creationId xmlns:a16="http://schemas.microsoft.com/office/drawing/2014/main" id="{30A5BEAE-CA80-4FFD-8DD4-5B7413AF51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39608" y="4038600"/>
            <a:ext cx="3371659" cy="20955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사진 삽입</a:t>
            </a:r>
          </a:p>
        </p:txBody>
      </p:sp>
      <p:sp>
        <p:nvSpPr>
          <p:cNvPr id="29" name="내용 개체 틀 14">
            <a:extLst>
              <a:ext uri="{FF2B5EF4-FFF2-40B4-BE49-F238E27FC236}">
                <a16:creationId xmlns:a16="http://schemas.microsoft.com/office/drawing/2014/main" id="{4B2044C0-1C45-402D-BC20-0EB82BDB4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7510" y="2380221"/>
            <a:ext cx="3703856" cy="3866403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34" name="바닥글 개체 틀 7">
            <a:extLst>
              <a:ext uri="{FF2B5EF4-FFF2-40B4-BE49-F238E27FC236}">
                <a16:creationId xmlns:a16="http://schemas.microsoft.com/office/drawing/2014/main" id="{30EE29E3-4F8E-469E-9B99-E29176094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35" name="날짜 개체 틀 6">
            <a:extLst>
              <a:ext uri="{FF2B5EF4-FFF2-40B4-BE49-F238E27FC236}">
                <a16:creationId xmlns:a16="http://schemas.microsoft.com/office/drawing/2014/main" id="{58513823-D81E-4B8B-85E6-EB11EA54DF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36" name="슬라이드 번호 개체 틀 8">
            <a:extLst>
              <a:ext uri="{FF2B5EF4-FFF2-40B4-BE49-F238E27FC236}">
                <a16:creationId xmlns:a16="http://schemas.microsoft.com/office/drawing/2014/main" id="{9D43A613-4A7D-4C9F-B407-154A1FB83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E330D17-32E5-404A-9262-6A998ABC0878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2706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CA2404A1-BF4E-4858-BD1C-1BEFE71B63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325" y="4296094"/>
            <a:ext cx="10782299" cy="1100621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9" name="부제목 2">
            <a:extLst>
              <a:ext uri="{FF2B5EF4-FFF2-40B4-BE49-F238E27FC236}">
                <a16:creationId xmlns:a16="http://schemas.microsoft.com/office/drawing/2014/main" id="{B0053544-3012-4C81-98D6-E2665A3A3F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5324" y="5533242"/>
            <a:ext cx="9972675" cy="543505"/>
          </a:xfrm>
          <a:prstGeom prst="rect">
            <a:avLst/>
          </a:prstGeom>
        </p:spPr>
        <p:txBody>
          <a:bodyPr rtlCol="0" anchor="t"/>
          <a:lstStyle>
            <a:lvl1pPr marL="0" indent="0">
              <a:buNone/>
              <a:defRPr sz="1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그림 개체 틀 16">
            <a:extLst>
              <a:ext uri="{FF2B5EF4-FFF2-40B4-BE49-F238E27FC236}">
                <a16:creationId xmlns:a16="http://schemas.microsoft.com/office/drawing/2014/main" id="{C177CBDB-952D-484B-B43B-F988558931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0100" y="727075"/>
            <a:ext cx="5176838" cy="3071813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사진 삽입</a:t>
            </a:r>
          </a:p>
        </p:txBody>
      </p:sp>
      <p:sp>
        <p:nvSpPr>
          <p:cNvPr id="21" name="그림 개체 틀 18">
            <a:extLst>
              <a:ext uri="{FF2B5EF4-FFF2-40B4-BE49-F238E27FC236}">
                <a16:creationId xmlns:a16="http://schemas.microsoft.com/office/drawing/2014/main" id="{D789E88D-76E7-4745-B062-102E233A672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46800" y="727075"/>
            <a:ext cx="5245100" cy="30702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사진 삽입</a:t>
            </a:r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433A5CE3-0C01-4DBF-926A-2F9BFD043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4144434"/>
            <a:ext cx="106299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바닥글 개체 틀 11">
            <a:extLst>
              <a:ext uri="{FF2B5EF4-FFF2-40B4-BE49-F238E27FC236}">
                <a16:creationId xmlns:a16="http://schemas.microsoft.com/office/drawing/2014/main" id="{083D82F8-F43B-4D01-891B-F77BC6F6F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4" name="날짜 개체 틀 6">
            <a:extLst>
              <a:ext uri="{FF2B5EF4-FFF2-40B4-BE49-F238E27FC236}">
                <a16:creationId xmlns:a16="http://schemas.microsoft.com/office/drawing/2014/main" id="{B8CBC856-A31F-40C2-B7EA-91B860D306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5" name="슬라이드 번호 개체 틀 10">
            <a:extLst>
              <a:ext uri="{FF2B5EF4-FFF2-40B4-BE49-F238E27FC236}">
                <a16:creationId xmlns:a16="http://schemas.microsoft.com/office/drawing/2014/main" id="{966FFB51-C55B-469E-B3C6-1A6369920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53D7EE4-1EDB-42FD-B6B7-A82C9F31F0F4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0977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rtlCol="0" anchor="b">
            <a:normAutofit/>
          </a:bodyPr>
          <a:lstStyle>
            <a:lvl1pPr algn="l">
              <a:defRPr sz="60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 rtlCol="0"/>
          <a:lstStyle/>
          <a:p>
            <a:pPr rtl="0"/>
            <a:fld id="{5E08AF5F-D83F-4D89-92BF-519F265AFE39}" type="datetime1">
              <a:rPr lang="ko-KR" altLang="en-US" noProof="0" smtClean="0"/>
              <a:t>2022-08-24</a:t>
            </a:fld>
            <a:endParaRPr lang="ko-KR" altLang="en-US" noProof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017500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4995582" y="746759"/>
            <a:ext cx="6510618" cy="5471925"/>
          </a:xfrm>
        </p:spPr>
        <p:txBody>
          <a:bodyPr rtlCol="0" anchor="ctr"/>
          <a:lstStyle/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124199"/>
            <a:ext cx="411480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E9BB52-A427-421C-AB1B-B85857D4362F}" type="datetime1">
              <a:rPr lang="ko-KR" altLang="en-US" noProof="0" smtClean="0"/>
              <a:t>2022-08-24</a:t>
            </a:fld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30971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C3DB2ADC-AF19-4574-8C10-79B5B04FCA27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6470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672">
          <p15:clr>
            <a:srgbClr val="F26B43"/>
          </p15:clr>
        </p15:guide>
        <p15:guide id="4" orient="horz" pos="912">
          <p15:clr>
            <a:srgbClr val="F26B43"/>
          </p15:clr>
        </p15:guide>
        <p15:guide id="5" pos="7176">
          <p15:clr>
            <a:srgbClr val="F26B43"/>
          </p15:clr>
        </p15:guide>
        <p15:guide id="6" pos="504">
          <p15:clr>
            <a:srgbClr val="F26B43"/>
          </p15:clr>
        </p15:guide>
        <p15:guide id="7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www.youtube.com/watch?v=1otirYPK8-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53AE5B2F-2CD3-4E51-91D5-FEF8CE8FEF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08651"/>
            <a:ext cx="3620882" cy="3640345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altLang="ko-KR" b="1" dirty="0" err="1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Opendoors</a:t>
            </a:r>
            <a:br>
              <a:rPr lang="en-US" altLang="ko-KR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en-US" altLang="ko-KR" sz="40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sz="4000" b="1" dirty="0">
                <a:latin typeface="Yu Gothic UI Semibold" panose="020B0700000000000000" pitchFamily="34" charset="-128"/>
              </a:rPr>
              <a:t> </a:t>
            </a:r>
            <a:r>
              <a:rPr lang="en-US" altLang="ko-KR" sz="40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for Persecuted Church Worldwide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부제목 7">
            <a:extLst>
              <a:ext uri="{FF2B5EF4-FFF2-40B4-BE49-F238E27FC236}">
                <a16:creationId xmlns:a16="http://schemas.microsoft.com/office/drawing/2014/main" id="{952DE27F-5BED-4BCC-887D-5872F796F6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5934" y="5220450"/>
            <a:ext cx="3380437" cy="570748"/>
          </a:xfrm>
        </p:spPr>
        <p:txBody>
          <a:bodyPr rtlCol="0">
            <a:normAutofit fontScale="47500" lnSpcReduction="20000"/>
          </a:bodyPr>
          <a:lstStyle/>
          <a:p>
            <a:r>
              <a:rPr lang="ko-KR" altLang="en-US" sz="2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박해 받는 교회를 위한 오픈도어 기도회</a:t>
            </a:r>
            <a:endParaRPr lang="en-US" altLang="ko-KR" sz="18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r>
              <a:rPr lang="en-US" altLang="ko-KR" sz="1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2022</a:t>
            </a:r>
            <a:r>
              <a:rPr lang="ko-KR" altLang="en-US" sz="1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8</a:t>
            </a:r>
            <a:r>
              <a:rPr lang="ko-KR" altLang="en-US" sz="1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sz="1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23</a:t>
            </a:r>
            <a:r>
              <a:rPr lang="ko-KR" altLang="en-US" sz="1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1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1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1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 pm7:00-8:00</a:t>
            </a:r>
            <a:endParaRPr lang="ko-KR" altLang="en-US" sz="18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11" name="그림 개체 틀 10" descr="나무에 있는 꽃 ">
            <a:extLst>
              <a:ext uri="{FF2B5EF4-FFF2-40B4-BE49-F238E27FC236}">
                <a16:creationId xmlns:a16="http://schemas.microsoft.com/office/drawing/2014/main" id="{BC408C47-2E2A-42C6-99D2-EBED0E23C9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6158" y="0"/>
            <a:ext cx="7315841" cy="685800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586E9E0-A153-CB8C-F6C1-5A0C4F40F7F5}"/>
              </a:ext>
            </a:extLst>
          </p:cNvPr>
          <p:cNvSpPr txBox="1"/>
          <p:nvPr/>
        </p:nvSpPr>
        <p:spPr>
          <a:xfrm>
            <a:off x="5952226" y="759125"/>
            <a:ext cx="54777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“</a:t>
            </a:r>
            <a:r>
              <a:rPr lang="ko-KR" altLang="en-US" dirty="0">
                <a:solidFill>
                  <a:schemeClr val="bg1"/>
                </a:solidFill>
              </a:rPr>
              <a:t>우리가 아직도 살아남을 수 있는 것은</a:t>
            </a:r>
            <a:endParaRPr lang="en-US" altLang="ko-KR" dirty="0">
              <a:solidFill>
                <a:schemeClr val="bg1"/>
              </a:solidFill>
            </a:endParaRPr>
          </a:p>
          <a:p>
            <a:r>
              <a:rPr lang="ko-KR" altLang="en-US" dirty="0">
                <a:solidFill>
                  <a:schemeClr val="bg1"/>
                </a:solidFill>
              </a:rPr>
              <a:t>모두 여러분 덕분이예요</a:t>
            </a:r>
            <a:r>
              <a:rPr lang="en-US" altLang="ko-KR" dirty="0">
                <a:solidFill>
                  <a:schemeClr val="bg1"/>
                </a:solidFill>
              </a:rPr>
              <a:t>.</a:t>
            </a:r>
          </a:p>
          <a:p>
            <a:endParaRPr lang="en-US" altLang="ko-KR" dirty="0">
              <a:solidFill>
                <a:schemeClr val="bg1"/>
              </a:solidFill>
            </a:endParaRPr>
          </a:p>
          <a:p>
            <a:r>
              <a:rPr lang="ko-KR" altLang="en-US" dirty="0">
                <a:solidFill>
                  <a:schemeClr val="bg1"/>
                </a:solidFill>
              </a:rPr>
              <a:t>여러분의 기도가 아니었다면 </a:t>
            </a:r>
            <a:endParaRPr lang="en-US" altLang="ko-KR" dirty="0">
              <a:solidFill>
                <a:schemeClr val="bg1"/>
              </a:solidFill>
            </a:endParaRPr>
          </a:p>
          <a:p>
            <a:r>
              <a:rPr lang="ko-KR" altLang="en-US" dirty="0">
                <a:solidFill>
                  <a:schemeClr val="bg1"/>
                </a:solidFill>
              </a:rPr>
              <a:t>저희들은 오래 전에 여기를 떠났을 거예요</a:t>
            </a:r>
            <a:r>
              <a:rPr lang="en-US" altLang="ko-KR" dirty="0">
                <a:solidFill>
                  <a:schemeClr val="bg1"/>
                </a:solidFill>
              </a:rPr>
              <a:t>.</a:t>
            </a:r>
          </a:p>
          <a:p>
            <a:endParaRPr lang="en-US" altLang="ko-KR" dirty="0">
              <a:solidFill>
                <a:schemeClr val="bg1"/>
              </a:solidFill>
            </a:endParaRPr>
          </a:p>
          <a:p>
            <a:r>
              <a:rPr lang="ko-KR" altLang="en-US" dirty="0">
                <a:solidFill>
                  <a:schemeClr val="bg1"/>
                </a:solidFill>
              </a:rPr>
              <a:t>상황이 너무 어려우니까요</a:t>
            </a:r>
            <a:r>
              <a:rPr lang="en-US" altLang="ko-KR" dirty="0">
                <a:solidFill>
                  <a:schemeClr val="bg1"/>
                </a:solidFill>
              </a:rPr>
              <a:t>!”</a:t>
            </a:r>
          </a:p>
          <a:p>
            <a:endParaRPr lang="en-US" altLang="ko-K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48D6F7-4BC2-84EB-EC63-AB5C669C4ABD}"/>
              </a:ext>
            </a:extLst>
          </p:cNvPr>
          <p:cNvSpPr txBox="1"/>
          <p:nvPr/>
        </p:nvSpPr>
        <p:spPr>
          <a:xfrm>
            <a:off x="6176512" y="6283542"/>
            <a:ext cx="3778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from </a:t>
            </a:r>
            <a:r>
              <a:rPr lang="ko-KR" altLang="en-US" dirty="0">
                <a:solidFill>
                  <a:schemeClr val="bg1"/>
                </a:solidFill>
              </a:rPr>
              <a:t>아프가니스탄의 한 현지 성도</a:t>
            </a:r>
          </a:p>
        </p:txBody>
      </p:sp>
    </p:spTree>
    <p:extLst>
      <p:ext uri="{BB962C8B-B14F-4D97-AF65-F5344CB8AC3E}">
        <p14:creationId xmlns:p14="http://schemas.microsoft.com/office/powerpoint/2010/main" val="1633438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시골 도로에서 자전거를 타는 남자 옆에서 달리는 여자">
            <a:extLst>
              <a:ext uri="{FF2B5EF4-FFF2-40B4-BE49-F238E27FC236}">
                <a16:creationId xmlns:a16="http://schemas.microsoft.com/office/drawing/2014/main" id="{8C0D6366-4ACF-4BFA-8962-ED8DA4314F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44" r="-1" b="-1"/>
          <a:stretch/>
        </p:blipFill>
        <p:spPr>
          <a:xfrm>
            <a:off x="19965" y="-2"/>
            <a:ext cx="12191695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3991" y="2398500"/>
            <a:ext cx="10552859" cy="4830793"/>
          </a:xfrm>
          <a:prstGeom prst="parallelogram">
            <a:avLst>
              <a:gd name="adj" fmla="val 90128"/>
            </a:avLst>
          </a:prstGeom>
        </p:spPr>
        <p:txBody>
          <a:bodyPr lIns="0" rIns="0"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ko-KR" sz="2400" b="1" dirty="0"/>
              <a:t>- </a:t>
            </a:r>
            <a:r>
              <a:rPr lang="ko-KR" altLang="ko-KR" sz="2400" b="1" dirty="0"/>
              <a:t>찬양 </a:t>
            </a:r>
            <a:r>
              <a:rPr lang="en-US" altLang="ko-KR" sz="2400" b="1" dirty="0"/>
              <a:t>5’</a:t>
            </a:r>
            <a:br>
              <a:rPr lang="en-US" altLang="ko-KR" sz="2400" b="1" dirty="0"/>
            </a:br>
            <a:r>
              <a:rPr lang="en-US" altLang="ko-KR" sz="2400" b="1" dirty="0"/>
              <a:t>- </a:t>
            </a:r>
            <a:r>
              <a:rPr lang="ko-KR" altLang="ko-KR" sz="2400" b="1" dirty="0"/>
              <a:t>영상</a:t>
            </a:r>
            <a:r>
              <a:rPr lang="en-US" altLang="ko-KR" sz="2400" b="1" dirty="0"/>
              <a:t> 2’</a:t>
            </a:r>
            <a:br>
              <a:rPr lang="en-US" altLang="ko-KR" sz="2400" b="1" dirty="0"/>
            </a:br>
            <a:r>
              <a:rPr lang="en-US" altLang="ko-KR" sz="2400" b="1" dirty="0"/>
              <a:t>- OPEN DOORS CORE VALUE(3’)</a:t>
            </a:r>
            <a:br>
              <a:rPr lang="en-US" altLang="ko-KR" sz="2400" b="1" dirty="0"/>
            </a:br>
            <a:r>
              <a:rPr lang="en-US" altLang="ko-KR" sz="2400" b="1" dirty="0"/>
              <a:t>- </a:t>
            </a:r>
            <a:r>
              <a:rPr lang="ko-KR" altLang="ko-KR" sz="2400" b="1" dirty="0"/>
              <a:t>오픈도어가 걸어 온 길 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성경전달</a:t>
            </a:r>
            <a:r>
              <a:rPr lang="en-US" altLang="ko-KR" sz="2400" b="1" dirty="0"/>
              <a:t>5’)</a:t>
            </a:r>
            <a:br>
              <a:rPr lang="en-US" altLang="ko-KR" sz="2400" b="1" dirty="0"/>
            </a:br>
            <a:r>
              <a:rPr lang="en-US" altLang="ko-KR" sz="2400" b="1" dirty="0"/>
              <a:t>- </a:t>
            </a:r>
            <a:r>
              <a:rPr lang="ko-KR" altLang="ko-KR" sz="2400" b="1" dirty="0"/>
              <a:t>나눔 </a:t>
            </a:r>
            <a:r>
              <a:rPr lang="en-US" altLang="ko-KR" sz="2400" b="1" dirty="0"/>
              <a:t>15’</a:t>
            </a:r>
            <a:br>
              <a:rPr lang="en-US" altLang="ko-KR" sz="2400" b="1" dirty="0"/>
            </a:br>
            <a:r>
              <a:rPr lang="en-US" altLang="ko-KR" sz="2400" b="1" dirty="0"/>
              <a:t>- </a:t>
            </a:r>
            <a:r>
              <a:rPr lang="ko-KR" altLang="ko-KR" sz="2400" b="1" dirty="0"/>
              <a:t>기도 </a:t>
            </a:r>
            <a:r>
              <a:rPr lang="en-US" altLang="ko-KR" sz="2400" b="1" dirty="0"/>
              <a:t>30’</a:t>
            </a:r>
            <a:br>
              <a:rPr lang="en-US" altLang="ko-KR" sz="2400" b="1" dirty="0"/>
            </a:br>
            <a:endParaRPr lang="en-US" altLang="ko-KR" sz="2400" b="1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FC7BD98-5486-489C-BAA0-A69CEFF69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3936" y="505043"/>
            <a:ext cx="5676648" cy="1160213"/>
          </a:xfrm>
          <a:prstGeom prst="parallelogram">
            <a:avLst>
              <a:gd name="adj" fmla="val 128629"/>
            </a:avLst>
          </a:prstGeom>
        </p:spPr>
        <p:txBody>
          <a:bodyPr lIns="0" rIns="0" rtlCol="0">
            <a:normAutofit/>
          </a:bodyPr>
          <a:lstStyle/>
          <a:p>
            <a:pPr>
              <a:lnSpc>
                <a:spcPct val="110000"/>
              </a:lnSpc>
            </a:pPr>
            <a:r>
              <a:rPr lang="ko-KR" altLang="en-US" sz="2400" b="1" cap="all" spc="30" dirty="0">
                <a:solidFill>
                  <a:srgbClr val="000000"/>
                </a:solidFill>
                <a:latin typeface="Univers Condensed"/>
                <a:ea typeface="+mj-ea"/>
                <a:cs typeface="+mj-cs"/>
              </a:rPr>
              <a:t>순서</a:t>
            </a:r>
            <a:endParaRPr lang="ko-KR" altLang="en-US" sz="2000" b="1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1B94282-EFBA-DAED-740E-E4EE9C888B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760871" cy="64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368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>
            <a:extLst>
              <a:ext uri="{FF2B5EF4-FFF2-40B4-BE49-F238E27FC236}">
                <a16:creationId xmlns:a16="http://schemas.microsoft.com/office/drawing/2014/main" id="{B23FC7E0-8B1E-46C1-B5D2-6A4336A2C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6" y="860615"/>
            <a:ext cx="5922279" cy="1272986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영상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기도의 중요성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(2’)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7" name="그림 개체 틀 16" descr="누적형 로그 ">
            <a:extLst>
              <a:ext uri="{FF2B5EF4-FFF2-40B4-BE49-F238E27FC236}">
                <a16:creationId xmlns:a16="http://schemas.microsoft.com/office/drawing/2014/main" id="{069DD88F-78FC-4DAA-A2E4-DDE824B530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"/>
            <a:ext cx="4876799" cy="6858000"/>
          </a:xfrm>
        </p:spPr>
      </p:pic>
      <p:pic>
        <p:nvPicPr>
          <p:cNvPr id="3" name="내용 개체 틀 2" descr="텍스트이(가) 표시된 사진&#10;&#10;자동 생성된 설명">
            <a:hlinkClick r:id="rId4"/>
            <a:extLst>
              <a:ext uri="{FF2B5EF4-FFF2-40B4-BE49-F238E27FC236}">
                <a16:creationId xmlns:a16="http://schemas.microsoft.com/office/drawing/2014/main" id="{79CD601A-5955-5E74-76BC-40CE9CFD0A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000678" y="2133600"/>
            <a:ext cx="5138882" cy="3775075"/>
          </a:xfrm>
        </p:spPr>
      </p:pic>
      <p:sp>
        <p:nvSpPr>
          <p:cNvPr id="10" name="날짜 개체 틀 9">
            <a:extLst>
              <a:ext uri="{FF2B5EF4-FFF2-40B4-BE49-F238E27FC236}">
                <a16:creationId xmlns:a16="http://schemas.microsoft.com/office/drawing/2014/main" id="{783B1F06-4CB0-449A-A15D-1B0E201DB3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2022/8/23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76654C7F-5F04-43D8-88C7-13355302C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E30AF5A0-43BB-4336-8627-9123B9144D80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2028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DF436F-4535-4BBF-B451-F7AC9E8A5F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643" y="871758"/>
            <a:ext cx="5227171" cy="3871143"/>
          </a:xfrm>
        </p:spPr>
        <p:txBody>
          <a:bodyPr rtlCol="0"/>
          <a:lstStyle/>
          <a:p>
            <a:pPr rtl="0"/>
            <a:r>
              <a:rPr lang="en-US" altLang="ko-KR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OPEN DOORS CORE VALUE (3’)</a:t>
            </a:r>
            <a:endParaRPr lang="en-US" altLang="ko-KR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B3B98E-7C7D-4502-828B-DCB91E084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9044" y="1459345"/>
            <a:ext cx="4952028" cy="4673600"/>
          </a:xfrm>
        </p:spPr>
        <p:txBody>
          <a:bodyPr rtlCol="0"/>
          <a:lstStyle/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ko-KR" altLang="en-US" sz="1400" dirty="0"/>
              <a:t>우리는 그리스도의 몸의 지체이다</a:t>
            </a:r>
            <a:r>
              <a:rPr lang="en-US" altLang="ko-KR" sz="1400" dirty="0"/>
              <a:t>. 			We are part of the Body of Christ.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ko-KR" altLang="en-US" sz="1400" dirty="0"/>
              <a:t>우리는 박해 받는 교회를 섬긴다</a:t>
            </a:r>
            <a:r>
              <a:rPr lang="en-US" altLang="ko-KR" sz="1400" dirty="0"/>
              <a:t>. 			We are Persecuted Church driven.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ko-KR" altLang="en-US" sz="1400" dirty="0">
                <a:solidFill>
                  <a:srgbClr val="C00000"/>
                </a:solidFill>
              </a:rPr>
              <a:t>우리는 성경의 사람이다</a:t>
            </a:r>
            <a:r>
              <a:rPr lang="en-US" altLang="ko-KR" sz="1400" dirty="0">
                <a:solidFill>
                  <a:srgbClr val="C00000"/>
                </a:solidFill>
              </a:rPr>
              <a:t>. 				We are people of the Bible.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ko-KR" altLang="en-US" sz="1400" dirty="0"/>
              <a:t>우리는 기도의 사람이다</a:t>
            </a:r>
            <a:r>
              <a:rPr lang="en-US" altLang="ko-KR" sz="1400" dirty="0"/>
              <a:t>. 				We are people of prayer.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ko-KR" altLang="en-US" sz="1400" dirty="0"/>
              <a:t>우리는 믿음으로 살며 사역한다</a:t>
            </a:r>
            <a:r>
              <a:rPr lang="en-US" altLang="ko-KR" sz="1400" dirty="0"/>
              <a:t>.			We live and work by faith.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ko-KR" altLang="en-US" sz="1400" dirty="0"/>
              <a:t>우리는 예수 그리스도와 그의 지상명령에 헌신한다</a:t>
            </a:r>
            <a:r>
              <a:rPr lang="en-US" altLang="ko-KR" sz="1400" dirty="0"/>
              <a:t>. 	We are devoted to Jesus Christ and 		His commission.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오직 하나님의 영광을 위해 사역한다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		</a:t>
            </a:r>
            <a:r>
              <a:rPr lang="en-US" altLang="ko-KR" sz="1400" dirty="0"/>
              <a:t>We</a:t>
            </a:r>
            <a:r>
              <a:rPr lang="ko-KR" altLang="en-US" sz="1400" dirty="0"/>
              <a:t> </a:t>
            </a:r>
            <a:r>
              <a:rPr lang="en-US" altLang="ko-KR" sz="1400" dirty="0"/>
              <a:t>are motivated solely for the			glory of God.</a:t>
            </a: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개체 틀 12" descr="숲속의 나무 속 태양 경계선에 앉아 있는 개 ">
            <a:extLst>
              <a:ext uri="{FF2B5EF4-FFF2-40B4-BE49-F238E27FC236}">
                <a16:creationId xmlns:a16="http://schemas.microsoft.com/office/drawing/2014/main" id="{3E3A9747-9F7C-48BC-9EB5-A78A3193C6A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5100" y="0"/>
            <a:ext cx="5676900" cy="6858000"/>
          </a:xfrm>
        </p:spPr>
      </p:pic>
    </p:spTree>
    <p:extLst>
      <p:ext uri="{BB962C8B-B14F-4D97-AF65-F5344CB8AC3E}">
        <p14:creationId xmlns:p14="http://schemas.microsoft.com/office/powerpoint/2010/main" val="3384328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9EAA8D-9FA6-44DF-B373-F9F0E09DC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7511" y="909639"/>
            <a:ext cx="3703856" cy="1186580"/>
          </a:xfrm>
          <a:solidFill>
            <a:srgbClr val="7030A0"/>
          </a:solidFill>
        </p:spPr>
        <p:txBody>
          <a:bodyPr rtlCol="0">
            <a:normAutofit fontScale="90000"/>
          </a:bodyPr>
          <a:lstStyle/>
          <a:p>
            <a:pPr rtl="0">
              <a:lnSpc>
                <a:spcPct val="120000"/>
              </a:lnSpc>
            </a:pPr>
            <a:r>
              <a:rPr lang="ko-KR" altLang="en-US" sz="3200" dirty="0">
                <a:solidFill>
                  <a:schemeClr val="bg1"/>
                </a:solidFill>
              </a:rPr>
              <a:t>오픈도어 </a:t>
            </a:r>
            <a:br>
              <a:rPr lang="en-US" altLang="ko-KR" sz="3200" dirty="0">
                <a:solidFill>
                  <a:schemeClr val="bg1"/>
                </a:solidFill>
              </a:rPr>
            </a:br>
            <a:r>
              <a:rPr lang="ko-KR" altLang="en-US" sz="3200" dirty="0">
                <a:solidFill>
                  <a:schemeClr val="bg1"/>
                </a:solidFill>
              </a:rPr>
              <a:t>성경전달 사역</a:t>
            </a:r>
          </a:p>
        </p:txBody>
      </p:sp>
      <p:pic>
        <p:nvPicPr>
          <p:cNvPr id="16" name="내용 개체 틀 15" descr="실외, 어두운, 수영, 경사이(가) 표시된 사진&#10;&#10;자동 생성된 설명">
            <a:extLst>
              <a:ext uri="{FF2B5EF4-FFF2-40B4-BE49-F238E27FC236}">
                <a16:creationId xmlns:a16="http://schemas.microsoft.com/office/drawing/2014/main" id="{F0579CA8-6F17-FD3C-F61F-C8B2B235C25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234" r="2" b="2"/>
          <a:stretch/>
        </p:blipFill>
        <p:spPr>
          <a:xfrm>
            <a:off x="715383" y="723900"/>
            <a:ext cx="3179762" cy="2160588"/>
          </a:xfrm>
          <a:noFill/>
        </p:spPr>
      </p:pic>
      <p:pic>
        <p:nvPicPr>
          <p:cNvPr id="6" name="그림 개체 틀 5" descr="물, 보트이(가) 표시된 사진&#10;&#10;자동 생성된 설명">
            <a:extLst>
              <a:ext uri="{FF2B5EF4-FFF2-40B4-BE49-F238E27FC236}">
                <a16:creationId xmlns:a16="http://schemas.microsoft.com/office/drawing/2014/main" id="{7F873BD5-56AD-9809-4661-8BA5FC2EC39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15619" r="15619"/>
          <a:stretch>
            <a:fillRect/>
          </a:stretch>
        </p:blipFill>
        <p:spPr>
          <a:xfrm>
            <a:off x="715963" y="3048000"/>
            <a:ext cx="3178175" cy="3086100"/>
          </a:xfrm>
        </p:spPr>
      </p:pic>
      <p:pic>
        <p:nvPicPr>
          <p:cNvPr id="4" name="그림 개체 틀 3" descr="텍스트, 사람, 젊은, 조그만이(가) 표시된 사진&#10;&#10;자동 생성된 설명">
            <a:extLst>
              <a:ext uri="{FF2B5EF4-FFF2-40B4-BE49-F238E27FC236}">
                <a16:creationId xmlns:a16="http://schemas.microsoft.com/office/drawing/2014/main" id="{F933B1FE-B250-CEE7-941E-F24979BA5DF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l="12859" r="12859"/>
          <a:stretch>
            <a:fillRect/>
          </a:stretch>
        </p:blipFill>
        <p:spPr>
          <a:xfrm>
            <a:off x="4040188" y="723900"/>
            <a:ext cx="3371850" cy="3159125"/>
          </a:xfrm>
        </p:spPr>
      </p:pic>
      <p:pic>
        <p:nvPicPr>
          <p:cNvPr id="8" name="그림 개체 틀 7" descr="텍스트, 실내, 목재의이(가) 표시된 사진&#10;&#10;자동 생성된 설명">
            <a:extLst>
              <a:ext uri="{FF2B5EF4-FFF2-40B4-BE49-F238E27FC236}">
                <a16:creationId xmlns:a16="http://schemas.microsoft.com/office/drawing/2014/main" id="{926DEA77-4AB6-AD36-8DF2-AF92506E1F0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/>
          <a:srcRect t="5127" b="5127"/>
          <a:stretch>
            <a:fillRect/>
          </a:stretch>
        </p:blipFill>
        <p:spPr>
          <a:xfrm>
            <a:off x="4040188" y="4038600"/>
            <a:ext cx="3371850" cy="2095500"/>
          </a:xfrm>
        </p:spPr>
      </p:pic>
      <p:sp>
        <p:nvSpPr>
          <p:cNvPr id="58" name="Content Placeholder 57">
            <a:extLst>
              <a:ext uri="{FF2B5EF4-FFF2-40B4-BE49-F238E27FC236}">
                <a16:creationId xmlns:a16="http://schemas.microsoft.com/office/drawing/2014/main" id="{D37325D1-E1D7-CA9E-A36D-D5A1AFFEB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7510" y="2380221"/>
            <a:ext cx="3703856" cy="3866403"/>
          </a:xfrm>
        </p:spPr>
        <p:txBody>
          <a:bodyPr>
            <a:normAutofit/>
          </a:bodyPr>
          <a:lstStyle/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무지개 작전</a:t>
            </a:r>
            <a:r>
              <a:rPr lang="en-US" altLang="ko-KR" dirty="0"/>
              <a:t>(1978</a:t>
            </a:r>
            <a:r>
              <a:rPr lang="ko-KR" altLang="en-US" dirty="0"/>
              <a:t>년</a:t>
            </a:r>
            <a:r>
              <a:rPr lang="en-US" altLang="ko-KR" dirty="0"/>
              <a:t>) </a:t>
            </a:r>
            <a:r>
              <a:rPr lang="ko-KR" altLang="en-US" dirty="0"/>
              <a:t>중국에    </a:t>
            </a:r>
            <a:r>
              <a:rPr lang="en-US" altLang="ko-KR" dirty="0"/>
              <a:t>3</a:t>
            </a:r>
            <a:r>
              <a:rPr lang="ko-KR" altLang="en-US" dirty="0"/>
              <a:t>만권의 성경전달</a:t>
            </a:r>
            <a:endParaRPr lang="en-US" altLang="ko-KR" dirty="0"/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진주작전</a:t>
            </a:r>
            <a:r>
              <a:rPr lang="en-US" altLang="ko-KR" dirty="0"/>
              <a:t>(1981</a:t>
            </a:r>
            <a:r>
              <a:rPr lang="ko-KR" altLang="en-US" dirty="0"/>
              <a:t>년</a:t>
            </a:r>
            <a:r>
              <a:rPr lang="en-US" altLang="ko-KR" dirty="0"/>
              <a:t>) </a:t>
            </a:r>
            <a:r>
              <a:rPr lang="ko-KR" altLang="en-US" dirty="0"/>
              <a:t>하룻밤에    중국에 일백만권의 성경 전달</a:t>
            </a:r>
            <a:endParaRPr lang="en-US" altLang="ko-KR" dirty="0"/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ko-KR" altLang="en-US" dirty="0"/>
              <a:t>일제 사격작전</a:t>
            </a:r>
            <a:r>
              <a:rPr lang="en-US" altLang="ko-KR" dirty="0"/>
              <a:t>(1985</a:t>
            </a:r>
            <a:r>
              <a:rPr lang="ko-KR" altLang="en-US" dirty="0"/>
              <a:t>년</a:t>
            </a:r>
            <a:r>
              <a:rPr lang="en-US" altLang="ko-KR" dirty="0"/>
              <a:t>) 500</a:t>
            </a:r>
            <a:r>
              <a:rPr lang="ko-KR" altLang="en-US" dirty="0"/>
              <a:t>만권의 기독교서적을 중앙아메리카에 배포</a:t>
            </a:r>
            <a:r>
              <a:rPr lang="en-US" altLang="ko-KR" dirty="0"/>
              <a:t>, </a:t>
            </a:r>
            <a:r>
              <a:rPr lang="ko-KR" altLang="en-US" dirty="0"/>
              <a:t>젊은이들이 훈련을 받음</a:t>
            </a:r>
            <a:endParaRPr lang="en-US" altLang="ko-KR" dirty="0"/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100</a:t>
            </a:r>
            <a:r>
              <a:rPr lang="ko-KR" altLang="en-US" dirty="0"/>
              <a:t>만권작전</a:t>
            </a:r>
            <a:r>
              <a:rPr lang="en-US" altLang="ko-KR" dirty="0"/>
              <a:t>(1999</a:t>
            </a:r>
            <a:r>
              <a:rPr lang="ko-KR" altLang="en-US" dirty="0"/>
              <a:t>년</a:t>
            </a:r>
            <a:r>
              <a:rPr lang="en-US" altLang="ko-KR" dirty="0"/>
              <a:t>) </a:t>
            </a:r>
            <a:r>
              <a:rPr lang="ko-KR" altLang="en-US" dirty="0"/>
              <a:t>중국에 </a:t>
            </a:r>
            <a:r>
              <a:rPr lang="en-US" altLang="ko-KR" dirty="0"/>
              <a:t>100</a:t>
            </a:r>
            <a:r>
              <a:rPr lang="ko-KR" altLang="en-US" dirty="0"/>
              <a:t>만권의 성경</a:t>
            </a:r>
            <a:r>
              <a:rPr lang="en-US" altLang="ko-KR" dirty="0"/>
              <a:t>, </a:t>
            </a:r>
            <a:r>
              <a:rPr lang="ko-KR" altLang="en-US" dirty="0"/>
              <a:t>훈련교재</a:t>
            </a:r>
            <a:r>
              <a:rPr lang="en-US" altLang="ko-KR" dirty="0"/>
              <a:t>,    </a:t>
            </a:r>
            <a:r>
              <a:rPr lang="ko-KR" altLang="en-US" dirty="0"/>
              <a:t>어린이 성경 등을 전달</a:t>
            </a:r>
            <a:endParaRPr lang="en-US" altLang="ko-KR" dirty="0"/>
          </a:p>
          <a:p>
            <a:pPr marL="285750" indent="-28575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ko-KR" altLang="en-US" b="1" dirty="0"/>
              <a:t>시리아</a:t>
            </a:r>
            <a:r>
              <a:rPr lang="en-US" altLang="ko-KR" b="1" dirty="0"/>
              <a:t>/</a:t>
            </a:r>
            <a:r>
              <a:rPr lang="ko-KR" altLang="en-US" b="1" dirty="0"/>
              <a:t>이라크를 위한 희망의 백만기도캠페인</a:t>
            </a:r>
            <a:r>
              <a:rPr lang="en-US" altLang="ko-KR" b="1" dirty="0"/>
              <a:t>(2022</a:t>
            </a:r>
            <a:r>
              <a:rPr lang="ko-KR" altLang="en-US" b="1" dirty="0"/>
              <a:t>년</a:t>
            </a:r>
            <a:r>
              <a:rPr lang="en-US" altLang="ko-KR" b="1" dirty="0"/>
              <a:t>)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65" name="Date Placeholder 5">
            <a:extLst>
              <a:ext uri="{FF2B5EF4-FFF2-40B4-BE49-F238E27FC236}">
                <a16:creationId xmlns:a16="http://schemas.microsoft.com/office/drawing/2014/main" id="{A7684462-A52D-E26C-86FD-D19FF6818D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anchor="ctr">
            <a:normAutofit/>
          </a:bodyPr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2022/8/23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Slide Number Placeholder 6">
            <a:extLst>
              <a:ext uri="{FF2B5EF4-FFF2-40B4-BE49-F238E27FC236}">
                <a16:creationId xmlns:a16="http://schemas.microsoft.com/office/drawing/2014/main" id="{48DED900-D4A4-471E-2B15-FEC0E257B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30AF5A0-43BB-4336-8627-9123B9144D80}" type="slidenum">
              <a:rPr lang="en-US" altLang="ko-KR" smtClean="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6589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22C7F04A-6CF6-4CF1-BAEE-2B210EFC6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7511" y="909639"/>
            <a:ext cx="3703856" cy="129063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400" dirty="0"/>
              <a:t>One</a:t>
            </a:r>
            <a:r>
              <a:rPr lang="ko-KR" altLang="en-US" sz="2400" dirty="0"/>
              <a:t> </a:t>
            </a:r>
            <a:r>
              <a:rPr lang="en-US" altLang="ko-KR" sz="2400" dirty="0"/>
              <a:t>million</a:t>
            </a:r>
            <a:r>
              <a:rPr lang="ko-KR" altLang="en-US" sz="2400" dirty="0"/>
              <a:t> </a:t>
            </a:r>
            <a:r>
              <a:rPr lang="en-US" altLang="ko-KR" sz="2400" dirty="0"/>
              <a:t>prayers</a:t>
            </a:r>
            <a:r>
              <a:rPr lang="ko-KR" altLang="en-US" sz="2400" dirty="0"/>
              <a:t> </a:t>
            </a:r>
            <a:r>
              <a:rPr lang="en-US" altLang="ko-KR" sz="2400" dirty="0"/>
              <a:t>of</a:t>
            </a:r>
            <a:r>
              <a:rPr lang="ko-KR" altLang="en-US" sz="2400" dirty="0"/>
              <a:t> </a:t>
            </a:r>
            <a:r>
              <a:rPr lang="en-US" altLang="ko-KR" sz="2400" dirty="0"/>
              <a:t>hope</a:t>
            </a:r>
            <a:br>
              <a:rPr lang="en-US" altLang="ko-KR" sz="2500" dirty="0"/>
            </a:br>
            <a:r>
              <a:rPr lang="ko-KR" altLang="en-US" sz="2500" dirty="0"/>
              <a:t>희망의 백만기도 캠페인</a:t>
            </a:r>
          </a:p>
        </p:txBody>
      </p:sp>
      <p:pic>
        <p:nvPicPr>
          <p:cNvPr id="15" name="그림 개체 틀 14" descr="눈으로 덮힌 숲 전경">
            <a:extLst>
              <a:ext uri="{FF2B5EF4-FFF2-40B4-BE49-F238E27FC236}">
                <a16:creationId xmlns:a16="http://schemas.microsoft.com/office/drawing/2014/main" id="{81A87375-F390-4DEE-8F4B-B60B12B0F91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737" r="23682" b="-1"/>
          <a:stretch/>
        </p:blipFill>
        <p:spPr>
          <a:xfrm>
            <a:off x="715383" y="3048000"/>
            <a:ext cx="3178175" cy="3086100"/>
          </a:xfrm>
          <a:prstGeom prst="rect">
            <a:avLst/>
          </a:prstGeom>
          <a:noFill/>
        </p:spPr>
      </p:pic>
      <p:pic>
        <p:nvPicPr>
          <p:cNvPr id="14" name="그림 개체 틀 13" descr="숲 속 다리 위를 걷는 사람 ">
            <a:extLst>
              <a:ext uri="{FF2B5EF4-FFF2-40B4-BE49-F238E27FC236}">
                <a16:creationId xmlns:a16="http://schemas.microsoft.com/office/drawing/2014/main" id="{4643E7D7-B55D-4673-951C-3F23015C581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45" r="37921" b="3"/>
          <a:stretch/>
        </p:blipFill>
        <p:spPr>
          <a:xfrm>
            <a:off x="4040188" y="723900"/>
            <a:ext cx="3371850" cy="3159125"/>
          </a:xfrm>
          <a:noFill/>
        </p:spPr>
      </p:pic>
      <p:pic>
        <p:nvPicPr>
          <p:cNvPr id="11" name="그림 개체 틀 10" descr="실외, 어두운, 수영, 경사이(가) 표시된 사진&#10;&#10;자동 생성된 설명">
            <a:extLst>
              <a:ext uri="{FF2B5EF4-FFF2-40B4-BE49-F238E27FC236}">
                <a16:creationId xmlns:a16="http://schemas.microsoft.com/office/drawing/2014/main" id="{CA89ADA1-06FF-2760-05F6-65009A54D81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rcRect l="18369" r="18369"/>
          <a:stretch>
            <a:fillRect/>
          </a:stretch>
        </p:blipFill>
        <p:spPr>
          <a:xfrm>
            <a:off x="4040188" y="4038600"/>
            <a:ext cx="3371850" cy="2095500"/>
          </a:xfrm>
        </p:spPr>
      </p:pic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35FCE68-0761-421A-922F-077DEB02E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7510" y="2122098"/>
            <a:ext cx="3703856" cy="4399471"/>
          </a:xfrm>
        </p:spPr>
        <p:txBody>
          <a:bodyPr rtlCol="0">
            <a:normAutofit/>
          </a:bodyPr>
          <a:lstStyle/>
          <a:p>
            <a:pPr algn="just" rtl="0"/>
            <a:r>
              <a:rPr lang="en-US" altLang="ko-KR" sz="1600" dirty="0"/>
              <a:t>2011</a:t>
            </a:r>
            <a:r>
              <a:rPr lang="ko-KR" altLang="en-US" sz="1600" dirty="0"/>
              <a:t>년 시작된 시리아 내전은 </a:t>
            </a:r>
            <a:r>
              <a:rPr lang="en-US" altLang="ko-KR" sz="1600" dirty="0"/>
              <a:t>2015</a:t>
            </a:r>
            <a:r>
              <a:rPr lang="ko-KR" altLang="en-US" sz="1600" dirty="0"/>
              <a:t>년에 이르러 더욱 격렬해졌으며</a:t>
            </a:r>
            <a:r>
              <a:rPr lang="en-US" altLang="ko-KR" sz="1600" dirty="0"/>
              <a:t>, 25</a:t>
            </a:r>
            <a:r>
              <a:rPr lang="ko-KR" altLang="en-US" sz="1600" dirty="0"/>
              <a:t>만명의 고귀한 목숨을 앗아 갔다</a:t>
            </a:r>
            <a:r>
              <a:rPr lang="en-US" altLang="ko-KR" sz="1600" dirty="0"/>
              <a:t>. </a:t>
            </a:r>
            <a:r>
              <a:rPr lang="ko-KR" altLang="en-US" sz="1600" dirty="0"/>
              <a:t>수백만 명의 사람들이 난민과 이재민이 되었다</a:t>
            </a:r>
            <a:r>
              <a:rPr lang="en-US" altLang="ko-KR" sz="1600" dirty="0"/>
              <a:t>. </a:t>
            </a:r>
          </a:p>
          <a:p>
            <a:pPr algn="just" rtl="0"/>
            <a:r>
              <a:rPr lang="ko-KR" altLang="en-US" sz="1600" dirty="0"/>
              <a:t>시리아 기독교인들도 희망을 잃고 이 땅을 떠나고 있으며</a:t>
            </a:r>
            <a:r>
              <a:rPr lang="en-US" altLang="ko-KR" sz="1600" dirty="0"/>
              <a:t>, </a:t>
            </a:r>
            <a:r>
              <a:rPr lang="ko-KR" altLang="en-US" sz="1600" dirty="0"/>
              <a:t>교회는 이슬람 극단주의 자들의 박해에 신음하고 있다</a:t>
            </a:r>
            <a:r>
              <a:rPr lang="en-US" altLang="ko-KR" sz="1600" dirty="0"/>
              <a:t>. </a:t>
            </a:r>
            <a:r>
              <a:rPr lang="ko-KR" altLang="en-US" sz="1600" dirty="0"/>
              <a:t> 중동 지역 교회 지도자들은 한결같이 외칩니다</a:t>
            </a:r>
            <a:r>
              <a:rPr lang="en-US" altLang="ko-KR" sz="1600" dirty="0"/>
              <a:t>. </a:t>
            </a:r>
          </a:p>
          <a:p>
            <a:pPr algn="just" rtl="0">
              <a:lnSpc>
                <a:spcPct val="90000"/>
              </a:lnSpc>
            </a:pPr>
            <a:r>
              <a:rPr lang="en-US" altLang="ko-KR" sz="1600" b="1" dirty="0"/>
              <a:t>“</a:t>
            </a:r>
            <a:r>
              <a:rPr lang="ko-KR" altLang="en-US" sz="1600" b="1" dirty="0"/>
              <a:t>중동 교회는 희망이 필요합니다</a:t>
            </a:r>
            <a:r>
              <a:rPr lang="en-US" altLang="ko-KR" sz="1600" b="1" dirty="0"/>
              <a:t>. </a:t>
            </a:r>
          </a:p>
          <a:p>
            <a:pPr algn="just" rtl="0">
              <a:lnSpc>
                <a:spcPct val="90000"/>
              </a:lnSpc>
            </a:pPr>
            <a:r>
              <a:rPr lang="ko-KR" altLang="en-US" sz="1600" b="1" dirty="0"/>
              <a:t>중동 사회도 희망이 필요합니다</a:t>
            </a:r>
            <a:r>
              <a:rPr lang="en-US" altLang="ko-KR" sz="1600" b="1" dirty="0"/>
              <a:t>.” </a:t>
            </a:r>
          </a:p>
          <a:p>
            <a:pPr algn="just" rtl="0">
              <a:lnSpc>
                <a:spcPct val="90000"/>
              </a:lnSpc>
            </a:pPr>
            <a:endParaRPr lang="en-US" altLang="ko-KR" sz="1600" dirty="0">
              <a:solidFill>
                <a:srgbClr val="0070C0"/>
              </a:solidFill>
            </a:endParaRPr>
          </a:p>
          <a:p>
            <a:pPr algn="just" rtl="0">
              <a:lnSpc>
                <a:spcPct val="90000"/>
              </a:lnSpc>
            </a:pPr>
            <a:r>
              <a:rPr lang="ko-KR" altLang="en-US" sz="1600" dirty="0">
                <a:solidFill>
                  <a:srgbClr val="0070C0"/>
                </a:solidFill>
              </a:rPr>
              <a:t>당신의 대답은 무엇인가요</a:t>
            </a:r>
            <a:r>
              <a:rPr lang="en-US" altLang="ko-KR" sz="1600" dirty="0">
                <a:solidFill>
                  <a:srgbClr val="0070C0"/>
                </a:solidFill>
              </a:rPr>
              <a:t>?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B2D8EB9-86D8-46F2-805C-7BA07DB98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ko-KR" altLang="en-US"/>
              <a:t>프레젠테이션 제목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0D6D7AB-45AD-4E39-B4E3-CC1786053C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 anchor="ctr">
            <a:normAutofit/>
          </a:bodyPr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2022/8/23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5BB3454-C461-4318-8C59-919AC8FD3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fld id="{A53D7EE4-1EDB-42FD-B6B7-A82C9F31F0F4}" type="slidenum">
              <a:rPr lang="en-US" altLang="ko-KR" smtClean="0"/>
              <a:pPr rtl="0">
                <a:lnSpc>
                  <a:spcPct val="90000"/>
                </a:lnSpc>
                <a:spcAft>
                  <a:spcPts val="600"/>
                </a:spcAft>
              </a:pPr>
              <a:t>6</a:t>
            </a:fld>
            <a:endParaRPr lang="ko-KR" altLang="en-US"/>
          </a:p>
        </p:txBody>
      </p:sp>
      <p:pic>
        <p:nvPicPr>
          <p:cNvPr id="17" name="그림 개체 틀 16" descr="텍스트, 사람, 젊은, 조그만이(가) 표시된 사진&#10;&#10;자동 생성된 설명">
            <a:extLst>
              <a:ext uri="{FF2B5EF4-FFF2-40B4-BE49-F238E27FC236}">
                <a16:creationId xmlns:a16="http://schemas.microsoft.com/office/drawing/2014/main" id="{93639DDB-642B-ECF9-A251-06A641449EE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/>
          <a:srcRect t="1184" b="11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83725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개체 틀 18" descr="고리가 있는 나무 조각 클로즈업">
            <a:extLst>
              <a:ext uri="{FF2B5EF4-FFF2-40B4-BE49-F238E27FC236}">
                <a16:creationId xmlns:a16="http://schemas.microsoft.com/office/drawing/2014/main" id="{DF38965B-ECCE-431F-9B6C-E1F3E5B2D13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70" name="제목 69">
            <a:extLst>
              <a:ext uri="{FF2B5EF4-FFF2-40B4-BE49-F238E27FC236}">
                <a16:creationId xmlns:a16="http://schemas.microsoft.com/office/drawing/2014/main" id="{1272E09B-CE1D-409C-82FE-09F0399EB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0288" y="1837677"/>
            <a:ext cx="9264770" cy="2334828"/>
          </a:xfrm>
        </p:spPr>
        <p:txBody>
          <a:bodyPr rtlCol="0"/>
          <a:lstStyle/>
          <a:p>
            <a:pPr>
              <a:lnSpc>
                <a:spcPct val="150000"/>
              </a:lnSpc>
            </a:pPr>
            <a:r>
              <a:rPr lang="ko-KR" altLang="en-US" sz="2800" b="1" dirty="0"/>
              <a:t>희망의 백만기도운동</a:t>
            </a:r>
            <a:r>
              <a:rPr lang="en-US" altLang="ko-KR" sz="2800" b="1" dirty="0"/>
              <a:t>(One</a:t>
            </a:r>
            <a:r>
              <a:rPr lang="ko-KR" altLang="en-US" sz="2800" b="1" dirty="0"/>
              <a:t> </a:t>
            </a:r>
            <a:r>
              <a:rPr lang="en-US" altLang="ko-KR" sz="2800" b="1" dirty="0"/>
              <a:t>Million</a:t>
            </a:r>
            <a:r>
              <a:rPr lang="ko-KR" altLang="en-US" sz="2800" b="1" dirty="0"/>
              <a:t> </a:t>
            </a:r>
            <a:r>
              <a:rPr lang="en-US" altLang="ko-KR" sz="2800" b="1" dirty="0"/>
              <a:t>Prayers</a:t>
            </a:r>
            <a:r>
              <a:rPr lang="ko-KR" altLang="en-US" sz="2800" b="1" dirty="0"/>
              <a:t> </a:t>
            </a:r>
            <a:r>
              <a:rPr lang="en-US" altLang="ko-KR" sz="2800" b="1" dirty="0"/>
              <a:t>of</a:t>
            </a:r>
            <a:r>
              <a:rPr lang="ko-KR" altLang="en-US" sz="2800" b="1" dirty="0"/>
              <a:t> </a:t>
            </a:r>
            <a:r>
              <a:rPr lang="en-US" altLang="ko-KR" sz="2800" b="1" dirty="0"/>
              <a:t>Hope)</a:t>
            </a:r>
            <a:r>
              <a:rPr lang="ko-KR" altLang="en-US" sz="2800" b="1" dirty="0"/>
              <a:t>을 어떻게 확산시킬 수 있을까요</a:t>
            </a:r>
            <a:r>
              <a:rPr lang="en-US" altLang="ko-KR" sz="2800" b="1" dirty="0"/>
              <a:t>?</a:t>
            </a:r>
            <a:endParaRPr lang="ko-KR" altLang="en-US" sz="28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부제목 19">
            <a:extLst>
              <a:ext uri="{FF2B5EF4-FFF2-40B4-BE49-F238E27FC236}">
                <a16:creationId xmlns:a16="http://schemas.microsoft.com/office/drawing/2014/main" id="{62585D30-EF48-420E-A2D2-902C30D25F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7532" y="4408305"/>
            <a:ext cx="5175797" cy="909420"/>
          </a:xfrm>
        </p:spPr>
        <p:txBody>
          <a:bodyPr rtlCol="0">
            <a:normAutofit fontScale="92500"/>
          </a:bodyPr>
          <a:lstStyle/>
          <a:p>
            <a:pPr rtl="0"/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좋은 아이디어를 나누어 봅시다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10" name="날짜 개체 틀 9">
            <a:extLst>
              <a:ext uri="{FF2B5EF4-FFF2-40B4-BE49-F238E27FC236}">
                <a16:creationId xmlns:a16="http://schemas.microsoft.com/office/drawing/2014/main" id="{676F6055-15A8-4B4C-8A80-8D21A91E5C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2022/8/23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슬라이드 번호 개체 틀 13">
            <a:extLst>
              <a:ext uri="{FF2B5EF4-FFF2-40B4-BE49-F238E27FC236}">
                <a16:creationId xmlns:a16="http://schemas.microsoft.com/office/drawing/2014/main" id="{1E895843-157C-4992-8BC1-1CB6E4439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A2AE2B76-F97F-4BE2-8670-72276A5F21A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7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0F0CF4C-0D29-55C2-6883-CD641B50929E}"/>
              </a:ext>
            </a:extLst>
          </p:cNvPr>
          <p:cNvSpPr txBox="1">
            <a:spLocks/>
          </p:cNvSpPr>
          <p:nvPr/>
        </p:nvSpPr>
        <p:spPr>
          <a:xfrm>
            <a:off x="715383" y="816129"/>
            <a:ext cx="3473753" cy="1770045"/>
          </a:xfrm>
          <a:prstGeom prst="rect">
            <a:avLst/>
          </a:prstGeom>
        </p:spPr>
        <p:txBody>
          <a:bodyPr rtlCol="0">
            <a:normAutofit/>
          </a:bodyPr>
          <a:lstStyle>
            <a:lvl1pPr algn="r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sz="4000" kern="1200" cap="none" spc="3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pPr algn="l"/>
            <a:r>
              <a:rPr lang="ko-KR" altLang="en-US" dirty="0"/>
              <a:t>나눔</a:t>
            </a:r>
            <a:r>
              <a:rPr lang="en-US" altLang="ko-KR" dirty="0"/>
              <a:t>(15’)</a:t>
            </a:r>
            <a:endParaRPr lang="ko-KR" altLang="en-US" dirty="0"/>
          </a:p>
        </p:txBody>
      </p:sp>
      <p:pic>
        <p:nvPicPr>
          <p:cNvPr id="16" name="그래픽 15" descr="개미 단색으로 채워진">
            <a:extLst>
              <a:ext uri="{FF2B5EF4-FFF2-40B4-BE49-F238E27FC236}">
                <a16:creationId xmlns:a16="http://schemas.microsoft.com/office/drawing/2014/main" id="{268A0054-390D-8C9D-697C-C2C1C237C1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3163019" y="3715305"/>
            <a:ext cx="914400" cy="914400"/>
          </a:xfrm>
          <a:prstGeom prst="rect">
            <a:avLst/>
          </a:prstGeom>
        </p:spPr>
      </p:pic>
      <p:pic>
        <p:nvPicPr>
          <p:cNvPr id="17" name="그래픽 16" descr="개미 단색으로 채워진">
            <a:extLst>
              <a:ext uri="{FF2B5EF4-FFF2-40B4-BE49-F238E27FC236}">
                <a16:creationId xmlns:a16="http://schemas.microsoft.com/office/drawing/2014/main" id="{E402990B-C19D-A1DA-9EC8-DDCBEEF43A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5255110" y="378356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09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02B9FC-B1A4-42E1-B2DC-D0C0A1C37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7511" y="909639"/>
            <a:ext cx="3703856" cy="1290636"/>
          </a:xfrm>
        </p:spPr>
        <p:txBody>
          <a:bodyPr rtlCol="0">
            <a:normAutofit fontScale="90000"/>
          </a:bodyPr>
          <a:lstStyle/>
          <a:p>
            <a:pPr rtl="0"/>
            <a:r>
              <a:rPr lang="ko-KR" altLang="en-US" sz="4000" b="1" dirty="0"/>
              <a:t>박해 받는 교회와 성도들을 위한 기도</a:t>
            </a:r>
            <a:r>
              <a:rPr lang="en-US" altLang="ko-KR" sz="4000" b="1" dirty="0"/>
              <a:t>(30’)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5" name="그림 개체 틀 14" descr="가을 주황색 숲 ">
            <a:extLst>
              <a:ext uri="{FF2B5EF4-FFF2-40B4-BE49-F238E27FC236}">
                <a16:creationId xmlns:a16="http://schemas.microsoft.com/office/drawing/2014/main" id="{3A763A56-8C12-404B-B374-9F31E4B704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383" y="723900"/>
            <a:ext cx="3179762" cy="2160588"/>
          </a:xfrm>
        </p:spPr>
      </p:pic>
      <p:pic>
        <p:nvPicPr>
          <p:cNvPr id="17" name="그림 개체 틀 16" descr="가을 주황색 나뭇잎 숲 ">
            <a:extLst>
              <a:ext uri="{FF2B5EF4-FFF2-40B4-BE49-F238E27FC236}">
                <a16:creationId xmlns:a16="http://schemas.microsoft.com/office/drawing/2014/main" id="{1B0C884E-6FFE-4DE6-BFE7-C8DDFFBD2CA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383" y="3048000"/>
            <a:ext cx="3178175" cy="3086100"/>
          </a:xfrm>
        </p:spPr>
      </p:pic>
      <p:pic>
        <p:nvPicPr>
          <p:cNvPr id="16" name="그림 개체 틀 15" descr="나무 껍질">
            <a:extLst>
              <a:ext uri="{FF2B5EF4-FFF2-40B4-BE49-F238E27FC236}">
                <a16:creationId xmlns:a16="http://schemas.microsoft.com/office/drawing/2014/main" id="{DDB395F7-633B-4BAB-9D62-331ADC13DF8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0188" y="723900"/>
            <a:ext cx="3371850" cy="3159125"/>
          </a:xfrm>
        </p:spPr>
      </p:pic>
      <p:pic>
        <p:nvPicPr>
          <p:cNvPr id="22" name="그림 개체 틀 21" descr="숲속의 가을 노란색 나뭇잎 ">
            <a:extLst>
              <a:ext uri="{FF2B5EF4-FFF2-40B4-BE49-F238E27FC236}">
                <a16:creationId xmlns:a16="http://schemas.microsoft.com/office/drawing/2014/main" id="{8B455C34-F1AA-4708-A656-BEC06F9933C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9608" y="4038600"/>
            <a:ext cx="3371659" cy="2095500"/>
          </a:xfrm>
        </p:spPr>
      </p:pic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F9B575E-9DC4-4E76-81D3-A29FB27E8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2022/8/23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2222C8D-E9B4-48F2-9C7F-21F2902FB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DE330D17-32E5-404A-9262-6A998ABC0878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8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3274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</p:spPr>
        <p:txBody>
          <a:bodyPr/>
          <a:lstStyle/>
          <a:p>
            <a:pPr rtl="0">
              <a:defRPr/>
            </a:pPr>
            <a:r>
              <a:rPr lang="ko-KR" altLang="en-US" sz="3700" b="1" dirty="0">
                <a:latin typeface="맑은 고딕"/>
                <a:ea typeface="맑은 고딕"/>
                <a:cs typeface="+mj-cs"/>
              </a:rPr>
              <a:t>이집트 </a:t>
            </a:r>
            <a:r>
              <a:rPr lang="en-US" altLang="ko-KR" sz="3700" b="1" dirty="0">
                <a:latin typeface="맑은 고딕"/>
                <a:ea typeface="맑은 고딕"/>
                <a:cs typeface="+mj-cs"/>
              </a:rPr>
              <a:t>-</a:t>
            </a:r>
            <a:r>
              <a:rPr lang="ko-KR" altLang="en-US" sz="3700" b="1" dirty="0">
                <a:latin typeface="맑은 고딕"/>
                <a:ea typeface="맑은 고딕"/>
                <a:cs typeface="+mj-cs"/>
              </a:rPr>
              <a:t> 교회 화재 발생으로 사상자 </a:t>
            </a:r>
            <a:r>
              <a:rPr lang="en-US" altLang="ko-KR" sz="3700" b="1" dirty="0">
                <a:latin typeface="맑은 고딕"/>
                <a:ea typeface="맑은 고딕"/>
                <a:cs typeface="+mj-cs"/>
              </a:rPr>
              <a:t>55</a:t>
            </a:r>
            <a:r>
              <a:rPr lang="ko-KR" altLang="en-US" sz="3700" b="1" dirty="0">
                <a:latin typeface="맑은 고딕"/>
                <a:ea typeface="맑은 고딕"/>
                <a:cs typeface="+mj-cs"/>
              </a:rPr>
              <a:t>명 발생</a:t>
            </a:r>
          </a:p>
        </p:txBody>
      </p:sp>
      <p:sp>
        <p:nvSpPr>
          <p:cNvPr id="13" name="내용 개체 틀 12"/>
          <p:cNvSpPr>
            <a:spLocks noGrp="1"/>
          </p:cNvSpPr>
          <p:nvPr>
            <p:ph idx="13"/>
          </p:nvPr>
        </p:nvSpPr>
        <p:spPr>
          <a:xfrm>
            <a:off x="6209752" y="1741675"/>
            <a:ext cx="5182148" cy="4203589"/>
          </a:xfrm>
        </p:spPr>
        <p:txBody>
          <a:bodyPr>
            <a:normAutofit fontScale="92500" lnSpcReduction="10000"/>
          </a:bodyPr>
          <a:lstStyle/>
          <a:p>
            <a:pPr algn="just" rtl="0">
              <a:lnSpc>
                <a:spcPct val="110000"/>
              </a:lnSpc>
              <a:defRPr/>
            </a:pPr>
            <a:r>
              <a:rPr lang="ko-KR" altLang="en-US" dirty="0">
                <a:latin typeface="맑은 고딕"/>
                <a:ea typeface="맑은 고딕"/>
                <a:cs typeface="+mj-cs"/>
              </a:rPr>
              <a:t>지난 8월 14일 주일 아침, 카이로와 인접한 </a:t>
            </a:r>
            <a:r>
              <a:rPr lang="ko-KR" altLang="en-US" dirty="0" err="1">
                <a:latin typeface="맑은 고딕"/>
                <a:ea typeface="맑은 고딕"/>
                <a:cs typeface="+mj-cs"/>
              </a:rPr>
              <a:t>임바브</a:t>
            </a:r>
            <a:r>
              <a:rPr lang="ko-KR" altLang="en-US" dirty="0">
                <a:latin typeface="맑은 고딕"/>
                <a:ea typeface="맑은 고딕"/>
                <a:cs typeface="+mj-cs"/>
              </a:rPr>
              <a:t>(</a:t>
            </a:r>
            <a:r>
              <a:rPr lang="ko-KR" altLang="en-US" dirty="0" err="1">
                <a:latin typeface="맑은 고딕"/>
                <a:ea typeface="맑은 고딕"/>
                <a:cs typeface="+mj-cs"/>
              </a:rPr>
              <a:t>Imbab</a:t>
            </a:r>
            <a:r>
              <a:rPr lang="ko-KR" altLang="en-US" dirty="0">
                <a:latin typeface="맑은 고딕"/>
                <a:ea typeface="맑은 고딕"/>
                <a:cs typeface="+mj-cs"/>
              </a:rPr>
              <a:t>)의 '아부 </a:t>
            </a:r>
            <a:r>
              <a:rPr lang="ko-KR" altLang="en-US" dirty="0" err="1">
                <a:latin typeface="맑은 고딕"/>
                <a:ea typeface="맑은 고딕"/>
                <a:cs typeface="+mj-cs"/>
              </a:rPr>
              <a:t>세피엔</a:t>
            </a:r>
            <a:r>
              <a:rPr lang="ko-KR" altLang="en-US" dirty="0">
                <a:latin typeface="맑은 고딕"/>
                <a:ea typeface="맑은 고딕"/>
                <a:cs typeface="+mj-cs"/>
              </a:rPr>
              <a:t>(</a:t>
            </a:r>
            <a:r>
              <a:rPr lang="ko-KR" altLang="en-US" dirty="0" err="1">
                <a:latin typeface="맑은 고딕"/>
                <a:ea typeface="맑은 고딕"/>
                <a:cs typeface="+mj-cs"/>
              </a:rPr>
              <a:t>Abu-Sefien</a:t>
            </a:r>
            <a:r>
              <a:rPr lang="ko-KR" altLang="en-US" dirty="0">
                <a:latin typeface="맑은 고딕"/>
                <a:ea typeface="맑은 고딕"/>
                <a:cs typeface="+mj-cs"/>
              </a:rPr>
              <a:t>) </a:t>
            </a:r>
            <a:r>
              <a:rPr lang="ko-KR" altLang="en-US" dirty="0" err="1">
                <a:latin typeface="맑은 고딕"/>
                <a:ea typeface="맑은 고딕"/>
                <a:cs typeface="+mj-cs"/>
              </a:rPr>
              <a:t>정교회'에서</a:t>
            </a:r>
            <a:r>
              <a:rPr lang="ko-KR" altLang="en-US" dirty="0">
                <a:latin typeface="맑은 고딕"/>
                <a:ea typeface="맑은 고딕"/>
                <a:cs typeface="+mj-cs"/>
              </a:rPr>
              <a:t> 예배 중 화재가 발생했습니다. 사건 당일 오전 9시, 예배 중 찬송 소리와 기뻐하는 주일학교 아이들의 재잘거림이 한순간 공포에 질린 비명소리로 바뀌었습니다. 남녀노소 할 것 없이 성도들은 화염 속에서 탈출했습니다. </a:t>
            </a:r>
          </a:p>
          <a:p>
            <a:pPr algn="just" rtl="0">
              <a:lnSpc>
                <a:spcPct val="110000"/>
              </a:lnSpc>
              <a:defRPr/>
            </a:pPr>
            <a:r>
              <a:rPr lang="ko-KR" altLang="en-US" dirty="0">
                <a:latin typeface="맑은 고딕"/>
                <a:ea typeface="맑은 고딕"/>
                <a:cs typeface="+mj-cs"/>
              </a:rPr>
              <a:t>하지만, 안타깝게도 이번 화재로 41명이 숨지고, 14명이 부상을 입어 현지 병원에서 치료를 받고 있습니다.</a:t>
            </a:r>
          </a:p>
          <a:p>
            <a:pPr algn="just" rtl="0">
              <a:lnSpc>
                <a:spcPct val="110000"/>
              </a:lnSpc>
              <a:defRPr/>
            </a:pPr>
            <a:r>
              <a:rPr lang="ko-KR" altLang="en-US" dirty="0">
                <a:latin typeface="맑은 고딕"/>
                <a:ea typeface="맑은 고딕"/>
                <a:cs typeface="+mj-cs"/>
              </a:rPr>
              <a:t>이번 화재는 사고로 발표되었지만 일부 현지 기독교인들은 이 사건의 배후에 더 많은 것들이 있으며, 이 사건은 사실상 공격이었다며 두려워하고 있습니다. </a:t>
            </a:r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/>
          <a:lstStyle/>
          <a:p>
            <a:pPr rtl="0">
              <a:defRPr/>
            </a:pPr>
            <a:r>
              <a:rPr lang="en-US" altLang="ko-KR">
                <a:latin typeface="맑은 고딕"/>
                <a:ea typeface="맑은 고딕"/>
                <a:cs typeface="+mj-cs"/>
              </a:rPr>
              <a:t>2022/8/23</a:t>
            </a:r>
            <a:endParaRPr lang="ko-KR" altLang="en-US">
              <a:latin typeface="맑은 고딕"/>
              <a:ea typeface="맑은 고딕"/>
              <a:cs typeface="+mj-cs"/>
            </a:endParaRPr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/>
          <a:lstStyle/>
          <a:p>
            <a:pPr rtl="0">
              <a:defRPr/>
            </a:pPr>
            <a:fld id="{E30AF5A0-43BB-4336-8627-9123B9144D80}" type="slidenum">
              <a:rPr lang="en-US" altLang="ko-KR">
                <a:latin typeface="맑은 고딕"/>
                <a:ea typeface="맑은 고딕"/>
                <a:cs typeface="+mj-cs"/>
              </a:rPr>
              <a:pPr rtl="0">
                <a:defRPr/>
              </a:pPr>
              <a:t>9</a:t>
            </a:fld>
            <a:endParaRPr lang="ko-KR" altLang="en-US">
              <a:latin typeface="맑은 고딕"/>
              <a:ea typeface="맑은 고딕"/>
              <a:cs typeface="+mj-cs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954435" y="1741675"/>
            <a:ext cx="5141564" cy="41522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</p:spPr>
        <p:txBody>
          <a:bodyPr/>
          <a:lstStyle/>
          <a:p>
            <a:pPr rtl="0">
              <a:defRPr/>
            </a:pPr>
            <a:r>
              <a:rPr lang="ko-KR" altLang="en-US" sz="3700" b="1" dirty="0">
                <a:latin typeface="맑은 고딕"/>
                <a:ea typeface="맑은 고딕"/>
                <a:cs typeface="+mj-cs"/>
              </a:rPr>
              <a:t>이집트 </a:t>
            </a:r>
            <a:r>
              <a:rPr lang="en-US" altLang="ko-KR" sz="3700" b="1" dirty="0">
                <a:latin typeface="맑은 고딕"/>
                <a:ea typeface="맑은 고딕"/>
                <a:cs typeface="+mj-cs"/>
              </a:rPr>
              <a:t>-</a:t>
            </a:r>
            <a:r>
              <a:rPr lang="ko-KR" altLang="en-US" sz="3700" b="1" dirty="0">
                <a:latin typeface="맑은 고딕"/>
                <a:ea typeface="맑은 고딕"/>
                <a:cs typeface="+mj-cs"/>
              </a:rPr>
              <a:t> 교회 화재 발생으로 사상자 </a:t>
            </a:r>
            <a:r>
              <a:rPr lang="en-US" altLang="ko-KR" sz="3700" b="1" dirty="0">
                <a:latin typeface="맑은 고딕"/>
                <a:ea typeface="맑은 고딕"/>
                <a:cs typeface="+mj-cs"/>
              </a:rPr>
              <a:t>55</a:t>
            </a:r>
            <a:r>
              <a:rPr lang="ko-KR" altLang="en-US" sz="3700" b="1" dirty="0">
                <a:latin typeface="맑은 고딕"/>
                <a:ea typeface="맑은 고딕"/>
                <a:cs typeface="+mj-cs"/>
              </a:rPr>
              <a:t>명 발생</a:t>
            </a:r>
          </a:p>
        </p:txBody>
      </p:sp>
      <p:sp>
        <p:nvSpPr>
          <p:cNvPr id="13" name="내용 개체 틀 12"/>
          <p:cNvSpPr>
            <a:spLocks noGrp="1"/>
          </p:cNvSpPr>
          <p:nvPr>
            <p:ph idx="13"/>
          </p:nvPr>
        </p:nvSpPr>
        <p:spPr>
          <a:xfrm>
            <a:off x="6248629" y="2201278"/>
            <a:ext cx="5094673" cy="3871718"/>
          </a:xfrm>
        </p:spPr>
        <p:txBody>
          <a:bodyPr>
            <a:normAutofit lnSpcReduction="10000"/>
          </a:bodyPr>
          <a:lstStyle/>
          <a:p>
            <a:pPr marL="0" indent="0" rtl="0">
              <a:buNone/>
              <a:defRPr/>
            </a:pPr>
            <a:r>
              <a:rPr lang="ko-KR" altLang="en-US" sz="2000" b="1" dirty="0">
                <a:latin typeface="맑은 고딕"/>
                <a:ea typeface="맑은 고딕"/>
                <a:cs typeface="+mj-cs"/>
              </a:rPr>
              <a:t>기도해 주세요</a:t>
            </a:r>
            <a:r>
              <a:rPr lang="en-US" altLang="ko-KR" sz="2000" b="1" dirty="0">
                <a:latin typeface="맑은 고딕"/>
                <a:ea typeface="맑은 고딕"/>
                <a:cs typeface="+mj-cs"/>
              </a:rPr>
              <a:t>...</a:t>
            </a:r>
            <a:endParaRPr lang="en-US" altLang="ko-KR" b="1" dirty="0">
              <a:latin typeface="맑은 고딕"/>
              <a:ea typeface="맑은 고딕"/>
              <a:cs typeface="+mj-cs"/>
            </a:endParaRPr>
          </a:p>
          <a:p>
            <a:pPr rtl="0">
              <a:defRPr/>
            </a:pPr>
            <a:endParaRPr lang="en-US" altLang="ko-KR" dirty="0">
              <a:latin typeface="맑은 고딕"/>
              <a:ea typeface="맑은 고딕"/>
              <a:cs typeface="+mj-cs"/>
            </a:endParaRPr>
          </a:p>
          <a:p>
            <a:pPr marL="342900" indent="-342900" algn="just" rtl="0">
              <a:lnSpc>
                <a:spcPct val="110000"/>
              </a:lnSpc>
              <a:buFont typeface="+mj-lt"/>
              <a:buAutoNum type="arabicPeriod"/>
              <a:defRPr/>
            </a:pPr>
            <a:r>
              <a:rPr lang="ko-KR" altLang="en-US" dirty="0">
                <a:latin typeface="맑은 고딕"/>
                <a:ea typeface="맑은 고딕"/>
                <a:cs typeface="+mj-cs"/>
              </a:rPr>
              <a:t>이 사건의 진실이 밝혀 질 수 있도록 기도해 주세요</a:t>
            </a:r>
            <a:r>
              <a:rPr lang="en-US" altLang="ko-KR" dirty="0">
                <a:latin typeface="맑은 고딕"/>
                <a:ea typeface="맑은 고딕"/>
                <a:cs typeface="+mj-cs"/>
              </a:rPr>
              <a:t>.</a:t>
            </a:r>
          </a:p>
          <a:p>
            <a:pPr marL="342900" indent="-342900" algn="just" rtl="0">
              <a:lnSpc>
                <a:spcPct val="110000"/>
              </a:lnSpc>
              <a:buFont typeface="+mj-lt"/>
              <a:buAutoNum type="arabicPeriod"/>
              <a:defRPr/>
            </a:pPr>
            <a:r>
              <a:rPr lang="ko-KR" altLang="en-US" dirty="0">
                <a:latin typeface="맑은 고딕"/>
                <a:ea typeface="맑은 고딕"/>
                <a:cs typeface="+mj-cs"/>
              </a:rPr>
              <a:t>이번 화재로 인해 사랑하는 가족들을 잃은 유족들과 부상당한 성도들이 </a:t>
            </a:r>
            <a:r>
              <a:rPr lang="ko-KR" altLang="en-US" dirty="0" err="1">
                <a:latin typeface="맑은 고딕"/>
                <a:ea typeface="맑은 고딕"/>
                <a:cs typeface="+mj-cs"/>
              </a:rPr>
              <a:t>치유받고</a:t>
            </a:r>
            <a:r>
              <a:rPr lang="ko-KR" altLang="en-US" dirty="0">
                <a:latin typeface="맑은 고딕"/>
                <a:ea typeface="맑은 고딕"/>
                <a:cs typeface="+mj-cs"/>
              </a:rPr>
              <a:t>, 특별히 고통 속에 있는 이집트 교회를 위해 함께 기도해 주세요.</a:t>
            </a:r>
          </a:p>
          <a:p>
            <a:pPr marL="0" indent="0" algn="just" rtl="0">
              <a:buNone/>
              <a:defRPr/>
            </a:pPr>
            <a:endParaRPr lang="ko-KR" altLang="en-US" dirty="0">
              <a:latin typeface="맑은 고딕"/>
              <a:ea typeface="맑은 고딕"/>
              <a:cs typeface="+mj-cs"/>
            </a:endParaRPr>
          </a:p>
          <a:p>
            <a:pPr marL="0" indent="0" algn="just" rtl="0">
              <a:lnSpc>
                <a:spcPct val="110000"/>
              </a:lnSpc>
              <a:buNone/>
              <a:defRPr/>
            </a:pPr>
            <a:r>
              <a:rPr lang="ko-KR" altLang="en-US" b="1" dirty="0" err="1">
                <a:latin typeface="맑은 고딕"/>
                <a:ea typeface="맑은 고딕"/>
                <a:cs typeface="+mj-cs"/>
              </a:rPr>
              <a:t>박해받는</a:t>
            </a:r>
            <a:r>
              <a:rPr lang="ko-KR" altLang="en-US" b="1" dirty="0">
                <a:latin typeface="맑은 고딕"/>
                <a:ea typeface="맑은 고딕"/>
                <a:cs typeface="+mj-cs"/>
              </a:rPr>
              <a:t> 이집트의 교회와 기독교인들을 통해 하나님께서 영광 받으실 줄 믿습니다</a:t>
            </a:r>
            <a:r>
              <a:rPr lang="en-US" altLang="ko-KR" b="1" dirty="0">
                <a:latin typeface="맑은 고딕"/>
                <a:ea typeface="맑은 고딕"/>
                <a:cs typeface="+mj-cs"/>
              </a:rPr>
              <a:t>.</a:t>
            </a:r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/>
          <a:lstStyle/>
          <a:p>
            <a:pPr rtl="0">
              <a:defRPr/>
            </a:pPr>
            <a:r>
              <a:rPr lang="en-US" altLang="ko-KR">
                <a:latin typeface="맑은 고딕"/>
                <a:ea typeface="맑은 고딕"/>
                <a:cs typeface="+mj-cs"/>
              </a:rPr>
              <a:t>2022/8/23</a:t>
            </a:r>
            <a:endParaRPr lang="ko-KR" altLang="en-US">
              <a:latin typeface="맑은 고딕"/>
              <a:ea typeface="맑은 고딕"/>
              <a:cs typeface="+mj-cs"/>
            </a:endParaRPr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/>
          <a:lstStyle/>
          <a:p>
            <a:pPr rtl="0">
              <a:defRPr/>
            </a:pPr>
            <a:fld id="{E30AF5A0-43BB-4336-8627-9123B9144D80}" type="slidenum">
              <a:rPr lang="en-US" altLang="ko-KR">
                <a:latin typeface="맑은 고딕"/>
                <a:ea typeface="맑은 고딕"/>
                <a:cs typeface="+mj-cs"/>
              </a:rPr>
              <a:pPr rtl="0">
                <a:defRPr/>
              </a:pPr>
              <a:t>10</a:t>
            </a:fld>
            <a:endParaRPr lang="en-US" altLang="ko-KR">
              <a:latin typeface="맑은 고딕"/>
              <a:ea typeface="맑은 고딕"/>
              <a:cs typeface="+mj-cs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160495" y="1809904"/>
            <a:ext cx="4719734" cy="41328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3"/>
          <a:srcRect b="18583"/>
          <a:stretch/>
        </p:blipFill>
        <p:spPr>
          <a:xfrm>
            <a:off x="7437063" y="1636559"/>
            <a:ext cx="3895764" cy="4311803"/>
          </a:xfrm>
          <a:prstGeom prst="rect">
            <a:avLst/>
          </a:prstGeom>
        </p:spPr>
      </p:pic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700087" y="909638"/>
            <a:ext cx="10790298" cy="965702"/>
          </a:xfrm>
        </p:spPr>
        <p:txBody>
          <a:bodyPr/>
          <a:lstStyle/>
          <a:p>
            <a:pPr rtl="0">
              <a:defRPr/>
            </a:pPr>
            <a:r>
              <a:rPr lang="ko-KR" altLang="en-US" sz="2800" b="1" dirty="0">
                <a:latin typeface="맑은 고딕"/>
                <a:ea typeface="맑은 고딕"/>
                <a:cs typeface="+mj-cs"/>
              </a:rPr>
              <a:t>방글라데시</a:t>
            </a:r>
            <a:r>
              <a:rPr lang="en-US" altLang="ko-KR" sz="2800" b="1" dirty="0">
                <a:latin typeface="맑은 고딕"/>
                <a:ea typeface="맑은 고딕"/>
                <a:cs typeface="+mj-cs"/>
              </a:rPr>
              <a:t>,</a:t>
            </a:r>
            <a:r>
              <a:rPr lang="ko-KR" altLang="en-US" sz="2800" b="1" dirty="0">
                <a:latin typeface="맑은 고딕"/>
                <a:ea typeface="맑은 고딕"/>
                <a:cs typeface="+mj-cs"/>
              </a:rPr>
              <a:t> </a:t>
            </a:r>
            <a:r>
              <a:rPr lang="ko-KR" altLang="en-US" sz="2800" b="1" dirty="0" err="1">
                <a:latin typeface="맑은 고딕"/>
                <a:ea typeface="맑은 고딕"/>
                <a:cs typeface="+mj-cs"/>
              </a:rPr>
              <a:t>무슬림배경기독교인</a:t>
            </a:r>
            <a:r>
              <a:rPr lang="ko-KR" altLang="en-US" sz="2800" b="1" dirty="0">
                <a:latin typeface="맑은 고딕"/>
                <a:ea typeface="맑은 고딕"/>
                <a:cs typeface="+mj-cs"/>
              </a:rPr>
              <a:t> 신앙 때문에 삼촌에게 공격받다.</a:t>
            </a:r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/>
          <a:lstStyle/>
          <a:p>
            <a:pPr rtl="0">
              <a:defRPr/>
            </a:pPr>
            <a:r>
              <a:rPr lang="en-US" altLang="ko-KR">
                <a:latin typeface="맑은 고딕"/>
                <a:ea typeface="맑은 고딕"/>
                <a:cs typeface="+mj-cs"/>
              </a:rPr>
              <a:t>2022/8/23</a:t>
            </a:r>
            <a:endParaRPr lang="ko-KR" altLang="en-US">
              <a:latin typeface="맑은 고딕"/>
              <a:ea typeface="맑은 고딕"/>
              <a:cs typeface="+mj-cs"/>
            </a:endParaRPr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/>
          <a:lstStyle/>
          <a:p>
            <a:pPr rtl="0">
              <a:defRPr/>
            </a:pPr>
            <a:fld id="{E30AF5A0-43BB-4336-8627-9123B9144D80}" type="slidenum">
              <a:rPr lang="en-US" altLang="ko-KR">
                <a:latin typeface="맑은 고딕"/>
                <a:ea typeface="맑은 고딕"/>
                <a:cs typeface="+mj-cs"/>
              </a:rPr>
              <a:pPr rtl="0">
                <a:defRPr/>
              </a:pPr>
              <a:t>11</a:t>
            </a:fld>
            <a:endParaRPr lang="en-US" altLang="ko-KR">
              <a:latin typeface="맑은 고딕"/>
              <a:ea typeface="맑은 고딕"/>
              <a:cs typeface="+mj-cs"/>
            </a:endParaRPr>
          </a:p>
        </p:txBody>
      </p:sp>
      <p:sp>
        <p:nvSpPr>
          <p:cNvPr id="28" name="내용 개체 틀 12"/>
          <p:cNvSpPr>
            <a:spLocks noGrp="1"/>
          </p:cNvSpPr>
          <p:nvPr>
            <p:ph idx="1"/>
          </p:nvPr>
        </p:nvSpPr>
        <p:spPr>
          <a:xfrm>
            <a:off x="1246026" y="1768390"/>
            <a:ext cx="5310049" cy="4480467"/>
          </a:xfrm>
        </p:spPr>
        <p:txBody>
          <a:bodyPr>
            <a:noAutofit/>
          </a:bodyPr>
          <a:lstStyle/>
          <a:p>
            <a:pPr marL="228600" indent="-228600" algn="just" defTabSz="914400" rtl="0" eaLnBrk="1" latinLnBrk="1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23살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무슬림배경기독교인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아타우르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(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Ataur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)는 아버지와 함께 방글라데시 북부지역에 살고 있습니다. 예수님을 믿게 된 후, 친척들은 그를 멸시하기 시작했습니다. 2022년 7월 11일,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아타우르는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오토릭샤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운전사로 일을 마치고 집에 돌아왔을 때, 삼촌과 몇몇사람들이 아버지를 괴롭히고 있는 것을 보았습니다. </a:t>
            </a:r>
          </a:p>
          <a:p>
            <a:pPr marL="228600" indent="-228600" algn="just" defTabSz="914400" rtl="0" eaLnBrk="1" latinLnBrk="1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아타우르는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“기독교인이 된 것은 우리의 선택이니, 신앙 때문에 우리를 더이상 괴롭히지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말아달라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”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고 부탁했습니다.</a:t>
            </a:r>
          </a:p>
          <a:p>
            <a:pPr marL="228600" indent="-228600" algn="just" defTabSz="914400" rtl="0" eaLnBrk="1" latinLnBrk="1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하지만, 이 말은 삼촌을 더욱 화나게 만들었고, 삼촌은 쇠막대기로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아타우르의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머리를 가격했습니다.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아타우르는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땅바닥에 쓰러졌고, 모여 있던 사람들이 그를 계속해서 발길질하며 걷어찼습니다. 피투성이가 된 후에도 그들은 화가 풀릴 때까지 계속해서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아타우르를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폭행했습니다.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날짜 개체 틀 13"/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/>
          <a:lstStyle/>
          <a:p>
            <a:pPr rtl="0">
              <a:defRPr/>
            </a:pPr>
            <a:r>
              <a:rPr lang="en-US" altLang="ko-KR">
                <a:latin typeface="맑은 고딕"/>
                <a:ea typeface="맑은 고딕"/>
                <a:cs typeface="+mj-cs"/>
              </a:rPr>
              <a:t>2022/8/23</a:t>
            </a:r>
            <a:endParaRPr lang="ko-KR" altLang="en-US">
              <a:latin typeface="맑은 고딕"/>
              <a:ea typeface="맑은 고딕"/>
              <a:cs typeface="+mj-cs"/>
            </a:endParaRPr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/>
          <a:lstStyle/>
          <a:p>
            <a:pPr rtl="0">
              <a:defRPr/>
            </a:pPr>
            <a:fld id="{E30AF5A0-43BB-4336-8627-9123B9144D80}" type="slidenum">
              <a:rPr lang="en-US" altLang="ko-KR">
                <a:latin typeface="맑은 고딕"/>
                <a:ea typeface="맑은 고딕"/>
                <a:cs typeface="+mj-cs"/>
              </a:rPr>
              <a:pPr rtl="0">
                <a:defRPr/>
              </a:pPr>
              <a:t>12</a:t>
            </a:fld>
            <a:endParaRPr lang="en-US" altLang="ko-KR">
              <a:latin typeface="맑은 고딕"/>
              <a:ea typeface="맑은 고딕"/>
              <a:cs typeface="+mj-cs"/>
            </a:endParaRPr>
          </a:p>
        </p:txBody>
      </p:sp>
      <p:sp>
        <p:nvSpPr>
          <p:cNvPr id="30" name="내용 개체 틀 10"/>
          <p:cNvSpPr>
            <a:spLocks noGrp="1"/>
          </p:cNvSpPr>
          <p:nvPr>
            <p:ph idx="1" hasCustomPrompt="1"/>
          </p:nvPr>
        </p:nvSpPr>
        <p:spPr>
          <a:xfrm>
            <a:off x="5814137" y="1713827"/>
            <a:ext cx="5469214" cy="4234535"/>
          </a:xfrm>
        </p:spPr>
        <p:txBody>
          <a:bodyPr>
            <a:noAutofit/>
          </a:bodyPr>
          <a:lstStyle/>
          <a:p>
            <a:pPr marL="342900" indent="-342900" algn="just">
              <a:buFont typeface="+mj-lt"/>
              <a:buAutoNum type="arabicPeriod"/>
              <a:defRPr/>
            </a:pPr>
            <a:r>
              <a:rPr lang="ko-KR" altLang="en-US" sz="1600" dirty="0" err="1"/>
              <a:t>아타우르의</a:t>
            </a:r>
            <a:r>
              <a:rPr lang="ko-KR" altLang="en-US" sz="1600" dirty="0"/>
              <a:t> 회복을 위해 기도해 주세요. 사건 발생 후</a:t>
            </a:r>
            <a:r>
              <a:rPr lang="en-US" altLang="ko-KR" sz="1600" dirty="0"/>
              <a:t>,</a:t>
            </a:r>
            <a:r>
              <a:rPr lang="ko-KR" altLang="en-US" sz="1600" dirty="0"/>
              <a:t> 병원으로 긴급히 이송되어 응급치료를 받았습니다. 그는 머리를 </a:t>
            </a:r>
            <a:r>
              <a:rPr lang="ko-KR" altLang="en-US" sz="1600" dirty="0" err="1"/>
              <a:t>여러바늘</a:t>
            </a:r>
            <a:r>
              <a:rPr lang="ko-KR" altLang="en-US" sz="1600" dirty="0"/>
              <a:t> 꿰맸습니다</a:t>
            </a:r>
            <a:r>
              <a:rPr lang="en-US" altLang="ko-KR" sz="1600" dirty="0"/>
              <a:t>.</a:t>
            </a:r>
            <a:r>
              <a:rPr lang="ko-KR" altLang="en-US" sz="1600" dirty="0"/>
              <a:t> 입을 움직일 때마다 통증으로 말을 거의 할 수 없는 상태입니다. 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ko-KR" altLang="en-US" sz="1600" dirty="0"/>
              <a:t>가족들의 안전을 위해 기도해 주세요. 친척들과 같은 집 마당을 쓰고 있기 때문에 매일 서로를 마주할 수 밖에 없습니다. </a:t>
            </a:r>
            <a:r>
              <a:rPr lang="ko-KR" altLang="en-US" sz="1600" dirty="0" err="1"/>
              <a:t>아타우르의</a:t>
            </a:r>
            <a:r>
              <a:rPr lang="ko-KR" altLang="en-US" sz="1600" dirty="0"/>
              <a:t> 가족들이 친척들을 용서하고 관계가 회복될 수 있도록 기도해 주세요. 또한 </a:t>
            </a:r>
            <a:r>
              <a:rPr lang="ko-KR" altLang="en-US" sz="1600" dirty="0" err="1"/>
              <a:t>아타우르의</a:t>
            </a:r>
            <a:r>
              <a:rPr lang="ko-KR" altLang="en-US" sz="1600" dirty="0"/>
              <a:t> 선한 행동을 통해 친척들이 주님을 만날 수 있도록 기도해 주세요. 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ko-KR" altLang="en-US" sz="1600" dirty="0" err="1"/>
              <a:t>아타우르는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연세든</a:t>
            </a:r>
            <a:r>
              <a:rPr lang="ko-KR" altLang="en-US" sz="1600" dirty="0"/>
              <a:t> 아버지를 봉양하고 있습니다. </a:t>
            </a:r>
            <a:r>
              <a:rPr lang="ko-KR" altLang="en-US" sz="1600" dirty="0" err="1"/>
              <a:t>오토릭샤</a:t>
            </a:r>
            <a:r>
              <a:rPr lang="ko-KR" altLang="en-US" sz="1600" dirty="0"/>
              <a:t> 운전사로 일하며</a:t>
            </a:r>
            <a:r>
              <a:rPr lang="en-US" altLang="ko-KR" sz="1600" dirty="0"/>
              <a:t>,</a:t>
            </a:r>
            <a:r>
              <a:rPr lang="ko-KR" altLang="en-US" sz="1600" dirty="0"/>
              <a:t> 일당으로 생활했지만</a:t>
            </a:r>
            <a:r>
              <a:rPr lang="en-US" altLang="ko-KR" sz="1600" dirty="0"/>
              <a:t>,</a:t>
            </a:r>
            <a:r>
              <a:rPr lang="ko-KR" altLang="en-US" sz="1600" dirty="0"/>
              <a:t> 이번 사건으로 일을 할 수 없어 힘든 시간을 보내고 있습니다. 다시금 일할 수 있도록 기도해 주세요</a:t>
            </a:r>
            <a:r>
              <a:rPr lang="en-US" altLang="ko-KR" sz="1600" dirty="0"/>
              <a:t>.</a:t>
            </a: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816196" y="1667686"/>
            <a:ext cx="4701888" cy="3597417"/>
          </a:xfrm>
          <a:prstGeom prst="rect">
            <a:avLst/>
          </a:prstGeom>
        </p:spPr>
      </p:pic>
      <p:sp>
        <p:nvSpPr>
          <p:cNvPr id="4" name="제목 5">
            <a:extLst>
              <a:ext uri="{FF2B5EF4-FFF2-40B4-BE49-F238E27FC236}">
                <a16:creationId xmlns:a16="http://schemas.microsoft.com/office/drawing/2014/main" id="{54DB391D-2B35-133C-0D05-1CFE6E0CA943}"/>
              </a:ext>
            </a:extLst>
          </p:cNvPr>
          <p:cNvSpPr txBox="1">
            <a:spLocks/>
          </p:cNvSpPr>
          <p:nvPr/>
        </p:nvSpPr>
        <p:spPr>
          <a:xfrm>
            <a:off x="700087" y="909638"/>
            <a:ext cx="10790298" cy="965702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1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pPr>
              <a:defRPr/>
            </a:pPr>
            <a:r>
              <a:rPr lang="ko-KR" altLang="en-US" sz="2800" b="1" dirty="0">
                <a:latin typeface="맑은 고딕"/>
                <a:ea typeface="맑은 고딕"/>
              </a:rPr>
              <a:t>방글라데시</a:t>
            </a:r>
            <a:r>
              <a:rPr lang="en-US" altLang="ko-KR" sz="2800" b="1" dirty="0">
                <a:latin typeface="맑은 고딕"/>
                <a:ea typeface="맑은 고딕"/>
              </a:rPr>
              <a:t>,</a:t>
            </a:r>
            <a:r>
              <a:rPr lang="ko-KR" altLang="en-US" sz="2800" b="1" dirty="0">
                <a:latin typeface="맑은 고딕"/>
                <a:ea typeface="맑은 고딕"/>
              </a:rPr>
              <a:t> </a:t>
            </a:r>
            <a:r>
              <a:rPr lang="ko-KR" altLang="en-US" sz="2800" b="1" dirty="0" err="1">
                <a:latin typeface="맑은 고딕"/>
                <a:ea typeface="맑은 고딕"/>
              </a:rPr>
              <a:t>무슬림배경기독교인</a:t>
            </a:r>
            <a:r>
              <a:rPr lang="ko-KR" altLang="en-US" sz="2800" b="1" dirty="0">
                <a:latin typeface="맑은 고딕"/>
                <a:ea typeface="맑은 고딕"/>
              </a:rPr>
              <a:t> 신앙 때문에 삼촌에게 공격받다.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625523"/>
          </a:xfrm>
        </p:spPr>
        <p:txBody>
          <a:bodyPr/>
          <a:lstStyle/>
          <a:p>
            <a:pPr rtl="0">
              <a:defRPr/>
            </a:pPr>
            <a:r>
              <a:rPr lang="ko-KR" altLang="en-US" sz="2800" b="1" dirty="0">
                <a:latin typeface="맑은 고딕"/>
                <a:ea typeface="맑은 고딕"/>
                <a:cs typeface="+mj-cs"/>
              </a:rPr>
              <a:t>인도, 거짓 종교 주장 혐의로 기독교인 여성 6명 체포 </a:t>
            </a:r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/>
          <a:lstStyle/>
          <a:p>
            <a:pPr rtl="0">
              <a:defRPr/>
            </a:pPr>
            <a:r>
              <a:rPr lang="en-US" altLang="ko-KR">
                <a:latin typeface="맑은 고딕"/>
                <a:ea typeface="맑은 고딕"/>
                <a:cs typeface="+mj-cs"/>
              </a:rPr>
              <a:t>2022/8/23</a:t>
            </a:r>
            <a:endParaRPr lang="ko-KR" altLang="en-US">
              <a:latin typeface="맑은 고딕"/>
              <a:ea typeface="맑은 고딕"/>
              <a:cs typeface="+mj-cs"/>
            </a:endParaRPr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/>
          <a:lstStyle/>
          <a:p>
            <a:pPr rtl="0">
              <a:defRPr/>
            </a:pPr>
            <a:fld id="{E30AF5A0-43BB-4336-8627-9123B9144D80}" type="slidenum">
              <a:rPr lang="en-US" altLang="ko-KR">
                <a:latin typeface="맑은 고딕"/>
                <a:ea typeface="맑은 고딕"/>
                <a:cs typeface="+mj-cs"/>
              </a:rPr>
              <a:pPr rtl="0">
                <a:defRPr/>
              </a:pPr>
              <a:t>13</a:t>
            </a:fld>
            <a:endParaRPr lang="en-US" altLang="ko-KR">
              <a:latin typeface="맑은 고딕"/>
              <a:ea typeface="맑은 고딕"/>
              <a:cs typeface="+mj-cs"/>
            </a:endParaRPr>
          </a:p>
        </p:txBody>
      </p:sp>
      <p:sp>
        <p:nvSpPr>
          <p:cNvPr id="28" name="내용 개체 틀 12"/>
          <p:cNvSpPr>
            <a:spLocks noGrp="1"/>
          </p:cNvSpPr>
          <p:nvPr>
            <p:ph idx="1"/>
          </p:nvPr>
        </p:nvSpPr>
        <p:spPr>
          <a:xfrm>
            <a:off x="840582" y="1880538"/>
            <a:ext cx="5255418" cy="3710923"/>
          </a:xfrm>
        </p:spPr>
        <p:txBody>
          <a:bodyPr>
            <a:noAutofit/>
          </a:bodyPr>
          <a:lstStyle/>
          <a:p>
            <a:pPr marL="228600" indent="-228600" algn="just" defTabSz="914400" rtl="0" eaLnBrk="1" latinLnBrk="1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2022년 7월 30일, 인도 북부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우타르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프라데시(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Uttar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Pradesh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)의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아잠가르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(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Azamgarh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)에서 기독교 여성    6명이 종교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개종를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자행하고 있다는 이유로 당국에 체포됐습니다.</a:t>
            </a:r>
          </a:p>
          <a:p>
            <a:pPr marL="228600" indent="-228600" algn="just" defTabSz="914400" rtl="0" eaLnBrk="1" latinLnBrk="1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한 기독교 모임에 생일을 축하하기 위해 100여명이 모였습니다. 이번 대규모 모임에 놀란 지역 내 종교 극단주의자 15명이 모임에 밀치고 들어가 손님들의 활동을 기록했습니다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.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또한 그들은 성경책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,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노래책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,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 다른 종교 관련 인쇄물들을 빼앗아 경찰서로 갔습니다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.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</a:t>
            </a:r>
          </a:p>
          <a:p>
            <a:pPr marL="228600" indent="-228600" algn="just" defTabSz="914400" rtl="0" eaLnBrk="1" latinLnBrk="1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곧 경찰들이 들이닥쳐 여성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6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명을 체포했습니다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.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   그들은 강제 개종 혐의로 입건되었습니다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.</a:t>
            </a:r>
          </a:p>
          <a:p>
            <a:pPr marL="228600" indent="-228600" algn="just" defTabSz="914400" rtl="0" eaLnBrk="1" latinLnBrk="1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endParaRPr kumimoji="0" lang="ko-KR" altLang="en-US" sz="1600" b="0" i="0" u="none" strike="noStrike" kern="1200" cap="none" spc="0" normalizeH="0" baseline="0" dirty="0">
              <a:solidFill>
                <a:srgbClr val="000000"/>
              </a:solidFill>
              <a:latin typeface="맑은 고딕"/>
              <a:ea typeface="맑은 고딕"/>
              <a:cs typeface="Univers Condensed"/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6263681" y="1827867"/>
            <a:ext cx="5128219" cy="37635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625523"/>
          </a:xfrm>
        </p:spPr>
        <p:txBody>
          <a:bodyPr/>
          <a:lstStyle/>
          <a:p>
            <a:pPr rtl="0">
              <a:defRPr/>
            </a:pPr>
            <a:r>
              <a:rPr lang="ko-KR" altLang="en-US" sz="2800" b="1" dirty="0">
                <a:latin typeface="맑은 고딕"/>
                <a:ea typeface="맑은 고딕"/>
                <a:cs typeface="+mj-cs"/>
              </a:rPr>
              <a:t>인도, 거짓 종교 주장 혐의로 기독교인 여성 6명 체포 </a:t>
            </a:r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/>
          <a:lstStyle/>
          <a:p>
            <a:pPr rtl="0">
              <a:defRPr/>
            </a:pPr>
            <a:r>
              <a:rPr lang="en-US" altLang="ko-KR">
                <a:latin typeface="맑은 고딕"/>
                <a:ea typeface="맑은 고딕"/>
                <a:cs typeface="+mj-cs"/>
              </a:rPr>
              <a:t>2022/8/23</a:t>
            </a:r>
            <a:endParaRPr lang="ko-KR" altLang="en-US">
              <a:latin typeface="맑은 고딕"/>
              <a:ea typeface="맑은 고딕"/>
              <a:cs typeface="+mj-cs"/>
            </a:endParaRPr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/>
          <a:lstStyle/>
          <a:p>
            <a:pPr rtl="0">
              <a:defRPr/>
            </a:pPr>
            <a:fld id="{E30AF5A0-43BB-4336-8627-9123B9144D80}" type="slidenum">
              <a:rPr lang="en-US" altLang="ko-KR">
                <a:latin typeface="맑은 고딕"/>
                <a:ea typeface="맑은 고딕"/>
                <a:cs typeface="+mj-cs"/>
              </a:rPr>
              <a:pPr rtl="0">
                <a:defRPr/>
              </a:pPr>
              <a:t>14</a:t>
            </a:fld>
            <a:endParaRPr lang="en-US" altLang="ko-KR">
              <a:latin typeface="맑은 고딕"/>
              <a:ea typeface="맑은 고딕"/>
              <a:cs typeface="+mj-cs"/>
            </a:endParaRPr>
          </a:p>
        </p:txBody>
      </p:sp>
      <p:sp>
        <p:nvSpPr>
          <p:cNvPr id="28" name="내용 개체 틀 12"/>
          <p:cNvSpPr>
            <a:spLocks noGrp="1"/>
          </p:cNvSpPr>
          <p:nvPr>
            <p:ph idx="1"/>
          </p:nvPr>
        </p:nvSpPr>
        <p:spPr>
          <a:xfrm>
            <a:off x="849212" y="1800817"/>
            <a:ext cx="5163399" cy="3436962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체포된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6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명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-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인드라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칼라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(Indra Kala),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수바기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데비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(</a:t>
            </a:r>
            <a:r>
              <a:rPr kumimoji="0" lang="en-US" altLang="ko-KR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Subhagi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Devi), 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사드나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(</a:t>
            </a:r>
            <a:r>
              <a:rPr kumimoji="0" lang="en-US" altLang="ko-KR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Sadhna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),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사비타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(Savita),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  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아니타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(Anita)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와 </a:t>
            </a:r>
            <a:r>
              <a:rPr kumimoji="0" lang="ko-KR" altLang="en-US" sz="1600" b="0" i="0" u="none" strike="noStrike" kern="1200" cap="none" spc="0" normalizeH="0" baseline="0" dirty="0" err="1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수니타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(Sunita)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-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를 위해 기도해    주세요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.</a:t>
            </a:r>
          </a:p>
          <a:p>
            <a:pPr marL="228600" indent="-228600" algn="just" defTabSz="914400" rtl="0" eaLnBrk="1" latinLnBrk="1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힘든 시간을 보내고 있는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6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명의 기독교인들을 위해 기도해 주세요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.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그들이 하루속히 석방될 수 있도록 기도해 주세요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.</a:t>
            </a:r>
          </a:p>
          <a:p>
            <a:pPr marL="228600" indent="-228600" algn="just" defTabSz="914400" rtl="0" eaLnBrk="1" latinLnBrk="1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체포된 이들 중 한 사람은 몸이 불편하고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,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또 다른  한 사람은 과부입니다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.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나머지 여성들은 경제적으로 매우 열악한 상황에 있습니다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.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 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(</a:t>
            </a:r>
            <a:r>
              <a:rPr kumimoji="0" lang="ko-KR" altLang="en-US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체포 후 혐의의     심각성을 고려해 보석이 거부된 상태라고 합니다</a:t>
            </a:r>
            <a:r>
              <a:rPr kumimoji="0" lang="en-US" altLang="ko-KR" sz="1600" b="0" i="0" u="none" strike="noStrike" kern="1200" cap="none" spc="0" normalizeH="0" baseline="0" dirty="0">
                <a:solidFill>
                  <a:srgbClr val="000000"/>
                </a:solidFill>
                <a:latin typeface="맑은 고딕"/>
                <a:ea typeface="맑은 고딕"/>
                <a:cs typeface="Univers Condensed"/>
              </a:rPr>
              <a:t>.)</a:t>
            </a:r>
            <a:endParaRPr kumimoji="0" lang="ko-KR" altLang="en-US" sz="1600" b="0" i="0" u="none" strike="noStrike" kern="1200" cap="none" spc="0" normalizeH="0" baseline="0" dirty="0">
              <a:solidFill>
                <a:srgbClr val="000000"/>
              </a:solidFill>
              <a:latin typeface="맑은 고딕"/>
              <a:ea typeface="맑은 고딕"/>
              <a:cs typeface="Univers Condensed"/>
            </a:endParaRP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6179391" y="1800817"/>
            <a:ext cx="5256398" cy="34369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02B9FC-B1A4-42E1-B2DC-D0C0A1C37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7510" y="909639"/>
            <a:ext cx="3956557" cy="1290636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3200" b="1" dirty="0"/>
              <a:t>한국오픈도어선교회 설립목적</a:t>
            </a:r>
            <a:endParaRPr lang="ko-KR" altLang="en-US" sz="3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5" name="그림 개체 틀 14" descr="가을 주황색 숲 ">
            <a:extLst>
              <a:ext uri="{FF2B5EF4-FFF2-40B4-BE49-F238E27FC236}">
                <a16:creationId xmlns:a16="http://schemas.microsoft.com/office/drawing/2014/main" id="{3A763A56-8C12-404B-B374-9F31E4B704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383" y="723900"/>
            <a:ext cx="3179762" cy="2160588"/>
          </a:xfrm>
        </p:spPr>
      </p:pic>
      <p:pic>
        <p:nvPicPr>
          <p:cNvPr id="17" name="그림 개체 틀 16" descr="가을 주황색 나뭇잎 숲 ">
            <a:extLst>
              <a:ext uri="{FF2B5EF4-FFF2-40B4-BE49-F238E27FC236}">
                <a16:creationId xmlns:a16="http://schemas.microsoft.com/office/drawing/2014/main" id="{1B0C884E-6FFE-4DE6-BFE7-C8DDFFBD2CA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383" y="3048000"/>
            <a:ext cx="3178175" cy="3086100"/>
          </a:xfrm>
        </p:spPr>
      </p:pic>
      <p:pic>
        <p:nvPicPr>
          <p:cNvPr id="16" name="그림 개체 틀 15" descr="나무 껍질">
            <a:extLst>
              <a:ext uri="{FF2B5EF4-FFF2-40B4-BE49-F238E27FC236}">
                <a16:creationId xmlns:a16="http://schemas.microsoft.com/office/drawing/2014/main" id="{DDB395F7-633B-4BAB-9D62-331ADC13DF8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0188" y="723900"/>
            <a:ext cx="3371850" cy="3159125"/>
          </a:xfrm>
        </p:spPr>
      </p:pic>
      <p:pic>
        <p:nvPicPr>
          <p:cNvPr id="22" name="그림 개체 틀 21" descr="숲속의 가을 노란색 나뭇잎 ">
            <a:extLst>
              <a:ext uri="{FF2B5EF4-FFF2-40B4-BE49-F238E27FC236}">
                <a16:creationId xmlns:a16="http://schemas.microsoft.com/office/drawing/2014/main" id="{8B455C34-F1AA-4708-A656-BEC06F9933C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9608" y="4038600"/>
            <a:ext cx="3371659" cy="2095500"/>
          </a:xfrm>
        </p:spPr>
      </p:pic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E34ACCB-B6BA-4CC9-8CCA-E2AD5B563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7510" y="2884488"/>
            <a:ext cx="3703856" cy="3362136"/>
          </a:xfrm>
        </p:spPr>
        <p:txBody>
          <a:bodyPr rtlCol="0">
            <a:normAutofit/>
          </a:bodyPr>
          <a:lstStyle/>
          <a:p>
            <a:pPr marL="342900" lvl="0" indent="-342900" algn="just" latinLnBrk="1">
              <a:buAutoNum type="arabicPeriod"/>
            </a:pPr>
            <a:r>
              <a:rPr lang="ko-KR" altLang="en-US" sz="1600" dirty="0"/>
              <a:t>한국오픈도어선교회의 설립목적은 한국교회에 고난 받는 교회를     알리고</a:t>
            </a:r>
            <a:r>
              <a:rPr lang="en-US" altLang="ko-KR" sz="1600" dirty="0"/>
              <a:t>, </a:t>
            </a:r>
          </a:p>
          <a:p>
            <a:pPr marL="342900" lvl="0" indent="-342900" algn="just" latinLnBrk="1">
              <a:buAutoNum type="arabicPeriod"/>
            </a:pPr>
            <a:r>
              <a:rPr lang="ko-KR" altLang="en-US" sz="1600" dirty="0"/>
              <a:t>한국교회의 영적</a:t>
            </a:r>
            <a:r>
              <a:rPr lang="en-US" altLang="ko-KR" sz="1600" dirty="0"/>
              <a:t>, </a:t>
            </a:r>
            <a:r>
              <a:rPr lang="ko-KR" altLang="en-US" sz="1600" dirty="0"/>
              <a:t>물적 지원을    동원해 전세계의 박해 받는 교회를 섬김으로써</a:t>
            </a:r>
            <a:r>
              <a:rPr lang="en-US" altLang="ko-KR" sz="1600" dirty="0"/>
              <a:t>,</a:t>
            </a:r>
            <a:r>
              <a:rPr lang="ko-KR" altLang="en-US" sz="1600" dirty="0"/>
              <a:t> </a:t>
            </a:r>
            <a:endParaRPr lang="en-US" altLang="ko-KR" sz="1600" dirty="0"/>
          </a:p>
          <a:p>
            <a:pPr marL="342900" lvl="0" indent="-342900" algn="just" latinLnBrk="1">
              <a:buAutoNum type="arabicPeriod"/>
            </a:pPr>
            <a:r>
              <a:rPr lang="ko-KR" altLang="en-US" sz="1600" dirty="0"/>
              <a:t>한국교회가 하나님의 우주적 교회 공동체의 일원으로 일익을 감당케 하는데 있다</a:t>
            </a:r>
            <a:r>
              <a:rPr lang="en-US" altLang="ko-KR" sz="1600" dirty="0"/>
              <a:t>. </a:t>
            </a:r>
            <a:endParaRPr lang="ko-KR" altLang="en-US" sz="1600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F9B575E-9DC4-4E76-81D3-A29FB27E8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2022/8/23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2222C8D-E9B4-48F2-9C7F-21F2902FB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DE330D17-32E5-404A-9262-6A998ABC0878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15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1486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</p:spPr>
        <p:txBody>
          <a:bodyPr rtlCol="0"/>
          <a:lstStyle/>
          <a:p>
            <a:pPr rtl="0"/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기도내용 </a:t>
            </a:r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3836" y="1893730"/>
            <a:ext cx="3390161" cy="526756"/>
          </a:xfrm>
        </p:spPr>
        <p:txBody>
          <a:bodyPr rtlCol="0"/>
          <a:lstStyle/>
          <a:p>
            <a:pPr rtl="0"/>
            <a:r>
              <a:rPr lang="ko-KR" altLang="en-US" dirty="0"/>
              <a:t>한국오픈도어선교회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836" y="2458532"/>
            <a:ext cx="3390161" cy="1544128"/>
          </a:xfrm>
        </p:spPr>
        <p:txBody>
          <a:bodyPr rtlCol="0">
            <a:normAutofit/>
          </a:bodyPr>
          <a:lstStyle/>
          <a:p>
            <a:pPr marL="0" lvl="0" indent="0" algn="just" latinLnBrk="1">
              <a:buNone/>
            </a:pPr>
            <a:r>
              <a:rPr lang="ko-KR" altLang="ko-KR" sz="1800" dirty="0"/>
              <a:t>이 땅에 박해 받는 교회를 위한 기도가 뜨겁게 불타오르기를 기도합니다</a:t>
            </a:r>
            <a:r>
              <a:rPr lang="en-US" altLang="ko-KR" sz="1800" dirty="0"/>
              <a:t>. 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00919" y="1910982"/>
            <a:ext cx="3390161" cy="526756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희망의 백만기도 캠페인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400919" y="2449907"/>
            <a:ext cx="3390161" cy="1932316"/>
          </a:xfrm>
        </p:spPr>
        <p:txBody>
          <a:bodyPr rtlCol="0">
            <a:normAutofit lnSpcReduction="10000"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ko-KR" altLang="ko-KR" sz="1800" dirty="0"/>
              <a:t>시리아</a:t>
            </a:r>
            <a:r>
              <a:rPr lang="ko-KR" altLang="en-US" sz="1800" dirty="0"/>
              <a:t>와 </a:t>
            </a:r>
            <a:r>
              <a:rPr lang="ko-KR" altLang="ko-KR" sz="1800" dirty="0"/>
              <a:t>이라크에 희망의 </a:t>
            </a:r>
            <a:r>
              <a:rPr lang="en-US" altLang="ko-KR" sz="1800" dirty="0"/>
              <a:t>   </a:t>
            </a:r>
            <a:r>
              <a:rPr lang="ko-KR" altLang="ko-KR" sz="1800" dirty="0"/>
              <a:t>빛을 </a:t>
            </a:r>
            <a:r>
              <a:rPr lang="ko-KR" altLang="en-US" sz="1800" dirty="0"/>
              <a:t>밝히</a:t>
            </a:r>
            <a:r>
              <a:rPr lang="ko-KR" altLang="ko-KR" sz="1800" dirty="0"/>
              <a:t>기 위해 </a:t>
            </a:r>
            <a:r>
              <a:rPr lang="en-US" altLang="ko-KR" sz="1800" dirty="0"/>
              <a:t>“</a:t>
            </a:r>
            <a:r>
              <a:rPr lang="ko-KR" altLang="ko-KR" sz="1800" dirty="0"/>
              <a:t>희망의 백만기도캠페인</a:t>
            </a:r>
            <a:r>
              <a:rPr lang="en-US" altLang="ko-KR" sz="1800" dirty="0"/>
              <a:t>”(One Million Prayers of Hope)</a:t>
            </a:r>
            <a:r>
              <a:rPr lang="ko-KR" altLang="ko-KR" sz="1800" dirty="0"/>
              <a:t>을 </a:t>
            </a:r>
            <a:r>
              <a:rPr lang="ko-KR" altLang="en-US" sz="1800" dirty="0"/>
              <a:t>주님 손에 올려   드립니다</a:t>
            </a:r>
            <a:r>
              <a:rPr lang="en-US" altLang="ko-KR" sz="1800" dirty="0"/>
              <a:t>. </a:t>
            </a:r>
            <a:endParaRPr lang="ko-KR" altLang="en-US" sz="1800" dirty="0"/>
          </a:p>
          <a:p>
            <a:pPr marL="0" indent="0" rtl="0">
              <a:buNone/>
            </a:pP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6626" y="1885102"/>
            <a:ext cx="3390161" cy="526756"/>
          </a:xfrm>
        </p:spPr>
        <p:txBody>
          <a:bodyPr rtlCol="0"/>
          <a:lstStyle/>
          <a:p>
            <a:pPr rtl="0"/>
            <a:r>
              <a:rPr lang="en-US" altLang="ko-KR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Muskathlon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한국대회</a:t>
            </a: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096626" y="2449907"/>
            <a:ext cx="3390161" cy="3211349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ko-KR" altLang="en-US" sz="1800" dirty="0" err="1"/>
              <a:t>머스카슬론</a:t>
            </a:r>
            <a:r>
              <a:rPr lang="ko-KR" altLang="en-US" sz="1800" dirty="0"/>
              <a:t> 한국대회를 통해 온전한 주님의 뜻이 이루어지기를 기도합니다</a:t>
            </a:r>
            <a:r>
              <a:rPr lang="en-US" altLang="ko-KR" sz="1800" dirty="0"/>
              <a:t>. </a:t>
            </a:r>
            <a:endParaRPr lang="ko-KR" altLang="en-US" sz="1800" dirty="0"/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2022/8/23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5B920D-84E7-484C-AD47-6294D4E4D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E30AF5A0-43BB-4336-8627-9123B9144D80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16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 descr="실외, 어두운, 수영, 경사이(가) 표시된 사진&#10;&#10;자동 생성된 설명">
            <a:extLst>
              <a:ext uri="{FF2B5EF4-FFF2-40B4-BE49-F238E27FC236}">
                <a16:creationId xmlns:a16="http://schemas.microsoft.com/office/drawing/2014/main" id="{C9A4BBB2-B0D3-720B-BDDE-5A5C9A2F8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986799"/>
            <a:ext cx="5977791" cy="2045925"/>
          </a:xfrm>
          <a:prstGeom prst="rect">
            <a:avLst/>
          </a:prstGeom>
        </p:spPr>
      </p:pic>
      <p:pic>
        <p:nvPicPr>
          <p:cNvPr id="15" name="그림 14" descr="사람, 사람들, 그룹, 군중이(가) 표시된 사진&#10;&#10;자동 생성된 설명">
            <a:extLst>
              <a:ext uri="{FF2B5EF4-FFF2-40B4-BE49-F238E27FC236}">
                <a16:creationId xmlns:a16="http://schemas.microsoft.com/office/drawing/2014/main" id="{78959F02-D182-02DC-4433-6BA368C3F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7774" y="3986799"/>
            <a:ext cx="6714226" cy="204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40E66B-357D-4937-B92F-BDC71B7BD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4296094"/>
            <a:ext cx="10782299" cy="1100621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!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933B907-C059-432D-9E6C-B6A08FA776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4" y="5533242"/>
            <a:ext cx="9972675" cy="543505"/>
          </a:xfrm>
        </p:spPr>
        <p:txBody>
          <a:bodyPr rtlCol="0"/>
          <a:lstStyle/>
          <a:p>
            <a:pPr rtl="0"/>
            <a:r>
              <a:rPr lang="en-US" altLang="ko-KR" dirty="0" err="1"/>
              <a:t>Opendoors</a:t>
            </a:r>
            <a:r>
              <a:rPr lang="en-US" altLang="ko-KR" dirty="0"/>
              <a:t> Korea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en-US" altLang="ko-KR" dirty="0">
                <a:hlinkClick r:id="rId3"/>
              </a:rPr>
              <a:t>odsk@opendoors.or.kr</a:t>
            </a:r>
            <a:r>
              <a:rPr lang="en-US" altLang="ko-KR" dirty="0"/>
              <a:t>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한국오픈도어선교회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7" name="그림 개체 틀 16" descr="풍화된 나무 조각">
            <a:extLst>
              <a:ext uri="{FF2B5EF4-FFF2-40B4-BE49-F238E27FC236}">
                <a16:creationId xmlns:a16="http://schemas.microsoft.com/office/drawing/2014/main" id="{768A4AA5-1799-4AB4-A6D6-6E2D7791C17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100" y="727075"/>
            <a:ext cx="5176838" cy="3071813"/>
          </a:xfrm>
        </p:spPr>
      </p:pic>
      <p:pic>
        <p:nvPicPr>
          <p:cNvPr id="11" name="그림 개체 틀 10" descr="이끼와 버섯">
            <a:extLst>
              <a:ext uri="{FF2B5EF4-FFF2-40B4-BE49-F238E27FC236}">
                <a16:creationId xmlns:a16="http://schemas.microsoft.com/office/drawing/2014/main" id="{C6C7C533-8A44-4C93-904C-F4F963D800E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6800" y="727075"/>
            <a:ext cx="5245100" cy="3070225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0CDAE7A-6B1B-4C3F-85DB-89A4594438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2022/8/23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9ECCF82-DD52-4DF2-A97B-A6A198D3E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A53D7EE4-1EDB-42FD-B6B7-A82C9F31F0F4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17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A37483-FB42-C84E-27A8-8A869020C64F}"/>
              </a:ext>
            </a:extLst>
          </p:cNvPr>
          <p:cNvSpPr txBox="1"/>
          <p:nvPr/>
        </p:nvSpPr>
        <p:spPr>
          <a:xfrm>
            <a:off x="6461185" y="1095555"/>
            <a:ext cx="39508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noProof="0" dirty="0">
                <a:solidFill>
                  <a:schemeClr val="bg1"/>
                </a:solidFill>
              </a:rPr>
              <a:t>알림</a:t>
            </a:r>
            <a:endParaRPr lang="en-US" altLang="ko-KR" b="1" noProof="0" dirty="0">
              <a:solidFill>
                <a:schemeClr val="bg1"/>
              </a:solidFill>
            </a:endParaRPr>
          </a:p>
          <a:p>
            <a:endParaRPr lang="en-US" altLang="ko-KR" b="1" noProof="0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하반기 오픈도어의 초점은 시리아와 이라크를 위한         희망의 백만기도 캠페인입니다</a:t>
            </a:r>
            <a:r>
              <a:rPr lang="en-US" altLang="ko-KR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342900" indent="-342900">
              <a:buAutoNum type="arabicPeriod"/>
            </a:pPr>
            <a:endParaRPr lang="ko-KR" altLang="en-US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ko-KR" sz="18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18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다음 기도시간은  </a:t>
            </a:r>
            <a:r>
              <a:rPr lang="en-US" altLang="ko-KR" sz="18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ko-KR" altLang="en-US" sz="18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 </a:t>
            </a: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</a:t>
            </a:r>
            <a:r>
              <a:rPr lang="ko-KR" altLang="en-US" sz="18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 </a:t>
            </a:r>
            <a:r>
              <a:rPr lang="en-US" altLang="ko-KR" sz="18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18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</a:t>
            </a:r>
            <a:r>
              <a:rPr lang="en-US" altLang="ko-KR" sz="18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</a:t>
            </a:r>
          </a:p>
          <a:p>
            <a:r>
              <a:rPr lang="en-US" altLang="ko-KR" sz="18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pm 7:00-8:00</a:t>
            </a:r>
            <a:r>
              <a:rPr lang="ko-KR" altLang="en-US" sz="18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입니다</a:t>
            </a:r>
            <a:r>
              <a:rPr lang="en-US" altLang="ko-KR" sz="18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ko-KR" altLang="en-US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4221011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Custom 9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1162</Words>
  <Application>Microsoft Office PowerPoint</Application>
  <PresentationFormat>와이드스크린</PresentationFormat>
  <Paragraphs>132</Paragraphs>
  <Slides>17</Slides>
  <Notes>17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5" baseType="lpstr">
      <vt:lpstr>HY목각파임B</vt:lpstr>
      <vt:lpstr>Yu Gothic UI Semibold</vt:lpstr>
      <vt:lpstr>맑은 고딕</vt:lpstr>
      <vt:lpstr>Arial</vt:lpstr>
      <vt:lpstr>Calibri Light</vt:lpstr>
      <vt:lpstr>Calisto MT</vt:lpstr>
      <vt:lpstr>Univers Condensed</vt:lpstr>
      <vt:lpstr>ChronicleVTI</vt:lpstr>
      <vt:lpstr>Opendoors Prayer Meeting for Persecuted Church Worldwide</vt:lpstr>
      <vt:lpstr>- 찬양 5’ - 영상 2’ - OPEN DOORS CORE VALUE(3’) - 오픈도어가 걸어 온 길 (성경전달5’) - 나눔 15’ - 기도 30’ </vt:lpstr>
      <vt:lpstr>영상-기도의 중요성(2’)</vt:lpstr>
      <vt:lpstr>OPEN DOORS CORE VALUE (3’)</vt:lpstr>
      <vt:lpstr>오픈도어  성경전달 사역</vt:lpstr>
      <vt:lpstr>One million prayers of hope 희망의 백만기도 캠페인</vt:lpstr>
      <vt:lpstr>희망의 백만기도운동(One Million Prayers of Hope)을 어떻게 확산시킬 수 있을까요?</vt:lpstr>
      <vt:lpstr>박해 받는 교회와 성도들을 위한 기도(30’)</vt:lpstr>
      <vt:lpstr>이집트 - 교회 화재 발생으로 사상자 55명 발생</vt:lpstr>
      <vt:lpstr>이집트 - 교회 화재 발생으로 사상자 55명 발생</vt:lpstr>
      <vt:lpstr>방글라데시, 무슬림배경기독교인 신앙 때문에 삼촌에게 공격받다.</vt:lpstr>
      <vt:lpstr>PowerPoint 프레젠테이션</vt:lpstr>
      <vt:lpstr>인도, 거짓 종교 주장 혐의로 기독교인 여성 6명 체포 </vt:lpstr>
      <vt:lpstr>인도, 거짓 종교 주장 혐의로 기독교인 여성 6명 체포 </vt:lpstr>
      <vt:lpstr>한국오픈도어선교회 설립목적</vt:lpstr>
      <vt:lpstr>기도내용 </vt:lpstr>
      <vt:lpstr>감사합니다!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Opendoors Prayer Meeting for Persecuted Church Worldwide</dc:title>
  <dc:creator>DANIEL KIM</dc:creator>
  <cp:lastModifiedBy>DANIEL KIM</cp:lastModifiedBy>
  <cp:revision>26</cp:revision>
  <dcterms:created xsi:type="dcterms:W3CDTF">2022-08-23T02:17:50Z</dcterms:created>
  <dcterms:modified xsi:type="dcterms:W3CDTF">2022-08-24T07:38:03Z</dcterms:modified>
  <cp:version/>
</cp:coreProperties>
</file>