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60" r:id="rId5"/>
    <p:sldId id="264" r:id="rId6"/>
    <p:sldId id="373" r:id="rId7"/>
    <p:sldId id="374" r:id="rId8"/>
    <p:sldId id="301" r:id="rId9"/>
    <p:sldId id="302" r:id="rId10"/>
    <p:sldId id="2445" r:id="rId11"/>
    <p:sldId id="2446" r:id="rId12"/>
    <p:sldId id="2451" r:id="rId13"/>
    <p:sldId id="2455" r:id="rId14"/>
    <p:sldId id="2449" r:id="rId15"/>
    <p:sldId id="2448" r:id="rId16"/>
    <p:sldId id="2452" r:id="rId17"/>
    <p:sldId id="2453" r:id="rId18"/>
    <p:sldId id="2454" r:id="rId19"/>
    <p:sldId id="2461" r:id="rId20"/>
    <p:sldId id="409" r:id="rId21"/>
    <p:sldId id="309" r:id="rId2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D5CE3A-B811-46C3-9C2A-D59B7D696A44}" type="datetime1">
              <a:rPr lang="ko-KR" altLang="en-US" smtClean="0">
                <a:latin typeface="+mj-ea"/>
                <a:ea typeface="+mj-ea"/>
              </a:rPr>
              <a:t>2023-06-13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B899CE89-86A0-43B2-A971-45310AA3BEB1}" type="datetime1">
              <a:rPr lang="ko-KR" altLang="en-US" smtClean="0"/>
              <a:pPr/>
              <a:t>2023-06-13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4FAE989-34A2-4477-8CFD-C14743BD7CFB}" type="slidenum">
              <a:rPr lang="en-US" altLang="ko-KR" noProof="0" smtClean="0"/>
              <a:pPr/>
              <a:t>‹#›</a:t>
            </a:fld>
            <a:endParaRPr lang="ko-KR" altLang="en-US" noProof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393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9232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2023-06-13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8BDA8F3-0AA7-4218-9990-ABB2F235691A}" type="slidenum">
              <a:rPr lang="en-US" altLang="ko-KR" smtClean="0">
                <a:latin typeface="+mj-ea"/>
                <a:ea typeface="+mj-ea"/>
              </a:rPr>
              <a:t>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60870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18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/>
              <a:t>마스터 제목 스타일 편집</a:t>
            </a: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92" name="그림 개체 틀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자유형(F)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" name="자유형(F)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" name="자유형(F)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자유형(F)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9" name="자유형(F)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0" name="자유형(F)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1" name="자유형(F)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2" name="자유형(F)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3" name="자유형(F)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4" name="자유형(F)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자유형(F)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6" name="자유형(F)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7" name="자유형(F)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8" name="자유형(F)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9" name="자유형(F)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0" name="자유형(F)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자유형(F)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2" name="자유형(F)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3" name="자유형(F)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4" name="자유형(F)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7" name="바닥글 개체 틀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자유형(F)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3" name="그림 개체 틀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6" name="그림 개체 틀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78" name="슬라이드 번호 개체 틀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자유형(F)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" name="제목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5" name="바닥글 개체 틀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8" name="그림 개체 틀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9" name="그림 개체 틀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0" name="그림 개체 틀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4" name="날짜 개체 틀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7" name="슬라이드 번호 개체 틀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테이블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자유형(F)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자유형(F)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자유형(F)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자유형(F)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자유형(F)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자유형(F)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2" name="자유형(F)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" name="자유형(F)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" name="자유형(F)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" name="자유형(F)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자유형(F)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자유형(F)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자유형(F)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자유형(F)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자유형(F)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자유형(F)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자유형(F)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4" name="그림 개체 틀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96" name="부제목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팀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28" name="그림 개체 틀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9" name="그림 개체 틀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0" name="그림 개체 틀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1" name="그림 개체 틀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2" name="텍스트 개체 틀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25" name="텍스트 개체 틀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4" name="텍스트 개체 틀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3" name="텍스트 개체 틀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6" name="텍스트 개체 틀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5" name="텍스트 개체 틀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8" name="텍스트 개체 틀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7" name="텍스트 개체 틀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27" name="날짜 개체 틀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자유형(F)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3" name="자유형(F)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4" name="자유형(F)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5" name="자유형(F)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6" name="자유형(F)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7" name="자유형(F)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8" name="자유형(F)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9" name="자유형(F)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0" name="자유형(F)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1" name="자유형(F)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2" name="자유형(F)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3" name="자유형(F)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4" name="자유형(F)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5" name="자유형(F)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6" name="자유형(F)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7" name="자유형(F)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8" name="자유형(F)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9" name="자유형(F)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0" name="자유형(F)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1" name="자유형(F)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2" name="자유형(F)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3" name="자유형(F)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4" name="자유형(F)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5" name="자유형(F)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6" name="자유형(F)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7" name="자유형(F)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8" name="자유형(F)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9" name="자유형(F)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0" name="자유형(F)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1" name="자유형(F)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2" name="자유형(F)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3" name="자유형(F)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4" name="자유형(F)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5" name="자유형(F)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6" name="자유형(F)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7" descr="내용 개체 틀 시간 표시 막대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자유형(F)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99031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3ECD8E-21EB-43AD-A460-D0639A4914F7}" type="datetime1">
              <a:rPr lang="ko-KR" altLang="en-US" smtClean="0"/>
              <a:pPr/>
              <a:t>2023-06-13</a:t>
            </a:fld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1342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3407273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560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A8A315-64D6-4620-89B7-7E0CCBABE8FD}" type="datetime1">
              <a:rPr lang="ko-KR" altLang="en-US" smtClean="0"/>
              <a:pPr/>
              <a:t>2023-06-13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5709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2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자유형(F)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54864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54864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83439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timesofindia.indiatimes.com/city/imphal/amit-shah-warns-manipur-rioters-surrender-weapons-or-face-action/articleshow/100670678.cms?from=mdr" TargetMode="Externa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2400" b="1" dirty="0">
                <a:solidFill>
                  <a:schemeClr val="tx1"/>
                </a:solidFill>
              </a:rPr>
              <a:t>Prayer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tx1"/>
                </a:solidFill>
              </a:rPr>
              <a:t>Meeting 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en-US" altLang="ko-KR" sz="2400" b="1" dirty="0">
                <a:solidFill>
                  <a:schemeClr val="tx1"/>
                </a:solidFill>
              </a:rPr>
              <a:t>for Persecuted Church Worldwide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전세계 박해 받는 교회를 위한 </a:t>
            </a:r>
            <a:br>
              <a:rPr lang="en-US" altLang="ko-KR" sz="1600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오픈도어 기도회</a:t>
            </a:r>
            <a:endParaRPr lang="ko-KR" altLang="en-US" sz="2400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698C8D7F-7438-4D26-913F-386C463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/>
                </a:solidFill>
              </a:rPr>
              <a:t>2023</a:t>
            </a:r>
            <a:r>
              <a:rPr lang="ko-KR" altLang="en-US" sz="1200" dirty="0">
                <a:solidFill>
                  <a:schemeClr val="tx1"/>
                </a:solidFill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</a:rPr>
              <a:t>6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13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화</a:t>
            </a:r>
            <a:r>
              <a:rPr lang="en-US" altLang="ko-KR" sz="12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</a:rPr>
              <a:t>회의 </a:t>
            </a:r>
            <a:r>
              <a:rPr lang="en-US" altLang="ko-KR" sz="1200" dirty="0">
                <a:solidFill>
                  <a:schemeClr val="tx1"/>
                </a:solidFill>
              </a:rPr>
              <a:t>ID 4286956103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100" name="그림 개체 틀 99" descr="배경에 패들보더가 있는 해변 사진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거북이 옆에서 수용하는 다이버 사진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그림 개체 틀 10" descr="해변에서 서핑보드를 들고 있는 사람 사진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그림 개체 틀 13" descr="파도 사진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그림 개체 틀 12" descr="파도를 타는 서퍼 사진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451C227-806A-4DE3-9B09-36809B58738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CDBA34-DDFE-4712-B837-B0D27713126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F05D1D-8C9F-492C-B8A4-73A49CC5A6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오픈도어 핵심가치 중에서 자신에게 가장 도전적인 것 </a:t>
            </a:r>
            <a:r>
              <a:rPr lang="en-US" altLang="ko-KR" dirty="0"/>
              <a:t>1</a:t>
            </a:r>
            <a:r>
              <a:rPr lang="ko-KR" altLang="en-US" dirty="0"/>
              <a:t>가지 씩만 나누어 봅시다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그림 개체 틀 96" descr="바다에서 노를 젓고 있는 여성 서퍼 사진">
            <a:extLst>
              <a:ext uri="{FF2B5EF4-FFF2-40B4-BE49-F238E27FC236}">
                <a16:creationId xmlns:a16="http://schemas.microsoft.com/office/drawing/2014/main" id="{3250C9EB-0CFD-4C48-A0EA-6E8305A8E9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374" y="694944"/>
            <a:ext cx="10213848" cy="5705856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4C9143E-AEB3-46A5-B3B5-BB146055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618" y="2870948"/>
            <a:ext cx="3704396" cy="240809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If one part suffers, every part suffers with it; if one part is honored, every part rejoice with it.</a:t>
            </a:r>
            <a:endParaRPr lang="ko-KR" altLang="en-US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CD6EA76-E824-428F-ADE2-7E58125D0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/>
          <a:p>
            <a:pPr rtl="0"/>
            <a:r>
              <a:rPr lang="en-US" altLang="ko-KR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1Cor12:26</a:t>
            </a:r>
            <a:endParaRPr lang="ko-KR" altLang="en-US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9BB975-0414-44D7-A578-5DD06E40A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D1BCC2D1-67C3-481C-89D1-D29C6BE43BC1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32052D-E591-4C2E-A403-7590418B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8583EB-A4E5-47C7-8814-8CF520C5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88895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16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China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294367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50" dirty="0"/>
              <a:t>"</a:t>
            </a:r>
            <a:r>
              <a:rPr lang="ko-KR" altLang="en-US" sz="1050" dirty="0"/>
              <a:t>나 여호와가 이같이 </a:t>
            </a:r>
            <a:r>
              <a:rPr lang="ko-KR" altLang="en-US" sz="1050" dirty="0" err="1"/>
              <a:t>말하노라</a:t>
            </a:r>
            <a:r>
              <a:rPr lang="ko-KR" altLang="en-US" sz="1050" dirty="0"/>
              <a:t> 바다 가운데에 길을</a:t>
            </a:r>
            <a:r>
              <a:rPr lang="en-US" altLang="ko-KR" sz="1050" dirty="0"/>
              <a:t>, </a:t>
            </a:r>
            <a:r>
              <a:rPr lang="ko-KR" altLang="en-US" sz="1050" dirty="0"/>
              <a:t>큰 물 가운데에 지름길을 내고</a:t>
            </a:r>
            <a:r>
              <a:rPr lang="en-US" altLang="ko-KR" sz="1050" dirty="0"/>
              <a:t>" (</a:t>
            </a:r>
            <a:r>
              <a:rPr lang="ko-KR" altLang="en-US" sz="1050" dirty="0"/>
              <a:t>이사야 </a:t>
            </a:r>
            <a:r>
              <a:rPr lang="en-US" altLang="ko-KR" sz="1050" dirty="0"/>
              <a:t>43:16) </a:t>
            </a:r>
            <a:endParaRPr lang="ko-KR" altLang="en-US" sz="72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93449"/>
            <a:ext cx="4998304" cy="4371254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중국 공산당이 권력에 대한 모든 위협을 제한하려고 함에 따라 규제를 강화하고 감시를 강화 하면서 중국의 기독교인들은 더욱 거센 압력을 받고 있습니다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중국의 감시는 세계에서 가장 억압적이고 정교하며</a:t>
            </a:r>
            <a:r>
              <a:rPr lang="en-US" altLang="ko-KR" sz="1050" dirty="0"/>
              <a:t>, </a:t>
            </a:r>
            <a:r>
              <a:rPr lang="ko-KR" altLang="en-US" sz="1050" dirty="0"/>
              <a:t>기독교 지도자들은 특히 투옥이나 소수의 경우 납치를 포함한 박해에 취약합니다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계속 개정되는 </a:t>
            </a:r>
            <a:r>
              <a:rPr lang="en-US" altLang="ko-KR" sz="1050" dirty="0"/>
              <a:t>2018</a:t>
            </a:r>
            <a:r>
              <a:rPr lang="ko-KR" altLang="en-US" sz="1050" dirty="0"/>
              <a:t>년 종교 규정과 함께 인터넷과 소셜 미디어에 대한 새로운 제한은 기독 교인의 자유를 심각하게 제한하고 있습니다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많은 교회들이 지하교회 혹은 삼자애국운동 소속이든 상관없이 감시당하고 폐쇄되고 있습니다</a:t>
            </a:r>
            <a:r>
              <a:rPr lang="en-US" altLang="ko-KR" sz="1050" dirty="0"/>
              <a:t>. 18</a:t>
            </a:r>
            <a:r>
              <a:rPr lang="ko-KR" altLang="en-US" sz="1050" dirty="0"/>
              <a:t>세 미만이 교회에 다니는 것은 여전히 불 법입니다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이슬람이나 티베트 불교에서 개종한 사람이 가족이나 지역 사회에서 발견되면 일반적으로 위 협을 받고 신체적으로 해를 입습니다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이웃 사람들은 기독교 활동을 당국이나 촌장에게 신고 할 수 있으며</a:t>
            </a:r>
            <a:r>
              <a:rPr lang="en-US" altLang="ko-KR" sz="1050" dirty="0"/>
              <a:t>, </a:t>
            </a:r>
            <a:r>
              <a:rPr lang="ko-KR" altLang="en-US" sz="1050" dirty="0"/>
              <a:t>당국은 신자를 제지하기 위한 조치를 취할 것입니다</a:t>
            </a:r>
            <a:r>
              <a:rPr lang="en-US" altLang="ko-KR" sz="1050" dirty="0"/>
              <a:t>.</a:t>
            </a:r>
            <a:endParaRPr lang="ko-KR" altLang="ko-KR" sz="44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406307"/>
            <a:ext cx="5183188" cy="6000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50" dirty="0"/>
              <a:t>오픈도어는 중국 내 신자들에게 제자훈련과 박해 생존훈련</a:t>
            </a:r>
            <a:r>
              <a:rPr lang="en-US" altLang="ko-KR" sz="1050" dirty="0"/>
              <a:t>, </a:t>
            </a:r>
            <a:r>
              <a:rPr lang="ko-KR" altLang="en-US" sz="1050" dirty="0"/>
              <a:t>이슬람교나 불교에서 개종한 신자들에게 기독교 서적을 제공하는 등 다양한 방법으로 지원하고 있습니다</a:t>
            </a:r>
            <a:r>
              <a:rPr lang="en-US" altLang="ko-KR" sz="1050" dirty="0"/>
              <a:t>.</a:t>
            </a:r>
            <a:endParaRPr lang="ko-KR" altLang="en-US" sz="115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59" y="2084275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16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/China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776631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감시와 엄격한 규제에 직면한 기독교인들에게 힘과 지혜와 대담함을 얻게 되도록 </a:t>
            </a:r>
            <a:endParaRPr lang="en-US" altLang="ko-KR" sz="1100" dirty="0"/>
          </a:p>
          <a:p>
            <a:pPr algn="just"/>
            <a:r>
              <a:rPr lang="ko-KR" altLang="en-US" sz="1100" dirty="0"/>
              <a:t>박해를 경험하지 않은 젊은이들이 그들의 믿음을 굳건히 지킬 수 있도록 </a:t>
            </a:r>
            <a:endParaRPr lang="en-US" altLang="ko-KR" sz="1100" dirty="0"/>
          </a:p>
          <a:p>
            <a:pPr algn="just"/>
            <a:r>
              <a:rPr lang="ko-KR" altLang="en-US" sz="1100" dirty="0"/>
              <a:t>중국의 교회가 박해가 심해지고 있음에도 불구하고 계속 성장할 수 있도록</a:t>
            </a:r>
            <a:endParaRPr lang="en-US" altLang="ko-KR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73004" y="861067"/>
            <a:ext cx="4795505" cy="217647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68509" y="846689"/>
            <a:ext cx="2909456" cy="21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ED117E-C492-FED1-35B5-F6031DF3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559814"/>
            <a:ext cx="9574059" cy="753172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박해현장 </a:t>
            </a:r>
            <a:r>
              <a:rPr lang="en-US" altLang="ko-KR" sz="3200" dirty="0"/>
              <a:t>5/16-#</a:t>
            </a:r>
            <a:r>
              <a:rPr lang="ko-KR" altLang="en-US" sz="3200" dirty="0"/>
              <a:t>인도 북동부 </a:t>
            </a:r>
            <a:r>
              <a:rPr lang="ko-KR" altLang="en-US" sz="3200" dirty="0" err="1"/>
              <a:t>마니푸르</a:t>
            </a:r>
            <a:endParaRPr lang="ko-KR" altLang="en-US" sz="3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EDA3EC-CB6F-005C-48B1-AD143CF7D5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961438" cy="55403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en-US" altLang="ko-KR" dirty="0">
                <a:solidFill>
                  <a:srgbClr val="0070C0"/>
                </a:solidFill>
              </a:rPr>
              <a:t>2023</a:t>
            </a:r>
            <a:r>
              <a:rPr lang="ko-KR" altLang="en-US" dirty="0">
                <a:solidFill>
                  <a:srgbClr val="0070C0"/>
                </a:solidFill>
              </a:rPr>
              <a:t>년 </a:t>
            </a:r>
            <a:r>
              <a:rPr lang="en-US" altLang="ko-KR" dirty="0">
                <a:solidFill>
                  <a:srgbClr val="0070C0"/>
                </a:solidFill>
              </a:rPr>
              <a:t>5</a:t>
            </a:r>
            <a:r>
              <a:rPr lang="ko-KR" altLang="en-US" dirty="0">
                <a:solidFill>
                  <a:srgbClr val="0070C0"/>
                </a:solidFill>
              </a:rPr>
              <a:t>월 </a:t>
            </a:r>
            <a:r>
              <a:rPr lang="en-US" altLang="ko-KR" dirty="0">
                <a:solidFill>
                  <a:srgbClr val="0070C0"/>
                </a:solidFill>
              </a:rPr>
              <a:t>3</a:t>
            </a:r>
            <a:r>
              <a:rPr lang="ko-KR" altLang="en-US" dirty="0">
                <a:solidFill>
                  <a:srgbClr val="0070C0"/>
                </a:solidFill>
              </a:rPr>
              <a:t>일부터 </a:t>
            </a:r>
            <a:r>
              <a:rPr lang="ko-KR" altLang="en-US" dirty="0" err="1">
                <a:solidFill>
                  <a:srgbClr val="0070C0"/>
                </a:solidFill>
              </a:rPr>
              <a:t>마니푸르를</a:t>
            </a:r>
            <a:r>
              <a:rPr lang="ko-KR" altLang="en-US" dirty="0">
                <a:solidFill>
                  <a:srgbClr val="0070C0"/>
                </a:solidFill>
              </a:rPr>
              <a:t> 뒤흔든 인종 충돌로 인해 주민들은 모두 피난을 떠났고 실향민이 되었습니다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928C45-B0C8-04AF-3737-03FC6A3E24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150210" cy="352901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ko-KR" altLang="en-US" dirty="0"/>
              <a:t>최소 </a:t>
            </a:r>
            <a:r>
              <a:rPr lang="en-US" altLang="ko-KR" dirty="0"/>
              <a:t>15,000</a:t>
            </a:r>
            <a:r>
              <a:rPr lang="ko-KR" altLang="en-US" dirty="0"/>
              <a:t>명이 피난캠프에서 안식처를 찾고 있습니다</a:t>
            </a:r>
            <a:r>
              <a:rPr lang="en-US" altLang="ko-KR" dirty="0"/>
              <a:t>. OD </a:t>
            </a:r>
            <a:r>
              <a:rPr lang="ko-KR" altLang="en-US" dirty="0"/>
              <a:t>파트너들은 </a:t>
            </a:r>
            <a:r>
              <a:rPr lang="en-US" altLang="ko-KR" dirty="0"/>
              <a:t>100</a:t>
            </a:r>
            <a:r>
              <a:rPr lang="ko-KR" altLang="en-US" dirty="0"/>
              <a:t>개 이상의 교회가 불태워지고 파괴되었으며</a:t>
            </a:r>
            <a:r>
              <a:rPr lang="en-US" altLang="ko-KR" dirty="0"/>
              <a:t>, 18</a:t>
            </a:r>
            <a:r>
              <a:rPr lang="ko-KR" altLang="en-US" dirty="0"/>
              <a:t>개 마을의 </a:t>
            </a:r>
            <a:r>
              <a:rPr lang="en-US" altLang="ko-KR" dirty="0"/>
              <a:t>300</a:t>
            </a:r>
            <a:r>
              <a:rPr lang="ko-KR" altLang="en-US" dirty="0"/>
              <a:t>채 이상의 집</a:t>
            </a:r>
            <a:r>
              <a:rPr lang="en-US" altLang="ko-KR" dirty="0"/>
              <a:t>, </a:t>
            </a:r>
            <a:r>
              <a:rPr lang="ko-KR" altLang="en-US" dirty="0"/>
              <a:t>기독교 기관 및 목회 구역이 방화 되었고</a:t>
            </a:r>
            <a:r>
              <a:rPr lang="en-US" altLang="ko-KR" dirty="0"/>
              <a:t>, 17</a:t>
            </a:r>
            <a:r>
              <a:rPr lang="ko-KR" altLang="en-US" dirty="0"/>
              <a:t>명의 기독교인이 살해당했으며</a:t>
            </a:r>
            <a:r>
              <a:rPr lang="en-US" altLang="ko-KR" dirty="0"/>
              <a:t>, </a:t>
            </a:r>
            <a:r>
              <a:rPr lang="ko-KR" altLang="en-US" dirty="0"/>
              <a:t>몇 명은 구타와 위협을 받았다고 보고했습니다</a:t>
            </a:r>
            <a:r>
              <a:rPr lang="en-US" altLang="ko-KR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/>
              <a:t>OD </a:t>
            </a:r>
            <a:r>
              <a:rPr lang="ko-KR" altLang="en-US" dirty="0"/>
              <a:t>파트너인 </a:t>
            </a:r>
            <a:r>
              <a:rPr lang="en-US" altLang="ko-KR" dirty="0"/>
              <a:t>Neha*</a:t>
            </a:r>
            <a:r>
              <a:rPr lang="ko-KR" altLang="en-US" dirty="0"/>
              <a:t>는 “상황이 끔찍하고 집과 재산이 불타고 있습니다</a:t>
            </a:r>
            <a:r>
              <a:rPr lang="en-US" altLang="ko-KR" dirty="0"/>
              <a:t>. </a:t>
            </a:r>
            <a:r>
              <a:rPr lang="ko-KR" altLang="en-US" dirty="0"/>
              <a:t>사람들은 두려움 속에 살고 있으며 다음 시간이 어떻게 될지 비관적입니다</a:t>
            </a:r>
            <a:r>
              <a:rPr lang="en-US" altLang="ko-KR" dirty="0"/>
              <a:t>. </a:t>
            </a:r>
            <a:r>
              <a:rPr lang="ko-KR" altLang="en-US" dirty="0"/>
              <a:t>기독교인들이 직면한 불의와 잔학 행위에 반대하는 목소리를 높이는 데 여러분의 도움이 필요합니다</a:t>
            </a:r>
            <a:r>
              <a:rPr lang="en-US" altLang="ko-KR" dirty="0"/>
              <a:t>.”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ko-KR" altLang="en-US" dirty="0"/>
              <a:t>현재 상황은 평온하지만 상황이 악화되어 더 많은 인명 피해와 재산 피해가 발생할 수 있습니다</a:t>
            </a:r>
            <a:r>
              <a:rPr lang="en-US" altLang="ko-KR" dirty="0"/>
              <a:t>. </a:t>
            </a:r>
            <a:r>
              <a:rPr lang="ko-KR" altLang="en-US" dirty="0"/>
              <a:t>주정부는 극단적인 폭력의 경우 </a:t>
            </a:r>
            <a:r>
              <a:rPr lang="en-US" altLang="ko-KR" dirty="0"/>
              <a:t>'</a:t>
            </a:r>
            <a:r>
              <a:rPr lang="ko-KR" altLang="en-US" dirty="0"/>
              <a:t>보자마자 사격</a:t>
            </a:r>
            <a:r>
              <a:rPr lang="en-US" altLang="ko-KR" dirty="0"/>
              <a:t>' </a:t>
            </a:r>
            <a:r>
              <a:rPr lang="ko-KR" altLang="en-US" dirty="0"/>
              <a:t>명령을 내렸습니다</a:t>
            </a:r>
            <a:r>
              <a:rPr lang="en-US" altLang="ko-KR" dirty="0"/>
              <a:t>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/>
              <a:t>“</a:t>
            </a:r>
            <a:r>
              <a:rPr lang="ko-KR" altLang="en-US" dirty="0"/>
              <a:t>우리는 인도 정부가 인도의 소수 기독교인에 대한 폭력 행위를 공개적으로 규탄할 것을 요청합니다</a:t>
            </a:r>
            <a:r>
              <a:rPr lang="en-US" altLang="ko-KR" dirty="0"/>
              <a:t>.”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4D2C8A5-69B4-3616-A4C5-B239CC9B79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10068" y="4828832"/>
            <a:ext cx="4411306" cy="1371600"/>
          </a:xfrm>
        </p:spPr>
        <p:txBody>
          <a:bodyPr>
            <a:normAutofit fontScale="55000" lnSpcReduction="20000"/>
          </a:bodyPr>
          <a:lstStyle/>
          <a:p>
            <a:r>
              <a:rPr lang="ko-KR" altLang="en-US" dirty="0"/>
              <a:t>집이 불타고 파괴되어 난민캠프에 피신하고 있는 부족 기독교 난민들을 위해 기도해 주십시오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폭력으로 목숨을 잃은 그리스도인 가족들을 위해 기도해 주십시오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충돌이 종교적 박해로 번지고 있는 가운데 피해 지역의 평화를 위해 기도해 주십시오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6CFFE39E-5A44-13E1-B021-46F1C88B9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69525" y="2269835"/>
            <a:ext cx="4411306" cy="248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9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D8F00F-1E0A-9E67-8A16-A973539E7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421" y="559814"/>
            <a:ext cx="10133925" cy="753172"/>
          </a:xfrm>
        </p:spPr>
        <p:txBody>
          <a:bodyPr>
            <a:normAutofit/>
          </a:bodyPr>
          <a:lstStyle/>
          <a:p>
            <a:r>
              <a:rPr lang="ko-KR" altLang="en-US" sz="3200" dirty="0"/>
              <a:t>박해현장 </a:t>
            </a:r>
            <a:r>
              <a:rPr lang="en-US" altLang="ko-KR" sz="3200" dirty="0"/>
              <a:t>6/13-#</a:t>
            </a:r>
            <a:r>
              <a:rPr lang="ko-KR" altLang="en-US" sz="3200" dirty="0"/>
              <a:t>인도</a:t>
            </a:r>
            <a:r>
              <a:rPr lang="en-US" altLang="ko-KR" sz="3200" dirty="0"/>
              <a:t>-</a:t>
            </a:r>
            <a:r>
              <a:rPr lang="ko-KR" altLang="en-US" sz="3200" dirty="0"/>
              <a:t>북동부 </a:t>
            </a:r>
            <a:r>
              <a:rPr lang="ko-KR" altLang="en-US" sz="3200" dirty="0" err="1"/>
              <a:t>마니푸르</a:t>
            </a:r>
            <a:endParaRPr lang="ko-KR" altLang="en-US" sz="3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7A4FC0-6747-5A15-BE49-4AA043CE75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2422" y="1393558"/>
            <a:ext cx="5043577" cy="685408"/>
          </a:xfrm>
        </p:spPr>
        <p:txBody>
          <a:bodyPr>
            <a:normAutofit fontScale="40000" lnSpcReduction="20000"/>
          </a:bodyPr>
          <a:lstStyle/>
          <a:p>
            <a:r>
              <a:rPr lang="ko-KR" altLang="en-US" dirty="0" err="1">
                <a:solidFill>
                  <a:srgbClr val="0070C0"/>
                </a:solidFill>
              </a:rPr>
              <a:t>마니푸르에서</a:t>
            </a:r>
            <a:r>
              <a:rPr lang="ko-KR" altLang="en-US" dirty="0">
                <a:solidFill>
                  <a:srgbClr val="0070C0"/>
                </a:solidFill>
              </a:rPr>
              <a:t> 쿠키족과 </a:t>
            </a:r>
            <a:r>
              <a:rPr lang="ko-KR" altLang="en-US" dirty="0" err="1">
                <a:solidFill>
                  <a:srgbClr val="0070C0"/>
                </a:solidFill>
              </a:rPr>
              <a:t>메이테이족</a:t>
            </a:r>
            <a:r>
              <a:rPr lang="ko-KR" altLang="en-US" dirty="0">
                <a:solidFill>
                  <a:srgbClr val="0070C0"/>
                </a:solidFill>
              </a:rPr>
              <a:t> 사이에 폭력이 발생한 지 한 달이 지난 지금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두 집단 사이의 폭력은 멈추지 않고 폭력 피해자들은 숨돌릴 틈도 없이 긴장하고 있습니다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1010B2E-FF7F-2C47-E669-CE1D599258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52423" y="2159539"/>
            <a:ext cx="5043577" cy="4165061"/>
          </a:xfrm>
        </p:spPr>
        <p:txBody>
          <a:bodyPr>
            <a:normAutofit lnSpcReduction="10000"/>
          </a:bodyPr>
          <a:lstStyle/>
          <a:p>
            <a:r>
              <a:rPr lang="en-US" altLang="ko-KR" sz="1000" dirty="0"/>
              <a:t>6</a:t>
            </a:r>
            <a:r>
              <a:rPr lang="ko-KR" altLang="en-US" sz="1000" dirty="0"/>
              <a:t>월 초</a:t>
            </a:r>
            <a:r>
              <a:rPr lang="en-US" altLang="ko-KR" sz="1000" dirty="0"/>
              <a:t>, Meitei</a:t>
            </a:r>
            <a:r>
              <a:rPr lang="ko-KR" altLang="en-US" sz="1000" dirty="0"/>
              <a:t>족 </a:t>
            </a:r>
            <a:r>
              <a:rPr lang="en-US" altLang="ko-KR" sz="1000" dirty="0" err="1"/>
              <a:t>Armabai</a:t>
            </a:r>
            <a:r>
              <a:rPr lang="en-US" altLang="ko-KR" sz="1000" dirty="0"/>
              <a:t> Tenggol</a:t>
            </a:r>
            <a:r>
              <a:rPr lang="ko-KR" altLang="en-US" sz="1000" dirty="0"/>
              <a:t>은 난민 기독교 부족을 공격하여</a:t>
            </a:r>
            <a:r>
              <a:rPr lang="en-US" altLang="ko-KR" sz="1000" dirty="0"/>
              <a:t>, </a:t>
            </a:r>
            <a:r>
              <a:rPr lang="ko-KR" altLang="en-US" sz="1000" dirty="0"/>
              <a:t>재산을 도둑질하고</a:t>
            </a:r>
            <a:r>
              <a:rPr lang="en-US" altLang="ko-KR" sz="1000" dirty="0"/>
              <a:t>, </a:t>
            </a:r>
            <a:r>
              <a:rPr lang="ko-KR" altLang="en-US" sz="1000" dirty="0"/>
              <a:t>집을 불태웠습니다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그곳에 거주하던 부족 기독교인은 목숨을 걸고 도망쳐 현재 인근 도시인 </a:t>
            </a:r>
            <a:r>
              <a:rPr lang="en-US" altLang="ko-KR" sz="1000" dirty="0"/>
              <a:t>Manipur</a:t>
            </a:r>
            <a:r>
              <a:rPr lang="ko-KR" altLang="en-US" sz="1000" dirty="0"/>
              <a:t>로 피신한 상태입니다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대통령의 규칙과 즉시 사격 명령으로 상황은 더욱 끔찍합니다</a:t>
            </a:r>
            <a:r>
              <a:rPr lang="en-US" altLang="ko-KR" sz="1000" dirty="0"/>
              <a:t>. Meitei </a:t>
            </a:r>
            <a:r>
              <a:rPr lang="ko-KR" altLang="en-US" sz="1000" dirty="0"/>
              <a:t>그룹은 부족 공동체를 제거하기 위해 정부군에 의해 지속적 지원을 받는다는 소문도 있습니다</a:t>
            </a:r>
            <a:r>
              <a:rPr lang="en-US" altLang="ko-KR" sz="1000" dirty="0"/>
              <a:t>.</a:t>
            </a:r>
          </a:p>
          <a:p>
            <a:r>
              <a:rPr lang="ko-KR" altLang="en-US" sz="1000" dirty="0"/>
              <a:t>이 지역에 거주하는 우리의 </a:t>
            </a:r>
            <a:r>
              <a:rPr lang="en-US" altLang="ko-KR" sz="1000" dirty="0"/>
              <a:t>OD </a:t>
            </a:r>
            <a:r>
              <a:rPr lang="ko-KR" altLang="en-US" sz="1000" dirty="0"/>
              <a:t>파트너 </a:t>
            </a:r>
            <a:r>
              <a:rPr lang="en-US" altLang="ko-KR" sz="1000" dirty="0"/>
              <a:t>Ngai Elam*</a:t>
            </a:r>
            <a:r>
              <a:rPr lang="ko-KR" altLang="en-US" sz="1000" dirty="0"/>
              <a:t>은 “</a:t>
            </a:r>
            <a:r>
              <a:rPr lang="en-US" altLang="ko-KR" sz="1000" dirty="0"/>
              <a:t>Meitei</a:t>
            </a:r>
            <a:r>
              <a:rPr lang="ko-KR" altLang="en-US" sz="1000" dirty="0"/>
              <a:t>가 부족을 공포에 떨게 하기 위해 매일 계속해서 공격하고 총을 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여성과 소녀들은 성희롱과 학대를 당하고</a:t>
            </a:r>
            <a:r>
              <a:rPr lang="en-US" altLang="ko-KR" sz="1000" dirty="0"/>
              <a:t>, 18</a:t>
            </a:r>
            <a:r>
              <a:rPr lang="ko-KR" altLang="en-US" sz="1000" dirty="0"/>
              <a:t>세 이상의 남성들은 반란군에 의해 무장 훈련을 받습니다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부족에게 유일한 안전한 장소는 난민 수용소입니다</a:t>
            </a:r>
            <a:r>
              <a:rPr lang="en-US" altLang="ko-KR" sz="1000" dirty="0"/>
              <a:t>.”</a:t>
            </a:r>
          </a:p>
          <a:p>
            <a:r>
              <a:rPr lang="ko-KR" altLang="en-US" sz="1000" dirty="0"/>
              <a:t>현지 기독교인들은 </a:t>
            </a:r>
            <a:r>
              <a:rPr lang="en-US" altLang="ko-KR" sz="1000" dirty="0"/>
              <a:t>350</a:t>
            </a:r>
            <a:r>
              <a:rPr lang="ko-KR" altLang="en-US" sz="1000" dirty="0"/>
              <a:t>개 이상의 교회가 불타고 파괴되었으며 약 </a:t>
            </a:r>
            <a:r>
              <a:rPr lang="en-US" altLang="ko-KR" sz="1000" dirty="0"/>
              <a:t>80</a:t>
            </a:r>
            <a:r>
              <a:rPr lang="ko-KR" altLang="en-US" sz="1000" dirty="0"/>
              <a:t>명의 기독교인이 지금까지 폭력으로 사망한 것으로 우려하고 있다고 보고했습니다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영향을 받는 모든 마을을 다니지 못했기 때문에 이 수치는 변경될 수도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교회는 안전한 지역에서 몇 시간 동안 조용히 기도회를 갖지만 다른 모든 활동은 중단되었습니다</a:t>
            </a:r>
            <a:r>
              <a:rPr lang="en-US" altLang="ko-KR" sz="1000" dirty="0"/>
              <a:t>.</a:t>
            </a:r>
          </a:p>
          <a:p>
            <a:r>
              <a:rPr lang="ko-KR" altLang="en-US" sz="1000" dirty="0"/>
              <a:t>그럼에도 </a:t>
            </a:r>
            <a:r>
              <a:rPr lang="ko-KR" altLang="en-US" sz="1000" dirty="0" err="1"/>
              <a:t>메이테이</a:t>
            </a:r>
            <a:r>
              <a:rPr lang="ko-KR" altLang="en-US" sz="1000" dirty="0"/>
              <a:t> 지역의 지역 기독교인들은 다음과 같이 고백합니다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E25B4D12-E827-C6EB-08DB-050BBA8F15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8" y="1393558"/>
            <a:ext cx="4306888" cy="4931042"/>
          </a:xfrm>
        </p:spPr>
        <p:txBody>
          <a:bodyPr>
            <a:normAutofit fontScale="92500"/>
          </a:bodyPr>
          <a:lstStyle/>
          <a:p>
            <a:r>
              <a:rPr lang="ko-KR" altLang="en-US" sz="1100" dirty="0">
                <a:solidFill>
                  <a:srgbClr val="C00000"/>
                </a:solidFill>
              </a:rPr>
              <a:t>“우리는 이 전쟁에서 하나님이 우리와 함께 하신다는 것을 믿습니다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>
                <a:solidFill>
                  <a:srgbClr val="C00000"/>
                </a:solidFill>
              </a:rPr>
              <a:t>예전처럼 교회가 정상적으로 활동할 순 없지만 성도들이 와서 기도할 수 있도록 문이 열려 있고 많은 성도들이 기도하고 있습니다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>
                <a:solidFill>
                  <a:srgbClr val="C00000"/>
                </a:solidFill>
              </a:rPr>
              <a:t>우리는 전 세계 기독교인들의 기도가 지금까지 부족 신자들을 안전하게 지켜주었다고 믿습니다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>
                <a:solidFill>
                  <a:srgbClr val="C00000"/>
                </a:solidFill>
              </a:rPr>
              <a:t>그리스도인들이 무릎을 꿇고 기도하고 하나님을 찾을 수 있도록 하나님께서 힘을 주시도록 우리와 함께 기도해 주십시오</a:t>
            </a:r>
            <a:r>
              <a:rPr lang="en-US" altLang="ko-KR" sz="1100" dirty="0">
                <a:solidFill>
                  <a:srgbClr val="C00000"/>
                </a:solidFill>
              </a:rPr>
              <a:t>.” </a:t>
            </a:r>
            <a:r>
              <a:rPr lang="en-US" altLang="ko-KR" sz="1100" dirty="0"/>
              <a:t>– </a:t>
            </a:r>
            <a:r>
              <a:rPr lang="ko-KR" altLang="en-US" sz="1100" dirty="0"/>
              <a:t>링 </a:t>
            </a:r>
            <a:r>
              <a:rPr lang="ko-KR" altLang="en-US" sz="1100" dirty="0" err="1"/>
              <a:t>하오킵</a:t>
            </a:r>
            <a:endParaRPr lang="en-US" altLang="ko-KR" sz="1100" dirty="0"/>
          </a:p>
          <a:p>
            <a:r>
              <a:rPr lang="ko-KR" altLang="en-US" sz="1100" dirty="0"/>
              <a:t>하나님께서 정부 관리들의 마음과 생각에 개입하셔서 그들이 진리를 찾고 정의를 실현하도록 기도해 주십시오</a:t>
            </a:r>
            <a:r>
              <a:rPr lang="en-US" altLang="ko-KR" sz="1100" dirty="0"/>
              <a:t>.</a:t>
            </a:r>
          </a:p>
          <a:p>
            <a:r>
              <a:rPr lang="ko-KR" altLang="en-US" sz="1100" dirty="0"/>
              <a:t>피해를 입은 기독교인들을 위해 기도해 주십시오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트라우마에 시달리고</a:t>
            </a:r>
            <a:r>
              <a:rPr lang="en-US" altLang="ko-KR" sz="1100" dirty="0"/>
              <a:t>,</a:t>
            </a:r>
            <a:r>
              <a:rPr lang="ko-KR" altLang="en-US" sz="1100" dirty="0"/>
              <a:t> 수용소에서 피난처를 찾는 이재민이 되었습니다</a:t>
            </a:r>
            <a:r>
              <a:rPr lang="en-US" altLang="ko-KR" sz="1100" dirty="0"/>
              <a:t>.</a:t>
            </a:r>
          </a:p>
          <a:p>
            <a:r>
              <a:rPr lang="ko-KR" altLang="en-US" sz="1100" dirty="0"/>
              <a:t>피해를 입은 이웃 국가에서 회복 중인 사람들을 위해 기도해 주십시오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치유와 회복이 필요합니다</a:t>
            </a:r>
            <a:r>
              <a:rPr lang="en-US" altLang="ko-KR" sz="1100" dirty="0"/>
              <a:t>.</a:t>
            </a:r>
          </a:p>
          <a:p>
            <a:r>
              <a:rPr lang="ko-KR" altLang="en-US" sz="1100" dirty="0"/>
              <a:t>피해 지역에 거주하며 피해자들이 더 안전한 곳으로 이동할 수 있도록 돕고 있는 우리의 </a:t>
            </a:r>
            <a:r>
              <a:rPr lang="en-US" altLang="ko-KR" sz="1100" dirty="0"/>
              <a:t>OD </a:t>
            </a:r>
            <a:r>
              <a:rPr lang="ko-KR" altLang="en-US" sz="1100" dirty="0"/>
              <a:t>파트너들을 위해 기도해 주십시오</a:t>
            </a:r>
            <a:r>
              <a:rPr lang="en-US" altLang="ko-KR" sz="1100" dirty="0"/>
              <a:t>. </a:t>
            </a:r>
            <a:r>
              <a:rPr lang="ko-KR" altLang="en-US" sz="1100" dirty="0"/>
              <a:t>우리 동역자들이 수행하는 긴급하고 실질적인 구호활동이 시기 적절하게 공급될 수 있도록 기도해 주십시오</a:t>
            </a:r>
            <a:r>
              <a:rPr lang="en-US" altLang="ko-KR" sz="1100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64DB48E-0515-8D43-FA73-FC8531E8E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4F95BAE-D5CF-EC54-36DD-02B6FBF6C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7E06053-EA83-FE3D-B28A-FB6A3D22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509983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/>
              <a:t>아프리카여 일어나라 폭력적 박해에 맞서서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288" y="171962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자 매들을 기억하고 함께 연합하며 폭력적인 박해에 함께 맞서기 위한 </a:t>
            </a:r>
            <a:r>
              <a:rPr lang="ko-KR" altLang="en-US" sz="1600" dirty="0" err="1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동역입니다</a:t>
            </a:r>
            <a:r>
              <a:rPr lang="en-US" altLang="ko-KR" sz="1600" dirty="0">
                <a:solidFill>
                  <a:srgbClr val="FF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332649"/>
            <a:ext cx="6142247" cy="352901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저희가 </a:t>
            </a:r>
            <a:r>
              <a:rPr lang="ko-KR" altLang="en-US" dirty="0" err="1"/>
              <a:t>동역하지</a:t>
            </a:r>
            <a:r>
              <a:rPr lang="ko-KR" altLang="en-US" dirty="0"/>
              <a:t> 않으면 이 곳의 교회들은 미래를 잃어버릴 수도 있습니다</a:t>
            </a:r>
            <a:r>
              <a:rPr lang="en-US" altLang="ko-KR" dirty="0"/>
              <a:t>. </a:t>
            </a:r>
            <a:r>
              <a:rPr lang="ko-KR" altLang="en-US" dirty="0"/>
              <a:t>오픈도어는 앞으로 </a:t>
            </a:r>
            <a:r>
              <a:rPr lang="en-US" altLang="ko-KR" dirty="0"/>
              <a:t>4</a:t>
            </a:r>
            <a:r>
              <a:rPr lang="ko-KR" altLang="en-US" dirty="0"/>
              <a:t>년 동안 이 캠페인을 진행하며 전세계 교회들이 이 폭력적인 박해에 맞서 함께 일어서기를 기대합니다</a:t>
            </a:r>
            <a:r>
              <a:rPr lang="en-US" altLang="ko-KR" dirty="0"/>
              <a:t>. </a:t>
            </a:r>
            <a:r>
              <a:rPr lang="ko-KR" altLang="en-US" dirty="0"/>
              <a:t>깨어 간절히 기도해주시고 지원해주시고</a:t>
            </a:r>
            <a:r>
              <a:rPr lang="en-US" altLang="ko-KR" dirty="0"/>
              <a:t>, </a:t>
            </a:r>
            <a:r>
              <a:rPr lang="ko-KR" altLang="en-US" dirty="0"/>
              <a:t>현재 아프리카에서 일어나고 있는 일들에 대해서 함께 나눠주세요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극단주의 이데올로기와 만연해 있는 폭력에 맞서기 위해 캠페인활동을 하며 변화를 만들어 낼 것입니다</a:t>
            </a:r>
            <a:r>
              <a:rPr lang="en-US" altLang="ko-KR" dirty="0"/>
              <a:t>. </a:t>
            </a:r>
            <a:r>
              <a:rPr lang="ko-KR" altLang="en-US" dirty="0"/>
              <a:t>그리고 향후 </a:t>
            </a:r>
            <a:r>
              <a:rPr lang="en-US" altLang="ko-KR" dirty="0"/>
              <a:t>4</a:t>
            </a:r>
            <a:r>
              <a:rPr lang="ko-KR" altLang="en-US" dirty="0"/>
              <a:t>년 동안 사하라 사막 이남 아프리카의 기독교인 성도들 </a:t>
            </a:r>
            <a:r>
              <a:rPr lang="en-US" altLang="ko-KR" dirty="0"/>
              <a:t>400</a:t>
            </a:r>
            <a:r>
              <a:rPr lang="ko-KR" altLang="en-US" dirty="0"/>
              <a:t>만명을 접촉하고 이들에게 영적</a:t>
            </a:r>
            <a:r>
              <a:rPr lang="en-US" altLang="ko-KR" dirty="0"/>
              <a:t>, </a:t>
            </a:r>
            <a:r>
              <a:rPr lang="ko-KR" altLang="en-US" dirty="0"/>
              <a:t>물리적</a:t>
            </a:r>
            <a:r>
              <a:rPr lang="en-US" altLang="ko-KR" dirty="0"/>
              <a:t>, </a:t>
            </a:r>
            <a:r>
              <a:rPr lang="ko-KR" altLang="en-US" dirty="0"/>
              <a:t>그리고 정서적 지원을 제공할 계획입니다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하나님께서 돕고 계십니다</a:t>
            </a:r>
            <a:r>
              <a:rPr lang="en-US" altLang="ko-KR" dirty="0"/>
              <a:t>. </a:t>
            </a:r>
            <a:r>
              <a:rPr lang="ko-KR" altLang="en-US" dirty="0"/>
              <a:t>여러분도 아프리카의 폭력적인 기독교 박해에 함께 맞서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756537"/>
            <a:ext cx="2834640" cy="1581221"/>
          </a:xfrm>
        </p:spPr>
        <p:txBody>
          <a:bodyPr>
            <a:normAutofit/>
          </a:bodyPr>
          <a:lstStyle/>
          <a:p>
            <a:r>
              <a:rPr lang="ko-KR" altLang="en-US" sz="2400" dirty="0"/>
              <a:t>사하라 이남 아프리카</a:t>
            </a:r>
            <a:r>
              <a:rPr lang="en-US" altLang="ko-KR" sz="2400" dirty="0"/>
              <a:t>(</a:t>
            </a:r>
            <a:r>
              <a:rPr lang="ko-KR" altLang="en-US" sz="2400" dirty="0" err="1"/>
              <a:t>사헬지역</a:t>
            </a:r>
            <a:r>
              <a:rPr lang="en-US" altLang="ko-KR" sz="2400" dirty="0"/>
              <a:t>)</a:t>
            </a:r>
            <a:r>
              <a:rPr lang="ko-KR" altLang="en-US" sz="2400" dirty="0"/>
              <a:t>의 상황</a:t>
            </a:r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B36266EF-0E81-6E7E-7839-2958B192B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sz="1400" dirty="0"/>
              <a:t>5,170</a:t>
            </a:r>
            <a:r>
              <a:rPr lang="ko-KR" altLang="en-US" sz="1400" dirty="0"/>
              <a:t>명의 기독교인들이 신앙을 이유로 살해 되었습니다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1,500</a:t>
            </a:r>
            <a:r>
              <a:rPr lang="ko-KR" altLang="en-US" sz="1400" dirty="0"/>
              <a:t>명의 기독교인들이 성폭력을 당했습니다</a:t>
            </a:r>
            <a:r>
              <a:rPr lang="en-US" altLang="ko-KR" sz="1400" dirty="0"/>
              <a:t>.</a:t>
            </a:r>
          </a:p>
          <a:p>
            <a:r>
              <a:rPr lang="en-US" altLang="ko-KR" sz="1400" dirty="0"/>
              <a:t>2,714</a:t>
            </a:r>
            <a:r>
              <a:rPr lang="ko-KR" altLang="en-US" sz="1400" dirty="0"/>
              <a:t>명의 기독교인들이 납치를 당했습니다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3419"/>
            <a:ext cx="2478542" cy="3435901"/>
          </a:xfrm>
        </p:spPr>
        <p:txBody>
          <a:bodyPr>
            <a:normAutofit/>
          </a:bodyPr>
          <a:lstStyle/>
          <a:p>
            <a:pPr algn="just"/>
            <a:r>
              <a:rPr lang="ko-KR" altLang="en-US" dirty="0"/>
              <a:t>이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지역의 폭력 상황은 사상 최고치를 기록하고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 </a:t>
            </a:r>
          </a:p>
          <a:p>
            <a:pPr algn="just"/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보코하람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(Boko Haram),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이슬람국가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(IS), </a:t>
            </a:r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알샤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</a:t>
            </a:r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바브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(al-Shabaab)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와 같은 극단적 </a:t>
            </a:r>
            <a:r>
              <a:rPr lang="ko-KR" altLang="en-US" dirty="0" err="1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지하디스트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단체들은 나이지리아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부르키나파소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소말리아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그리고 말리 와 같은 나라에서 활발히 활동하고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 </a:t>
            </a:r>
          </a:p>
          <a:p>
            <a:pPr algn="just"/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이들은 혼란을 조장하고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강도 짓을 하는 가운데서도 작전을 펼치며 기독교인과 무슬림을 살해하고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이 가운데 기독교인들은 특별히 주요 표적이 되고 있습니다</a:t>
            </a:r>
            <a:r>
              <a:rPr lang="en-US" altLang="ko-KR" dirty="0">
                <a:solidFill>
                  <a:srgbClr val="0070C0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</a:t>
            </a:r>
            <a:endParaRPr lang="ko-KR" altLang="en-US" dirty="0">
              <a:solidFill>
                <a:srgbClr val="0070C0"/>
              </a:solidFill>
              <a:latin typeface="휴먼아미체" panose="02030504000101010101" pitchFamily="18" charset="-127"/>
              <a:ea typeface="휴먼아미체" panose="02030504000101010101" pitchFamily="18" charset="-127"/>
            </a:endParaRPr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756537"/>
            <a:ext cx="7374802" cy="364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1" y="1142999"/>
            <a:ext cx="2573433" cy="1712344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Day 1.</a:t>
            </a:r>
            <a:r>
              <a:rPr lang="ko-KR" altLang="en-US" sz="2400" dirty="0"/>
              <a:t> 사하라 이남 아프리카의 교회를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3000"/>
            <a:ext cx="3757839" cy="4846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사하라 이남 아프리카 교회의 생존을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기독교인들이 예수님을 굳게 붙잡을 수 있도록 도와주세요</a:t>
            </a:r>
            <a:r>
              <a:rPr lang="en-US" altLang="ko-KR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사헬</a:t>
            </a:r>
            <a:r>
              <a:rPr lang="ko-KR" altLang="en-US" sz="1600" dirty="0"/>
              <a:t> 지역 성도들을 위해 기도합니다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폭력과 살인으로 인해 생긴 트라우마를 치료해 주시고</a:t>
            </a:r>
            <a:r>
              <a:rPr lang="en-US" altLang="ko-KR" sz="1600" dirty="0"/>
              <a:t>, </a:t>
            </a:r>
            <a:r>
              <a:rPr lang="ko-KR" altLang="en-US" sz="1600" dirty="0"/>
              <a:t>이들의 마음을 위로하여 </a:t>
            </a:r>
            <a:r>
              <a:rPr lang="ko-KR" altLang="en-US" sz="1600" dirty="0" err="1"/>
              <a:t>주옵소서</a:t>
            </a:r>
            <a:r>
              <a:rPr lang="en-US" altLang="ko-KR" sz="16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박해가 심해지는 가운데에서도 그리스도인들이 하나님의 영광을 구할 때에 지혜와 믿음을 주시기를 기도합니다</a:t>
            </a:r>
            <a:r>
              <a:rPr lang="en-US" altLang="ko-KR" sz="1600" dirty="0"/>
              <a:t>. </a:t>
            </a:r>
            <a:endParaRPr lang="ko-KR" altLang="en-US" sz="16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881886"/>
            <a:ext cx="2834640" cy="1934279"/>
          </a:xfrm>
        </p:spPr>
        <p:txBody>
          <a:bodyPr/>
          <a:lstStyle/>
          <a:p>
            <a:r>
              <a:rPr lang="ko-KR" altLang="en-US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고후 </a:t>
            </a:r>
            <a:r>
              <a:rPr lang="en-US" altLang="ko-KR" dirty="0">
                <a:solidFill>
                  <a:schemeClr val="tx1"/>
                </a:solidFill>
              </a:rPr>
              <a:t>4:8-9)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6" name="그림 5" descr="텍스트, 인간의 얼굴, 스크린샷, 피부이(가) 표시된 사진&#10;&#10;자동 생성된 설명">
            <a:extLst>
              <a:ext uri="{FF2B5EF4-FFF2-40B4-BE49-F238E27FC236}">
                <a16:creationId xmlns:a16="http://schemas.microsoft.com/office/drawing/2014/main" id="{30D3DCFD-E6BD-E285-41DC-649FA014C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503" y="1143000"/>
            <a:ext cx="3730496" cy="37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677838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Day 2. </a:t>
            </a:r>
            <a:r>
              <a:rPr lang="ko-KR" altLang="en-US" sz="2400" dirty="0"/>
              <a:t>사하라 이남 아프리카의 지도자를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3824090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사하라 이남 아프리카의 혼란 속에서 안정을 찾을 수 있도록 기도해 주세요</a:t>
            </a:r>
            <a:r>
              <a:rPr lang="en-US" altLang="ko-KR" dirty="0"/>
              <a:t>. </a:t>
            </a:r>
            <a:r>
              <a:rPr lang="ko-KR" altLang="en-US" dirty="0"/>
              <a:t>특별히 정치 지도자들이 부족</a:t>
            </a:r>
            <a:r>
              <a:rPr lang="en-US" altLang="ko-KR" dirty="0"/>
              <a:t>, </a:t>
            </a:r>
            <a:r>
              <a:rPr lang="ko-KR" altLang="en-US" dirty="0"/>
              <a:t>종교</a:t>
            </a:r>
            <a:r>
              <a:rPr lang="en-US" altLang="ko-KR" dirty="0"/>
              <a:t>, </a:t>
            </a:r>
            <a:r>
              <a:rPr lang="ko-KR" altLang="en-US" dirty="0"/>
              <a:t>성별에 관계없이 모든 사람들이 살 수 있는 안전한 국가를 만들 수 있도록 기도해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현명한 지도자들이 경제 위기 가운데서도 국가를 안정적으로 이끌 수 있도록 기도해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박해를 받은 교회 지도자들을 위해 기도해 주세요</a:t>
            </a:r>
            <a:r>
              <a:rPr lang="en-US" altLang="ko-KR" dirty="0"/>
              <a:t>. </a:t>
            </a:r>
            <a:r>
              <a:rPr lang="ko-KR" altLang="en-US" dirty="0"/>
              <a:t>새 힘을 회복시켜 주시고</a:t>
            </a:r>
            <a:r>
              <a:rPr lang="en-US" altLang="ko-KR" dirty="0"/>
              <a:t>,</a:t>
            </a:r>
            <a:r>
              <a:rPr lang="ko-KR" altLang="en-US" dirty="0"/>
              <a:t> 다시 교회를 잘 인도할 수 있도록 영적으로 잘 준비시켜 주시도록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907766"/>
            <a:ext cx="2834640" cy="1908400"/>
          </a:xfrm>
        </p:spPr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dirty="0">
              <a:solidFill>
                <a:srgbClr val="0070C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(</a:t>
            </a:r>
            <a:r>
              <a:rPr lang="ko-KR" altLang="en-US" dirty="0" err="1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딤전</a:t>
            </a:r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2:2)</a:t>
            </a:r>
            <a:endParaRPr lang="ko-KR" altLang="en-US" dirty="0">
              <a:solidFill>
                <a:srgbClr val="0070C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2023-06-13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14</a:t>
            </a:fld>
            <a:endParaRPr lang="ko-KR" altLang="en-US" noProof="0" dirty="0"/>
          </a:p>
        </p:txBody>
      </p:sp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501" y="5078428"/>
            <a:ext cx="9042453" cy="138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868680"/>
            <a:ext cx="2834640" cy="1503584"/>
          </a:xfrm>
        </p:spPr>
        <p:txBody>
          <a:bodyPr>
            <a:noAutofit/>
          </a:bodyPr>
          <a:lstStyle/>
          <a:p>
            <a:r>
              <a:rPr lang="en-US" altLang="ko-KR" sz="2400" dirty="0"/>
              <a:t>Day 3. </a:t>
            </a:r>
            <a:r>
              <a:rPr lang="ko-KR" altLang="en-US" sz="2400" dirty="0"/>
              <a:t>사하라 사막 이남 지역의 젊은이들을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아프리카 인구의 </a:t>
            </a:r>
            <a:r>
              <a:rPr lang="en-US" altLang="ko-KR" dirty="0"/>
              <a:t>60% </a:t>
            </a:r>
            <a:r>
              <a:rPr lang="ko-KR" altLang="en-US" dirty="0"/>
              <a:t>이상이 </a:t>
            </a:r>
            <a:r>
              <a:rPr lang="en-US" altLang="ko-KR" dirty="0"/>
              <a:t>25</a:t>
            </a:r>
            <a:r>
              <a:rPr lang="ko-KR" altLang="en-US" dirty="0"/>
              <a:t>세 미만입니다</a:t>
            </a:r>
            <a:r>
              <a:rPr lang="en-US" altLang="ko-KR" dirty="0"/>
              <a:t>. </a:t>
            </a:r>
            <a:r>
              <a:rPr lang="ko-KR" altLang="en-US" dirty="0"/>
              <a:t>교회는 젊고 역동적이며 성장하고 있습니다</a:t>
            </a:r>
            <a:r>
              <a:rPr lang="en-US" altLang="ko-KR" dirty="0"/>
              <a:t>. </a:t>
            </a:r>
            <a:r>
              <a:rPr lang="ko-KR" altLang="en-US" dirty="0"/>
              <a:t>그러나 사하라 이남 아프리카에서는 폭력적인 박해로 젊은이들의 삶이 황폐화되고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하나님</a:t>
            </a:r>
            <a:r>
              <a:rPr lang="en-US" altLang="ko-KR" dirty="0"/>
              <a:t>!</a:t>
            </a:r>
            <a:r>
              <a:rPr lang="ko-KR" altLang="en-US" dirty="0"/>
              <a:t> 사하라 사막 이남 아프리카의 젊은 그리스도인들을 보호하여 주세요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하나님</a:t>
            </a:r>
            <a:r>
              <a:rPr lang="en-US" altLang="ko-KR" dirty="0"/>
              <a:t>!</a:t>
            </a:r>
            <a:r>
              <a:rPr lang="ko-KR" altLang="en-US" dirty="0"/>
              <a:t> 젊은 성도들에게 힘과 은혜를 주셔서</a:t>
            </a:r>
            <a:r>
              <a:rPr lang="en-US" altLang="ko-KR" dirty="0"/>
              <a:t>,</a:t>
            </a:r>
            <a:r>
              <a:rPr lang="ko-KR" altLang="en-US" dirty="0"/>
              <a:t> 극심한 핍박에도 불구하고 예수님을 계속 따르게 해 주세요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트라우마 치료</a:t>
            </a:r>
            <a:r>
              <a:rPr lang="en-US" altLang="ko-KR" dirty="0"/>
              <a:t>, </a:t>
            </a:r>
            <a:r>
              <a:rPr lang="ko-KR" altLang="en-US" dirty="0"/>
              <a:t>영적 도움</a:t>
            </a:r>
            <a:r>
              <a:rPr lang="en-US" altLang="ko-KR" dirty="0"/>
              <a:t>, </a:t>
            </a:r>
            <a:r>
              <a:rPr lang="ko-KR" altLang="en-US" dirty="0"/>
              <a:t>기술 및 고용 훈련을 통해 올해 나이지리아에서 </a:t>
            </a:r>
            <a:r>
              <a:rPr lang="en-US" altLang="ko-KR" dirty="0"/>
              <a:t>42,000</a:t>
            </a:r>
            <a:r>
              <a:rPr lang="ko-KR" altLang="en-US" dirty="0"/>
              <a:t>명의 젊은 기독교인을 지원하고자 하는 </a:t>
            </a:r>
            <a:r>
              <a:rPr lang="en-US" altLang="ko-KR" dirty="0"/>
              <a:t>Open Doors</a:t>
            </a:r>
            <a:r>
              <a:rPr lang="ko-KR" altLang="en-US" dirty="0"/>
              <a:t>의 사역을 사용하여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ko-KR" altLang="en-US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대대로 주께서 행하시는 일을 크게 찬양하며 주의 능한 일을 </a:t>
            </a:r>
            <a:r>
              <a:rPr lang="ko-KR" altLang="en-US" dirty="0" err="1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선포하리로다</a:t>
            </a:r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시</a:t>
            </a:r>
            <a:r>
              <a:rPr lang="en-US" altLang="ko-KR" dirty="0">
                <a:solidFill>
                  <a:srgbClr val="0070C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145:4)</a:t>
            </a:r>
            <a:endParaRPr lang="ko-KR" altLang="en-US" dirty="0">
              <a:solidFill>
                <a:srgbClr val="0070C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2023-06-13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15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 평안남도 순천시 지하교인 </a:t>
            </a:r>
            <a:r>
              <a:rPr lang="en-US" altLang="ko-KR" sz="2400" dirty="0"/>
              <a:t>5</a:t>
            </a:r>
            <a:r>
              <a:rPr lang="ko-KR" altLang="en-US" sz="2400" dirty="0"/>
              <a:t>명 </a:t>
            </a:r>
            <a:r>
              <a:rPr lang="ko-KR" altLang="en-US" sz="2400" dirty="0" err="1"/>
              <a:t>예배중</a:t>
            </a:r>
            <a:r>
              <a:rPr lang="ko-KR" altLang="en-US" sz="2400" dirty="0"/>
              <a:t> 체포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6DA5B5-996A-74CD-C4D8-2CD63E47C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734233"/>
          </a:xfrm>
        </p:spPr>
        <p:txBody>
          <a:bodyPr/>
          <a:lstStyle/>
          <a:p>
            <a:r>
              <a:rPr lang="ko-KR" altLang="en-US" sz="1000" i="0" dirty="0">
                <a:solidFill>
                  <a:srgbClr val="000000"/>
                </a:solidFill>
                <a:effectLst/>
                <a:latin typeface="se-nanumgothic"/>
              </a:rPr>
              <a:t>최근 북한 평안남도 순천시에서 예배 드리던 기독교 지하교회 교인들이 국가보위부에 체포됐다고 자유아시아방송</a:t>
            </a:r>
            <a:r>
              <a:rPr lang="en-US" altLang="ko-KR" sz="1000" i="0" dirty="0">
                <a:solidFill>
                  <a:srgbClr val="000000"/>
                </a:solidFill>
                <a:effectLst/>
                <a:latin typeface="se-nanumgothic"/>
              </a:rPr>
              <a:t>(RFA)</a:t>
            </a:r>
            <a:r>
              <a:rPr lang="ko-KR" altLang="en-US" sz="1000" i="0" dirty="0">
                <a:solidFill>
                  <a:srgbClr val="000000"/>
                </a:solidFill>
                <a:effectLst/>
                <a:latin typeface="se-nanumgothic"/>
              </a:rPr>
              <a:t>이복수의 소식통을 인용해 보도했다</a:t>
            </a:r>
            <a:r>
              <a:rPr lang="en-US" altLang="ko-KR" sz="100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  <a:endParaRPr lang="ko-KR" altLang="en-US" sz="100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algn="just" fontAlgn="base"/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평안남도의 한 소식통은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17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일 지난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4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월말 “순천시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동암리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마을에서 예수모임자들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(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지하교회 교인들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)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이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잡혀갔다”며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“이 사건은 지난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4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월 말 있었다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dirty="0">
                <a:solidFill>
                  <a:srgbClr val="000000"/>
                </a:solidFill>
                <a:latin typeface="se-nanumgothic"/>
              </a:rPr>
              <a:t>새벽 </a:t>
            </a:r>
            <a:r>
              <a:rPr lang="en-US" altLang="ko-KR" dirty="0">
                <a:solidFill>
                  <a:srgbClr val="000000"/>
                </a:solidFill>
                <a:latin typeface="se-nanumgothic"/>
              </a:rPr>
              <a:t>5</a:t>
            </a:r>
            <a:r>
              <a:rPr lang="ko-KR" altLang="en-US" dirty="0">
                <a:solidFill>
                  <a:srgbClr val="000000"/>
                </a:solidFill>
                <a:latin typeface="se-nanumgothic"/>
              </a:rPr>
              <a:t>시경 성경을 읽으며 기도를 올리던 다섯 명의 주민들은 갑자기 들이닥친 국가보위부 성원들에게 하나님을 믿은 현행범으로 체포 </a:t>
            </a:r>
            <a:r>
              <a:rPr lang="ko-KR" altLang="en-US" dirty="0" err="1">
                <a:solidFill>
                  <a:srgbClr val="000000"/>
                </a:solidFill>
                <a:latin typeface="se-nanumgothic"/>
              </a:rPr>
              <a:t>되었다”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고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전했다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</a:p>
          <a:p>
            <a:pPr algn="just" fontAlgn="base"/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​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지하교회 예배가 진행된 장소는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동암리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한 농민의 자택이었고 예배를 드리던 다섯 명의 주민들은 서로 먼 친척관계로 알려졌다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소식통은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“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예배현장에서 보위부는 수십 개의 성경 소책자를 회수하고 예배 참가자들도 잡아갔다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.”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고 전했다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</a:p>
          <a:p>
            <a:pPr algn="just" fontAlgn="base"/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​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북한에는 농촌 진지를 강화하라는 당 정책으로 농민들의 이주가 원천적으로 제한되고 있어 집성촌을 이루는 농촌지역이 많은데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동암리도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그중 하나이다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주말 새벽마다 이 마을에서 여러 명의 주민이 모인다는 것을 보위부가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심어놓은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정보원이 보위부에 보고했고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이에 지역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보위부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요원들이 잠복해 있다가 예배 현장을 급습한 것이다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</a:p>
          <a:p>
            <a:pPr algn="just" fontAlgn="base"/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​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해당 사건을 목격했다는 평안남도의 또 다른 소식통은 “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월비산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광산에서 조금 떨어진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동암리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농장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1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반 마을에서 예배하던 사람들이 체포된 소식이 순천지역에 퍼지고 있다”고 전했다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</a:p>
          <a:p>
            <a:pPr algn="just" fontAlgn="base"/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​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소식통에 의하면 순천시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e-nanumgothic"/>
              </a:rPr>
              <a:t>동암리에서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 예배를 드리던 교인이 체포된 사건은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1997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년과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2005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년에도 있었다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당시에도 체포된 교인들은 수용소로 보내졌다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e-nanumgothic"/>
              </a:rPr>
              <a:t>이 마을에는 해방 전 일제시기부터 큰 교회가 있었기 때문에 지역 주민의 신앙심의 뿌리가 깊다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B8AB573-D7BF-CD7B-A1AA-3A39ABB809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2"/>
            <a:ext cx="4849909" cy="535827"/>
          </a:xfrm>
        </p:spPr>
        <p:txBody>
          <a:bodyPr/>
          <a:lstStyle/>
          <a:p>
            <a:endParaRPr lang="en-US" altLang="ko-KR" sz="1000" b="0" dirty="0">
              <a:solidFill>
                <a:srgbClr val="000000"/>
              </a:solidFill>
              <a:latin typeface="se-nanumgothic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7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>
                <a:solidFill>
                  <a:srgbClr val="000000"/>
                </a:solidFill>
              </a:rPr>
              <a:t>​</a:t>
            </a:r>
            <a:r>
              <a:rPr lang="ko-KR" altLang="en-US" sz="1800" b="0" dirty="0">
                <a:solidFill>
                  <a:srgbClr val="000000"/>
                </a:solidFill>
                <a:latin typeface="se-nanumgothic"/>
              </a:rPr>
              <a:t>하지만 종교는 인민의 아편이라며 종교의 자유를 박탈하고</a:t>
            </a:r>
            <a:r>
              <a:rPr lang="en-US" altLang="ko-KR" sz="1800" b="0" dirty="0">
                <a:solidFill>
                  <a:srgbClr val="000000"/>
                </a:solidFill>
                <a:latin typeface="se-nanumgothic"/>
              </a:rPr>
              <a:t>, 3</a:t>
            </a:r>
            <a:r>
              <a:rPr lang="ko-KR" altLang="en-US" sz="1800" b="0" dirty="0">
                <a:solidFill>
                  <a:srgbClr val="000000"/>
                </a:solidFill>
                <a:latin typeface="se-nanumgothic"/>
              </a:rPr>
              <a:t>대 수령에게 충성하도록 강요해 온 북한 당국의 종교 탄압으로 순천시에 있던 수많은 교회가 사라졌다</a:t>
            </a:r>
            <a:r>
              <a:rPr lang="en-US" altLang="ko-KR" sz="1800" b="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800" b="0" dirty="0">
                <a:solidFill>
                  <a:srgbClr val="000000"/>
                </a:solidFill>
                <a:latin typeface="se-nanumgothic"/>
              </a:rPr>
              <a:t>그럼에도 일부 주민들은 자녀들에게 하나님을 믿어야 한다며 비밀리에 예배를 진행하다가 국가보위부에 발각되어 잡혀가는 사건이 발생해 온 것이다</a:t>
            </a:r>
            <a:r>
              <a:rPr lang="en-US" altLang="ko-KR" sz="1800" b="0" dirty="0">
                <a:solidFill>
                  <a:srgbClr val="000000"/>
                </a:solidFill>
                <a:latin typeface="se-nanumgothic"/>
              </a:rPr>
              <a:t>.</a:t>
            </a:r>
          </a:p>
          <a:p>
            <a:r>
              <a:rPr lang="en-US" altLang="ko-KR" sz="1800" b="0" dirty="0">
                <a:solidFill>
                  <a:srgbClr val="000000"/>
                </a:solidFill>
                <a:latin typeface="se-nanumgothic"/>
              </a:rPr>
              <a:t>​</a:t>
            </a:r>
            <a:r>
              <a:rPr lang="ko-KR" altLang="en-US" sz="1800" b="0" dirty="0">
                <a:solidFill>
                  <a:srgbClr val="000000"/>
                </a:solidFill>
                <a:latin typeface="se-nanumgothic"/>
              </a:rPr>
              <a:t>소식통은 “이번에 예배 현장이 발각되어 보위부에 잡혀간 주민들은 성경책 출처를 대라는 조사에 ‘죽어도 불지 </a:t>
            </a:r>
            <a:r>
              <a:rPr lang="ko-KR" altLang="en-US" sz="1800" b="0" dirty="0" err="1">
                <a:solidFill>
                  <a:srgbClr val="000000"/>
                </a:solidFill>
                <a:latin typeface="se-nanumgothic"/>
              </a:rPr>
              <a:t>않겠다’며</a:t>
            </a:r>
            <a:r>
              <a:rPr lang="ko-KR" altLang="en-US" sz="1800" b="0" dirty="0">
                <a:solidFill>
                  <a:srgbClr val="000000"/>
                </a:solidFill>
                <a:latin typeface="se-nanumgothic"/>
              </a:rPr>
              <a:t> 버텼다고 사법기관</a:t>
            </a:r>
            <a:r>
              <a:rPr lang="en-US" altLang="ko-KR" sz="1800" b="0" dirty="0">
                <a:solidFill>
                  <a:srgbClr val="000000"/>
                </a:solidFill>
                <a:latin typeface="se-nanumgothic"/>
              </a:rPr>
              <a:t>(</a:t>
            </a:r>
            <a:r>
              <a:rPr lang="ko-KR" altLang="en-US" sz="1800" b="0" dirty="0" err="1">
                <a:solidFill>
                  <a:srgbClr val="000000"/>
                </a:solidFill>
                <a:latin typeface="se-nanumgothic"/>
              </a:rPr>
              <a:t>보위부</a:t>
            </a:r>
            <a:r>
              <a:rPr lang="en-US" altLang="ko-KR" sz="1800" b="0" dirty="0">
                <a:solidFill>
                  <a:srgbClr val="000000"/>
                </a:solidFill>
                <a:latin typeface="se-nanumgothic"/>
              </a:rPr>
              <a:t>) </a:t>
            </a:r>
            <a:r>
              <a:rPr lang="ko-KR" altLang="en-US" sz="1800" b="0" dirty="0">
                <a:solidFill>
                  <a:srgbClr val="000000"/>
                </a:solidFill>
                <a:latin typeface="se-nanumgothic"/>
              </a:rPr>
              <a:t>근무자가 알려 </a:t>
            </a:r>
            <a:r>
              <a:rPr lang="ko-KR" altLang="en-US" sz="1800" b="0" dirty="0" err="1">
                <a:solidFill>
                  <a:srgbClr val="000000"/>
                </a:solidFill>
                <a:latin typeface="se-nanumgothic"/>
              </a:rPr>
              <a:t>주었다”고</a:t>
            </a:r>
            <a:r>
              <a:rPr lang="ko-KR" altLang="en-US" sz="1800" b="0" dirty="0">
                <a:solidFill>
                  <a:srgbClr val="000000"/>
                </a:solidFill>
                <a:latin typeface="se-nanumgothic"/>
              </a:rPr>
              <a:t> 전했다</a:t>
            </a:r>
            <a:r>
              <a:rPr lang="en-US" altLang="ko-KR" sz="1800" b="0" dirty="0">
                <a:solidFill>
                  <a:srgbClr val="000000"/>
                </a:solidFill>
                <a:latin typeface="se-nanumgothic"/>
              </a:rPr>
              <a:t>.</a:t>
            </a:r>
          </a:p>
          <a:p>
            <a:pPr algn="just" fontAlgn="base"/>
            <a:r>
              <a:rPr lang="ko-KR" altLang="en-US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b="0" i="0" dirty="0">
              <a:solidFill>
                <a:srgbClr val="000000"/>
              </a:solidFill>
              <a:effectLst/>
            </a:endParaRPr>
          </a:p>
          <a:p>
            <a:pPr algn="just" fontAlgn="base"/>
            <a:r>
              <a:rPr lang="ko-KR" altLang="en-US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상실해가는 북한 주민을 불쌍히 </a:t>
            </a:r>
            <a:r>
              <a:rPr lang="ko-KR" altLang="en-US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b="0" i="0" dirty="0">
                <a:solidFill>
                  <a:srgbClr val="BB005C"/>
                </a:solidFill>
                <a:effectLst/>
              </a:rPr>
              <a:t>.</a:t>
            </a:r>
            <a:endParaRPr lang="ko-KR" altLang="en-US" b="0" i="0" dirty="0">
              <a:solidFill>
                <a:srgbClr val="000000"/>
              </a:solidFill>
              <a:effectLst/>
            </a:endParaRPr>
          </a:p>
          <a:p>
            <a:endParaRPr lang="ko-KR" alt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16</a:t>
            </a:fld>
            <a:endParaRPr lang="ko-KR" altLang="en-US" noProof="0"/>
          </a:p>
        </p:txBody>
      </p:sp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2" y="1499369"/>
            <a:ext cx="4742141" cy="96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tx1"/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764_TF56081997_Win32" id="{4EE47301-B7E2-4081-BBF4-FFC4B0225879}" vid="{2044D298-B443-4CF7-9D7B-608735B7152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보헤미안 디자인</Template>
  <TotalTime>993</TotalTime>
  <Words>2188</Words>
  <Application>Microsoft Office PowerPoint</Application>
  <PresentationFormat>와이드스크린</PresentationFormat>
  <Paragraphs>149</Paragraphs>
  <Slides>18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8" baseType="lpstr">
      <vt:lpstr>HY목각파임B</vt:lpstr>
      <vt:lpstr>HY신명조</vt:lpstr>
      <vt:lpstr>se-nanumgothic</vt:lpstr>
      <vt:lpstr>맑은 고딕</vt:lpstr>
      <vt:lpstr>휴먼매직체</vt:lpstr>
      <vt:lpstr>휴먼아미체</vt:lpstr>
      <vt:lpstr>Aharoni</vt:lpstr>
      <vt:lpstr>Arial</vt:lpstr>
      <vt:lpstr>Roboto</vt:lpstr>
      <vt:lpstr>BohemianVTI</vt:lpstr>
      <vt:lpstr>Prayer Meeting  for Persecuted Church Worldwide 전세계 박해 받는 교회를 위한  오픈도어 기도회</vt:lpstr>
      <vt:lpstr>순서</vt:lpstr>
      <vt:lpstr>OPEN DOORS CORE VALUE/핵심가치 (3’)</vt:lpstr>
      <vt:lpstr>OPEN DOORS  CORE VALUE </vt:lpstr>
      <vt:lpstr>박해 받는 교회를 위한 기도(30')</vt:lpstr>
      <vt:lpstr>If one part suffers, every part suffers with it; if one part is honored, every part rejoice with it.</vt:lpstr>
      <vt:lpstr>WWL 박해순위 16위 국가/China</vt:lpstr>
      <vt:lpstr>WWL 박해순위 16위 국가/China</vt:lpstr>
      <vt:lpstr>박해현장 5/16-#인도 북동부 마니푸르</vt:lpstr>
      <vt:lpstr>박해현장 6/13-#인도-북동부 마니푸르</vt:lpstr>
      <vt:lpstr>Arise Africa Campaign  아프리카여 일어나라 폭력적 박해에 맞서서</vt:lpstr>
      <vt:lpstr>사하라 이남 아프리카(사헬지역)의 상황</vt:lpstr>
      <vt:lpstr>Day 1. 사하라 이남 아프리카의 교회를 위해 기도합니다.</vt:lpstr>
      <vt:lpstr>Day 2. 사하라 이남 아프리카의 지도자를 위해 기도합니다.</vt:lpstr>
      <vt:lpstr>Day 3. 사하라 사막 이남 지역의 젊은이들을 위해 기도합니다.</vt:lpstr>
      <vt:lpstr>박해현장: #북한 평안남도 순천시 지하교인 5명 예배중 체포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전세계 박해 받는 교회를 위한  오픈도어 기도회</dc:title>
  <dc:creator>ODK Communicator</dc:creator>
  <cp:lastModifiedBy>DANIEL KIM</cp:lastModifiedBy>
  <cp:revision>7</cp:revision>
  <dcterms:created xsi:type="dcterms:W3CDTF">2023-05-16T02:12:52Z</dcterms:created>
  <dcterms:modified xsi:type="dcterms:W3CDTF">2023-06-13T10:03:45Z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