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0"/>
  </p:notesMasterIdLst>
  <p:handoutMasterIdLst>
    <p:handoutMasterId r:id="rId21"/>
  </p:handoutMasterIdLst>
  <p:sldIdLst>
    <p:sldId id="256" r:id="rId5"/>
    <p:sldId id="284" r:id="rId6"/>
    <p:sldId id="341" r:id="rId7"/>
    <p:sldId id="373" r:id="rId8"/>
    <p:sldId id="343" r:id="rId9"/>
    <p:sldId id="2439" r:id="rId10"/>
    <p:sldId id="274" r:id="rId11"/>
    <p:sldId id="2445" r:id="rId12"/>
    <p:sldId id="2446" r:id="rId13"/>
    <p:sldId id="262" r:id="rId14"/>
    <p:sldId id="2440" r:id="rId15"/>
    <p:sldId id="409" r:id="rId16"/>
    <p:sldId id="347" r:id="rId17"/>
    <p:sldId id="299" r:id="rId18"/>
    <p:sldId id="348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2023-02-07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2023-02-07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2023-02-07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149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DDDA21C8-9B4F-48CA-BBF3-273AA89D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461339"/>
            <a:ext cx="3949840" cy="22517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36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C60A49-3E5E-45D9-82CF-80174402B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942" y="0"/>
            <a:ext cx="719262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3E687B-7CD1-42D6-B28F-7CF3EB714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7942" y="0"/>
            <a:ext cx="719263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그림 개체 틀 19">
            <a:extLst>
              <a:ext uri="{FF2B5EF4-FFF2-40B4-BE49-F238E27FC236}">
                <a16:creationId xmlns:a16="http://schemas.microsoft.com/office/drawing/2014/main" id="{B458BE2E-5260-4DB2-86A2-2C93610844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61339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그림 개체 틀 19">
            <a:extLst>
              <a:ext uri="{FF2B5EF4-FFF2-40B4-BE49-F238E27FC236}">
                <a16:creationId xmlns:a16="http://schemas.microsoft.com/office/drawing/2014/main" id="{73295B3D-C1CE-453D-B606-79917F4EFDD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0826" y="3429000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42C36F80-96FA-43AC-ACFF-C626ED2F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7" name="텍스트 개체 틀 25">
            <a:extLst>
              <a:ext uri="{FF2B5EF4-FFF2-40B4-BE49-F238E27FC236}">
                <a16:creationId xmlns:a16="http://schemas.microsoft.com/office/drawing/2014/main" id="{3A3DA98F-3AD9-4503-8525-7A30DD715B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29F436A2-3398-4A5A-AF46-81BC526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>
            <a:lvl1pPr algn="l"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78BD5B31-7A42-46D8-A5A3-CD0DC4B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4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8438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2726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5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13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56" r:id="rId11"/>
    <p:sldLayoutId id="2147483769" r:id="rId12"/>
    <p:sldLayoutId id="2147483770" r:id="rId13"/>
    <p:sldLayoutId id="2147483772" r:id="rId14"/>
    <p:sldLayoutId id="2147483773" r:id="rId15"/>
    <p:sldLayoutId id="2147483774" r:id="rId16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hyperlink" Target="file:///C:\Users\hzsha\Documents\WWL%202023\WWL%202023%20&#50689;&#49345;\The%20Spy-kr-&#51200;&#54868;&#51656;.m4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4rGL2H86x4&amp;t=10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5" y="1839098"/>
            <a:ext cx="8763001" cy="1174108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10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 descr="풀, 신발, 다채로운 색을 담은 그림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2376797"/>
            <a:ext cx="4856144" cy="1925415"/>
          </a:xfrm>
        </p:spPr>
      </p:pic>
      <p:pic>
        <p:nvPicPr>
          <p:cNvPr id="28" name="그림 개체 틀 27" descr="줄무늬 러그를 담은 그림">
            <a:extLst>
              <a:ext uri="{FF2B5EF4-FFF2-40B4-BE49-F238E27FC236}">
                <a16:creationId xmlns:a16="http://schemas.microsoft.com/office/drawing/2014/main" id="{F59B4BFC-AD66-446F-8E77-27414D9D0B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9170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hlinkClick r:id="rId4" action="ppaction://hlinkfile"/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984" y="744892"/>
            <a:ext cx="7858016" cy="28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/>
              <a:t>OPEN DOORS CORE VALUE/</a:t>
            </a:r>
            <a:r>
              <a:rPr lang="ko-KR" altLang="en-US" sz="1999" dirty="0"/>
              <a:t>핵심가치</a:t>
            </a:r>
            <a:r>
              <a:rPr lang="en-US" altLang="ko-KR" sz="1999" dirty="0"/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/>
          <a:lstStyle/>
          <a:p>
            <a:pPr rtl="0"/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OPEN DOORS </a:t>
            </a:r>
            <a:b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CORE VALUE 4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00400"/>
            <a:ext cx="4633913" cy="2913063"/>
          </a:xfrm>
        </p:spPr>
        <p:txBody>
          <a:bodyPr rtlCol="0"/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4. ?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형형색색 모래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749" y="862806"/>
            <a:ext cx="5132388" cy="5132388"/>
          </a:xfrm>
        </p:spPr>
      </p:pic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59A65BF4-D1FC-6B9B-0581-59CA578B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1375916"/>
            <a:ext cx="3091607" cy="2053084"/>
          </a:xfrm>
        </p:spPr>
        <p:txBody>
          <a:bodyPr anchor="b">
            <a:normAutofit fontScale="90000"/>
          </a:bodyPr>
          <a:lstStyle/>
          <a:p>
            <a:r>
              <a:rPr lang="en-US" altLang="ko-KR" b="1" dirty="0"/>
              <a:t>World watch List 2023 </a:t>
            </a:r>
            <a:endParaRPr lang="ko-KR" altLang="en-US" b="1" dirty="0"/>
          </a:p>
        </p:txBody>
      </p:sp>
      <p:pic>
        <p:nvPicPr>
          <p:cNvPr id="6" name="그림 5">
            <a:hlinkClick r:id="rId3"/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3" r="-2" b="-2"/>
          <a:stretch/>
        </p:blipFill>
        <p:spPr>
          <a:xfrm>
            <a:off x="20" y="10"/>
            <a:ext cx="8119852" cy="6409934"/>
          </a:xfrm>
          <a:prstGeom prst="rect">
            <a:avLst/>
          </a:prstGeom>
          <a:noFill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328833-BE6F-5116-1F2C-7E17839E11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194" y="3980874"/>
            <a:ext cx="3023806" cy="1062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n-US" altLang="ko-KR" sz="1500" b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ko-KR" altLang="en-US" sz="1500" dirty="0"/>
              <a:t>주요동향은</a:t>
            </a:r>
            <a:r>
              <a:rPr lang="en-US" altLang="ko-KR" sz="1500" dirty="0"/>
              <a:t>?</a:t>
            </a:r>
            <a:endParaRPr lang="en-US" sz="150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54D9DA3D-9D92-658C-054C-C8C78367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51508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church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1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/North Korea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latin typeface="NanumSquare ExtraBold"/>
              </a:rPr>
              <a:t>야곱아 너를 창조하신 여호와께서 지금 </a:t>
            </a:r>
            <a:r>
              <a:rPr lang="ko-KR" altLang="en-US" sz="1200" b="1" i="0" u="none" strike="noStrike" baseline="0" dirty="0" err="1">
                <a:latin typeface="NanumSquare ExtraBold"/>
              </a:rPr>
              <a:t>말씀하시느니라</a:t>
            </a:r>
            <a:r>
              <a:rPr lang="ko-KR" altLang="en-US" sz="1200" b="1" i="0" u="none" strike="noStrike" baseline="0" dirty="0">
                <a:latin typeface="NanumSquare ExtraBold"/>
              </a:rPr>
              <a:t> 이스라엘아 너를 지으신 이가 </a:t>
            </a:r>
            <a:r>
              <a:rPr lang="ko-KR" altLang="en-US" sz="1200" b="1" i="0" u="none" strike="noStrike" baseline="0" dirty="0" err="1">
                <a:latin typeface="NanumSquare ExtraBold"/>
              </a:rPr>
              <a:t>말씀하시느니라</a:t>
            </a:r>
            <a:r>
              <a:rPr lang="ko-KR" altLang="en-US" sz="1200" b="1" i="0" u="none" strike="noStrike" baseline="0" dirty="0">
                <a:latin typeface="NanumSquare ExtraBold"/>
              </a:rPr>
              <a:t> 너는 두려워하지 말라 내가 너를 구속하였고 내가 너를 지명하여 </a:t>
            </a:r>
            <a:r>
              <a:rPr lang="ko-KR" altLang="en-US" sz="1200" b="1" i="0" u="none" strike="noStrike" baseline="0" dirty="0" err="1">
                <a:latin typeface="NanumSquare ExtraBold"/>
              </a:rPr>
              <a:t>불렀나니</a:t>
            </a:r>
            <a:r>
              <a:rPr lang="ko-KR" altLang="en-US" sz="1200" b="1" i="0" u="none" strike="noStrike" baseline="0" dirty="0">
                <a:latin typeface="NanumSquare ExtraBold"/>
              </a:rPr>
              <a:t> 너는 내 것이라</a:t>
            </a:r>
            <a:r>
              <a:rPr lang="en-US" altLang="ko-KR" sz="1200" b="1" i="0" u="none" strike="noStrike" baseline="0" dirty="0">
                <a:latin typeface="NanumSquare ExtraBold"/>
              </a:rPr>
              <a:t>“  (</a:t>
            </a:r>
            <a:r>
              <a:rPr lang="ko-KR" altLang="en-US" sz="1200" b="1" i="0" u="none" strike="noStrike" baseline="0" dirty="0"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latin typeface="NanumSquare ExtraBold"/>
              </a:rPr>
              <a:t>43:1)</a:t>
            </a:r>
            <a:endParaRPr lang="ko-KR" altLang="en-US" sz="12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북한은 기독교인들이 살기에 잔인할 정도로 적대적인 곳입니다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당국에 발각되면 신자들은 열악한 환경에서 정치범으로 노동 수용소에 보내지거나 그 자리에서 죽임을 당하고 그들의 가족도 위험에 노출되어 있습니다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그리스도인에게는 절대 자유가 없습니다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신자들이 예배를 드리기 위해 모이는 것은 거의 불가능합니다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만나는 사람들은 엄청난 위험을 무릅쓰고 극도의 비밀을 유지해야 합니다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</a:p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국제변호사협회와 북한인권위원회가 </a:t>
            </a:r>
            <a:r>
              <a:rPr lang="en-US" altLang="ko-KR" sz="1400" b="0" i="0" u="none" strike="noStrike" baseline="0" dirty="0">
                <a:latin typeface="NanumSquare"/>
              </a:rPr>
              <a:t>2022</a:t>
            </a:r>
            <a:r>
              <a:rPr lang="ko-KR" altLang="en-US" sz="1400" b="0" i="0" u="none" strike="noStrike" baseline="0" dirty="0">
                <a:latin typeface="NanumSquare"/>
              </a:rPr>
              <a:t>년에 발표한 보고서에 따르면 “기독교인들은 특히 북한 교도소에서 표적이 되고 고문을 당한다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구금 기간은 다른 그룹보다 기독교인의 경우 더 긴 것으로 문서화되었으며 목격자들은 </a:t>
            </a:r>
            <a:r>
              <a:rPr lang="en-US" altLang="ko-KR" sz="1400" b="0" i="0" u="none" strike="noStrike" baseline="0" dirty="0">
                <a:latin typeface="NanumSquare"/>
              </a:rPr>
              <a:t>'</a:t>
            </a:r>
            <a:r>
              <a:rPr lang="ko-KR" altLang="en-US" sz="1400" b="0" i="0" u="none" strike="noStrike" baseline="0" dirty="0">
                <a:latin typeface="NanumSquare"/>
              </a:rPr>
              <a:t>신원이 확인된 기독교인은 일반적으로 더 오랜 기간 동안 심문을 </a:t>
            </a:r>
            <a:r>
              <a:rPr lang="ko-KR" altLang="en-US" sz="1400" b="0" i="0" u="none" strike="noStrike" baseline="0" dirty="0" err="1">
                <a:latin typeface="NanumSquare"/>
              </a:rPr>
              <a:t>받는다”고</a:t>
            </a:r>
            <a:r>
              <a:rPr lang="ko-KR" altLang="en-US" sz="1400" b="0" i="0" u="none" strike="noStrike" baseline="0" dirty="0">
                <a:latin typeface="NanumSquare"/>
              </a:rPr>
              <a:t> 보고했고 “고문을 받거나 심문 과정에서 다른 사람에게 죄를 뒤집어 씌우도록 강요하는 최악의 형태의 고문을 </a:t>
            </a:r>
            <a:r>
              <a:rPr lang="ko-KR" altLang="en-US" sz="1400" b="0" i="0" u="none" strike="noStrike" baseline="0" dirty="0" err="1">
                <a:latin typeface="NanumSquare"/>
              </a:rPr>
              <a:t>당한다”고</a:t>
            </a:r>
            <a:r>
              <a:rPr lang="ko-KR" altLang="en-US" sz="1400" b="0" i="0" u="none" strike="noStrike" baseline="0" dirty="0">
                <a:latin typeface="NanumSquare"/>
              </a:rPr>
              <a:t> 보고했습니다</a:t>
            </a:r>
            <a:r>
              <a:rPr lang="en-US" altLang="ko-KR" sz="1400" b="0" i="0" u="none" strike="noStrike" baseline="0" dirty="0">
                <a:latin typeface="NanumSquare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그러한 극심한 박해의 이유는 기독교가 야만적인 정권의 독재 이데올로기와 통치에 대한 특별한 위협으로 간주되기 때문입니다</a:t>
            </a:r>
            <a:r>
              <a:rPr lang="en-US" altLang="ko-KR" sz="1400" b="0" i="0" u="none" strike="noStrike" baseline="0" dirty="0"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latin typeface="NanumSquare"/>
              </a:rPr>
              <a:t>기독교인들은 일반적으로 지도자와 사회 모두의 적으로 간주됩니다</a:t>
            </a:r>
            <a:r>
              <a:rPr lang="en-US" altLang="ko-KR" sz="1400" b="0" i="0" u="none" strike="noStrike" baseline="0" dirty="0">
                <a:latin typeface="NanumSquare"/>
              </a:rPr>
              <a:t>.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8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i="0" u="none" strike="noStrike" baseline="0" dirty="0">
                <a:latin typeface="NanumSquare"/>
              </a:rPr>
              <a:t>오픈도어 비밀요원들은 중국 내 비밀 네트워크를 통해 </a:t>
            </a:r>
            <a:r>
              <a:rPr lang="en-US" altLang="ko-KR" sz="1200" i="0" u="none" strike="noStrike" baseline="0" dirty="0">
                <a:latin typeface="NanumSquare"/>
              </a:rPr>
              <a:t>8</a:t>
            </a:r>
            <a:r>
              <a:rPr lang="ko-KR" altLang="en-US" sz="1200" i="0" u="none" strike="noStrike" baseline="0" dirty="0">
                <a:latin typeface="NanumSquare"/>
              </a:rPr>
              <a:t>만명의 북한 신도들에게 생명에 필요한 식량과 원조를 제공하고 있으며</a:t>
            </a:r>
            <a:r>
              <a:rPr lang="en-US" altLang="ko-KR" sz="1200" i="0" u="none" strike="noStrike" baseline="0" dirty="0">
                <a:latin typeface="NanumSquare"/>
              </a:rPr>
              <a:t>, </a:t>
            </a:r>
            <a:r>
              <a:rPr lang="ko-KR" altLang="en-US" sz="1200" i="0" u="none" strike="noStrike" baseline="0" dirty="0">
                <a:latin typeface="NanumSquare"/>
              </a:rPr>
              <a:t>중국 내 안전가옥에서 탈북자들을 위한 쉼터와 제자훈련을 제공하고 있습니다</a:t>
            </a:r>
            <a:r>
              <a:rPr lang="en-US" altLang="ko-KR" sz="1200" i="0" u="none" strike="noStrike" baseline="0" dirty="0">
                <a:latin typeface="NanumSquare"/>
              </a:rPr>
              <a:t>.</a:t>
            </a:r>
            <a:endParaRPr lang="ko-KR" altLang="en-US" sz="20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39568" y="2358426"/>
            <a:ext cx="4431721" cy="4423392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ea typeface="굴림" panose="020B0600000101010101" pitchFamily="50" charset="-127"/>
              </a:rPr>
              <a:t>1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</a:t>
            </a:r>
            <a:r>
              <a:rPr lang="en-US" altLang="ko-KR" dirty="0"/>
              <a:t>North</a:t>
            </a:r>
            <a:r>
              <a:rPr lang="ko-KR" altLang="en-US" dirty="0"/>
              <a:t> </a:t>
            </a:r>
            <a:r>
              <a:rPr lang="en-US" altLang="ko-KR" dirty="0"/>
              <a:t>Korea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9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ko-KR" altLang="en-US" dirty="0">
                <a:solidFill>
                  <a:schemeClr val="tx1"/>
                </a:solidFill>
              </a:rPr>
              <a:t>북한의 기독교 박해 중단과 지하교회 성도들을 위해 기도합시다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올해초 발표된 오픈도어 </a:t>
            </a:r>
            <a:r>
              <a:rPr lang="ko-KR" altLang="en-US" dirty="0" err="1">
                <a:solidFill>
                  <a:schemeClr val="tx1"/>
                </a:solidFill>
              </a:rPr>
              <a:t>세계기독교</a:t>
            </a:r>
            <a:r>
              <a:rPr lang="ko-KR" altLang="en-US" dirty="0">
                <a:solidFill>
                  <a:schemeClr val="tx1"/>
                </a:solidFill>
              </a:rPr>
              <a:t> 박해지수</a:t>
            </a:r>
            <a:r>
              <a:rPr lang="en-US" altLang="ko-KR" dirty="0">
                <a:solidFill>
                  <a:schemeClr val="tx1"/>
                </a:solidFill>
              </a:rPr>
              <a:t>(WWL) 2023</a:t>
            </a:r>
            <a:r>
              <a:rPr lang="ko-KR" altLang="en-US" dirty="0">
                <a:solidFill>
                  <a:schemeClr val="tx1"/>
                </a:solidFill>
              </a:rPr>
              <a:t>에서 북한 다시금 세계 최악의 기독교 박해국가로 지목되었습니다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현장에서는 코로나 기간 동안 박해로 인하여 지하교회와 성도들이 겪은 순교와 고난의 소식이 들려오고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 err="1">
                <a:solidFill>
                  <a:schemeClr val="tx1"/>
                </a:solidFill>
              </a:rPr>
              <a:t>반동사상문화배격법</a:t>
            </a:r>
            <a:r>
              <a:rPr lang="ko-KR" altLang="en-US" dirty="0">
                <a:solidFill>
                  <a:schemeClr val="tx1"/>
                </a:solidFill>
              </a:rPr>
              <a:t> 및 청년교양보장법 등 코로나 기간에도 기독교 박해에 이용될 수 있는 여러 법률을 만들었던 북한은 경제제재와 방역으로 인한 국가적 어려움을 더욱 강력한 통제와 억압으로 풀어내고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그 과정에서 기독교에 대해서도 극심한 박해를 가하고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dirty="0">
                <a:solidFill>
                  <a:schemeClr val="tx1"/>
                </a:solidFill>
              </a:rPr>
              <a:t>박해로 인해 고통 받는 성도들이 어려움을 잘 이겨 낼 수 있도록 기도합니다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dirty="0">
                <a:solidFill>
                  <a:schemeClr val="tx1"/>
                </a:solidFill>
              </a:rPr>
              <a:t>북한이 기독교에 대한 박해를 중단하고 과오를 반성하며 생명의 길을 선택할 수 있도록 기도합니다</a:t>
            </a:r>
            <a:r>
              <a:rPr lang="en-US" altLang="ko-KR" dirty="0">
                <a:solidFill>
                  <a:schemeClr val="tx1"/>
                </a:solidFill>
              </a:rPr>
              <a:t>.  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82551" y="782484"/>
            <a:ext cx="7073660" cy="315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2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/Somalia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latin typeface="NanumSquare ExtraBold"/>
              </a:rPr>
              <a:t>네가 물 가운데로 지날 때에 내가 너와 함께 할 것이라 강을 건널 때에 물이 너를 침몰하지 못할 것이며 네가 불 가운데로 지날 때에 타지도 아니할 것이요 불꽃이 너를 사르지도 </a:t>
            </a:r>
            <a:r>
              <a:rPr lang="ko-KR" altLang="en-US" sz="1200" b="1" i="0" u="none" strike="noStrike" baseline="0" dirty="0" err="1">
                <a:latin typeface="NanumSquare ExtraBold"/>
              </a:rPr>
              <a:t>못하리니</a:t>
            </a:r>
            <a:r>
              <a:rPr lang="en-US" altLang="ko-KR" sz="1200" b="1" i="0" u="none" strike="noStrike" baseline="0" dirty="0">
                <a:latin typeface="NanumSquare ExtraBold"/>
              </a:rPr>
              <a:t>“ (</a:t>
            </a:r>
            <a:r>
              <a:rPr lang="ko-KR" altLang="en-US" sz="1200" b="1" i="0" u="none" strike="noStrike" baseline="0" dirty="0"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latin typeface="NanumSquare ExtraBold"/>
              </a:rPr>
              <a:t>43:2)</a:t>
            </a:r>
            <a:endParaRPr lang="ko-KR" altLang="en-US" sz="11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85000" lnSpcReduction="20000"/>
          </a:bodyPr>
          <a:lstStyle/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소말리아는 대다수가 무슬림인 국가이며</a:t>
            </a:r>
            <a:r>
              <a:rPr lang="en-US" altLang="ko-KR" sz="1800" b="0" i="0" u="none" strike="noStrike" baseline="0" dirty="0">
                <a:latin typeface="NanumSquare"/>
              </a:rPr>
              <a:t>, </a:t>
            </a:r>
            <a:r>
              <a:rPr lang="ko-KR" altLang="en-US" sz="1800" b="0" i="0" u="none" strike="noStrike" baseline="0" dirty="0">
                <a:latin typeface="NanumSquare"/>
              </a:rPr>
              <a:t>사회는 모든 소말리아인이 무슬림이 될 것을 기대합니다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모스크와 </a:t>
            </a:r>
            <a:r>
              <a:rPr lang="ko-KR" altLang="en-US" sz="1800" b="0" i="0" u="none" strike="noStrike" baseline="0" dirty="0" err="1">
                <a:latin typeface="NanumSquare"/>
              </a:rPr>
              <a:t>마드라사의</a:t>
            </a:r>
            <a:r>
              <a:rPr lang="ko-KR" altLang="en-US" sz="1800" b="0" i="0" u="none" strike="noStrike" baseline="0" dirty="0">
                <a:latin typeface="NanumSquare"/>
              </a:rPr>
              <a:t> 이맘은 공개적으로 기독교</a:t>
            </a:r>
            <a:r>
              <a:rPr lang="en-US" altLang="ko-KR" sz="1800" b="0" i="0" u="none" strike="noStrike" baseline="0" dirty="0">
                <a:latin typeface="NanumSquare"/>
              </a:rPr>
              <a:t>, </a:t>
            </a:r>
            <a:r>
              <a:rPr lang="ko-KR" altLang="en-US" sz="1800" b="0" i="0" u="none" strike="noStrike" baseline="0" dirty="0">
                <a:latin typeface="NanumSquare"/>
              </a:rPr>
              <a:t>기독교인 또는 교회가 들어갈 자리가 없다고 말합니다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폭력적인 반군 단체인 </a:t>
            </a:r>
            <a:r>
              <a:rPr lang="ko-KR" altLang="en-US" sz="1800" b="0" i="0" u="none" strike="noStrike" baseline="0" dirty="0" err="1">
                <a:latin typeface="NanumSquare"/>
              </a:rPr>
              <a:t>알샤바브</a:t>
            </a:r>
            <a:r>
              <a:rPr lang="en-US" altLang="ko-KR" sz="1800" b="0" i="0" u="none" strike="noStrike" baseline="0" dirty="0">
                <a:latin typeface="NanumSquare"/>
              </a:rPr>
              <a:t>(al-Shabaab)</a:t>
            </a:r>
            <a:r>
              <a:rPr lang="ko-KR" altLang="en-US" sz="1800" b="0" i="0" u="none" strike="noStrike" baseline="0" dirty="0">
                <a:latin typeface="NanumSquare"/>
              </a:rPr>
              <a:t>는 이 나라에서 기독교인을 근절하려는 열망을 거듭 표명했습니다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무슬림 배경의 기독교인은 주요 표적으로 간주되며 발각되면 그 자리에서 살해될 수 있습니다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그리스도인들은 또한 가족과 지역 사회로부터 심각한 박해를 받습니다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이슬람을 떠나는 것은 가족과 부족에 대한 배신으로 간주되며 가족 구성원과 부족 지도자는 심지어 소말리아인 개종자들도 죽입니다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기독교 개종자로 의심되는 사람은 누구나 지역 사회의 장로들과 심지어 가족들에 의해 면밀히 감시됩니다</a:t>
            </a:r>
            <a:r>
              <a:rPr lang="en-US" altLang="ko-KR" sz="1800" b="0" i="0" u="none" strike="noStrike" baseline="0" dirty="0">
                <a:latin typeface="NanumSquare"/>
              </a:rPr>
              <a:t>. '</a:t>
            </a:r>
            <a:r>
              <a:rPr lang="ko-KR" altLang="en-US" sz="1800" b="0" i="0" u="none" strike="noStrike" baseline="0" dirty="0">
                <a:latin typeface="NanumSquare"/>
              </a:rPr>
              <a:t>교회 생활</a:t>
            </a:r>
            <a:r>
              <a:rPr lang="en-US" altLang="ko-KR" sz="1800" b="0" i="0" u="none" strike="noStrike" baseline="0" dirty="0">
                <a:latin typeface="NanumSquare"/>
              </a:rPr>
              <a:t>'</a:t>
            </a:r>
            <a:r>
              <a:rPr lang="ko-KR" altLang="en-US" sz="1800" b="0" i="0" u="none" strike="noStrike" baseline="0" dirty="0">
                <a:latin typeface="NanumSquare"/>
              </a:rPr>
              <a:t>이 불가능하기 때문에 소수의 신자들이 비밀리에 모여야 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이슬람 무장세력은 기독교인이자 지도자 위치에 있는 사람들을 찾기 위해 수색을 강화하고 있습니다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i="0" u="none" strike="noStrike" baseline="0" dirty="0">
                <a:latin typeface="NanumSquare"/>
              </a:rPr>
              <a:t>오픈도어는 아프리카의 뿔에 있는 소말리아 신자들을 제자훈련을 통해 지원하고 심각한 박해에 대처할 수 있도록 영적으로 무장시키고 있습니다</a:t>
            </a:r>
            <a:r>
              <a:rPr lang="en-US" altLang="ko-KR" sz="1200" i="0" u="none" strike="noStrike" baseline="0" dirty="0">
                <a:latin typeface="NanumSquare"/>
              </a:rPr>
              <a:t>.</a:t>
            </a:r>
            <a:endParaRPr lang="ko-KR" altLang="en-US" sz="14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09376" y="2237812"/>
            <a:ext cx="4492105" cy="4483663"/>
          </a:xfrm>
        </p:spPr>
      </p:pic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ea typeface="굴림" panose="020B0600000101010101" pitchFamily="50" charset="-127"/>
              </a:rPr>
              <a:t>2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/Somalia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11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폭력적인 이슬람 극단주의자들로부터 교회가 하나님의 보호를 받도록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고립되어 있는 소말리아 신자들이 하나님의 위로를 알고 믿음으로 성장할 수 있도록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아프리카의 뿔에서 오픈도어 사역에 많은 결실을 맺도록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82551" y="768350"/>
            <a:ext cx="7073660" cy="317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오픈도어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i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레베카와 같은 오픈도어 현장 사역자들은 매년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150-250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북한 여성들을 지원하고 </a:t>
            </a:r>
            <a:r>
              <a:rPr lang="ko-KR" altLang="en-US" sz="1200" dirty="0"/>
              <a:t>훈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련시킵니다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훈련 목표는 중국에서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박해받는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신자들을 제자화하고 미래의 북한교회를 위한 여성 지도자를 양성하는 것입니다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08278" y="3961266"/>
            <a:ext cx="5683699" cy="207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55BD94F1-CB6D-4F76-AD08-DAA3805D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290" y="461339"/>
            <a:ext cx="3949840" cy="225171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말씀</a:t>
            </a:r>
          </a:p>
        </p:txBody>
      </p:sp>
      <p:pic>
        <p:nvPicPr>
          <p:cNvPr id="17" name="그림 개체 틀 16" descr="야외, 잔디, 들판, 건조함을 담은 그림">
            <a:extLst>
              <a:ext uri="{FF2B5EF4-FFF2-40B4-BE49-F238E27FC236}">
                <a16:creationId xmlns:a16="http://schemas.microsoft.com/office/drawing/2014/main" id="{FFDE910A-6270-4C28-99D5-655D2B203C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61339"/>
            <a:ext cx="5508288" cy="2831136"/>
          </a:xfrm>
        </p:spPr>
      </p:pic>
      <p:pic>
        <p:nvPicPr>
          <p:cNvPr id="12" name="그림 개체 틀 11" descr="사막의 선인장">
            <a:extLst>
              <a:ext uri="{FF2B5EF4-FFF2-40B4-BE49-F238E27FC236}">
                <a16:creationId xmlns:a16="http://schemas.microsoft.com/office/drawing/2014/main" id="{1F1921EA-537F-4FA5-A954-EDFEE1B8F7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826" y="3429000"/>
            <a:ext cx="5508288" cy="2831136"/>
          </a:xfr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1D38F2-75F7-490A-B96E-F422A588F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E2B0863C-D98E-4E93-94EE-6E8EB78DBD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 fontScale="92500"/>
          </a:bodyPr>
          <a:lstStyle/>
          <a:p>
            <a:pPr rtl="0"/>
            <a:r>
              <a:rPr lang="ko-KR" altLang="en-US" b="0" i="0" dirty="0">
                <a:solidFill>
                  <a:schemeClr val="bg2">
                    <a:lumMod val="50000"/>
                  </a:schemeClr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목자가 양 가운데에 있는 날에 양이 흩어졌으면 그 떼를 찾는 것 같이 내가 내 양을 찾아서 흐리고 캄캄한 날에 그 흩어진 모든 곳에서 그것들을 </a:t>
            </a:r>
            <a:r>
              <a:rPr lang="ko-KR" altLang="en-US" b="0" i="0" dirty="0" err="1">
                <a:solidFill>
                  <a:schemeClr val="bg2">
                    <a:lumMod val="50000"/>
                  </a:schemeClr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건져낼지라</a:t>
            </a:r>
            <a:endParaRPr lang="en-US" altLang="ko-KR" b="0" i="0" dirty="0">
              <a:solidFill>
                <a:schemeClr val="bg2">
                  <a:lumMod val="50000"/>
                </a:schemeClr>
              </a:solidFill>
              <a:effectLst/>
              <a:latin typeface="NanumGothic" panose="020D0604000000000000" pitchFamily="50" charset="-127"/>
              <a:ea typeface="NanumGothic" panose="020D0604000000000000" pitchFamily="50" charset="-127"/>
            </a:endParaRPr>
          </a:p>
          <a:p>
            <a:pPr rtl="0"/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겔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34:12)</a:t>
            </a:r>
          </a:p>
          <a:p>
            <a:pPr rtl="0"/>
            <a:r>
              <a:rPr lang="en-US" altLang="ko-KR" b="0" i="0" dirty="0">
                <a:solidFill>
                  <a:schemeClr val="bg2">
                    <a:lumMod val="10000"/>
                  </a:schemeClr>
                </a:solidFill>
                <a:effectLst/>
                <a:latin typeface="system-ui"/>
              </a:rPr>
              <a:t>As a shepherd looks after his scattered flock when he is with them, so will I look after my sheep. I will rescue them from all the places where they were scattered on a day of clouds and darkness. Ezekiel 34:12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D6C98D-D407-408E-BC0E-17203973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50EE9E9-0CC2-4D6E-A3BC-45FEDC0C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7417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14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 descr="도예 작업실에서 작업"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lvl="0"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189</TotalTime>
  <Words>1136</Words>
  <Application>Microsoft Office PowerPoint</Application>
  <PresentationFormat>와이드스크린</PresentationFormat>
  <Paragraphs>100</Paragraphs>
  <Slides>15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HY목각파임B</vt:lpstr>
      <vt:lpstr>NanumSquare</vt:lpstr>
      <vt:lpstr>NanumSquare ExtraBold</vt:lpstr>
      <vt:lpstr>system-ui</vt:lpstr>
      <vt:lpstr>Yu Gothic UI Semibold</vt:lpstr>
      <vt:lpstr>NanumGothic</vt:lpstr>
      <vt:lpstr>맑은 고딕</vt:lpstr>
      <vt:lpstr>휴먼매직체</vt:lpstr>
      <vt:lpstr>Arial</vt:lpstr>
      <vt:lpstr>Avenir Next LT Pro</vt:lpstr>
      <vt:lpstr>roboto</vt:lpstr>
      <vt:lpstr>BlockprintVTI</vt:lpstr>
      <vt:lpstr>Prayer Meeting  for Persecuted Church Worldwide</vt:lpstr>
      <vt:lpstr>순서</vt:lpstr>
      <vt:lpstr>오픈도어 영상</vt:lpstr>
      <vt:lpstr>OPEN DOORS CORE VALUE/핵심가치 (3’)</vt:lpstr>
      <vt:lpstr>OPEN DOORS  CORE VALUE 4</vt:lpstr>
      <vt:lpstr>World watch List 2023 </vt:lpstr>
      <vt:lpstr>박해 받는 교회를 위한 기도(30')</vt:lpstr>
      <vt:lpstr>WWL 박해순위 1위 국가/North Korea</vt:lpstr>
      <vt:lpstr>WWL 박해순위 1위 국가/North Korea</vt:lpstr>
      <vt:lpstr>WWL 박해순위 2위 국가/Somalia</vt:lpstr>
      <vt:lpstr>WWL 박해순위 2위 국가/Somalia</vt:lpstr>
      <vt:lpstr>박해 받는 교회를 위한 기도가 이 땅에 요원의 불길처럼 뜨겁게 일어나기를 기도합니다.</vt:lpstr>
      <vt:lpstr>말씀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2</cp:revision>
  <dcterms:created xsi:type="dcterms:W3CDTF">2023-02-07T05:48:49Z</dcterms:created>
  <dcterms:modified xsi:type="dcterms:W3CDTF">2023-02-07T08:58:36Z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