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22"/>
  </p:notesMasterIdLst>
  <p:handoutMasterIdLst>
    <p:handoutMasterId r:id="rId23"/>
  </p:handoutMasterIdLst>
  <p:sldIdLst>
    <p:sldId id="256" r:id="rId5"/>
    <p:sldId id="284" r:id="rId6"/>
    <p:sldId id="341" r:id="rId7"/>
    <p:sldId id="373" r:id="rId8"/>
    <p:sldId id="343" r:id="rId9"/>
    <p:sldId id="274" r:id="rId10"/>
    <p:sldId id="2448" r:id="rId11"/>
    <p:sldId id="2449" r:id="rId12"/>
    <p:sldId id="2445" r:id="rId13"/>
    <p:sldId id="2446" r:id="rId14"/>
    <p:sldId id="262" r:id="rId15"/>
    <p:sldId id="2440" r:id="rId16"/>
    <p:sldId id="2447" r:id="rId17"/>
    <p:sldId id="409" r:id="rId18"/>
    <p:sldId id="347" r:id="rId19"/>
    <p:sldId id="299" r:id="rId20"/>
    <p:sldId id="348" r:id="rId21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7B7544C-42D7-4873-A8D4-2D240BE596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C8A6EE3-A2F8-4241-8DF3-7E17241E6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3833D-0448-4964-A3FC-7C2EB074D285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2023-02-21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1103AF7-ACBE-49AD-9865-F6A2CE9883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E202F9E-810E-4EEC-8B18-4A8A566E03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9C86A-1226-43B5-A55F-7EF39D468B7A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13435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01E8E6DD-9E75-4F64-9821-7CAA1E99FC8A}" type="datetime1">
              <a:rPr lang="ko-KR" altLang="en-US" smtClean="0"/>
              <a:pPr/>
              <a:t>2023-02-21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2E2E0407-935A-438B-AF66-28803EDE65A9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0795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338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45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628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2023-02-21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3AC3AA-9C47-4E0B-BAC0-E8DEA4AD5A4E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437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5028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7149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237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71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F47124D-D927-400B-B59C-CEDBD507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3976" y="-43974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6ADF6CE-9ECB-46C3-934F-B81BC2BE0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 anchor="b">
            <a:norm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62DF7C0A-1B3B-401D-A625-E7F87B1DFE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840" y="3013206"/>
            <a:ext cx="11084189" cy="3854030"/>
          </a:xfrm>
          <a:custGeom>
            <a:avLst/>
            <a:gdLst>
              <a:gd name="connsiteX0" fmla="*/ 5542094 w 11084189"/>
              <a:gd name="connsiteY0" fmla="*/ 0 h 3854030"/>
              <a:gd name="connsiteX1" fmla="*/ 11061525 w 11084189"/>
              <a:gd name="connsiteY1" fmla="*/ 3748287 h 3854030"/>
              <a:gd name="connsiteX2" fmla="*/ 11084189 w 11084189"/>
              <a:gd name="connsiteY2" fmla="*/ 3854030 h 3854030"/>
              <a:gd name="connsiteX3" fmla="*/ 0 w 11084189"/>
              <a:gd name="connsiteY3" fmla="*/ 3854030 h 3854030"/>
              <a:gd name="connsiteX4" fmla="*/ 22663 w 11084189"/>
              <a:gd name="connsiteY4" fmla="*/ 3748287 h 3854030"/>
              <a:gd name="connsiteX5" fmla="*/ 5542094 w 11084189"/>
              <a:gd name="connsiteY5" fmla="*/ 0 h 3854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4189" h="3854030">
                <a:moveTo>
                  <a:pt x="5542094" y="0"/>
                </a:moveTo>
                <a:cubicBezTo>
                  <a:pt x="8264668" y="0"/>
                  <a:pt x="10536186" y="1609144"/>
                  <a:pt x="11061525" y="3748287"/>
                </a:cubicBezTo>
                <a:lnTo>
                  <a:pt x="11084189" y="3854030"/>
                </a:lnTo>
                <a:lnTo>
                  <a:pt x="0" y="3854030"/>
                </a:lnTo>
                <a:lnTo>
                  <a:pt x="22663" y="3748287"/>
                </a:lnTo>
                <a:cubicBezTo>
                  <a:pt x="548002" y="1609144"/>
                  <a:pt x="2819520" y="0"/>
                  <a:pt x="55420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ADA6D2C5-E6A9-4A27-AE58-9CEDCFCB4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1905001"/>
            <a:ext cx="8763001" cy="962442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B147A7F-B058-475D-BA3A-E1807E37B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20400" y="3144779"/>
            <a:ext cx="1371600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F887E59D-6BE5-4CB5-B3B3-BAF69EFA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D13BFBD-7478-4683-BA2C-E7BFC660B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3FF916-2B4D-4DC1-AD98-AF8F2EFD4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90666" y="0"/>
            <a:ext cx="600133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480B3D3-8262-4D62-8B77-51C5FF58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196875" y="0"/>
            <a:ext cx="5992075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텍스트 개체 틀 27">
            <a:extLst>
              <a:ext uri="{FF2B5EF4-FFF2-40B4-BE49-F238E27FC236}">
                <a16:creationId xmlns:a16="http://schemas.microsoft.com/office/drawing/2014/main" id="{D44A1B8E-1071-45A0-8A94-0AA7F201E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149" y="3412114"/>
            <a:ext cx="4952681" cy="2750307"/>
          </a:xfrm>
        </p:spPr>
        <p:txBody>
          <a:bodyPr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400">
                <a:solidFill>
                  <a:schemeClr val="tx2"/>
                </a:solidFill>
              </a:defRPr>
            </a:lvl4pPr>
            <a:lvl5pPr marL="1828800" indent="0"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날짜 개체 틀 5">
            <a:extLst>
              <a:ext uri="{FF2B5EF4-FFF2-40B4-BE49-F238E27FC236}">
                <a16:creationId xmlns:a16="http://schemas.microsoft.com/office/drawing/2014/main" id="{DF6FCAD9-068D-41D9-A5F4-E22F2D28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4" name="그림 개체 틀 20">
            <a:extLst>
              <a:ext uri="{FF2B5EF4-FFF2-40B4-BE49-F238E27FC236}">
                <a16:creationId xmlns:a16="http://schemas.microsoft.com/office/drawing/2014/main" id="{0402EFB4-17A2-4345-82DA-89EF34B5E9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1801" y="380991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EC3DFC6E-6D3D-48C3-BD9E-33878CD86D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1800" y="2376797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7EC41F32-B997-4949-A553-260965B03F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1800" y="4379170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8" name="바닥글 개체 틀 6">
            <a:extLst>
              <a:ext uri="{FF2B5EF4-FFF2-40B4-BE49-F238E27FC236}">
                <a16:creationId xmlns:a16="http://schemas.microsoft.com/office/drawing/2014/main" id="{3E86EC02-7D1A-4CB3-B376-1044BEF4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>
            <a:lvl1pPr algn="l"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7">
            <a:extLst>
              <a:ext uri="{FF2B5EF4-FFF2-40B4-BE49-F238E27FC236}">
                <a16:creationId xmlns:a16="http://schemas.microsoft.com/office/drawing/2014/main" id="{F1ABD226-6012-4821-BD32-E8E6EB95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소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C836EA2-D914-4028-95BF-1B97B17FE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5BDFAD1-E970-4A5F-98F7-D42CA9DFB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C53E32FB-4A5F-4D36-A227-CF26EBF0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9DA8CA5C-5748-45EE-B537-5A44A3BFC6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175" y="0"/>
            <a:ext cx="6196013" cy="460287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텍스트 개체 틀 21">
            <a:extLst>
              <a:ext uri="{FF2B5EF4-FFF2-40B4-BE49-F238E27FC236}">
                <a16:creationId xmlns:a16="http://schemas.microsoft.com/office/drawing/2014/main" id="{5015D873-DDCC-44AF-AE80-703ED88AEC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0718" y="327025"/>
            <a:ext cx="5073194" cy="394998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날짜 개체 틀 6">
            <a:extLst>
              <a:ext uri="{FF2B5EF4-FFF2-40B4-BE49-F238E27FC236}">
                <a16:creationId xmlns:a16="http://schemas.microsoft.com/office/drawing/2014/main" id="{16E99B66-5BC0-4B16-807E-B513E3272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5" name="바닥글 개체 틀 7">
            <a:extLst>
              <a:ext uri="{FF2B5EF4-FFF2-40B4-BE49-F238E27FC236}">
                <a16:creationId xmlns:a16="http://schemas.microsoft.com/office/drawing/2014/main" id="{086E91BF-4612-41A6-9A9F-AA6236BF5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프레젠테이션 제목</a:t>
            </a:r>
          </a:p>
        </p:txBody>
      </p:sp>
      <p:sp>
        <p:nvSpPr>
          <p:cNvPr id="16" name="슬라이드 번호 개체 틀 8">
            <a:extLst>
              <a:ext uri="{FF2B5EF4-FFF2-40B4-BE49-F238E27FC236}">
                <a16:creationId xmlns:a16="http://schemas.microsoft.com/office/drawing/2014/main" id="{F65A627F-E36A-460F-AD3C-7B63B500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408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C50B4F7D-E398-40AA-9F3C-F3D59A3F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0388EFA-705D-45DA-BB3E-901ED20AF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B0C378B-9DA9-4513-BF84-7422A1AE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B924BE58-42FE-46C1-9582-9E08FAFE0F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200400"/>
            <a:ext cx="4633913" cy="2913063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3" name="그림 개체 틀 22">
            <a:extLst>
              <a:ext uri="{FF2B5EF4-FFF2-40B4-BE49-F238E27FC236}">
                <a16:creationId xmlns:a16="http://schemas.microsoft.com/office/drawing/2014/main" id="{2A2724A1-1A21-49B5-9057-269BD5D6249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08749" y="862806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차트 및 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B34C7413-1C75-42B7-9BFD-E0E14118F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2567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01FDE2-61AF-4DEB-BF43-3694E0083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88D0D73E-DE18-4A23-B6FB-5182A7846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381000"/>
            <a:ext cx="10003218" cy="1600124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날짜 개체 틀 6">
            <a:extLst>
              <a:ext uri="{FF2B5EF4-FFF2-40B4-BE49-F238E27FC236}">
                <a16:creationId xmlns:a16="http://schemas.microsoft.com/office/drawing/2014/main" id="{BDED38F6-34C9-4DB4-9BBF-DEBC412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6" name="바닥글 개체 틀 7">
            <a:extLst>
              <a:ext uri="{FF2B5EF4-FFF2-40B4-BE49-F238E27FC236}">
                <a16:creationId xmlns:a16="http://schemas.microsoft.com/office/drawing/2014/main" id="{FBD13A29-DF90-4047-B6E5-DFA75D6A5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7" name="슬라이드 번호 개체 틀 8">
            <a:extLst>
              <a:ext uri="{FF2B5EF4-FFF2-40B4-BE49-F238E27FC236}">
                <a16:creationId xmlns:a16="http://schemas.microsoft.com/office/drawing/2014/main" id="{DD0AF7D0-41AD-41E1-84B0-436A90E2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2580089F-49C9-440C-8318-24576EE00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0DEEF06-129C-4E9F-BB08-1F653A08D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4AEFBDB-1B30-4054-9EAE-3085105D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6275" y="865762"/>
            <a:ext cx="10198776" cy="4056968"/>
          </a:xfrm>
        </p:spPr>
        <p:txBody>
          <a:bodyPr rtlCol="0" anchor="b"/>
          <a:lstStyle>
            <a:lvl1pPr algn="ctr">
              <a:lnSpc>
                <a:spcPct val="110000"/>
              </a:lnSpc>
              <a:spcBef>
                <a:spcPts val="1000"/>
              </a:spcBef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부제목 2">
            <a:extLst>
              <a:ext uri="{FF2B5EF4-FFF2-40B4-BE49-F238E27FC236}">
                <a16:creationId xmlns:a16="http://schemas.microsoft.com/office/drawing/2014/main" id="{0F34EB02-AC27-416D-A53F-77F9841BF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5101548"/>
            <a:ext cx="9781327" cy="5029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팀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2798F9B1-9C80-43D7-9EEB-62368C6E4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19F8183-B975-40ED-AF54-2E47480E8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제목 1">
            <a:extLst>
              <a:ext uri="{FF2B5EF4-FFF2-40B4-BE49-F238E27FC236}">
                <a16:creationId xmlns:a16="http://schemas.microsoft.com/office/drawing/2014/main" id="{5F15006B-9319-46AF-AE0D-7BBBA5A5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9001"/>
            <a:ext cx="10348147" cy="1388631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1" name="날짜 개체 틀 5">
            <a:extLst>
              <a:ext uri="{FF2B5EF4-FFF2-40B4-BE49-F238E27FC236}">
                <a16:creationId xmlns:a16="http://schemas.microsoft.com/office/drawing/2014/main" id="{EF966BF4-C741-471C-BD3E-40536108BD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22" name="바닥글 개체 틀 6">
            <a:extLst>
              <a:ext uri="{FF2B5EF4-FFF2-40B4-BE49-F238E27FC236}">
                <a16:creationId xmlns:a16="http://schemas.microsoft.com/office/drawing/2014/main" id="{E4052D32-8B32-4C10-8FF9-3CC40E7F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23" name="슬라이드 번호 개체 틀 7">
            <a:extLst>
              <a:ext uri="{FF2B5EF4-FFF2-40B4-BE49-F238E27FC236}">
                <a16:creationId xmlns:a16="http://schemas.microsoft.com/office/drawing/2014/main" id="{423F6085-8F80-41B9-9BA1-8719DDB0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452533-4333-455C-A755-FD0DB695115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2113" y="217488"/>
            <a:ext cx="11407775" cy="434498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872868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3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5EDB5FC-CA7C-4369-A121-67C4C93AB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79814F19-D3DA-42AB-AAD4-22D54FE37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4126634-B312-428E-8F30-17C189040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1AC832B9-3155-477F-89D0-A170836416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7801D982-FEE5-4484-AD95-86DEE2E5D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5F932331-BB94-49D3-9E40-67111663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  <p:sp>
        <p:nvSpPr>
          <p:cNvPr id="15" name="텍스트 개체 틀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653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6265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1" name="텍스트 개체 틀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9261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2" name="텍스트 개체 틀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29873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3" name="텍스트 개체 틀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53617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4" name="텍스트 개체 틀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54229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07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DDDA21C8-9B4F-48CA-BBF3-273AA89D8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0" y="461339"/>
            <a:ext cx="3949840" cy="22517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36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FC60A49-3E5E-45D9-82CF-80174402B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942" y="0"/>
            <a:ext cx="719262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93E687B-7CD1-42D6-B28F-7CF3EB714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7942" y="0"/>
            <a:ext cx="7192630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2" name="그림 개체 틀 19">
            <a:extLst>
              <a:ext uri="{FF2B5EF4-FFF2-40B4-BE49-F238E27FC236}">
                <a16:creationId xmlns:a16="http://schemas.microsoft.com/office/drawing/2014/main" id="{B458BE2E-5260-4DB2-86A2-2C93610844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461339"/>
            <a:ext cx="5508288" cy="2831136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그림 개체 틀 19">
            <a:extLst>
              <a:ext uri="{FF2B5EF4-FFF2-40B4-BE49-F238E27FC236}">
                <a16:creationId xmlns:a16="http://schemas.microsoft.com/office/drawing/2014/main" id="{73295B3D-C1CE-453D-B606-79917F4EFDD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0826" y="3429000"/>
            <a:ext cx="5508288" cy="2831136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5" name="날짜 개체 틀 6">
            <a:extLst>
              <a:ext uri="{FF2B5EF4-FFF2-40B4-BE49-F238E27FC236}">
                <a16:creationId xmlns:a16="http://schemas.microsoft.com/office/drawing/2014/main" id="{42C36F80-96FA-43AC-ACFF-C626ED2F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7" name="텍스트 개체 틀 25">
            <a:extLst>
              <a:ext uri="{FF2B5EF4-FFF2-40B4-BE49-F238E27FC236}">
                <a16:creationId xmlns:a16="http://schemas.microsoft.com/office/drawing/2014/main" id="{3A3DA98F-3AD9-4503-8525-7A30DD715B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0290" y="2867741"/>
            <a:ext cx="3949586" cy="329468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6" name="바닥글 개체 틀 7">
            <a:extLst>
              <a:ext uri="{FF2B5EF4-FFF2-40B4-BE49-F238E27FC236}">
                <a16:creationId xmlns:a16="http://schemas.microsoft.com/office/drawing/2014/main" id="{29F436A2-3398-4A5A-AF46-81BC526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27648"/>
            <a:ext cx="3045406" cy="365125"/>
          </a:xfrm>
        </p:spPr>
        <p:txBody>
          <a:bodyPr rtlCol="0"/>
          <a:lstStyle>
            <a:lvl1pPr algn="l"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7" name="슬라이드 번호 개체 틀 8">
            <a:extLst>
              <a:ext uri="{FF2B5EF4-FFF2-40B4-BE49-F238E27FC236}">
                <a16:creationId xmlns:a16="http://schemas.microsoft.com/office/drawing/2014/main" id="{78BD5B31-7A42-46D8-A5A3-CD0DC4B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542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마무리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0FB9ADE-90DA-4820-BE03-6440FAF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9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FF4039C-77F7-44AD-AEB2-A6079C9DA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6E930C2-F546-4C94-BF53-6C7C8A57E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 anchor="b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43F81DC1-1A78-495F-B862-27847D0EE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 anchor="t"/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F44B6D46-2238-46D9-8D7F-730BDD0C14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7447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B600C62E-9610-468D-B50C-B5D55DB2D0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2404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7" name="그림 개체 틀 20">
            <a:extLst>
              <a:ext uri="{FF2B5EF4-FFF2-40B4-BE49-F238E27FC236}">
                <a16:creationId xmlns:a16="http://schemas.microsoft.com/office/drawing/2014/main" id="{03A822E7-844A-4C6F-9941-ACCF803F61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7447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8" name="그림 개체 틀 20">
            <a:extLst>
              <a:ext uri="{FF2B5EF4-FFF2-40B4-BE49-F238E27FC236}">
                <a16:creationId xmlns:a16="http://schemas.microsoft.com/office/drawing/2014/main" id="{07DE9330-8C8A-4B8E-A4C6-F84147872A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92405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날짜 개체 틀 9">
            <a:extLst>
              <a:ext uri="{FF2B5EF4-FFF2-40B4-BE49-F238E27FC236}">
                <a16:creationId xmlns:a16="http://schemas.microsoft.com/office/drawing/2014/main" id="{693CD890-5369-4257-9426-7FA8B9FD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8" name="바닥글 개체 틀 10">
            <a:extLst>
              <a:ext uri="{FF2B5EF4-FFF2-40B4-BE49-F238E27FC236}">
                <a16:creationId xmlns:a16="http://schemas.microsoft.com/office/drawing/2014/main" id="{3A86BCFE-67DF-4B63-AC7B-74E66919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11">
            <a:extLst>
              <a:ext uri="{FF2B5EF4-FFF2-40B4-BE49-F238E27FC236}">
                <a16:creationId xmlns:a16="http://schemas.microsoft.com/office/drawing/2014/main" id="{1301AADD-E25B-4AB6-A4E4-E95CFB98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432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984381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02726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658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슬라이드 배경 채우기">
            <a:extLst>
              <a:ext uri="{FF2B5EF4-FFF2-40B4-BE49-F238E27FC236}">
                <a16:creationId xmlns:a16="http://schemas.microsoft.com/office/drawing/2014/main" id="{BDD95D91-465E-4A29-A1CE-FD819DEFD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컬러 표지">
            <a:extLst>
              <a:ext uri="{FF2B5EF4-FFF2-40B4-BE49-F238E27FC236}">
                <a16:creationId xmlns:a16="http://schemas.microsoft.com/office/drawing/2014/main" id="{9B36A4A4-222D-4A12-86CF-F3089D0B7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색">
            <a:extLst>
              <a:ext uri="{FF2B5EF4-FFF2-40B4-BE49-F238E27FC236}">
                <a16:creationId xmlns:a16="http://schemas.microsoft.com/office/drawing/2014/main" id="{7495DBC9-4D8D-4535-B5B4-EB1B8C286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2" cy="34259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AF94F6-9687-4600-8069-D1B36EED3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21E062A-8E79-43BA-8819-B2637E8861EC}"/>
                </a:ext>
              </a:extLst>
            </p:cNvPr>
            <p:cNvSpPr/>
            <p:nvPr/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A36D2022-A6A2-40EA-9A2F-DFF5AD88CB39}"/>
                </a:ext>
              </a:extLst>
            </p:cNvPr>
            <p:cNvSpPr/>
            <p:nvPr/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2E1F7734-D897-4991-9131-0F341B742598}"/>
                </a:ext>
              </a:extLst>
            </p:cNvPr>
            <p:cNvSpPr/>
            <p:nvPr/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B945341C-C27D-486C-ABA0-ACD348FD315C}"/>
                </a:ext>
              </a:extLst>
            </p:cNvPr>
            <p:cNvSpPr/>
            <p:nvPr/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5E603748-A119-4A6E-9589-5FE9A968EBDE}"/>
                </a:ext>
              </a:extLst>
            </p:cNvPr>
            <p:cNvSpPr/>
            <p:nvPr/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8DADBC72-AB57-4AE2-B01A-E19856D4C723}"/>
                </a:ext>
              </a:extLst>
            </p:cNvPr>
            <p:cNvSpPr/>
            <p:nvPr/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05387CC0-B41D-44B4-A67A-D2699CC91E81}"/>
                </a:ext>
              </a:extLst>
            </p:cNvPr>
            <p:cNvSpPr/>
            <p:nvPr/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0" name="제목 17">
            <a:extLst>
              <a:ext uri="{FF2B5EF4-FFF2-40B4-BE49-F238E27FC236}">
                <a16:creationId xmlns:a16="http://schemas.microsoft.com/office/drawing/2014/main" id="{15DDE0A9-9078-4B0D-A7CF-991E3ADD1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22" name="내용 개체 틀 2">
            <a:extLst>
              <a:ext uri="{FF2B5EF4-FFF2-40B4-BE49-F238E27FC236}">
                <a16:creationId xmlns:a16="http://schemas.microsoft.com/office/drawing/2014/main" id="{AA07D0E6-DA05-4E41-A199-0F5795023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28600" lvl="0" indent="-228600" algn="l" rtl="0">
              <a:lnSpc>
                <a:spcPct val="110000"/>
              </a:lnSpc>
              <a:buClr>
                <a:schemeClr val="accent5"/>
              </a:buClr>
            </a:pPr>
            <a:r>
              <a:rPr lang="ko-KR" altLang="en-US" sz="2000" spc="110" noProof="0">
                <a:solidFill>
                  <a:schemeClr val="tx2"/>
                </a:solidFill>
                <a:cs typeface="Sakkal Majalla" panose="020B0604020202020204" pitchFamily="2" charset="-78"/>
              </a:rPr>
              <a:t>마스터 텍스트 스타일을 편집하려면 클릭</a:t>
            </a:r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C79086DD-652F-45A1-ABA7-44A0FE448A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7888" y="654324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5">
            <a:extLst>
              <a:ext uri="{FF2B5EF4-FFF2-40B4-BE49-F238E27FC236}">
                <a16:creationId xmlns:a16="http://schemas.microsoft.com/office/drawing/2014/main" id="{93B40836-2DB1-47A0-AA7D-CFFE954BEB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7888" y="2065548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8" name="그림 개체 틀 25">
            <a:extLst>
              <a:ext uri="{FF2B5EF4-FFF2-40B4-BE49-F238E27FC236}">
                <a16:creationId xmlns:a16="http://schemas.microsoft.com/office/drawing/2014/main" id="{42715D2B-D5F5-4E9A-B519-B857A72C79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47888" y="3476772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9" name="그림 개체 틀 25">
            <a:extLst>
              <a:ext uri="{FF2B5EF4-FFF2-40B4-BE49-F238E27FC236}">
                <a16:creationId xmlns:a16="http://schemas.microsoft.com/office/drawing/2014/main" id="{DAD06F7B-5B84-41B8-8785-E4109F2094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47888" y="4887996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13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56" r:id="rId11"/>
    <p:sldLayoutId id="2147483769" r:id="rId12"/>
    <p:sldLayoutId id="2147483770" r:id="rId13"/>
    <p:sldLayoutId id="2147483772" r:id="rId14"/>
    <p:sldLayoutId id="2147483773" r:id="rId15"/>
    <p:sldLayoutId id="2147483774" r:id="rId16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hyperlink" Target="file:///C:\Users\hzsha\Documents\WWL%202023\WWL%202023%20&#50689;&#49345;\The%20Spy-kr-&#51200;&#54868;&#51656;.m4v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../../11%20Earthquake/&#50689;&#49345;/Earthquake%20in%20Syria%20-%20Listening%20%20to%20needs%20of%20victims/Earthquake%20in%20Syria%20-%20Listening%20%20to%20needs%20of%20victims.mp4" TargetMode="Externa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../../11%20Earthquake/&#50689;&#49345;/Earthquake%20in%20Syria%20-%20people%20shelterer%20night%20in%20church/Earthquake%20in%20Syria%20-%20people%20shelterer%20night%20in%20church.mp4" TargetMode="Externa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kehopelast.org&#51012;/" TargetMode="External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hyperlink" Target="mailto:odsk@opendoors.or.kr" TargetMode="External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B0B2BB2-146B-4714-8570-77C449ABC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/>
          <a:lstStyle/>
          <a:p>
            <a:pPr rtl="0"/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4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7DEE731E-C361-4204-9B35-43843B693B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5" y="1839098"/>
            <a:ext cx="8763001" cy="1174108"/>
          </a:xfrm>
        </p:spPr>
        <p:txBody>
          <a:bodyPr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2023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21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Zoom 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11" name="그림 개체 틀 10" descr="원뿔 모양 천막에서의 일몰을 담은 그림">
            <a:extLst>
              <a:ext uri="{FF2B5EF4-FFF2-40B4-BE49-F238E27FC236}">
                <a16:creationId xmlns:a16="http://schemas.microsoft.com/office/drawing/2014/main" id="{458CF8B8-D058-4FD3-9B2C-5511E2BCDE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840" y="3013206"/>
            <a:ext cx="11084189" cy="3854030"/>
          </a:xfrm>
        </p:spPr>
      </p:pic>
    </p:spTree>
    <p:extLst>
      <p:ext uri="{BB962C8B-B14F-4D97-AF65-F5344CB8AC3E}">
        <p14:creationId xmlns:p14="http://schemas.microsoft.com/office/powerpoint/2010/main" val="3106661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6E2FE00C-A4E7-4DD3-BED5-5746528E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7B69611F-97FC-426E-8387-26F473573E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149" y="3412114"/>
            <a:ext cx="4952681" cy="2750307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ko-KR" sz="2000" dirty="0">
                <a:solidFill>
                  <a:schemeClr val="tx1"/>
                </a:solidFill>
              </a:rPr>
              <a:t>영상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2023 World Watch List 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날짜 개체 틀 56">
            <a:extLst>
              <a:ext uri="{FF2B5EF4-FFF2-40B4-BE49-F238E27FC236}">
                <a16:creationId xmlns:a16="http://schemas.microsoft.com/office/drawing/2014/main" id="{8870D893-2423-4900-AACF-892913F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pic>
        <p:nvPicPr>
          <p:cNvPr id="13" name="그림 개체 틀 12" descr="텍스트, 야외, 하늘, 자연을 담은 그림">
            <a:extLst>
              <a:ext uri="{FF2B5EF4-FFF2-40B4-BE49-F238E27FC236}">
                <a16:creationId xmlns:a16="http://schemas.microsoft.com/office/drawing/2014/main" id="{8F8654F3-37D9-4BF3-A6D7-D300F8837D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1" y="380991"/>
            <a:ext cx="4856144" cy="1925415"/>
          </a:xfrm>
        </p:spPr>
      </p:pic>
      <p:pic>
        <p:nvPicPr>
          <p:cNvPr id="23" name="그림 개체 틀 22" descr="풀, 신발, 다채로운 색을 담은 그림">
            <a:extLst>
              <a:ext uri="{FF2B5EF4-FFF2-40B4-BE49-F238E27FC236}">
                <a16:creationId xmlns:a16="http://schemas.microsoft.com/office/drawing/2014/main" id="{2D222395-31E3-4ED7-A23E-C243F9E34C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2376797"/>
            <a:ext cx="4856144" cy="1925415"/>
          </a:xfrm>
        </p:spPr>
      </p:pic>
      <p:pic>
        <p:nvPicPr>
          <p:cNvPr id="28" name="그림 개체 틀 27" descr="줄무늬 러그를 담은 그림">
            <a:extLst>
              <a:ext uri="{FF2B5EF4-FFF2-40B4-BE49-F238E27FC236}">
                <a16:creationId xmlns:a16="http://schemas.microsoft.com/office/drawing/2014/main" id="{F59B4BFC-AD66-446F-8E77-27414D9D0BD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4379170"/>
            <a:ext cx="4856144" cy="1925415"/>
          </a:xfrm>
        </p:spPr>
      </p:pic>
      <p:sp>
        <p:nvSpPr>
          <p:cNvPr id="58" name="바닥글 개체 틀 57">
            <a:extLst>
              <a:ext uri="{FF2B5EF4-FFF2-40B4-BE49-F238E27FC236}">
                <a16:creationId xmlns:a16="http://schemas.microsoft.com/office/drawing/2014/main" id="{3F5D567B-B4E7-46C3-99A9-F2F32FA2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59" name="슬라이드 번호 개체 틀 58">
            <a:extLst>
              <a:ext uri="{FF2B5EF4-FFF2-40B4-BE49-F238E27FC236}">
                <a16:creationId xmlns:a16="http://schemas.microsoft.com/office/drawing/2014/main" id="{51CFCC1B-86D5-4E89-A5FA-944094DB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120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>
            <a:extLst>
              <a:ext uri="{FF2B5EF4-FFF2-40B4-BE49-F238E27FC236}">
                <a16:creationId xmlns:a16="http://schemas.microsoft.com/office/drawing/2014/main" id="{B6134E62-0FEA-4101-A0C8-1395344EA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/>
          <a:p>
            <a:pPr rtl="0"/>
            <a:r>
              <a:rPr lang="ko-KR" altLang="en-US" dirty="0"/>
              <a:t>오픈도어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</a:p>
        </p:txBody>
      </p:sp>
      <p:pic>
        <p:nvPicPr>
          <p:cNvPr id="11" name="그림 개체 틀 10" descr="하늘, 야외, 깃털, 다채로운 색, 사람을 담은 그림">
            <a:extLst>
              <a:ext uri="{FF2B5EF4-FFF2-40B4-BE49-F238E27FC236}">
                <a16:creationId xmlns:a16="http://schemas.microsoft.com/office/drawing/2014/main" id="{FE5067FA-41D2-404F-9E22-8AE2507577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175" y="0"/>
            <a:ext cx="6196013" cy="4602877"/>
          </a:xfrm>
        </p:spPr>
      </p:pic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F95CA429-F668-43CB-B1F6-A9C08F07F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rtlCol="0">
            <a:normAutofit/>
          </a:bodyPr>
          <a:lstStyle/>
          <a:p>
            <a:pPr rtl="0"/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날짜 개체 틀 17">
            <a:extLst>
              <a:ext uri="{FF2B5EF4-FFF2-40B4-BE49-F238E27FC236}">
                <a16:creationId xmlns:a16="http://schemas.microsoft.com/office/drawing/2014/main" id="{D453A211-65B5-48E3-96AC-ADE300F4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19" name="바닥글 개체 틀 18">
            <a:extLst>
              <a:ext uri="{FF2B5EF4-FFF2-40B4-BE49-F238E27FC236}">
                <a16:creationId xmlns:a16="http://schemas.microsoft.com/office/drawing/2014/main" id="{DC007DDA-7459-4DC5-ADDC-B34A3D0D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8830570A-9F6D-4948-8AE0-762EE7BF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5ABF13-710C-D2B8-4B7E-6FD1F0227A93}"/>
              </a:ext>
            </a:extLst>
          </p:cNvPr>
          <p:cNvSpPr txBox="1"/>
          <p:nvPr/>
        </p:nvSpPr>
        <p:spPr>
          <a:xfrm>
            <a:off x="3047281" y="3248647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순서</a:t>
            </a:r>
          </a:p>
        </p:txBody>
      </p:sp>
      <p:pic>
        <p:nvPicPr>
          <p:cNvPr id="5" name="그림 4">
            <a:hlinkClick r:id="rId4" action="ppaction://hlinkfile"/>
            <a:extLst>
              <a:ext uri="{FF2B5EF4-FFF2-40B4-BE49-F238E27FC236}">
                <a16:creationId xmlns:a16="http://schemas.microsoft.com/office/drawing/2014/main" id="{557891B4-F946-C5BF-ED27-15EE5A7B67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333984" y="744892"/>
            <a:ext cx="7858015" cy="28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/>
              <a:t>OPEN DOORS CORE VALUE/</a:t>
            </a:r>
            <a:r>
              <a:rPr lang="ko-KR" altLang="en-US" sz="1999" dirty="0"/>
              <a:t>핵심가치</a:t>
            </a:r>
            <a:r>
              <a:rPr lang="en-US" altLang="ko-KR" sz="1999" dirty="0"/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 rtlCol="0"/>
          <a:lstStyle/>
          <a:p>
            <a:pPr rtl="0"/>
            <a:r>
              <a:rPr lang="en-US" altLang="ko-KR" sz="4400" dirty="0">
                <a:solidFill>
                  <a:schemeClr val="tx1"/>
                </a:solidFill>
                <a:latin typeface="+mj-lt"/>
                <a:ea typeface="+mj-ea"/>
              </a:rPr>
              <a:t>OPEN DOORS </a:t>
            </a:r>
            <a:br>
              <a:rPr lang="en-US" altLang="ko-KR" sz="4400" dirty="0">
                <a:solidFill>
                  <a:schemeClr val="tx1"/>
                </a:solidFill>
                <a:latin typeface="+mj-lt"/>
                <a:ea typeface="+mj-ea"/>
              </a:rPr>
            </a:br>
            <a:r>
              <a:rPr lang="en-US" altLang="ko-KR" sz="4400" dirty="0">
                <a:solidFill>
                  <a:schemeClr val="tx1"/>
                </a:solidFill>
                <a:latin typeface="+mj-lt"/>
                <a:ea typeface="+mj-ea"/>
              </a:rPr>
              <a:t>CORE VALUE 6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200400"/>
            <a:ext cx="4633913" cy="2913063"/>
          </a:xfrm>
        </p:spPr>
        <p:txBody>
          <a:bodyPr rtlCol="0"/>
          <a:lstStyle/>
          <a:p>
            <a:pPr rtl="0"/>
            <a:r>
              <a:rPr lang="ko-KR" altLang="en-US" dirty="0"/>
              <a:t>핵심가치 </a:t>
            </a:r>
            <a:r>
              <a:rPr lang="en-US" altLang="ko-KR" dirty="0"/>
              <a:t>6 ?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형형색색 모래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8749" y="862806"/>
            <a:ext cx="5132388" cy="5132388"/>
          </a:xfrm>
        </p:spPr>
      </p:pic>
    </p:spTree>
    <p:extLst>
      <p:ext uri="{BB962C8B-B14F-4D97-AF65-F5344CB8AC3E}">
        <p14:creationId xmlns:p14="http://schemas.microsoft.com/office/powerpoint/2010/main" val="212901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원을 이룬 손을 담은 그림">
            <a:extLst>
              <a:ext uri="{FF2B5EF4-FFF2-40B4-BE49-F238E27FC236}">
                <a16:creationId xmlns:a16="http://schemas.microsoft.com/office/drawing/2014/main" id="{5B772296-B776-40B5-95DF-60BFE7CD9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</p:spPr>
      </p:pic>
      <p:sp>
        <p:nvSpPr>
          <p:cNvPr id="26" name="제목 25">
            <a:extLst>
              <a:ext uri="{FF2B5EF4-FFF2-40B4-BE49-F238E27FC236}">
                <a16:creationId xmlns:a16="http://schemas.microsoft.com/office/drawing/2014/main" id="{D85D0586-45E7-469A-A379-62E46DDB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276" y="1756452"/>
            <a:ext cx="4960189" cy="2291673"/>
          </a:xfrm>
        </p:spPr>
        <p:txBody>
          <a:bodyPr rtlCol="0">
            <a:normAutofit/>
          </a:bodyPr>
          <a:lstStyle/>
          <a:p>
            <a:pPr lvl="0" rtl="0"/>
            <a:r>
              <a:rPr lang="ko-KR" altLang="en-US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sz="38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E48E894-8343-4D22-9011-9F2725E95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7879" y="4558084"/>
            <a:ext cx="3252159" cy="502958"/>
          </a:xfrm>
        </p:spPr>
        <p:txBody>
          <a:bodyPr rtlCol="0">
            <a:normAutofit fontScale="62500" lnSpcReduction="20000"/>
          </a:bodyPr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church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448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US" altLang="ko-KR" sz="2800" kern="0" dirty="0">
                <a:ea typeface="굴림" panose="020B0600000101010101" pitchFamily="50" charset="-127"/>
              </a:rPr>
              <a:t>WWL </a:t>
            </a:r>
            <a:r>
              <a:rPr lang="ko-KR" altLang="en-US" sz="2800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kern="0" dirty="0">
                <a:ea typeface="굴림" panose="020B0600000101010101" pitchFamily="50" charset="-127"/>
              </a:rPr>
              <a:t>4</a:t>
            </a:r>
            <a:r>
              <a:rPr lang="ko-KR" altLang="en-US" sz="2800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/Eritrea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400" b="1" i="0" u="none" strike="noStrike" baseline="0" dirty="0">
                <a:latin typeface="NanumSquare ExtraBold"/>
              </a:rPr>
              <a:t>"</a:t>
            </a:r>
            <a:r>
              <a:rPr lang="ko-KR" altLang="en-US" sz="1400" b="1" i="0" u="none" strike="noStrike" baseline="0" dirty="0">
                <a:latin typeface="NanumSquare ExtraBold"/>
              </a:rPr>
              <a:t>네가 내 눈에 보배롭고 존귀하며 내가 너를 </a:t>
            </a:r>
            <a:r>
              <a:rPr lang="ko-KR" altLang="en-US" sz="1400" b="1" i="0" u="none" strike="noStrike" baseline="0" dirty="0" err="1">
                <a:latin typeface="NanumSquare ExtraBold"/>
              </a:rPr>
              <a:t>사랑하였은즉</a:t>
            </a:r>
            <a:r>
              <a:rPr lang="ko-KR" altLang="en-US" sz="1400" b="1" i="0" u="none" strike="noStrike" baseline="0" dirty="0">
                <a:latin typeface="NanumSquare ExtraBold"/>
              </a:rPr>
              <a:t> 내가 네 대신 사람들을 내어 주며 백성들이 네 생명을 </a:t>
            </a:r>
            <a:r>
              <a:rPr lang="ko-KR" altLang="en-US" sz="1400" b="1" i="0" u="none" strike="noStrike" baseline="0" dirty="0" err="1">
                <a:latin typeface="NanumSquare ExtraBold"/>
              </a:rPr>
              <a:t>대신하리니</a:t>
            </a:r>
            <a:r>
              <a:rPr lang="en-US" altLang="ko-KR" sz="1400" b="1" i="0" u="none" strike="noStrike" baseline="0" dirty="0">
                <a:latin typeface="NanumSquare ExtraBold"/>
              </a:rPr>
              <a:t>(</a:t>
            </a:r>
            <a:r>
              <a:rPr lang="ko-KR" altLang="en-US" sz="1400" b="1" i="0" u="none" strike="noStrike" baseline="0" dirty="0">
                <a:latin typeface="NanumSquare ExtraBold"/>
              </a:rPr>
              <a:t>이사야 </a:t>
            </a:r>
            <a:r>
              <a:rPr lang="en-US" altLang="ko-KR" sz="1400" b="1" i="0" u="none" strike="noStrike" baseline="0" dirty="0">
                <a:latin typeface="NanumSquare ExtraBold"/>
              </a:rPr>
              <a:t>43:3)</a:t>
            </a:r>
            <a:endParaRPr lang="ko-KR" altLang="en-US" sz="900" b="0" i="0" u="none" strike="noStrike" baseline="0" dirty="0"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 lnSpcReduction="10000"/>
          </a:bodyPr>
          <a:lstStyle/>
          <a:p>
            <a:pPr algn="just"/>
            <a:r>
              <a:rPr lang="ko-KR" altLang="en-US" sz="1200" b="0" i="0" u="none" strike="noStrike" baseline="0" dirty="0">
                <a:latin typeface="NanumSquare"/>
              </a:rPr>
              <a:t>에리트레아의 신자들은 계속해서 극심한 박해를 받고 있으며</a:t>
            </a:r>
            <a:r>
              <a:rPr lang="en-US" altLang="ko-KR" sz="1200" b="0" i="0" u="none" strike="noStrike" baseline="0" dirty="0">
                <a:latin typeface="NanumSquare"/>
              </a:rPr>
              <a:t>, </a:t>
            </a:r>
            <a:r>
              <a:rPr lang="ko-KR" altLang="en-US" sz="1200" b="0" i="0" u="none" strike="noStrike" baseline="0" dirty="0">
                <a:latin typeface="NanumSquare"/>
              </a:rPr>
              <a:t>이로 인해 에리트레아는 세상에서 예수님을 따르기 </a:t>
            </a:r>
            <a:r>
              <a:rPr lang="ko-KR" altLang="en-US" sz="1200" dirty="0">
                <a:latin typeface="NanumSquare"/>
              </a:rPr>
              <a:t>아주 </a:t>
            </a:r>
            <a:r>
              <a:rPr lang="ko-KR" altLang="en-US" sz="1200" b="0" i="0" u="none" strike="noStrike" baseline="0" dirty="0">
                <a:latin typeface="NanumSquare"/>
              </a:rPr>
              <a:t>힘든 곳이 되었습니다</a:t>
            </a:r>
            <a:r>
              <a:rPr lang="en-US" altLang="ko-KR" sz="1200" b="0" i="0" u="none" strike="noStrike" baseline="0" dirty="0">
                <a:latin typeface="NanumSquare"/>
              </a:rPr>
              <a:t>.</a:t>
            </a:r>
          </a:p>
          <a:p>
            <a:pPr algn="just"/>
            <a:r>
              <a:rPr lang="en-US" altLang="ko-KR" sz="1200" b="0" i="0" u="none" strike="noStrike" baseline="0" dirty="0">
                <a:latin typeface="NanumSquare"/>
              </a:rPr>
              <a:t>20</a:t>
            </a:r>
            <a:r>
              <a:rPr lang="ko-KR" altLang="en-US" sz="1200" b="0" i="0" u="none" strike="noStrike" baseline="0" dirty="0">
                <a:latin typeface="NanumSquare"/>
              </a:rPr>
              <a:t>년 동안 에리트레아는 정교회</a:t>
            </a:r>
            <a:r>
              <a:rPr lang="en-US" altLang="ko-KR" sz="1200" b="0" i="0" u="none" strike="noStrike" baseline="0" dirty="0">
                <a:latin typeface="NanumSquare"/>
              </a:rPr>
              <a:t>, </a:t>
            </a:r>
            <a:r>
              <a:rPr lang="ko-KR" altLang="en-US" sz="1200" b="0" i="0" u="none" strike="noStrike" baseline="0" dirty="0">
                <a:latin typeface="NanumSquare"/>
              </a:rPr>
              <a:t>카톨릭</a:t>
            </a:r>
            <a:r>
              <a:rPr lang="en-US" altLang="ko-KR" sz="1200" b="0" i="0" u="none" strike="noStrike" baseline="0" dirty="0">
                <a:latin typeface="NanumSquare"/>
              </a:rPr>
              <a:t>, </a:t>
            </a:r>
            <a:r>
              <a:rPr lang="ko-KR" altLang="en-US" sz="1200" b="0" i="0" u="none" strike="noStrike" baseline="0" dirty="0">
                <a:latin typeface="NanumSquare"/>
              </a:rPr>
              <a:t>루터교의 세 가지 공식 기독교 교파만을 인정했으며 이들 교회를 면밀히 감시하고 있습니다</a:t>
            </a:r>
            <a:r>
              <a:rPr lang="en-US" altLang="ko-KR" sz="1200" b="0" i="0" u="none" strike="noStrike" baseline="0" dirty="0">
                <a:latin typeface="NanumSquare"/>
              </a:rPr>
              <a:t>. </a:t>
            </a:r>
            <a:r>
              <a:rPr lang="ko-KR" altLang="en-US" sz="1200" b="0" i="0" u="none" strike="noStrike" baseline="0" dirty="0">
                <a:latin typeface="NanumSquare"/>
              </a:rPr>
              <a:t>수년에 걸쳐 정부 보안군은 다른 기독교인들을 잡기 위해 집집마다 수백 번 급습했습니다</a:t>
            </a:r>
            <a:r>
              <a:rPr lang="en-US" altLang="ko-KR" sz="1200" b="0" i="0" u="none" strike="noStrike" baseline="0" dirty="0">
                <a:latin typeface="NanumSquare"/>
              </a:rPr>
              <a:t>. 1,000</a:t>
            </a:r>
            <a:r>
              <a:rPr lang="ko-KR" altLang="en-US" sz="1200" b="0" i="0" u="none" strike="noStrike" baseline="0" dirty="0">
                <a:latin typeface="NanumSquare"/>
              </a:rPr>
              <a:t>명의 기독교인이 에리트레아 감옥에 무기한 구금되어 있으며 공식적으로는 기소되지 않은 것으로 생각됩니다</a:t>
            </a:r>
            <a:r>
              <a:rPr lang="en-US" altLang="ko-KR" sz="1200" b="0" i="0" u="none" strike="noStrike" baseline="0" dirty="0">
                <a:latin typeface="NanumSquare"/>
              </a:rPr>
              <a:t>. ＇</a:t>
            </a:r>
            <a:r>
              <a:rPr lang="ko-KR" altLang="en-US" sz="1200" b="0" i="0" u="none" strike="noStrike" baseline="0" dirty="0">
                <a:latin typeface="NanumSquare"/>
              </a:rPr>
              <a:t>비공식</a:t>
            </a:r>
            <a:r>
              <a:rPr lang="en-US" altLang="ko-KR" sz="1200" b="0" i="0" u="none" strike="noStrike" baseline="0" dirty="0">
                <a:latin typeface="NanumSquare"/>
              </a:rPr>
              <a:t>＇ </a:t>
            </a:r>
            <a:r>
              <a:rPr lang="ko-KR" altLang="en-US" sz="1200" b="0" i="0" u="none" strike="noStrike" baseline="0" dirty="0">
                <a:latin typeface="NanumSquare"/>
              </a:rPr>
              <a:t>교회의 일부 지도자들은 작은 독방에 감금되는 등 </a:t>
            </a:r>
            <a:r>
              <a:rPr lang="en-US" altLang="ko-KR" sz="1200" b="0" i="0" u="none" strike="noStrike" baseline="0" dirty="0">
                <a:latin typeface="NanumSquare"/>
              </a:rPr>
              <a:t>10</a:t>
            </a:r>
            <a:r>
              <a:rPr lang="ko-KR" altLang="en-US" sz="1200" b="0" i="0" u="none" strike="noStrike" baseline="0" dirty="0">
                <a:latin typeface="NanumSquare"/>
              </a:rPr>
              <a:t>년 이상 끔찍한 환경에 투옥되고 있습니다</a:t>
            </a:r>
            <a:r>
              <a:rPr lang="en-US" altLang="ko-KR" sz="1200" b="0" i="0" u="none" strike="noStrike" baseline="0" dirty="0">
                <a:latin typeface="NanumSquare"/>
              </a:rPr>
              <a:t>.</a:t>
            </a:r>
          </a:p>
          <a:p>
            <a:pPr algn="just"/>
            <a:r>
              <a:rPr lang="ko-KR" altLang="en-US" sz="1200" b="0" i="0" u="none" strike="noStrike" baseline="0" dirty="0">
                <a:latin typeface="NanumSquare"/>
              </a:rPr>
              <a:t>당국은 신자들에 대한 낙인을 찍고 이웃들이 서로를 염탐하고 신고하도록 부추깁니다</a:t>
            </a:r>
            <a:r>
              <a:rPr lang="en-US" altLang="ko-KR" sz="1200" b="0" i="0" u="none" strike="noStrike" baseline="0" dirty="0">
                <a:latin typeface="NanumSquare"/>
              </a:rPr>
              <a:t>. </a:t>
            </a:r>
            <a:r>
              <a:rPr lang="ko-KR" altLang="en-US" sz="1200" b="0" i="0" u="none" strike="noStrike" baseline="0" dirty="0">
                <a:latin typeface="NanumSquare"/>
              </a:rPr>
              <a:t>무슬림 배경에서 기독교인이 되었거나 에리트레아 정교회를 떠나 </a:t>
            </a:r>
            <a:r>
              <a:rPr lang="ko-KR" altLang="en-US" sz="1200" b="0" i="0" u="none" strike="noStrike" baseline="0" dirty="0" err="1">
                <a:latin typeface="NanumSquare"/>
              </a:rPr>
              <a:t>비전통적인</a:t>
            </a:r>
            <a:r>
              <a:rPr lang="ko-KR" altLang="en-US" sz="1200" b="0" i="0" u="none" strike="noStrike" baseline="0" dirty="0">
                <a:latin typeface="NanumSquare"/>
              </a:rPr>
              <a:t> 교회로 가는 사람들은 가족과 지역 사회로부터 극심한 압력과 박해를 받고 있습니다</a:t>
            </a:r>
            <a:r>
              <a:rPr lang="en-US" altLang="ko-KR" sz="1200" b="0" i="0" u="none" strike="noStrike" baseline="0" dirty="0">
                <a:latin typeface="NanumSquare"/>
              </a:rPr>
              <a:t>.</a:t>
            </a:r>
          </a:p>
          <a:p>
            <a:pPr algn="just"/>
            <a:r>
              <a:rPr lang="ko-KR" altLang="en-US" sz="1200" b="0" i="0" u="none" strike="noStrike" baseline="0" dirty="0">
                <a:latin typeface="NanumSquare"/>
              </a:rPr>
              <a:t>기독교인에 대한 국가의 승인을 받는 매우 높은 수준의 박해와 폭력으로 인해 일부 사람들은 그 나라를 떠나야 하지만</a:t>
            </a:r>
            <a:r>
              <a:rPr lang="en-US" altLang="ko-KR" sz="1200" b="0" i="0" u="none" strike="noStrike" baseline="0" dirty="0">
                <a:latin typeface="NanumSquare"/>
              </a:rPr>
              <a:t>, </a:t>
            </a:r>
            <a:r>
              <a:rPr lang="ko-KR" altLang="en-US" sz="1200" b="0" i="0" u="none" strike="noStrike" baseline="0" dirty="0">
                <a:latin typeface="NanumSquare"/>
              </a:rPr>
              <a:t>이 모든 것에도 불구하고 기독교인들이 극도의 용기와 기쁨을 보여주고 예수님을 위해 체포될 위험을 받아들임에 따라 교회는 실제로 성장하고 있습니다</a:t>
            </a:r>
            <a:r>
              <a:rPr lang="en-US" altLang="ko-KR" sz="1200" b="0" i="0" u="none" strike="noStrike" baseline="0" dirty="0">
                <a:latin typeface="NanumSquare"/>
              </a:rPr>
              <a:t>.</a:t>
            </a:r>
            <a:endParaRPr lang="ko-KR" altLang="ko-KR" sz="5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7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b="0" i="0" u="none" strike="noStrike" baseline="0" dirty="0">
                <a:latin typeface="NanumSquare"/>
              </a:rPr>
              <a:t>오픈도어는 에리트레아의 지역 교회 파트너를 통해 경제적 지원</a:t>
            </a:r>
            <a:r>
              <a:rPr lang="en-US" altLang="ko-KR" sz="1400" b="0" i="0" u="none" strike="noStrike" baseline="0" dirty="0">
                <a:latin typeface="NanumSquare"/>
              </a:rPr>
              <a:t>, </a:t>
            </a:r>
            <a:r>
              <a:rPr lang="ko-KR" altLang="en-US" sz="1400" b="0" i="0" u="none" strike="noStrike" baseline="0" dirty="0">
                <a:latin typeface="NanumSquare"/>
              </a:rPr>
              <a:t>제자도 및 박해 생존 훈련을 제공합니다</a:t>
            </a:r>
            <a:r>
              <a:rPr lang="en-US" altLang="ko-KR" sz="1400" b="0" i="0" u="none" strike="noStrike" baseline="0" dirty="0">
                <a:latin typeface="NanumSquare"/>
              </a:rPr>
              <a:t>.</a:t>
            </a:r>
            <a:endParaRPr lang="ko-KR" altLang="en-US" sz="1200" dirty="0"/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39568" y="2358426"/>
            <a:ext cx="4431721" cy="4423392"/>
          </a:xfrm>
        </p:spPr>
      </p:pic>
    </p:spTree>
    <p:extLst>
      <p:ext uri="{BB962C8B-B14F-4D97-AF65-F5344CB8AC3E}">
        <p14:creationId xmlns:p14="http://schemas.microsoft.com/office/powerpoint/2010/main" val="1598499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ea typeface="굴림" panose="020B0600000101010101" pitchFamily="50" charset="-127"/>
              </a:rPr>
              <a:t>4</a:t>
            </a:r>
            <a:r>
              <a:rPr lang="ko-KR" altLang="en-US" sz="4400" kern="0" dirty="0">
                <a:ea typeface="굴림" panose="020B0600000101010101" pitchFamily="50" charset="-127"/>
              </a:rPr>
              <a:t>위 국가</a:t>
            </a:r>
            <a:r>
              <a:rPr lang="en-US" altLang="ko-KR" sz="4400" dirty="0"/>
              <a:t>/Eritrea</a:t>
            </a:r>
            <a:endParaRPr lang="ko-KR" alt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8</a:t>
            </a:fld>
            <a:endParaRPr lang="ko-KR" altLang="en-US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3902" y="784910"/>
            <a:ext cx="4520241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800" b="0" i="0" u="none" strike="noStrike" baseline="0" dirty="0">
                <a:solidFill>
                  <a:srgbClr val="221714"/>
                </a:solidFill>
                <a:latin typeface="NanumSquare"/>
              </a:rPr>
              <a:t>기독교인들을 향한 권력자들의 마음이 변화되기를</a:t>
            </a:r>
          </a:p>
          <a:p>
            <a:pPr algn="just"/>
            <a:r>
              <a:rPr lang="ko-KR" altLang="en-US" sz="1800" b="0" i="0" u="none" strike="noStrike" baseline="0" dirty="0">
                <a:solidFill>
                  <a:srgbClr val="221714"/>
                </a:solidFill>
                <a:latin typeface="NanumSquare"/>
              </a:rPr>
              <a:t>수감된 신자들과 그 가족들이 하나님이 주신 힘과 소망과 기쁨을 얻도록</a:t>
            </a:r>
          </a:p>
          <a:p>
            <a:pPr algn="just"/>
            <a:r>
              <a:rPr lang="ko-KR" altLang="en-US" sz="1800" b="0" i="0" u="none" strike="noStrike" baseline="0" dirty="0">
                <a:solidFill>
                  <a:srgbClr val="221714"/>
                </a:solidFill>
                <a:latin typeface="NanumSquare"/>
              </a:rPr>
              <a:t>어려움속에서도 믿음을 얻은 신자들을 위한 오픈도어 사역을 위해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FDDCE7B-4EE9-FE17-4035-5B66BFABA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75993" y="782484"/>
            <a:ext cx="6886775" cy="315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2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US" altLang="ko-KR" sz="2800" kern="0" dirty="0">
                <a:ea typeface="굴림" panose="020B0600000101010101" pitchFamily="50" charset="-127"/>
              </a:rPr>
              <a:t>WWL </a:t>
            </a:r>
            <a:r>
              <a:rPr lang="ko-KR" altLang="en-US" sz="2800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kern="0" dirty="0">
                <a:ea typeface="굴림" panose="020B0600000101010101" pitchFamily="50" charset="-127"/>
              </a:rPr>
              <a:t>5</a:t>
            </a:r>
            <a:r>
              <a:rPr lang="ko-KR" altLang="en-US" sz="2800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/Libya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400" b="1" i="0" u="none" strike="noStrike" baseline="0" dirty="0">
                <a:latin typeface="NanumSquare ExtraBold"/>
              </a:rPr>
              <a:t>"</a:t>
            </a:r>
            <a:r>
              <a:rPr lang="ko-KR" altLang="en-US" sz="1400" b="1" i="0" u="none" strike="noStrike" baseline="0" dirty="0">
                <a:latin typeface="NanumSquare ExtraBold"/>
              </a:rPr>
              <a:t>그들의 생명을 압박과 강포에서 </a:t>
            </a:r>
            <a:r>
              <a:rPr lang="ko-KR" altLang="en-US" sz="1400" b="1" i="0" u="none" strike="noStrike" baseline="0" dirty="0" err="1">
                <a:latin typeface="NanumSquare ExtraBold"/>
              </a:rPr>
              <a:t>구원하리니</a:t>
            </a:r>
            <a:r>
              <a:rPr lang="ko-KR" altLang="en-US" sz="1400" b="1" i="0" u="none" strike="noStrike" baseline="0" dirty="0">
                <a:latin typeface="NanumSquare ExtraBold"/>
              </a:rPr>
              <a:t> 그들의 피가 그의 눈 앞에서 </a:t>
            </a:r>
            <a:r>
              <a:rPr lang="ko-KR" altLang="en-US" sz="1400" b="1" i="0" u="none" strike="noStrike" baseline="0" dirty="0" err="1">
                <a:latin typeface="NanumSquare ExtraBold"/>
              </a:rPr>
              <a:t>존귀히</a:t>
            </a:r>
            <a:r>
              <a:rPr lang="ko-KR" altLang="en-US" sz="1400" b="1" i="0" u="none" strike="noStrike" baseline="0" dirty="0">
                <a:latin typeface="NanumSquare ExtraBold"/>
              </a:rPr>
              <a:t> 여김을 </a:t>
            </a:r>
            <a:r>
              <a:rPr lang="ko-KR" altLang="en-US" sz="1400" b="1" i="0" u="none" strike="noStrike" baseline="0" dirty="0" err="1">
                <a:latin typeface="NanumSquare ExtraBold"/>
              </a:rPr>
              <a:t>받으리로다</a:t>
            </a:r>
            <a:r>
              <a:rPr lang="en-US" altLang="ko-KR" sz="1400" b="1" i="0" u="none" strike="noStrike" baseline="0" dirty="0">
                <a:latin typeface="NanumSquare ExtraBold"/>
              </a:rPr>
              <a:t>.” (</a:t>
            </a:r>
            <a:r>
              <a:rPr lang="ko-KR" altLang="en-US" sz="1400" b="1" i="0" u="none" strike="noStrike" baseline="0" dirty="0">
                <a:latin typeface="NanumSquare ExtraBold"/>
              </a:rPr>
              <a:t>시편 </a:t>
            </a:r>
            <a:r>
              <a:rPr lang="en-US" altLang="ko-KR" sz="1400" b="1" i="0" u="none" strike="noStrike" baseline="0" dirty="0">
                <a:latin typeface="NanumSquare ExtraBold"/>
              </a:rPr>
              <a:t>72:14)</a:t>
            </a:r>
            <a:endParaRPr lang="ko-KR" altLang="en-US" sz="1050" b="0" i="0" u="none" strike="noStrike" baseline="0" dirty="0"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 fontScale="70000" lnSpcReduction="20000"/>
          </a:bodyPr>
          <a:lstStyle/>
          <a:p>
            <a:pPr algn="just"/>
            <a:r>
              <a:rPr lang="ko-KR" altLang="en-US" sz="1800" b="0" i="0" u="none" strike="noStrike" baseline="0" dirty="0">
                <a:latin typeface="NanumSquare"/>
              </a:rPr>
              <a:t>리비아는 원주민 기독교인과 다른 나라에서 건너온 사람들</a:t>
            </a:r>
            <a:r>
              <a:rPr lang="ko-KR" altLang="en-US" sz="1800" dirty="0">
                <a:latin typeface="NanumSquare"/>
              </a:rPr>
              <a:t>에게</a:t>
            </a:r>
            <a:r>
              <a:rPr lang="ko-KR" altLang="en-US" sz="1800" b="0" i="0" u="none" strike="noStrike" baseline="0" dirty="0">
                <a:latin typeface="NanumSquare"/>
              </a:rPr>
              <a:t> 모두 극심한 폭력이 난무하는 사실상 </a:t>
            </a:r>
            <a:r>
              <a:rPr lang="ko-KR" altLang="en-US" sz="1800" b="0" i="0" u="none" strike="noStrike" baseline="0" dirty="0" err="1">
                <a:latin typeface="NanumSquare"/>
              </a:rPr>
              <a:t>무법지입니다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법과 질서를 유지할 중앙 정부가 없기 때문에 전투적인 이슬람 극단주의 단체와 조직 범죄 단체가 모든 권력을 행사합니다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그들은 기독교인을 표적으로 삼아 납치했으며 일부 신자는 살해당했습니다</a:t>
            </a:r>
            <a:r>
              <a:rPr lang="en-US" altLang="ko-KR" sz="1800" b="0" i="0" u="none" strike="noStrike" baseline="0" dirty="0">
                <a:latin typeface="NanumSquare"/>
              </a:rPr>
              <a:t>.</a:t>
            </a:r>
          </a:p>
          <a:p>
            <a:pPr algn="just"/>
            <a:r>
              <a:rPr lang="ko-KR" altLang="en-US" sz="1800" b="0" i="0" u="none" strike="noStrike" baseline="0" dirty="0">
                <a:latin typeface="NanumSquare"/>
              </a:rPr>
              <a:t>무슬림 배경을 가진 리비아인이 기독교인이 되면 가족과 지역 사회로부터 신앙을 포기하게 만들거나 심지어 살해당하도록 가혹한 압력과 학대에 직면할 가능성이 높습니다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자신의 신앙을 공개적으로 표현하고 다른 사람들과 복음을 나누려고 노력하는 기독교인은 극단주의 단체로부터 체포되거나 보복을 당할 가능성이 높습니다</a:t>
            </a:r>
            <a:r>
              <a:rPr lang="en-US" altLang="ko-KR" sz="1800" b="0" i="0" u="none" strike="noStrike" baseline="0" dirty="0">
                <a:latin typeface="NanumSquare"/>
              </a:rPr>
              <a:t>.</a:t>
            </a:r>
          </a:p>
          <a:p>
            <a:pPr algn="just"/>
            <a:r>
              <a:rPr lang="ko-KR" altLang="en-US" sz="1800" b="0" i="0" u="none" strike="noStrike" baseline="0" dirty="0">
                <a:latin typeface="NanumSquare"/>
              </a:rPr>
              <a:t>사하라 사막 이남 아프리카에서 온 수많은 난민들이 유럽에 도달하기 위해 리비아를 통과합니다</a:t>
            </a:r>
            <a:r>
              <a:rPr lang="en-US" altLang="ko-KR" sz="1800" b="0" i="0" u="none" strike="noStrike" baseline="0" dirty="0">
                <a:latin typeface="NanumSquare"/>
              </a:rPr>
              <a:t>.</a:t>
            </a:r>
          </a:p>
          <a:p>
            <a:pPr algn="just"/>
            <a:r>
              <a:rPr lang="ko-KR" altLang="en-US" sz="1800" b="0" i="0" u="none" strike="noStrike" baseline="0" dirty="0">
                <a:latin typeface="NanumSquare"/>
              </a:rPr>
              <a:t>이들 중 다수는 기독교인이며 그 곳은 매우 위험합니다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그들은 이슬람 극단주의 단체로부터 괴롭힘과 위협을 받거나 조직 범죄 단체에 납치되어 노예 노동으로 이용될 가능성이 높습니다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일부는 인신매매범에 의해 바로 갱단의 손에 넘어갑니다</a:t>
            </a:r>
            <a:r>
              <a:rPr lang="en-US" altLang="ko-KR" sz="1800" b="0" i="0" u="none" strike="noStrike" baseline="0" dirty="0">
                <a:latin typeface="NanumSquare"/>
              </a:rPr>
              <a:t>.</a:t>
            </a:r>
            <a:endParaRPr lang="ko-KR" altLang="ko-KR" sz="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9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b="0" i="0" u="none" strike="noStrike" baseline="0" dirty="0">
                <a:latin typeface="NanumSquare"/>
              </a:rPr>
              <a:t>오픈도어는 북아프리카의 지역 파트너 및 교회와 협력하여 리더십 훈련</a:t>
            </a:r>
            <a:r>
              <a:rPr lang="en-US" altLang="ko-KR" sz="1400" b="0" i="0" u="none" strike="noStrike" baseline="0" dirty="0">
                <a:latin typeface="NanumSquare"/>
              </a:rPr>
              <a:t>, </a:t>
            </a:r>
            <a:r>
              <a:rPr lang="ko-KR" altLang="en-US" sz="1400" b="0" i="0" u="none" strike="noStrike" baseline="0" dirty="0">
                <a:latin typeface="NanumSquare"/>
              </a:rPr>
              <a:t>제자 훈련</a:t>
            </a:r>
            <a:r>
              <a:rPr lang="en-US" altLang="ko-KR" sz="1400" b="0" i="0" u="none" strike="noStrike" baseline="0" dirty="0">
                <a:latin typeface="NanumSquare"/>
              </a:rPr>
              <a:t>, </a:t>
            </a:r>
            <a:r>
              <a:rPr lang="ko-KR" altLang="en-US" sz="1400" b="0" i="0" u="none" strike="noStrike" baseline="0" dirty="0">
                <a:latin typeface="NanumSquare"/>
              </a:rPr>
              <a:t>생계 지원</a:t>
            </a:r>
            <a:r>
              <a:rPr lang="en-US" altLang="ko-KR" sz="1400" b="0" i="0" u="none" strike="noStrike" baseline="0" dirty="0">
                <a:latin typeface="NanumSquare"/>
              </a:rPr>
              <a:t>, </a:t>
            </a:r>
            <a:r>
              <a:rPr lang="ko-KR" altLang="en-US" sz="1400" b="0" i="0" u="none" strike="noStrike" baseline="0" dirty="0">
                <a:latin typeface="NanumSquare"/>
              </a:rPr>
              <a:t>성경 및 목회적 돌봄을 제공합니다</a:t>
            </a:r>
            <a:r>
              <a:rPr lang="en-US" altLang="ko-KR" sz="1400" b="0" i="0" u="none" strike="noStrike" baseline="0" dirty="0">
                <a:latin typeface="NanumSquare"/>
              </a:rPr>
              <a:t>.</a:t>
            </a:r>
            <a:endParaRPr lang="ko-KR" altLang="en-US" sz="1600" dirty="0"/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70160" y="2313427"/>
            <a:ext cx="4431721" cy="4423392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ea typeface="굴림" panose="020B0600000101010101" pitchFamily="50" charset="-127"/>
              </a:rPr>
              <a:t>박해순위 </a:t>
            </a:r>
            <a:r>
              <a:rPr lang="en-US" altLang="ko-KR" kern="0" dirty="0">
                <a:ea typeface="굴림" panose="020B0600000101010101" pitchFamily="50" charset="-127"/>
              </a:rPr>
              <a:t>5</a:t>
            </a:r>
            <a:r>
              <a:rPr lang="ko-KR" altLang="en-US" sz="4400" kern="0" dirty="0">
                <a:ea typeface="굴림" panose="020B0600000101010101" pitchFamily="50" charset="-127"/>
              </a:rPr>
              <a:t>위 국가</a:t>
            </a:r>
            <a:r>
              <a:rPr lang="en-US" altLang="ko-KR" sz="4400" dirty="0"/>
              <a:t>/Libya</a:t>
            </a:r>
            <a:endParaRPr lang="ko-KR" alt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10</a:t>
            </a:fld>
            <a:endParaRPr lang="ko-KR" altLang="en-US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3902" y="784910"/>
            <a:ext cx="4520241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800" b="0" i="0" u="none" strike="noStrike" baseline="0" dirty="0">
                <a:solidFill>
                  <a:srgbClr val="221815"/>
                </a:solidFill>
                <a:latin typeface="NanumSquare"/>
              </a:rPr>
              <a:t>국가적 안정을 위해 리비아에 법과 질서가 신속히 세워지도록</a:t>
            </a:r>
          </a:p>
          <a:p>
            <a:pPr algn="just"/>
            <a:r>
              <a:rPr lang="ko-KR" altLang="en-US" sz="1800" b="0" i="0" u="none" strike="noStrike" baseline="0" dirty="0">
                <a:solidFill>
                  <a:srgbClr val="221815"/>
                </a:solidFill>
                <a:latin typeface="NanumSquare"/>
              </a:rPr>
              <a:t>하나님께서 취약한 사람들을 착취하는 범죄 조직의 세력이 소멸되도록</a:t>
            </a:r>
          </a:p>
          <a:p>
            <a:pPr algn="just"/>
            <a:r>
              <a:rPr lang="ko-KR" altLang="en-US" sz="1800" b="0" i="0" u="none" strike="noStrike" baseline="0" dirty="0">
                <a:solidFill>
                  <a:srgbClr val="221815"/>
                </a:solidFill>
                <a:latin typeface="NanumSquare"/>
              </a:rPr>
              <a:t>그리스도인들이 서로 안전하게 소통하고 격려 받을 수 있도록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FDDCE7B-4EE9-FE17-4035-5B66BFABA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72765" y="782484"/>
            <a:ext cx="6493231" cy="315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sz="2800" kern="0" dirty="0" err="1">
                <a:ea typeface="굴림" panose="020B0600000101010101" pitchFamily="50" charset="-127"/>
              </a:rPr>
              <a:t>튀르키예</a:t>
            </a:r>
            <a:r>
              <a:rPr lang="en-US" altLang="ko-KR" sz="2800" kern="0" dirty="0">
                <a:ea typeface="굴림" panose="020B0600000101010101" pitchFamily="50" charset="-127"/>
              </a:rPr>
              <a:t>/</a:t>
            </a:r>
            <a:r>
              <a:rPr lang="ko-KR" altLang="en-US" sz="2800" kern="0" dirty="0">
                <a:ea typeface="굴림" panose="020B0600000101010101" pitchFamily="50" charset="-127"/>
              </a:rPr>
              <a:t>시리아를 위해 기도해 주세요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Autofit/>
          </a:bodyPr>
          <a:lstStyle/>
          <a:p>
            <a:pPr algn="just"/>
            <a:r>
              <a:rPr lang="en-US" altLang="ko-KR" sz="1200" b="1" i="0" u="none" strike="noStrike" baseline="0" dirty="0">
                <a:latin typeface="NanumSquare ExtraBold"/>
              </a:rPr>
              <a:t>"</a:t>
            </a:r>
            <a:r>
              <a:rPr lang="ko-KR" altLang="en-US" sz="1200" b="1" i="0" u="none" strike="noStrike" baseline="0" dirty="0">
                <a:latin typeface="NanumSquare ExtraBold"/>
              </a:rPr>
              <a:t>네가 물 가운데로 지날 때에 내가 너와 함께 할 것이라 강을 건널 때에 물이 너를 침몰하지 못할 것이며 네가 불 가운데로 지날 때에 타지도 아니할 것이요 불꽃이 너를 사르지도 </a:t>
            </a:r>
            <a:r>
              <a:rPr lang="ko-KR" altLang="en-US" sz="1200" b="1" i="0" u="none" strike="noStrike" baseline="0" dirty="0" err="1">
                <a:latin typeface="NanumSquare ExtraBold"/>
              </a:rPr>
              <a:t>못하리니</a:t>
            </a:r>
            <a:r>
              <a:rPr lang="en-US" altLang="ko-KR" sz="1200" b="1" i="0" u="none" strike="noStrike" baseline="0" dirty="0">
                <a:latin typeface="NanumSquare ExtraBold"/>
              </a:rPr>
              <a:t>“ (</a:t>
            </a:r>
            <a:r>
              <a:rPr lang="ko-KR" altLang="en-US" sz="1200" b="1" i="0" u="none" strike="noStrike" baseline="0" dirty="0">
                <a:latin typeface="NanumSquare ExtraBold"/>
              </a:rPr>
              <a:t>이사야 </a:t>
            </a:r>
            <a:r>
              <a:rPr lang="en-US" altLang="ko-KR" sz="1200" b="1" i="0" u="none" strike="noStrike" baseline="0" dirty="0">
                <a:latin typeface="NanumSquare ExtraBold"/>
              </a:rPr>
              <a:t>43:2)</a:t>
            </a:r>
            <a:endParaRPr lang="ko-KR" altLang="en-US" sz="1100" b="0" i="0" u="none" strike="noStrike" baseline="0" dirty="0"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 fontScale="62500" lnSpcReduction="20000"/>
          </a:bodyPr>
          <a:lstStyle/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추정치에 따르면 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2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월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15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일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현재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40,000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명 이상이 사망했으며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숫자는 계속 증가할 수 있음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) 60,000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명 이상이 부상당했습니다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지진으로 건물이 파손되어 집으로 돌아가지 못하는 사람들이 얼마나 많은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 알 수 없습니다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세계보건기구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(WHO)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에 따르면 두 나라에서 발생한 지진으로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2300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만 명이 피해를 입었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습니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시리아에서 이번 지진은 거의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12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년에 걸친 전쟁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테러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경제 위기라는 이미 존재하는 위기속의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덮친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위기입니다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지진 이전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: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사람들은 의료 서비스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충분한 전기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대부분 개인 발전기에서 공급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),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적절한 음식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많은 사람들이 몇 달 동안 고기를 먹지 못함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)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을 감당할 수 없었고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많은 사람들이 교회에서 배포하는 음식 꾸러미와 위생 키트에 의존해야 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“전쟁 당시 우리는 평균 월급이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700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달러였는데 물건이 없어 살 수가 없었습니다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이제 우리는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고작 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20 USD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만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있고 겨울에 집 난방도 할 수 없습니다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UN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에 따르면 지진이 발생하기 전인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2022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년 시리아인의 약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80%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는 식량 부족 상태였으며 약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90%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는 빈곤선 아래에서 살았습니다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지난 몇 년 동안 대부분의 시리아인들은 높은 물가와 매우 낮은 급여로 인해 생존을 위해 고군분투했습니다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“전쟁 중에는 집이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어떻게든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우리에게 안전과 편안함을 주었지만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지진 이후에는 집조차 더 이상 우리에게 편안함을 주지 않습니다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.”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우리 파트너들은 지진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피해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지역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안에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들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어 있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US" altLang="ko-KR" sz="18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맑은 고딕" panose="020B0503020000020004" pitchFamily="50" charset="-127"/>
            </a:endParaRPr>
          </a:p>
          <a:p>
            <a:pPr algn="just"/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ko-KR" altLang="ko-KR" sz="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11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534514"/>
            <a:ext cx="5183188" cy="8239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dirty="0"/>
              <a:t>시리아 알레포의 </a:t>
            </a:r>
            <a:r>
              <a:rPr lang="ko-KR" altLang="en-US" sz="1200" dirty="0" err="1"/>
              <a:t>이브라임</a:t>
            </a:r>
            <a:r>
              <a:rPr lang="ko-KR" altLang="en-US" sz="1200" dirty="0"/>
              <a:t> 목사님은 화해와 하나됨 그리고 섬김이 하나님 앞에 </a:t>
            </a:r>
            <a:r>
              <a:rPr lang="ko-KR" altLang="en-US" sz="1200" dirty="0" err="1"/>
              <a:t>열납</a:t>
            </a:r>
            <a:r>
              <a:rPr lang="ko-KR" altLang="en-US" sz="1200" dirty="0"/>
              <a:t> 되기를 위해서 기도요청 하고 계십니다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284898" y="2582948"/>
            <a:ext cx="5283125" cy="335810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467C35-5D51-BAD4-44ED-DAF7EB01E0AA}"/>
              </a:ext>
            </a:extLst>
          </p:cNvPr>
          <p:cNvSpPr txBox="1"/>
          <p:nvPr/>
        </p:nvSpPr>
        <p:spPr>
          <a:xfrm>
            <a:off x="6284898" y="2358426"/>
            <a:ext cx="366135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Salaries level (1 USD now is between 6,500 and 7500 SYP):</a:t>
            </a:r>
            <a:endParaRPr lang="ko-KR" altLang="ko-KR" sz="1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400" dirty="0"/>
              <a:t>전심으로 시리아의 온전한 구호활동과 회복을 위해서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0" algn="just">
              <a:spcBef>
                <a:spcPts val="1200"/>
              </a:spcBef>
              <a:spcAft>
                <a:spcPts val="0"/>
              </a:spcAft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  <a:effectLst/>
              </a:rPr>
              <a:t>시리아</a:t>
            </a:r>
            <a:endParaRPr lang="ko-KR" altLang="ko-KR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55A9F6B-8648-47C3-598A-5896FEAADC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7500" lnSpcReduction="20000"/>
          </a:bodyPr>
          <a:lstStyle/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생계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프로젝트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: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원래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계획대로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소득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창출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활동이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계속되고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확장됩니다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. 2022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년에는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487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개의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소득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창출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프로젝트를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지원했고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, 2023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년에는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2,500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명의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기독교인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직접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수혜자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)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에게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생계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개입을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확대할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예정이며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그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중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500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명은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개인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소득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창출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프로젝트에서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지원하고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나머지는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집단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생계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프로젝트에서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이익을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얻을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것입니다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추가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지원을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통해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1,500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명의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추가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수혜자에게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서비스를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제공하는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것을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목표로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. 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외상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치료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: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이것은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많은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관심을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끌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것입니다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단기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/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중기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: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어린이와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청소년이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트라우마와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스트레스의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일부를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풀기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시작할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수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있는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교회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학교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및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기타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공공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장소에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레크리에이션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공간을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제공합니다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우리는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또한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 First Aid Trauma Care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를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수행하기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위해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팀을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구성하고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굴림" panose="020B0600000101010101" pitchFamily="50" charset="-127"/>
              </a:rPr>
              <a:t>있습니다</a:t>
            </a: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81174" y="1541593"/>
            <a:ext cx="4307865" cy="356069"/>
          </a:xfrm>
        </p:spPr>
        <p:txBody>
          <a:bodyPr>
            <a:normAutofit/>
          </a:bodyPr>
          <a:lstStyle/>
          <a:p>
            <a:r>
              <a:rPr lang="en-US" altLang="ko-KR" sz="1300" b="1" i="0" dirty="0">
                <a:solidFill>
                  <a:schemeClr val="tx1"/>
                </a:solidFill>
                <a:effectLst/>
                <a:latin typeface="var(--user-brandFontStackBase, SourceSansPro, Helvetica, Arial, sans-serif)"/>
              </a:rPr>
              <a:t>Earthquake in Syria - </a:t>
            </a:r>
            <a:r>
              <a:rPr lang="en-US" altLang="ko-KR" sz="1100" b="1" kern="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Listening to needs of victims</a:t>
            </a:r>
            <a:endParaRPr lang="en-US" altLang="ko-KR" sz="1300" b="1" i="0" dirty="0">
              <a:solidFill>
                <a:schemeClr val="tx1"/>
              </a:solidFill>
              <a:effectLst/>
              <a:latin typeface="var(--user-brandFontStackBase, SourceSansPro, Helvetica, Arial, sans-serif)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90253085-E07E-DE2C-2EF3-DF0CB3F96A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00" y="4718649"/>
            <a:ext cx="4478215" cy="1380226"/>
          </a:xfrm>
        </p:spPr>
        <p:txBody>
          <a:bodyPr>
            <a:normAutofit/>
          </a:bodyPr>
          <a:lstStyle/>
          <a:p>
            <a:pPr marL="0" indent="0" algn="l" latinLnBrk="1">
              <a:lnSpc>
                <a:spcPct val="107000"/>
              </a:lnSpc>
              <a:spcAft>
                <a:spcPts val="600"/>
              </a:spcAft>
              <a:buNone/>
            </a:pPr>
            <a:r>
              <a:rPr lang="ko-KR" altLang="ko-KR" sz="1200" b="1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•</a:t>
            </a:r>
            <a:r>
              <a:rPr lang="ko-KR" altLang="ko-KR" sz="1200" b="1" kern="0" dirty="0">
                <a:effectLst/>
                <a:latin typeface="맑은 고딕" panose="020B0503020000020004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200" b="1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시리아</a:t>
            </a:r>
            <a:r>
              <a:rPr lang="ko-KR" altLang="ko-KR" sz="1200" b="1" kern="0" dirty="0">
                <a:effectLst/>
                <a:latin typeface="맑은 고딕" panose="020B0503020000020004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200" b="1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지진</a:t>
            </a:r>
            <a:r>
              <a:rPr lang="en-US" altLang="ko-KR" sz="1200" b="1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- </a:t>
            </a:r>
            <a:r>
              <a:rPr lang="ko-KR" altLang="ko-KR" sz="1200" b="1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피해자의</a:t>
            </a:r>
            <a:r>
              <a:rPr lang="ko-KR" altLang="ko-KR" sz="1200" b="1" kern="0" dirty="0">
                <a:effectLst/>
                <a:latin typeface="맑은 고딕" panose="020B0503020000020004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200" b="1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요구사항</a:t>
            </a:r>
            <a:r>
              <a:rPr lang="ko-KR" altLang="ko-KR" sz="1200" b="1" kern="0" dirty="0">
                <a:effectLst/>
                <a:latin typeface="맑은 고딕" panose="020B0503020000020004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200" b="1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파악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indent="0" algn="l" latinLnBrk="1">
              <a:lnSpc>
                <a:spcPct val="107000"/>
              </a:lnSpc>
              <a:spcAft>
                <a:spcPts val="600"/>
              </a:spcAft>
              <a:buNone/>
            </a:pPr>
            <a:r>
              <a:rPr lang="ko-KR" altLang="ko-KR" sz="1200" b="1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•</a:t>
            </a:r>
            <a:r>
              <a:rPr lang="ko-KR" altLang="ko-KR" sz="1200" b="1" kern="0" dirty="0">
                <a:effectLst/>
                <a:latin typeface="맑은 고딕" panose="020B0503020000020004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오픈도어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현지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파트너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직원들이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시리아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알레포</a:t>
            </a:r>
            <a:r>
              <a:rPr lang="en-US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(Aleppo)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의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희망의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센터</a:t>
            </a:r>
            <a:r>
              <a:rPr lang="en-US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(Center of Hop)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에서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피난처를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찾는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지진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피해자들을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인터뷰하여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그들의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필요를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더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실질적으로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파악하고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맑은 고딕" panose="020B0503020000020004" pitchFamily="50" charset="-127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ko-KR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있습니다</a:t>
            </a:r>
            <a:r>
              <a:rPr lang="en-US" altLang="ko-KR" sz="1200" kern="100" dirty="0">
                <a:solidFill>
                  <a:srgbClr val="0D0D0D"/>
                </a:solidFill>
                <a:effectLst/>
                <a:latin typeface="Roboto" panose="02000000000000000000" pitchFamily="2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20XX</a:t>
            </a:r>
            <a:r>
              <a:rPr lang="ko-KR" altLang="en-US" dirty="0"/>
              <a:t>년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12</a:t>
            </a:fld>
            <a:endParaRPr lang="ko-KR" altLang="en-US"/>
          </a:p>
        </p:txBody>
      </p:sp>
      <p:pic>
        <p:nvPicPr>
          <p:cNvPr id="12" name="그림 11">
            <a:hlinkClick r:id="rId2" action="ppaction://hlinkfile"/>
            <a:extLst>
              <a:ext uri="{FF2B5EF4-FFF2-40B4-BE49-F238E27FC236}">
                <a16:creationId xmlns:a16="http://schemas.microsoft.com/office/drawing/2014/main" id="{38751B02-5C25-57D0-5A58-FBD53E2EF7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00396" y="2179876"/>
            <a:ext cx="1878769" cy="240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89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BED54B-0006-DB59-0D94-4AC8B7BA7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sz="4400" kern="0" dirty="0">
                <a:ea typeface="굴림" panose="020B0600000101010101" pitchFamily="50" charset="-127"/>
              </a:rPr>
              <a:t>시리아</a:t>
            </a:r>
            <a:r>
              <a:rPr lang="en-US" altLang="ko-KR" sz="4400" kern="0" dirty="0">
                <a:ea typeface="굴림" panose="020B0600000101010101" pitchFamily="50" charset="-127"/>
              </a:rPr>
              <a:t>/</a:t>
            </a:r>
            <a:r>
              <a:rPr lang="ko-KR" altLang="en-US" sz="4400" kern="0" dirty="0" err="1">
                <a:ea typeface="굴림" panose="020B0600000101010101" pitchFamily="50" charset="-127"/>
              </a:rPr>
              <a:t>튀르키예를</a:t>
            </a:r>
            <a:r>
              <a:rPr lang="ko-KR" altLang="en-US" sz="4400" kern="0" dirty="0">
                <a:ea typeface="굴림" panose="020B0600000101010101" pitchFamily="50" charset="-127"/>
              </a:rPr>
              <a:t> 위해 기도합니다</a:t>
            </a:r>
            <a:r>
              <a:rPr lang="en-US" altLang="ko-KR" sz="4400" kern="0" dirty="0">
                <a:ea typeface="굴림" panose="020B0600000101010101" pitchFamily="50" charset="-127"/>
              </a:rPr>
              <a:t>.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68F6468-8EA8-671C-6C38-3222EDBE0B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err="1">
                <a:solidFill>
                  <a:schemeClr val="accent6">
                    <a:lumMod val="75000"/>
                  </a:schemeClr>
                </a:solidFill>
              </a:rPr>
              <a:t>튀르키예</a:t>
            </a:r>
            <a:endParaRPr lang="ko-KR" altLang="en-US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3C6793F-7A04-24FB-AC4D-BB14A407F4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pPr marL="342900" lvl="0" indent="-342900" algn="ju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"/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부모를 잃은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하타이의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한 이란 가족에 대한 소식이 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아이들은 돌봐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줄 사람이 필요합니다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. 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"/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구호 활동가들이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카이세리의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이란과 아프간 기독교 가정에 많은 담요와 식량을 전달했습니다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"/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아다나에서는 대부분의 이란 기독교인들이 교회에 모여 집을 잃은 사람들을 위해 기도하고 돕기 위해 노력하고 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"/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가장 중요한 필요가 있는 도시는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하타이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말라티아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디야르바키르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및 카라만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마라스입니다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"/>
            </a:pP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말라티아의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한 마을에는 많은 사람들이 식량과 물이 절실히 필요합니다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.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카이세리의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파트너가 오늘 그곳을 방문하여 그들을 도울 것입니다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"/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파트너를 통해 우리는 일반 교회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뿐만 아니라 국내의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PSW &amp;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터키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MBB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및 아랍어 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MBB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의 상황을 계속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분석하고 있습니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우리가 가서 보다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체계적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방식으로 대응할지 여부에 대한 의사 결정을 위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하여 모든 자료를 검토하고 있습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다음 주 초에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모든 것이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명확</a:t>
            </a:r>
            <a:r>
              <a:rPr lang="ko-KR" altLang="en-US" dirty="0">
                <a:latin typeface="Times New Roman" panose="02020603050405020304" pitchFamily="18" charset="0"/>
                <a:cs typeface="맑은 고딕" panose="020B0503020000020004" pitchFamily="50" charset="-127"/>
              </a:rPr>
              <a:t>하게 결정될 것입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현재 우리는 네트워크에 대한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최소한 으로 계속 관여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하고 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"/>
            </a:pP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41F1271-CE25-B444-E56B-8E42AF86C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5282" y="1442609"/>
            <a:ext cx="4149421" cy="418013"/>
          </a:xfrm>
        </p:spPr>
        <p:txBody>
          <a:bodyPr>
            <a:normAutofit/>
          </a:bodyPr>
          <a:lstStyle/>
          <a:p>
            <a:r>
              <a:rPr lang="en-US" altLang="ko-KR" sz="1600" b="1" i="0" dirty="0">
                <a:solidFill>
                  <a:schemeClr val="tx1"/>
                </a:solidFill>
                <a:effectLst/>
                <a:latin typeface="var(--user-brandFontStackBase, SourceSansPro, Helvetica, Arial, sans-serif)"/>
              </a:rPr>
              <a:t>Earthquake Syria - </a:t>
            </a:r>
            <a:r>
              <a:rPr lang="en-US" altLang="ko-KR" sz="1100" b="1" kern="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people </a:t>
            </a:r>
            <a:r>
              <a:rPr lang="en-US" altLang="ko-KR" sz="1100" b="1" kern="0" dirty="0" err="1">
                <a:solidFill>
                  <a:schemeClr val="tx1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shelterer</a:t>
            </a:r>
            <a:r>
              <a:rPr lang="en-US" altLang="ko-KR" sz="1100" b="1" kern="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 night in church</a:t>
            </a:r>
            <a:endParaRPr lang="en-US" altLang="ko-KR" sz="1600" b="1" i="0" dirty="0">
              <a:solidFill>
                <a:schemeClr val="tx1"/>
              </a:solidFill>
              <a:effectLst/>
              <a:latin typeface="var(--user-brandFontStackBase, SourceSansPro, Helvetica, Arial, sans-serif)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C42F2E90-357D-2764-F5E8-C2C25DBF73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7" y="4615132"/>
            <a:ext cx="5430581" cy="1709467"/>
          </a:xfrm>
        </p:spPr>
        <p:txBody>
          <a:bodyPr>
            <a:normAutofit/>
          </a:bodyPr>
          <a:lstStyle/>
          <a:p>
            <a:pPr algn="just" latinLnBrk="1">
              <a:lnSpc>
                <a:spcPct val="10000"/>
              </a:lnSpc>
              <a:spcAft>
                <a:spcPts val="800"/>
              </a:spcAft>
            </a:pPr>
            <a:endParaRPr lang="en-US" altLang="ko-KR" sz="105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1">
              <a:lnSpc>
                <a:spcPct val="10000"/>
              </a:lnSpc>
              <a:spcAft>
                <a:spcPts val="800"/>
              </a:spcAft>
            </a:pP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시리아 지진</a:t>
            </a:r>
            <a:r>
              <a:rPr lang="en-US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- </a:t>
            </a: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교회 피난처에서 잠자는 사람들</a:t>
            </a:r>
          </a:p>
          <a:p>
            <a:pPr algn="just" latinLnBrk="1">
              <a:lnSpc>
                <a:spcPct val="10000"/>
              </a:lnSpc>
              <a:spcAft>
                <a:spcPts val="800"/>
              </a:spcAft>
            </a:pP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시리아</a:t>
            </a:r>
            <a:r>
              <a:rPr lang="en-US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알레포</a:t>
            </a:r>
            <a:r>
              <a:rPr lang="en-US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en-US" altLang="ko-KR" sz="1050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Aleppo</a:t>
            </a:r>
            <a:r>
              <a:rPr lang="en-US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에서 </a:t>
            </a:r>
            <a:r>
              <a:rPr lang="en-US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2023</a:t>
            </a: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년</a:t>
            </a:r>
            <a:r>
              <a:rPr lang="en-US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2</a:t>
            </a: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월</a:t>
            </a:r>
            <a:r>
              <a:rPr lang="en-US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9</a:t>
            </a: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일 현지 파트너 직원이 촬영한 비디오</a:t>
            </a:r>
          </a:p>
          <a:p>
            <a:pPr algn="just" latinLnBrk="1">
              <a:lnSpc>
                <a:spcPct val="10000"/>
              </a:lnSpc>
              <a:spcAft>
                <a:spcPts val="800"/>
              </a:spcAft>
            </a:pP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오픈도어 현지 파트너가 지원하는 알레포의 얼라이언스</a:t>
            </a:r>
            <a:endParaRPr lang="en-US" altLang="ko-KR" sz="105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1">
              <a:lnSpc>
                <a:spcPct val="10000"/>
              </a:lnSpc>
              <a:spcAft>
                <a:spcPts val="800"/>
              </a:spcAft>
            </a:pPr>
            <a:r>
              <a:rPr lang="en-US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en-US" altLang="ko-KR" sz="1050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Alliance)</a:t>
            </a: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교회는 집으로 돌아가는 것이 불안한 사람들의 쉼터가 되었습니다</a:t>
            </a:r>
            <a:r>
              <a:rPr lang="en-US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05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1">
              <a:lnSpc>
                <a:spcPct val="10000"/>
              </a:lnSpc>
              <a:spcAft>
                <a:spcPts val="800"/>
              </a:spcAft>
            </a:pP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현지 시간 오전</a:t>
            </a:r>
            <a:r>
              <a:rPr lang="en-US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2</a:t>
            </a:r>
            <a:r>
              <a:rPr lang="ko-KR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시에 잠자는 사람들의 모습</a:t>
            </a:r>
            <a:r>
              <a:rPr lang="en-US" altLang="ko-KR" sz="105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05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281E2D5-18A9-5B09-5D3B-ED52A714C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38BB736-AB82-8C3D-171C-C68B01DD1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B2EF612-31F3-D943-5F25-01281523D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13</a:t>
            </a:fld>
            <a:endParaRPr lang="ko-KR" altLang="en-US" noProof="0"/>
          </a:p>
        </p:txBody>
      </p:sp>
      <p:pic>
        <p:nvPicPr>
          <p:cNvPr id="11" name="그림 10">
            <a:hlinkClick r:id="rId2" action="ppaction://hlinkfile"/>
            <a:extLst>
              <a:ext uri="{FF2B5EF4-FFF2-40B4-BE49-F238E27FC236}">
                <a16:creationId xmlns:a16="http://schemas.microsoft.com/office/drawing/2014/main" id="{7181B084-769A-6EF7-2494-B03B3A0F2D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25282" y="1997933"/>
            <a:ext cx="4148444" cy="229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11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809981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238" y="1721653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bg1"/>
                </a:solidFill>
              </a:rPr>
              <a:t>오픈도어</a:t>
            </a:r>
            <a:endParaRPr lang="ko-KR" altLang="en-US" sz="2000" i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38" y="2225929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배수현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9769" y="173027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2000" i="1" dirty="0">
                <a:solidFill>
                  <a:schemeClr val="bg1"/>
                </a:solidFill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4395" y="2249556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희망을 잃어 버린 중동의 기독교인들에게 성령으로 새롭게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어둠가운데서 빛을 밝혀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                                                           -</a:t>
            </a:r>
            <a:r>
              <a:rPr lang="ko-KR" altLang="en-US" sz="1200" dirty="0">
                <a:latin typeface="roboto" panose="02000000000000000000" pitchFamily="2" charset="0"/>
              </a:rPr>
              <a:t>교회가 복구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회복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피난처가 되게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모두에게 희망의 등불이 되게 하소서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</a:t>
            </a:r>
            <a:r>
              <a:rPr lang="ko-KR" altLang="en-US" sz="1200" dirty="0">
                <a:latin typeface="roboto" panose="02000000000000000000" pitchFamily="2" charset="0"/>
              </a:rPr>
              <a:t>           </a:t>
            </a: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신실한 목회자를 세우시고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새로운 지도자들을 일으켜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24301" y="173027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000" i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STAND WITH THEM</a:t>
            </a:r>
            <a:endParaRPr lang="ko-KR" altLang="en-US" sz="2000" i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189288"/>
            <a:ext cx="3493830" cy="155234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레베카와 같은 오픈도어 현장 사역자들은 매년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150-250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명의 북한 여성들을 지원하고 </a:t>
            </a:r>
            <a:r>
              <a:rPr lang="ko-KR" altLang="en-US" sz="1200" dirty="0"/>
              <a:t>훈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련시킵니다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훈련 목표는 중국에서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박해받는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신자들을 제자화하고 미래의 북한교회를 위한 여성 지도자를 양성하는 것입니다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 algn="just"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레베카의 뒤를 이은 현장사역자들과 북한여성들을 하나님이 보호하시고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치유하시고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새로운 지도자로 세워 주시기를 함께 기도합시다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7" b="4114"/>
          <a:stretch/>
        </p:blipFill>
        <p:spPr>
          <a:xfrm>
            <a:off x="1829914" y="3960826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42" r="22842"/>
          <a:stretch/>
        </p:blipFill>
        <p:spPr>
          <a:xfrm>
            <a:off x="778672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29362" y="3960826"/>
            <a:ext cx="6349659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8">
            <a:extLst>
              <a:ext uri="{FF2B5EF4-FFF2-40B4-BE49-F238E27FC236}">
                <a16:creationId xmlns:a16="http://schemas.microsoft.com/office/drawing/2014/main" id="{55BD94F1-CB6D-4F76-AD08-DAA3805D8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290" y="461339"/>
            <a:ext cx="3949840" cy="2251716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말씀</a:t>
            </a:r>
          </a:p>
        </p:txBody>
      </p:sp>
      <p:pic>
        <p:nvPicPr>
          <p:cNvPr id="17" name="그림 개체 틀 16" descr="야외, 잔디, 들판, 건조함을 담은 그림">
            <a:extLst>
              <a:ext uri="{FF2B5EF4-FFF2-40B4-BE49-F238E27FC236}">
                <a16:creationId xmlns:a16="http://schemas.microsoft.com/office/drawing/2014/main" id="{FFDE910A-6270-4C28-99D5-655D2B203C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461339"/>
            <a:ext cx="5508288" cy="2831136"/>
          </a:xfrm>
        </p:spPr>
      </p:pic>
      <p:pic>
        <p:nvPicPr>
          <p:cNvPr id="12" name="그림 개체 틀 11" descr="사막의 선인장">
            <a:extLst>
              <a:ext uri="{FF2B5EF4-FFF2-40B4-BE49-F238E27FC236}">
                <a16:creationId xmlns:a16="http://schemas.microsoft.com/office/drawing/2014/main" id="{1F1921EA-537F-4FA5-A954-EDFEE1B8F71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0826" y="3429000"/>
            <a:ext cx="5508288" cy="2831136"/>
          </a:xfrm>
        </p:spPr>
      </p:pic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D1D38F2-75F7-490A-B96E-F422A588F8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E2B0863C-D98E-4E93-94EE-6E8EB78DBD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90290" y="2867741"/>
            <a:ext cx="3949586" cy="329468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b="0" i="0" dirty="0">
                <a:solidFill>
                  <a:srgbClr val="376BCB"/>
                </a:solidFill>
                <a:effectLst/>
                <a:latin typeface="NanumGothic" panose="020D0604000000000000" pitchFamily="50" charset="-127"/>
                <a:ea typeface="NanumGothic" panose="020D0604000000000000" pitchFamily="50" charset="-127"/>
              </a:rPr>
              <a:t>나는 시온의 의가 빛 같이</a:t>
            </a:r>
            <a:r>
              <a:rPr lang="en-US" altLang="ko-KR" b="0" i="0" dirty="0">
                <a:solidFill>
                  <a:srgbClr val="376BCB"/>
                </a:solidFill>
                <a:effectLst/>
                <a:latin typeface="NanumGothic" panose="020D0604000000000000" pitchFamily="50" charset="-127"/>
                <a:ea typeface="NanumGothic" panose="020D0604000000000000" pitchFamily="50" charset="-127"/>
              </a:rPr>
              <a:t>, </a:t>
            </a:r>
            <a:r>
              <a:rPr lang="ko-KR" altLang="en-US" b="0" i="0" dirty="0">
                <a:solidFill>
                  <a:srgbClr val="376BCB"/>
                </a:solidFill>
                <a:effectLst/>
                <a:latin typeface="NanumGothic" panose="020D0604000000000000" pitchFamily="50" charset="-127"/>
                <a:ea typeface="NanumGothic" panose="020D0604000000000000" pitchFamily="50" charset="-127"/>
              </a:rPr>
              <a:t>예루살렘의 구원이 횃불 같이 나타나도록 시온을 위하여 잠잠하지 아니하며 예루살렘을 위하여 쉬지 아니할 것</a:t>
            </a:r>
            <a:r>
              <a:rPr lang="ko-KR" altLang="en-US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이라</a:t>
            </a:r>
            <a:r>
              <a:rPr lang="en-US" altLang="ko-KR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(</a:t>
            </a:r>
            <a:r>
              <a:rPr lang="ko-KR" altLang="en-US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사</a:t>
            </a:r>
            <a:r>
              <a:rPr lang="en-US" altLang="ko-KR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62:1)</a:t>
            </a:r>
            <a:endParaRPr lang="en-US" altLang="ko-KR" b="0" i="0" dirty="0">
              <a:solidFill>
                <a:srgbClr val="376BCB"/>
              </a:solidFill>
              <a:effectLst/>
              <a:latin typeface="NanumGothic" panose="020D0604000000000000" pitchFamily="50" charset="-127"/>
              <a:ea typeface="NanumGothic" panose="020D0604000000000000" pitchFamily="50" charset="-127"/>
            </a:endParaRPr>
          </a:p>
          <a:p>
            <a:pPr rtl="0"/>
            <a:r>
              <a:rPr lang="en-US" altLang="ko-KR" b="0" i="0" dirty="0">
                <a:solidFill>
                  <a:srgbClr val="000000"/>
                </a:solidFill>
                <a:effectLst/>
                <a:latin typeface="system-ui"/>
              </a:rPr>
              <a:t>For Zion’s sake I will not keep silent, for Jerusalem’s sake I will not remain quiet, till her vindication shines out like the dawn, her salvation like a blazing torch.</a:t>
            </a:r>
            <a:endParaRPr lang="en-US" altLang="ko-KR" dirty="0">
              <a:solidFill>
                <a:schemeClr val="bg2">
                  <a:lumMod val="1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ED6C98D-D407-408E-BC0E-172039736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27648"/>
            <a:ext cx="3045406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50EE9E9-0CC2-4D6E-A3BC-45FEDC0C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741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9AC6F4-9F40-4E8D-B217-72D59E56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/>
          <a:lstStyle/>
          <a:p>
            <a:pPr rtl="0"/>
            <a:r>
              <a:rPr lang="ko-KR" altLang="en-US" dirty="0"/>
              <a:t>알림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0FF0B9-C44C-4382-BEA4-405486B55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1. 2023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년에도 박해 받는 교회를 위한 오픈도어 기도모임은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우리가 박해 받는 교회를 위해 기도할 때 하나님이 우리의 필요를 채워 주실 것입니다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pPr>
              <a:lnSpc>
                <a:spcPct val="120000"/>
              </a:lnSpc>
            </a:pPr>
            <a:br>
              <a:rPr lang="en-US" altLang="ko-KR" sz="2400" dirty="0">
                <a:solidFill>
                  <a:schemeClr val="bg1"/>
                </a:solidFill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highlight>
                  <a:srgbClr val="000000"/>
                </a:highlight>
              </a:rPr>
              <a:t>2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시리아와 이라크를 위한 희망의 백만기도캠페인은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www.makehopelast.org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을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주위분들과 공유해 주셔서  기도의 불을 밝혀 주세요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!!!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</a:t>
            </a:r>
          </a:p>
          <a:p>
            <a:pPr>
              <a:lnSpc>
                <a:spcPct val="120000"/>
              </a:lnSpc>
            </a:pPr>
            <a:b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다음 기도시간은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7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일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화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)  pm 7:00 - 8:00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endParaRPr lang="ko-KR" altLang="en-US" sz="1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15" name="그림 개체 틀 14" descr="다양한 꽃병이 놓인 선반">
            <a:extLst>
              <a:ext uri="{FF2B5EF4-FFF2-40B4-BE49-F238E27FC236}">
                <a16:creationId xmlns:a16="http://schemas.microsoft.com/office/drawing/2014/main" id="{7F016E5C-96C4-4A52-A003-E44E57E755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654324"/>
            <a:ext cx="3209544" cy="1362456"/>
          </a:xfrm>
        </p:spPr>
      </p:pic>
      <p:pic>
        <p:nvPicPr>
          <p:cNvPr id="17" name="그림 개체 틀 16" descr="식물을 심은 파랑 화분 3개">
            <a:extLst>
              <a:ext uri="{FF2B5EF4-FFF2-40B4-BE49-F238E27FC236}">
                <a16:creationId xmlns:a16="http://schemas.microsoft.com/office/drawing/2014/main" id="{7A6DBEF4-A480-49BE-945B-C09709E372C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2065548"/>
            <a:ext cx="3209544" cy="1362456"/>
          </a:xfrm>
        </p:spPr>
      </p:pic>
      <p:pic>
        <p:nvPicPr>
          <p:cNvPr id="19" name="그림 개체 틀 18" descr="도예 작업실에서 작업">
            <a:extLst>
              <a:ext uri="{FF2B5EF4-FFF2-40B4-BE49-F238E27FC236}">
                <a16:creationId xmlns:a16="http://schemas.microsoft.com/office/drawing/2014/main" id="{81E8D581-D606-43A2-AFFD-5A40E887B65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3476772"/>
            <a:ext cx="3209544" cy="1362456"/>
          </a:xfrm>
        </p:spPr>
      </p:pic>
      <p:pic>
        <p:nvPicPr>
          <p:cNvPr id="21" name="그림 개체 틀 20" descr="물레를 돌려 화분 만들기">
            <a:extLst>
              <a:ext uri="{FF2B5EF4-FFF2-40B4-BE49-F238E27FC236}">
                <a16:creationId xmlns:a16="http://schemas.microsoft.com/office/drawing/2014/main" id="{D1868DF3-9029-4255-9E37-46C7B54BF7C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4887996"/>
            <a:ext cx="3209544" cy="136245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64ADFE-6B62-430B-88D6-AF0CC5D5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9F416924-7678-4629-A593-ACE48177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1F70A700-FA6F-47D7-9669-D5494856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5364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00C4FDB-0CD0-4A24-86DA-1A1D1D16A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DA8E3932-CA6C-420E-9ABA-34B69620C4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개체 틀 18" descr="용설란을 담은 그림">
            <a:extLst>
              <a:ext uri="{FF2B5EF4-FFF2-40B4-BE49-F238E27FC236}">
                <a16:creationId xmlns:a16="http://schemas.microsoft.com/office/drawing/2014/main" id="{E15DD46D-2D7C-463F-A18B-CF4C30E08A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1066800"/>
            <a:ext cx="2405746" cy="2262033"/>
          </a:xfrm>
        </p:spPr>
      </p:pic>
      <p:pic>
        <p:nvPicPr>
          <p:cNvPr id="9" name="그림 개체 틀 8" descr="산, 야외, 하늘, 암석, 텐트를 담은 그림">
            <a:extLst>
              <a:ext uri="{FF2B5EF4-FFF2-40B4-BE49-F238E27FC236}">
                <a16:creationId xmlns:a16="http://schemas.microsoft.com/office/drawing/2014/main" id="{028D98CD-8146-4256-BD0A-D7B4C7C770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4" y="1066800"/>
            <a:ext cx="2405746" cy="2262033"/>
          </a:xfrm>
        </p:spPr>
      </p:pic>
      <p:pic>
        <p:nvPicPr>
          <p:cNvPr id="23" name="그림 개체 틀 22" descr="계곡, 자연, 협곡, 산을 담은 그림">
            <a:extLst>
              <a:ext uri="{FF2B5EF4-FFF2-40B4-BE49-F238E27FC236}">
                <a16:creationId xmlns:a16="http://schemas.microsoft.com/office/drawing/2014/main" id="{349394C9-EF9F-4C84-8978-9CF03DD05E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3443645"/>
            <a:ext cx="2405746" cy="2262033"/>
          </a:xfrm>
        </p:spPr>
      </p:pic>
      <p:pic>
        <p:nvPicPr>
          <p:cNvPr id="11" name="그림 개체 틀 10" descr="알로에 잎 클로즈업">
            <a:extLst>
              <a:ext uri="{FF2B5EF4-FFF2-40B4-BE49-F238E27FC236}">
                <a16:creationId xmlns:a16="http://schemas.microsoft.com/office/drawing/2014/main" id="{F5EBEBC0-CDA5-4DF4-A64C-698FF0B3401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5" y="3443645"/>
            <a:ext cx="2405746" cy="2262033"/>
          </a:xfrm>
        </p:spPr>
      </p:pic>
      <p:sp>
        <p:nvSpPr>
          <p:cNvPr id="26" name="날짜 개체 틀 25">
            <a:extLst>
              <a:ext uri="{FF2B5EF4-FFF2-40B4-BE49-F238E27FC236}">
                <a16:creationId xmlns:a16="http://schemas.microsoft.com/office/drawing/2014/main" id="{E6DC388C-72CE-4D2C-AA32-E1FF83F5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27" name="바닥글 개체 틀 26">
            <a:extLst>
              <a:ext uri="{FF2B5EF4-FFF2-40B4-BE49-F238E27FC236}">
                <a16:creationId xmlns:a16="http://schemas.microsoft.com/office/drawing/2014/main" id="{FD50BB59-A665-4D1E-BAE0-8D164269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/>
          <a:p>
            <a:pPr lvl="0"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96E5A4EB-E183-4EF0-8266-412826A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280186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337_TF11507366_Win32" id="{99A106EE-79AC-4A27-9DE5-DB9D9C5C3198}" vid="{E6A9FDE5-552D-49ED-8318-F369296065BB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A578DBA-2233-4100-A154-9B2EE99CB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6CE74E-0E49-4DCF-8160-81B293B5DD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0DF15B-6C3C-4D75-B10D-16EE1DCCB68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블록프린트 디자인</Template>
  <TotalTime>611</TotalTime>
  <Words>1683</Words>
  <Application>Microsoft Office PowerPoint</Application>
  <PresentationFormat>와이드스크린</PresentationFormat>
  <Paragraphs>138</Paragraphs>
  <Slides>17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34" baseType="lpstr">
      <vt:lpstr>HY목각파임B</vt:lpstr>
      <vt:lpstr>NanumSquare</vt:lpstr>
      <vt:lpstr>NanumSquare ExtraBold</vt:lpstr>
      <vt:lpstr>system-ui</vt:lpstr>
      <vt:lpstr>var(--user-brandFontStackBase, SourceSansPro, Helvetica, Arial, sans-serif)</vt:lpstr>
      <vt:lpstr>Yu Gothic UI Semibold</vt:lpstr>
      <vt:lpstr>NanumGothic</vt:lpstr>
      <vt:lpstr>맑은 고딕</vt:lpstr>
      <vt:lpstr>휴먼매직체</vt:lpstr>
      <vt:lpstr>Arial</vt:lpstr>
      <vt:lpstr>Avenir Next LT Pro</vt:lpstr>
      <vt:lpstr>Helvetica</vt:lpstr>
      <vt:lpstr>roboto</vt:lpstr>
      <vt:lpstr>roboto</vt:lpstr>
      <vt:lpstr>Times New Roman</vt:lpstr>
      <vt:lpstr>Wingdings</vt:lpstr>
      <vt:lpstr>BlockprintVTI</vt:lpstr>
      <vt:lpstr>Prayer Meeting  for Persecuted Church Worldwide</vt:lpstr>
      <vt:lpstr>순서</vt:lpstr>
      <vt:lpstr>오픈도어 영상</vt:lpstr>
      <vt:lpstr>OPEN DOORS CORE VALUE/핵심가치 (3’)</vt:lpstr>
      <vt:lpstr>OPEN DOORS  CORE VALUE 6</vt:lpstr>
      <vt:lpstr>박해 받는 교회를 위한 기도(30')</vt:lpstr>
      <vt:lpstr>WWL 박해순위 4위 국가/Eritrea</vt:lpstr>
      <vt:lpstr>WWL 박해순위 4위 국가/Eritrea</vt:lpstr>
      <vt:lpstr>WWL 박해순위 5위 국가/Libya</vt:lpstr>
      <vt:lpstr>WWL 박해순위 5위 국가/Libya</vt:lpstr>
      <vt:lpstr>튀르키예/시리아를 위해 기도해 주세요</vt:lpstr>
      <vt:lpstr>전심으로 시리아의 온전한 구호활동과 회복을 위해서 기도합니다.</vt:lpstr>
      <vt:lpstr>시리아/튀르키예를 위해 기도합니다.</vt:lpstr>
      <vt:lpstr>박해 받는 교회를 위한 기도가 이 땅에 요원의 불길처럼 뜨겁게 일어나기를 기도합니다.</vt:lpstr>
      <vt:lpstr>말씀</vt:lpstr>
      <vt:lpstr>알림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8</cp:revision>
  <dcterms:created xsi:type="dcterms:W3CDTF">2023-02-07T05:48:49Z</dcterms:created>
  <dcterms:modified xsi:type="dcterms:W3CDTF">2023-02-21T09:22:30Z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