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32" r:id="rId4"/>
  </p:sldMasterIdLst>
  <p:notesMasterIdLst>
    <p:notesMasterId r:id="rId21"/>
  </p:notesMasterIdLst>
  <p:handoutMasterIdLst>
    <p:handoutMasterId r:id="rId22"/>
  </p:handoutMasterIdLst>
  <p:sldIdLst>
    <p:sldId id="256" r:id="rId5"/>
    <p:sldId id="284" r:id="rId6"/>
    <p:sldId id="341" r:id="rId7"/>
    <p:sldId id="373" r:id="rId8"/>
    <p:sldId id="343" r:id="rId9"/>
    <p:sldId id="274" r:id="rId10"/>
    <p:sldId id="2448" r:id="rId11"/>
    <p:sldId id="2445" r:id="rId12"/>
    <p:sldId id="2446" r:id="rId13"/>
    <p:sldId id="262" r:id="rId14"/>
    <p:sldId id="2440" r:id="rId15"/>
    <p:sldId id="409" r:id="rId16"/>
    <p:sldId id="2447" r:id="rId17"/>
    <p:sldId id="347" r:id="rId18"/>
    <p:sldId id="299" r:id="rId19"/>
    <p:sldId id="348" r:id="rId20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226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361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7B7544C-42D7-4873-A8D4-2D240BE596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C8A6EE3-A2F8-4241-8DF3-7E17241E621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F3833D-0448-4964-A3FC-7C2EB074D285}" type="datetime1">
              <a:rPr lang="ko-KR" altLang="en-US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2023-03-07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1103AF7-ACBE-49AD-9865-F6A2CE98834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E202F9E-810E-4EEC-8B18-4A8A566E037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9C86A-1226-43B5-A55F-7EF39D468B7A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‹#›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513435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01E8E6DD-9E75-4F64-9821-7CAA1E99FC8A}" type="datetime1">
              <a:rPr lang="ko-KR" altLang="en-US" smtClean="0"/>
              <a:pPr/>
              <a:t>2023-03-07</a:t>
            </a:fld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2E2E0407-935A-438B-AF66-28803EDE65A9}" type="slidenum">
              <a:rPr lang="en-US" altLang="ko-KR" smtClean="0"/>
              <a:pPr/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07952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4338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118E17-E86B-4918-AC6E-373CA9D866B1}" type="slidenum">
              <a:rPr kumimoji="0" lang="en-US" altLang="ko-KR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ko-KR" altLang="en-US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6450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118E17-E86B-4918-AC6E-373CA9D866B1}" type="slidenum">
              <a:rPr kumimoji="0" lang="en-US" altLang="ko-KR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ko-KR" altLang="en-US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7628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2023-03-07</a:t>
            </a:fld>
            <a:endParaRPr 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2400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3AC3AA-9C47-4E0B-BAC0-E8DEA4AD5A4E}" type="slidenum">
              <a:rPr kumimoji="0" lang="en-US" altLang="ko-KR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ko-KR" altLang="en-US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04371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250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2509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12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71496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865A24F-6607-414A-9CBE-2085AC938D38}" type="slidenum">
              <a:rPr lang="en-US" altLang="ko-KR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72371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6715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7F47124D-D927-400B-B59C-CEDBD507B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43976" y="-43974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6ADF6CE-9ECB-46C3-934F-B81BC2BE04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3876" y="304801"/>
            <a:ext cx="9601200" cy="1534297"/>
          </a:xfrm>
        </p:spPr>
        <p:txBody>
          <a:bodyPr rtlCol="0" anchor="b">
            <a:norm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z="4400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9" name="그림 개체 틀 18">
            <a:extLst>
              <a:ext uri="{FF2B5EF4-FFF2-40B4-BE49-F238E27FC236}">
                <a16:creationId xmlns:a16="http://schemas.microsoft.com/office/drawing/2014/main" id="{62DF7C0A-1B3B-401D-A625-E7F87B1DFE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9840" y="3013206"/>
            <a:ext cx="11084189" cy="3854030"/>
          </a:xfrm>
          <a:custGeom>
            <a:avLst/>
            <a:gdLst>
              <a:gd name="connsiteX0" fmla="*/ 5542094 w 11084189"/>
              <a:gd name="connsiteY0" fmla="*/ 0 h 3854030"/>
              <a:gd name="connsiteX1" fmla="*/ 11061525 w 11084189"/>
              <a:gd name="connsiteY1" fmla="*/ 3748287 h 3854030"/>
              <a:gd name="connsiteX2" fmla="*/ 11084189 w 11084189"/>
              <a:gd name="connsiteY2" fmla="*/ 3854030 h 3854030"/>
              <a:gd name="connsiteX3" fmla="*/ 0 w 11084189"/>
              <a:gd name="connsiteY3" fmla="*/ 3854030 h 3854030"/>
              <a:gd name="connsiteX4" fmla="*/ 22663 w 11084189"/>
              <a:gd name="connsiteY4" fmla="*/ 3748287 h 3854030"/>
              <a:gd name="connsiteX5" fmla="*/ 5542094 w 11084189"/>
              <a:gd name="connsiteY5" fmla="*/ 0 h 3854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84189" h="3854030">
                <a:moveTo>
                  <a:pt x="5542094" y="0"/>
                </a:moveTo>
                <a:cubicBezTo>
                  <a:pt x="8264668" y="0"/>
                  <a:pt x="10536186" y="1609144"/>
                  <a:pt x="11061525" y="3748287"/>
                </a:cubicBezTo>
                <a:lnTo>
                  <a:pt x="11084189" y="3854030"/>
                </a:lnTo>
                <a:lnTo>
                  <a:pt x="0" y="3854030"/>
                </a:lnTo>
                <a:lnTo>
                  <a:pt x="22663" y="3748287"/>
                </a:lnTo>
                <a:cubicBezTo>
                  <a:pt x="548002" y="1609144"/>
                  <a:pt x="2819520" y="0"/>
                  <a:pt x="5542094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1" name="부제목 2">
            <a:extLst>
              <a:ext uri="{FF2B5EF4-FFF2-40B4-BE49-F238E27FC236}">
                <a16:creationId xmlns:a16="http://schemas.microsoft.com/office/drawing/2014/main" id="{ADA6D2C5-E6A9-4A27-AE58-9CEDCFCB4C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976" y="1905001"/>
            <a:ext cx="8763001" cy="962442"/>
          </a:xfrm>
        </p:spPr>
        <p:txBody>
          <a:bodyPr rtlCol="0" anchor="t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10000"/>
              </a:lnSpc>
            </a:pPr>
            <a:r>
              <a:rPr lang="ko-KR" altLang="en-US" sz="2200" noProof="0">
                <a:solidFill>
                  <a:schemeClr val="tx2"/>
                </a:solidFill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7B147A7F-B058-475D-BA3A-E1807E37B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20400" y="3144779"/>
            <a:ext cx="1371600" cy="254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819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>
            <a:extLst>
              <a:ext uri="{FF2B5EF4-FFF2-40B4-BE49-F238E27FC236}">
                <a16:creationId xmlns:a16="http://schemas.microsoft.com/office/drawing/2014/main" id="{F887E59D-6BE5-4CB5-B3B3-BAF69EFA1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6992"/>
            <a:ext cx="4953000" cy="2688598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D13BFBD-7478-4683-BA2C-E7BFC660B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48400" y="0"/>
            <a:ext cx="59436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8B3FF916-2B4D-4DC1-AD98-AF8F2EFD4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90666" y="0"/>
            <a:ext cx="6001333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480B3D3-8262-4D62-8B77-51C5FF5824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6196875" y="0"/>
            <a:ext cx="5992075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9" name="텍스트 개체 틀 27">
            <a:extLst>
              <a:ext uri="{FF2B5EF4-FFF2-40B4-BE49-F238E27FC236}">
                <a16:creationId xmlns:a16="http://schemas.microsoft.com/office/drawing/2014/main" id="{D44A1B8E-1071-45A0-8A94-0AA7F201EB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5149" y="3412114"/>
            <a:ext cx="4952681" cy="2750307"/>
          </a:xfrm>
        </p:spPr>
        <p:txBody>
          <a:bodyPr rtlCol="0"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400">
                <a:solidFill>
                  <a:schemeClr val="tx2"/>
                </a:solidFill>
              </a:defRPr>
            </a:lvl2pPr>
            <a:lvl3pPr marL="914400" indent="0">
              <a:buNone/>
              <a:defRPr sz="2400">
                <a:solidFill>
                  <a:schemeClr val="tx2"/>
                </a:solidFill>
              </a:defRPr>
            </a:lvl3pPr>
            <a:lvl4pPr marL="1371600" indent="0">
              <a:buNone/>
              <a:defRPr sz="2400">
                <a:solidFill>
                  <a:schemeClr val="tx2"/>
                </a:solidFill>
              </a:defRPr>
            </a:lvl4pPr>
            <a:lvl5pPr marL="1828800" indent="0">
              <a:buNone/>
              <a:defRPr sz="24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날짜 개체 틀 5">
            <a:extLst>
              <a:ext uri="{FF2B5EF4-FFF2-40B4-BE49-F238E27FC236}">
                <a16:creationId xmlns:a16="http://schemas.microsoft.com/office/drawing/2014/main" id="{DF6FCAD9-068D-41D9-A5F4-E22F2D2871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24" name="그림 개체 틀 20">
            <a:extLst>
              <a:ext uri="{FF2B5EF4-FFF2-40B4-BE49-F238E27FC236}">
                <a16:creationId xmlns:a16="http://schemas.microsoft.com/office/drawing/2014/main" id="{0402EFB4-17A2-4345-82DA-89EF34B5E91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1801" y="380991"/>
            <a:ext cx="4856144" cy="1925415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5" name="그림 개체 틀 20">
            <a:extLst>
              <a:ext uri="{FF2B5EF4-FFF2-40B4-BE49-F238E27FC236}">
                <a16:creationId xmlns:a16="http://schemas.microsoft.com/office/drawing/2014/main" id="{EC3DFC6E-6D3D-48C3-BD9E-33878CD86D5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781800" y="2376797"/>
            <a:ext cx="4856144" cy="1925415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6" name="그림 개체 틀 20">
            <a:extLst>
              <a:ext uri="{FF2B5EF4-FFF2-40B4-BE49-F238E27FC236}">
                <a16:creationId xmlns:a16="http://schemas.microsoft.com/office/drawing/2014/main" id="{7EC41F32-B997-4949-A553-260965B03F3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781800" y="4379170"/>
            <a:ext cx="4856144" cy="1925415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8" name="바닥글 개체 틀 6">
            <a:extLst>
              <a:ext uri="{FF2B5EF4-FFF2-40B4-BE49-F238E27FC236}">
                <a16:creationId xmlns:a16="http://schemas.microsoft.com/office/drawing/2014/main" id="{3E86EC02-7D1A-4CB3-B376-1044BEF4C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0" y="6327648"/>
            <a:ext cx="3810000" cy="365125"/>
          </a:xfrm>
        </p:spPr>
        <p:txBody>
          <a:bodyPr rtlCol="0"/>
          <a:lstStyle>
            <a:lvl1pPr algn="l">
              <a:defRPr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19" name="슬라이드 번호 개체 틀 7">
            <a:extLst>
              <a:ext uri="{FF2B5EF4-FFF2-40B4-BE49-F238E27FC236}">
                <a16:creationId xmlns:a16="http://schemas.microsoft.com/office/drawing/2014/main" id="{F1ABD226-6012-4821-BD32-E8E6EB955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0400" y="6327648"/>
            <a:ext cx="5334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06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소개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:a16="http://schemas.microsoft.com/office/drawing/2014/main" id="{CC836EA2-D914-4028-95BF-1B97B17FE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02877"/>
            <a:ext cx="12192000" cy="226733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5BDFAD1-E970-4A5F-98F7-D42CA9DFB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3055" y="4596020"/>
            <a:ext cx="12191999" cy="2274195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C53E32FB-4A5F-4D36-A227-CF26EBF0B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76800"/>
            <a:ext cx="10003218" cy="1219200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9" name="그림 개체 틀 17">
            <a:extLst>
              <a:ext uri="{FF2B5EF4-FFF2-40B4-BE49-F238E27FC236}">
                <a16:creationId xmlns:a16="http://schemas.microsoft.com/office/drawing/2014/main" id="{9DA8CA5C-5748-45EE-B537-5A44A3BFC63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3175" y="0"/>
            <a:ext cx="6196013" cy="460287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3" name="텍스트 개체 틀 21">
            <a:extLst>
              <a:ext uri="{FF2B5EF4-FFF2-40B4-BE49-F238E27FC236}">
                <a16:creationId xmlns:a16="http://schemas.microsoft.com/office/drawing/2014/main" id="{5015D873-DDCC-44AF-AE80-703ED88AEC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50718" y="327025"/>
            <a:ext cx="5073194" cy="3949987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4" name="날짜 개체 틀 6">
            <a:extLst>
              <a:ext uri="{FF2B5EF4-FFF2-40B4-BE49-F238E27FC236}">
                <a16:creationId xmlns:a16="http://schemas.microsoft.com/office/drawing/2014/main" id="{16E99B66-5BC0-4B16-807E-B513E3272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15" name="바닥글 개체 틀 7">
            <a:extLst>
              <a:ext uri="{FF2B5EF4-FFF2-40B4-BE49-F238E27FC236}">
                <a16:creationId xmlns:a16="http://schemas.microsoft.com/office/drawing/2014/main" id="{086E91BF-4612-41A6-9A9F-AA6236BF5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9310" y="6327648"/>
            <a:ext cx="3976429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>
                <a:solidFill>
                  <a:prstClr val="white">
                    <a:alpha val="6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프레젠테이션 제목</a:t>
            </a:r>
          </a:p>
        </p:txBody>
      </p:sp>
      <p:sp>
        <p:nvSpPr>
          <p:cNvPr id="16" name="슬라이드 번호 개체 틀 8">
            <a:extLst>
              <a:ext uri="{FF2B5EF4-FFF2-40B4-BE49-F238E27FC236}">
                <a16:creationId xmlns:a16="http://schemas.microsoft.com/office/drawing/2014/main" id="{F65A627F-E36A-460F-AD3C-7B63B5004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86908" y="6327648"/>
            <a:ext cx="1166892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6408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구역 나누기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>
            <a:extLst>
              <a:ext uri="{FF2B5EF4-FFF2-40B4-BE49-F238E27FC236}">
                <a16:creationId xmlns:a16="http://schemas.microsoft.com/office/drawing/2014/main" id="{C50B4F7D-E398-40AA-9F3C-F3D59A3F4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9813"/>
            <a:ext cx="4633785" cy="2397324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0388EFA-705D-45DA-BB3E-901ED20AF0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19800" y="0"/>
            <a:ext cx="617219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B0C378B-9DA9-4513-BF84-7422A1AE6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6019800" y="0"/>
            <a:ext cx="6172198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B924BE58-42FE-46C1-9582-9E08FAFE0FE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200400"/>
            <a:ext cx="4633913" cy="2913063"/>
          </a:xfr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3" name="그림 개체 틀 22">
            <a:extLst>
              <a:ext uri="{FF2B5EF4-FFF2-40B4-BE49-F238E27FC236}">
                <a16:creationId xmlns:a16="http://schemas.microsoft.com/office/drawing/2014/main" id="{2A2724A1-1A21-49B5-9057-269BD5D6249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508749" y="862806"/>
            <a:ext cx="5132388" cy="5132388"/>
          </a:xfrm>
          <a:custGeom>
            <a:avLst/>
            <a:gdLst>
              <a:gd name="connsiteX0" fmla="*/ 2566194 w 5132388"/>
              <a:gd name="connsiteY0" fmla="*/ 0 h 5132388"/>
              <a:gd name="connsiteX1" fmla="*/ 5132388 w 5132388"/>
              <a:gd name="connsiteY1" fmla="*/ 2566194 h 5132388"/>
              <a:gd name="connsiteX2" fmla="*/ 2566194 w 5132388"/>
              <a:gd name="connsiteY2" fmla="*/ 5132388 h 5132388"/>
              <a:gd name="connsiteX3" fmla="*/ 0 w 5132388"/>
              <a:gd name="connsiteY3" fmla="*/ 2566194 h 5132388"/>
              <a:gd name="connsiteX4" fmla="*/ 2566194 w 5132388"/>
              <a:gd name="connsiteY4" fmla="*/ 0 h 51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2019947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차트 및 표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B34C7413-1C75-42B7-9BFD-E0E14118F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22567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301FDE2-61AF-4DEB-BF43-3694E0083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88D0D73E-DE18-4A23-B6FB-5182A7846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2" y="381000"/>
            <a:ext cx="10003218" cy="1600124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5" name="날짜 개체 틀 6">
            <a:extLst>
              <a:ext uri="{FF2B5EF4-FFF2-40B4-BE49-F238E27FC236}">
                <a16:creationId xmlns:a16="http://schemas.microsoft.com/office/drawing/2014/main" id="{BDED38F6-34C9-4DB4-9BBF-DEBC412404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16" name="바닥글 개체 틀 7">
            <a:extLst>
              <a:ext uri="{FF2B5EF4-FFF2-40B4-BE49-F238E27FC236}">
                <a16:creationId xmlns:a16="http://schemas.microsoft.com/office/drawing/2014/main" id="{FBD13A29-DF90-4047-B6E5-DFA75D6A5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9310" y="6327648"/>
            <a:ext cx="3976429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7" name="슬라이드 번호 개체 틀 8">
            <a:extLst>
              <a:ext uri="{FF2B5EF4-FFF2-40B4-BE49-F238E27FC236}">
                <a16:creationId xmlns:a16="http://schemas.microsoft.com/office/drawing/2014/main" id="{DD0AF7D0-41AD-41E1-84B0-436A90E26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86908" y="6327648"/>
            <a:ext cx="1166892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4541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2580089F-49C9-440C-8318-24576EE00A4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88825" cy="6858000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D0DEEF06-129C-4E9F-BB08-1F653A08D2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681775"/>
            <a:ext cx="12191999" cy="5479852"/>
          </a:xfrm>
          <a:prstGeom prst="rect">
            <a:avLst/>
          </a:prstGeom>
          <a:gradFill flip="none" rotWithShape="1">
            <a:gsLst>
              <a:gs pos="50000">
                <a:schemeClr val="tx1">
                  <a:alpha val="30000"/>
                </a:schemeClr>
              </a:gs>
              <a:gs pos="80000">
                <a:schemeClr val="tx1">
                  <a:alpha val="15000"/>
                </a:schemeClr>
              </a:gs>
              <a:gs pos="0">
                <a:schemeClr val="tx1">
                  <a:alpha val="0"/>
                </a:schemeClr>
              </a:gs>
              <a:gs pos="2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A4AEFBDB-1B30-4054-9EAE-3085105D69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6275" y="865762"/>
            <a:ext cx="10198776" cy="4056968"/>
          </a:xfrm>
        </p:spPr>
        <p:txBody>
          <a:bodyPr rtlCol="0" anchor="b"/>
          <a:lstStyle>
            <a:lvl1pPr algn="ctr">
              <a:lnSpc>
                <a:spcPct val="110000"/>
              </a:lnSpc>
              <a:spcBef>
                <a:spcPts val="1000"/>
              </a:spcBef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부제목 2">
            <a:extLst>
              <a:ext uri="{FF2B5EF4-FFF2-40B4-BE49-F238E27FC236}">
                <a16:creationId xmlns:a16="http://schemas.microsoft.com/office/drawing/2014/main" id="{0F34EB02-AC27-416D-A53F-77F9841BF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8708" y="5101548"/>
            <a:ext cx="9781327" cy="50295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10000"/>
              </a:lnSpc>
            </a:pPr>
            <a:r>
              <a:rPr lang="ko-KR" altLang="en-US" sz="2200" noProof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197212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팀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:a16="http://schemas.microsoft.com/office/drawing/2014/main" id="{2798F9B1-9C80-43D7-9EEB-62368C6E47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63122"/>
            <a:ext cx="12188952" cy="229487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B19F8183-B975-40ED-AF54-2E47480E8F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32326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0" name="제목 1">
            <a:extLst>
              <a:ext uri="{FF2B5EF4-FFF2-40B4-BE49-F238E27FC236}">
                <a16:creationId xmlns:a16="http://schemas.microsoft.com/office/drawing/2014/main" id="{5F15006B-9319-46AF-AE0D-7BBBA5A5F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79001"/>
            <a:ext cx="10348147" cy="1388631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21" name="날짜 개체 틀 5">
            <a:extLst>
              <a:ext uri="{FF2B5EF4-FFF2-40B4-BE49-F238E27FC236}">
                <a16:creationId xmlns:a16="http://schemas.microsoft.com/office/drawing/2014/main" id="{EF966BF4-C741-471C-BD3E-40536108BD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22" name="바닥글 개체 틀 6">
            <a:extLst>
              <a:ext uri="{FF2B5EF4-FFF2-40B4-BE49-F238E27FC236}">
                <a16:creationId xmlns:a16="http://schemas.microsoft.com/office/drawing/2014/main" id="{E4052D32-8B32-4C10-8FF9-3CC40E7F3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23" name="슬라이드 번호 개체 틀 7">
            <a:extLst>
              <a:ext uri="{FF2B5EF4-FFF2-40B4-BE49-F238E27FC236}">
                <a16:creationId xmlns:a16="http://schemas.microsoft.com/office/drawing/2014/main" id="{423F6085-8F80-41B9-9BA1-8719DDB0C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7452533-4333-455C-A755-FD0DB695115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2113" y="217488"/>
            <a:ext cx="11407775" cy="4344987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ko-KR" altLang="en-US" noProof="0"/>
              <a:t>내용을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1726798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시간 표시줄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98EB1B99-4A44-424D-960B-E39E95E47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63122"/>
            <a:ext cx="12188952" cy="229487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1C4B9F2D-4BC8-49AA-AF37-3F0C8E5A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32326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8" name="제목 1">
            <a:extLst>
              <a:ext uri="{FF2B5EF4-FFF2-40B4-BE49-F238E27FC236}">
                <a16:creationId xmlns:a16="http://schemas.microsoft.com/office/drawing/2014/main" id="{59607F4D-1EB7-4A8D-BDBE-3FBD59A56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81785"/>
            <a:ext cx="10348147" cy="1572606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29" name="날짜 개체 틀 5">
            <a:extLst>
              <a:ext uri="{FF2B5EF4-FFF2-40B4-BE49-F238E27FC236}">
                <a16:creationId xmlns:a16="http://schemas.microsoft.com/office/drawing/2014/main" id="{D059A74B-DC70-4E6A-8B79-92049E91B1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30" name="바닥글 개체 틀 6">
            <a:extLst>
              <a:ext uri="{FF2B5EF4-FFF2-40B4-BE49-F238E27FC236}">
                <a16:creationId xmlns:a16="http://schemas.microsoft.com/office/drawing/2014/main" id="{60A3B447-230B-4641-9E61-C6AFA8ADA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31" name="슬라이드 번호 개체 틀 7">
            <a:extLst>
              <a:ext uri="{FF2B5EF4-FFF2-40B4-BE49-F238E27FC236}">
                <a16:creationId xmlns:a16="http://schemas.microsoft.com/office/drawing/2014/main" id="{D891FDCC-CEC5-46EA-83E5-AF2316413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112BDF-BBAF-4198-8203-F269CA203E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9025" y="209550"/>
            <a:ext cx="10013950" cy="414337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내용을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656986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6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8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0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8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872868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내용 3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25EDB5FC-CA7C-4369-A121-67C4C93AB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79814F19-D3DA-42AB-AAD4-22D54FE37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6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14126634-B312-428E-8F30-17C189040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1AC832B9-3155-477F-89D0-A170836416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7801D982-FEE5-4484-AD95-86DEE2E5D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5F932331-BB94-49D3-9E40-67111663B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  <p:sp>
        <p:nvSpPr>
          <p:cNvPr id="15" name="텍스트 개체 틀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5653" y="1719628"/>
            <a:ext cx="3300183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6265" y="2332649"/>
            <a:ext cx="3299434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1" name="텍스트 개체 틀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29261" y="1719628"/>
            <a:ext cx="3300183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2" name="텍스트 개체 틀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29873" y="2332649"/>
            <a:ext cx="3299434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3" name="텍스트 개체 틀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53617" y="1719628"/>
            <a:ext cx="3300183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4" name="텍스트 개체 틀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54229" y="2332649"/>
            <a:ext cx="3299434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207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요약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>
            <a:extLst>
              <a:ext uri="{FF2B5EF4-FFF2-40B4-BE49-F238E27FC236}">
                <a16:creationId xmlns:a16="http://schemas.microsoft.com/office/drawing/2014/main" id="{DDDA21C8-9B4F-48CA-BBF3-273AA89D8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200" y="461339"/>
            <a:ext cx="3949840" cy="2251716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z="3600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FC60A49-3E5E-45D9-82CF-80174402B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942" y="0"/>
            <a:ext cx="7192629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93E687B-7CD1-42D6-B28F-7CF3EB714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7942" y="0"/>
            <a:ext cx="7192630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2" name="그림 개체 틀 19">
            <a:extLst>
              <a:ext uri="{FF2B5EF4-FFF2-40B4-BE49-F238E27FC236}">
                <a16:creationId xmlns:a16="http://schemas.microsoft.com/office/drawing/2014/main" id="{B458BE2E-5260-4DB2-86A2-2C93610844D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461339"/>
            <a:ext cx="5508288" cy="2831136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3" name="그림 개체 틀 19">
            <a:extLst>
              <a:ext uri="{FF2B5EF4-FFF2-40B4-BE49-F238E27FC236}">
                <a16:creationId xmlns:a16="http://schemas.microsoft.com/office/drawing/2014/main" id="{73295B3D-C1CE-453D-B606-79917F4EFDD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0826" y="3429000"/>
            <a:ext cx="5508288" cy="2831136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5" name="날짜 개체 틀 6">
            <a:extLst>
              <a:ext uri="{FF2B5EF4-FFF2-40B4-BE49-F238E27FC236}">
                <a16:creationId xmlns:a16="http://schemas.microsoft.com/office/drawing/2014/main" id="{42C36F80-96FA-43AC-ACFF-C626ED2F6F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27" name="텍스트 개체 틀 25">
            <a:extLst>
              <a:ext uri="{FF2B5EF4-FFF2-40B4-BE49-F238E27FC236}">
                <a16:creationId xmlns:a16="http://schemas.microsoft.com/office/drawing/2014/main" id="{3A3DA98F-3AD9-4503-8525-7A30DD715BD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90290" y="2867741"/>
            <a:ext cx="3949586" cy="3294680"/>
          </a:xfrm>
        </p:spPr>
        <p:txBody>
          <a:bodyPr rtlCol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6" name="바닥글 개체 틀 7">
            <a:extLst>
              <a:ext uri="{FF2B5EF4-FFF2-40B4-BE49-F238E27FC236}">
                <a16:creationId xmlns:a16="http://schemas.microsoft.com/office/drawing/2014/main" id="{29F436A2-3398-4A5A-AF46-81BC52641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96200" y="6327648"/>
            <a:ext cx="3045406" cy="365125"/>
          </a:xfrm>
        </p:spPr>
        <p:txBody>
          <a:bodyPr rtlCol="0"/>
          <a:lstStyle>
            <a:lvl1pPr algn="l">
              <a:defRPr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7" name="슬라이드 번호 개체 틀 8">
            <a:extLst>
              <a:ext uri="{FF2B5EF4-FFF2-40B4-BE49-F238E27FC236}">
                <a16:creationId xmlns:a16="http://schemas.microsoft.com/office/drawing/2014/main" id="{78BD5B31-7A42-46D8-A5A3-CD0DC4B99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0400" y="6327648"/>
            <a:ext cx="5334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9542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마무리">
    <p:bg>
      <p:bgPr>
        <a:solidFill>
          <a:schemeClr val="tx2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10FB9ADE-90DA-4820-BE03-6440FAF8B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0" y="1"/>
            <a:ext cx="12191999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FF4039C-77F7-44AD-AEB2-A6079C9DA3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13457" y="739600"/>
            <a:ext cx="10768226" cy="539095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36E930C2-F546-4C94-BF53-6C7C8A57E0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1066800"/>
            <a:ext cx="4749276" cy="2592425"/>
          </a:xfrm>
        </p:spPr>
        <p:txBody>
          <a:bodyPr rtlCol="0" anchor="b">
            <a:normAutofit/>
          </a:bodyPr>
          <a:lstStyle>
            <a:lvl1pPr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4400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부제목 2">
            <a:extLst>
              <a:ext uri="{FF2B5EF4-FFF2-40B4-BE49-F238E27FC236}">
                <a16:creationId xmlns:a16="http://schemas.microsoft.com/office/drawing/2014/main" id="{43F81DC1-1A78-495F-B862-27847D0EE0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0599" y="3856314"/>
            <a:ext cx="4749275" cy="1858686"/>
          </a:xfrm>
        </p:spPr>
        <p:txBody>
          <a:bodyPr rtlCol="0" anchor="t"/>
          <a:lstStyle>
            <a:lvl1pPr marL="0" indent="0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solidFill>
                  <a:schemeClr val="tx2"/>
                </a:solidFill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25" name="그림 개체 틀 20">
            <a:extLst>
              <a:ext uri="{FF2B5EF4-FFF2-40B4-BE49-F238E27FC236}">
                <a16:creationId xmlns:a16="http://schemas.microsoft.com/office/drawing/2014/main" id="{F44B6D46-2238-46D9-8D7F-730BDD0C144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77447" y="1066800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6" name="그림 개체 틀 20">
            <a:extLst>
              <a:ext uri="{FF2B5EF4-FFF2-40B4-BE49-F238E27FC236}">
                <a16:creationId xmlns:a16="http://schemas.microsoft.com/office/drawing/2014/main" id="{B600C62E-9610-468D-B50C-B5D55DB2D06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592404" y="1066800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7" name="그림 개체 틀 20">
            <a:extLst>
              <a:ext uri="{FF2B5EF4-FFF2-40B4-BE49-F238E27FC236}">
                <a16:creationId xmlns:a16="http://schemas.microsoft.com/office/drawing/2014/main" id="{03A822E7-844A-4C6F-9941-ACCF803F61F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77447" y="3443645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8" name="그림 개체 틀 20">
            <a:extLst>
              <a:ext uri="{FF2B5EF4-FFF2-40B4-BE49-F238E27FC236}">
                <a16:creationId xmlns:a16="http://schemas.microsoft.com/office/drawing/2014/main" id="{07DE9330-8C8A-4B8E-A4C6-F84147872A3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592405" y="3443645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7" name="날짜 개체 틀 9">
            <a:extLst>
              <a:ext uri="{FF2B5EF4-FFF2-40B4-BE49-F238E27FC236}">
                <a16:creationId xmlns:a16="http://schemas.microsoft.com/office/drawing/2014/main" id="{693CD890-5369-4257-9426-7FA8B9FD3B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18" name="바닥글 개체 틀 10">
            <a:extLst>
              <a:ext uri="{FF2B5EF4-FFF2-40B4-BE49-F238E27FC236}">
                <a16:creationId xmlns:a16="http://schemas.microsoft.com/office/drawing/2014/main" id="{3A86BCFE-67DF-4B63-AC7B-74E66919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7648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19" name="슬라이드 번호 개체 틀 11">
            <a:extLst>
              <a:ext uri="{FF2B5EF4-FFF2-40B4-BE49-F238E27FC236}">
                <a16:creationId xmlns:a16="http://schemas.microsoft.com/office/drawing/2014/main" id="{1301AADD-E25B-4AB6-A4E4-E95CFB987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8400" y="6327648"/>
            <a:ext cx="12954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4326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799"/>
              <a:t>마스터 제목 스타일 편집</a:t>
            </a:r>
            <a:endParaRPr lang="ko-KR" altLang="en-US" sz="27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7"/>
            <a:ext cx="3023806" cy="3427413"/>
          </a:xfrm>
        </p:spPr>
        <p:txBody>
          <a:bodyPr rtlCol="0"/>
          <a:lstStyle>
            <a:lvl1pPr>
              <a:buNone/>
              <a:defRPr sz="1999"/>
            </a:lvl1pPr>
            <a:lvl2pPr>
              <a:buNone/>
              <a:defRPr sz="1999"/>
            </a:lvl2pPr>
            <a:lvl3pPr>
              <a:buNone/>
              <a:defRPr sz="1999"/>
            </a:lvl3pPr>
            <a:lvl4pPr>
              <a:buNone/>
              <a:defRPr sz="1999"/>
            </a:lvl4pPr>
            <a:lvl5pPr>
              <a:buNone/>
              <a:defRPr sz="19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984381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3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3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DF98CC-160E-494C-8C3C-8CDC5FA257DE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027261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4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06585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슬라이드 배경 채우기">
            <a:extLst>
              <a:ext uri="{FF2B5EF4-FFF2-40B4-BE49-F238E27FC236}">
                <a16:creationId xmlns:a16="http://schemas.microsoft.com/office/drawing/2014/main" id="{BDD95D91-465E-4A29-A1CE-FD819DEFD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6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컬러 표지">
            <a:extLst>
              <a:ext uri="{FF2B5EF4-FFF2-40B4-BE49-F238E27FC236}">
                <a16:creationId xmlns:a16="http://schemas.microsoft.com/office/drawing/2014/main" id="{9B36A4A4-222D-4A12-86CF-F3089D0B7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6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색">
            <a:extLst>
              <a:ext uri="{FF2B5EF4-FFF2-40B4-BE49-F238E27FC236}">
                <a16:creationId xmlns:a16="http://schemas.microsoft.com/office/drawing/2014/main" id="{7495DBC9-4D8D-4535-B5B4-EB1B8C2861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12192002" cy="34259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C8AF94F6-9687-4600-8069-D1B36EED3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121E062A-8E79-43BA-8819-B2637E8861EC}"/>
                </a:ext>
              </a:extLst>
            </p:cNvPr>
            <p:cNvSpPr/>
            <p:nvPr/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A36D2022-A6A2-40EA-9A2F-DFF5AD88CB39}"/>
                </a:ext>
              </a:extLst>
            </p:cNvPr>
            <p:cNvSpPr/>
            <p:nvPr/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2E1F7734-D897-4991-9131-0F341B742598}"/>
                </a:ext>
              </a:extLst>
            </p:cNvPr>
            <p:cNvSpPr/>
            <p:nvPr/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B945341C-C27D-486C-ABA0-ACD348FD315C}"/>
                </a:ext>
              </a:extLst>
            </p:cNvPr>
            <p:cNvSpPr/>
            <p:nvPr/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: 도형 18">
              <a:extLst>
                <a:ext uri="{FF2B5EF4-FFF2-40B4-BE49-F238E27FC236}">
                  <a16:creationId xmlns:a16="http://schemas.microsoft.com/office/drawing/2014/main" id="{5E603748-A119-4A6E-9589-5FE9A968EBDE}"/>
                </a:ext>
              </a:extLst>
            </p:cNvPr>
            <p:cNvSpPr/>
            <p:nvPr/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: 도형 20">
              <a:extLst>
                <a:ext uri="{FF2B5EF4-FFF2-40B4-BE49-F238E27FC236}">
                  <a16:creationId xmlns:a16="http://schemas.microsoft.com/office/drawing/2014/main" id="{8DADBC72-AB57-4AE2-B01A-E19856D4C723}"/>
                </a:ext>
              </a:extLst>
            </p:cNvPr>
            <p:cNvSpPr/>
            <p:nvPr/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: 도형 22">
              <a:extLst>
                <a:ext uri="{FF2B5EF4-FFF2-40B4-BE49-F238E27FC236}">
                  <a16:creationId xmlns:a16="http://schemas.microsoft.com/office/drawing/2014/main" id="{05387CC0-B41D-44B4-A67A-D2699CC91E81}"/>
                </a:ext>
              </a:extLst>
            </p:cNvPr>
            <p:cNvSpPr/>
            <p:nvPr/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0" name="제목 17">
            <a:extLst>
              <a:ext uri="{FF2B5EF4-FFF2-40B4-BE49-F238E27FC236}">
                <a16:creationId xmlns:a16="http://schemas.microsoft.com/office/drawing/2014/main" id="{15DDE0A9-9078-4B0D-A7CF-991E3ADD1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134" y="576072"/>
            <a:ext cx="6560714" cy="2752344"/>
          </a:xfrm>
        </p:spPr>
        <p:txBody>
          <a:bodyPr rtlCol="0" anchor="ctr" anchorCtr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5200" noProof="0">
                <a:solidFill>
                  <a:schemeClr val="bg1"/>
                </a:solidFill>
                <a:latin typeface="+mj-lt"/>
                <a:cs typeface="Sakkal Majalla" panose="020B0604020202020204" pitchFamily="2" charset="-78"/>
              </a:rPr>
              <a:t>마스터 제목 스타일 편집</a:t>
            </a:r>
          </a:p>
        </p:txBody>
      </p:sp>
      <p:sp>
        <p:nvSpPr>
          <p:cNvPr id="22" name="내용 개체 틀 2">
            <a:extLst>
              <a:ext uri="{FF2B5EF4-FFF2-40B4-BE49-F238E27FC236}">
                <a16:creationId xmlns:a16="http://schemas.microsoft.com/office/drawing/2014/main" id="{AA07D0E6-DA05-4E41-A199-0F5795023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133" y="3448949"/>
            <a:ext cx="6560714" cy="2721345"/>
          </a:xfrm>
        </p:spPr>
        <p:txBody>
          <a:bodyPr rtlCol="0" anchor="ctr">
            <a:normAutofit/>
          </a:bodyPr>
          <a:lstStyle>
            <a:lvl1pPr marL="0" indent="0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marL="228600" lvl="0" indent="-228600" algn="l" rtl="0">
              <a:lnSpc>
                <a:spcPct val="110000"/>
              </a:lnSpc>
              <a:buClr>
                <a:schemeClr val="accent5"/>
              </a:buClr>
            </a:pPr>
            <a:r>
              <a:rPr lang="ko-KR" altLang="en-US" sz="2000" spc="110" noProof="0">
                <a:solidFill>
                  <a:schemeClr val="tx2"/>
                </a:solidFill>
                <a:cs typeface="Sakkal Majalla" panose="020B0604020202020204" pitchFamily="2" charset="-78"/>
              </a:rPr>
              <a:t>마스터 텍스트 스타일을 편집하려면 클릭</a:t>
            </a:r>
          </a:p>
        </p:txBody>
      </p:sp>
      <p:sp>
        <p:nvSpPr>
          <p:cNvPr id="26" name="그림 개체 틀 25">
            <a:extLst>
              <a:ext uri="{FF2B5EF4-FFF2-40B4-BE49-F238E27FC236}">
                <a16:creationId xmlns:a16="http://schemas.microsoft.com/office/drawing/2014/main" id="{C79086DD-652F-45A1-ABA7-44A0FE448A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47888" y="654324"/>
            <a:ext cx="3209544" cy="1362456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5">
            <a:extLst>
              <a:ext uri="{FF2B5EF4-FFF2-40B4-BE49-F238E27FC236}">
                <a16:creationId xmlns:a16="http://schemas.microsoft.com/office/drawing/2014/main" id="{93B40836-2DB1-47A0-AA7D-CFFE954BEB8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47888" y="2065548"/>
            <a:ext cx="3209544" cy="1362456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8" name="그림 개체 틀 25">
            <a:extLst>
              <a:ext uri="{FF2B5EF4-FFF2-40B4-BE49-F238E27FC236}">
                <a16:creationId xmlns:a16="http://schemas.microsoft.com/office/drawing/2014/main" id="{42715D2B-D5F5-4E9A-B519-B857A72C79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47888" y="3476772"/>
            <a:ext cx="3209544" cy="1362456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9" name="그림 개체 틀 25">
            <a:extLst>
              <a:ext uri="{FF2B5EF4-FFF2-40B4-BE49-F238E27FC236}">
                <a16:creationId xmlns:a16="http://schemas.microsoft.com/office/drawing/2014/main" id="{DAD06F7B-5B84-41B8-8785-E4109F20948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247888" y="4887996"/>
            <a:ext cx="3209544" cy="1362456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DFDF98CC-160E-494C-8C3C-8CDC5FA257DE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5132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0" name="그림 39">
            <a:extLst>
              <a:ext uri="{FF2B5EF4-FFF2-40B4-BE49-F238E27FC236}">
                <a16:creationId xmlns:a16="http://schemas.microsoft.com/office/drawing/2014/main" id="{1CB7E8AE-A3AC-4BB7-A5C6-F00EC697B265}"/>
              </a:ext>
            </a:extLst>
          </p:cNvPr>
          <p:cNvPicPr>
            <a:picLocks noChangeAspect="1"/>
          </p:cNvPicPr>
          <p:nvPr/>
        </p:nvPicPr>
        <p:blipFill>
          <a:blip r:embed="rId18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54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49450"/>
            <a:ext cx="105156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246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73087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56" r:id="rId11"/>
    <p:sldLayoutId id="2147483769" r:id="rId12"/>
    <p:sldLayoutId id="2147483770" r:id="rId13"/>
    <p:sldLayoutId id="2147483772" r:id="rId14"/>
    <p:sldLayoutId id="2147483773" r:id="rId15"/>
    <p:sldLayoutId id="2147483774" r:id="rId16"/>
  </p:sldLayoutIdLst>
  <p:hf hdr="0"/>
  <p:txStyles>
    <p:titleStyle>
      <a:lvl1pPr algn="l" defTabSz="914400" rtl="0" eaLnBrk="1" latinLnBrk="1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hyperlink" Target="../../11%20Earthquake/&#50689;&#49345;/Earthquake%20in%20Syria%20-%20Listening%20%20to%20needs%20of%20victims/Earthquake%20in%20Syria%20-%20Listening%20%20to%20needs%20of%20victims.mp4" TargetMode="Externa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2.JP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hyperlink" Target="http://www.makehopelast.org&#51012;/" TargetMode="External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s://www.makehopelast.org/" TargetMode="Externa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hyperlink" Target="mailto:odsk@opendoors.or.kr" TargetMode="External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hyperlink" Target="https://www.opendoors.or.k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6B0B2BB2-146B-4714-8570-77C449ABC0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3876" y="304801"/>
            <a:ext cx="9601200" cy="1534297"/>
          </a:xfrm>
        </p:spPr>
        <p:txBody>
          <a:bodyPr rtlCol="0"/>
          <a:lstStyle/>
          <a:p>
            <a:pPr rtl="0"/>
            <a:r>
              <a:rPr lang="en-US" altLang="ko-KR" sz="44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Prayer</a:t>
            </a:r>
            <a:r>
              <a:rPr lang="ko-KR" altLang="en-US" sz="4400" b="1" dirty="0">
                <a:latin typeface="Yu Gothic UI Semibold" panose="020B0700000000000000" pitchFamily="34" charset="-128"/>
              </a:rPr>
              <a:t> </a:t>
            </a:r>
            <a:r>
              <a:rPr lang="en-US" altLang="ko-KR" sz="44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Meeting </a:t>
            </a:r>
            <a:br>
              <a:rPr lang="en-US" altLang="ko-KR" sz="44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</a:br>
            <a:r>
              <a:rPr lang="en-US" altLang="ko-KR" sz="44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for Persecuted Church Worldwide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부제목 6">
            <a:extLst>
              <a:ext uri="{FF2B5EF4-FFF2-40B4-BE49-F238E27FC236}">
                <a16:creationId xmlns:a16="http://schemas.microsoft.com/office/drawing/2014/main" id="{7DEE731E-C361-4204-9B35-43843B693B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975" y="1839098"/>
            <a:ext cx="8763001" cy="1174108"/>
          </a:xfrm>
        </p:spPr>
        <p:txBody>
          <a:bodyPr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14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2023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년 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3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월 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7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일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(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화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) pm7:00-8:00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Zoom 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회의 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ID 4286956103</a:t>
            </a:r>
            <a:endParaRPr lang="ko-KR" altLang="en-US" sz="14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pic>
        <p:nvPicPr>
          <p:cNvPr id="11" name="그림 개체 틀 10" descr="원뿔 모양 천막에서의 일몰을 담은 그림">
            <a:extLst>
              <a:ext uri="{FF2B5EF4-FFF2-40B4-BE49-F238E27FC236}">
                <a16:creationId xmlns:a16="http://schemas.microsoft.com/office/drawing/2014/main" id="{458CF8B8-D058-4FD3-9B2C-5511E2BCDE7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840" y="3013206"/>
            <a:ext cx="11084189" cy="3854030"/>
          </a:xfrm>
        </p:spPr>
      </p:pic>
    </p:spTree>
    <p:extLst>
      <p:ext uri="{BB962C8B-B14F-4D97-AF65-F5344CB8AC3E}">
        <p14:creationId xmlns:p14="http://schemas.microsoft.com/office/powerpoint/2010/main" val="3106661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6E2FE00C-A4E7-4DD3-BED5-5746528E6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6992"/>
            <a:ext cx="4953000" cy="2688598"/>
          </a:xfrm>
        </p:spPr>
        <p:txBody>
          <a:bodyPr rtlCol="0"/>
          <a:lstStyle/>
          <a:p>
            <a:pPr rtl="0"/>
            <a:r>
              <a:rPr lang="ko-KR" altLang="en-US" dirty="0"/>
              <a:t>순서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텍스트 개체 틀 33">
            <a:extLst>
              <a:ext uri="{FF2B5EF4-FFF2-40B4-BE49-F238E27FC236}">
                <a16:creationId xmlns:a16="http://schemas.microsoft.com/office/drawing/2014/main" id="{7B69611F-97FC-426E-8387-26F473573E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5149" y="3412114"/>
            <a:ext cx="4952681" cy="2750307"/>
          </a:xfrm>
        </p:spPr>
        <p:txBody>
          <a:bodyPr rtlCol="0"/>
          <a:lstStyle/>
          <a:p>
            <a:r>
              <a:rPr lang="ko-KR" altLang="ko-KR" sz="2000" dirty="0">
                <a:solidFill>
                  <a:schemeClr val="tx1"/>
                </a:solidFill>
              </a:rPr>
              <a:t>찬양 </a:t>
            </a:r>
            <a:r>
              <a:rPr lang="en-US" altLang="ko-KR" sz="2000" dirty="0">
                <a:solidFill>
                  <a:schemeClr val="tx1"/>
                </a:solidFill>
              </a:rPr>
              <a:t>5’</a:t>
            </a:r>
            <a:r>
              <a:rPr lang="ko-KR" altLang="ko-KR" sz="2000" dirty="0">
                <a:solidFill>
                  <a:schemeClr val="tx1"/>
                </a:solidFill>
              </a:rPr>
              <a:t> 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ko-KR" sz="2000" dirty="0">
                <a:solidFill>
                  <a:schemeClr val="tx1"/>
                </a:solidFill>
              </a:rPr>
              <a:t>영상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en-US" altLang="ko-KR" sz="2000" dirty="0">
                <a:solidFill>
                  <a:schemeClr val="tx1"/>
                </a:solidFill>
              </a:rPr>
              <a:t>OPENDOORS CORE VALUE(5’)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en-US" altLang="ko-KR" sz="2000" dirty="0">
                <a:solidFill>
                  <a:schemeClr val="tx1"/>
                </a:solidFill>
              </a:rPr>
              <a:t>2023 World Watch List (5’)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en-US" sz="2000" dirty="0">
                <a:solidFill>
                  <a:schemeClr val="tx1"/>
                </a:solidFill>
              </a:rPr>
              <a:t>소그룹 </a:t>
            </a:r>
            <a:r>
              <a:rPr lang="ko-KR" altLang="ko-KR" sz="2000" dirty="0">
                <a:solidFill>
                  <a:schemeClr val="tx1"/>
                </a:solidFill>
              </a:rPr>
              <a:t>나눔 </a:t>
            </a:r>
            <a:r>
              <a:rPr lang="en-US" altLang="ko-KR" sz="2000" dirty="0">
                <a:solidFill>
                  <a:schemeClr val="tx1"/>
                </a:solidFill>
              </a:rPr>
              <a:t>15’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en-US" sz="2000" dirty="0">
                <a:solidFill>
                  <a:schemeClr val="tx1"/>
                </a:solidFill>
              </a:rPr>
              <a:t>박해 받는 교</a:t>
            </a:r>
            <a:r>
              <a:rPr lang="ko-KR" altLang="ko-KR" sz="2000" dirty="0">
                <a:solidFill>
                  <a:schemeClr val="tx1"/>
                </a:solidFill>
              </a:rPr>
              <a:t>회를 위한 기도</a:t>
            </a:r>
            <a:r>
              <a:rPr lang="en-US" altLang="ko-KR" sz="2000" dirty="0">
                <a:solidFill>
                  <a:schemeClr val="tx1"/>
                </a:solidFill>
              </a:rPr>
              <a:t>(30’)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날짜 개체 틀 56">
            <a:extLst>
              <a:ext uri="{FF2B5EF4-FFF2-40B4-BE49-F238E27FC236}">
                <a16:creationId xmlns:a16="http://schemas.microsoft.com/office/drawing/2014/main" id="{8870D893-2423-4900-AACF-892913F92B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/>
          <a:p>
            <a:pPr lvl="0"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20XX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</a:p>
        </p:txBody>
      </p:sp>
      <p:pic>
        <p:nvPicPr>
          <p:cNvPr id="13" name="그림 개체 틀 12" descr="텍스트, 야외, 하늘, 자연을 담은 그림">
            <a:extLst>
              <a:ext uri="{FF2B5EF4-FFF2-40B4-BE49-F238E27FC236}">
                <a16:creationId xmlns:a16="http://schemas.microsoft.com/office/drawing/2014/main" id="{8F8654F3-37D9-4BF3-A6D7-D300F8837D0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1801" y="380991"/>
            <a:ext cx="4856144" cy="1925415"/>
          </a:xfrm>
        </p:spPr>
      </p:pic>
      <p:pic>
        <p:nvPicPr>
          <p:cNvPr id="23" name="그림 개체 틀 22" descr="풀, 신발, 다채로운 색을 담은 그림">
            <a:extLst>
              <a:ext uri="{FF2B5EF4-FFF2-40B4-BE49-F238E27FC236}">
                <a16:creationId xmlns:a16="http://schemas.microsoft.com/office/drawing/2014/main" id="{2D222395-31E3-4ED7-A23E-C243F9E34C7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1800" y="2376797"/>
            <a:ext cx="4856144" cy="1925415"/>
          </a:xfrm>
        </p:spPr>
      </p:pic>
      <p:pic>
        <p:nvPicPr>
          <p:cNvPr id="28" name="그림 개체 틀 27" descr="줄무늬 러그를 담은 그림">
            <a:extLst>
              <a:ext uri="{FF2B5EF4-FFF2-40B4-BE49-F238E27FC236}">
                <a16:creationId xmlns:a16="http://schemas.microsoft.com/office/drawing/2014/main" id="{F59B4BFC-AD66-446F-8E77-27414D9D0BD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1800" y="4379170"/>
            <a:ext cx="4856144" cy="1925415"/>
          </a:xfrm>
        </p:spPr>
      </p:pic>
      <p:sp>
        <p:nvSpPr>
          <p:cNvPr id="58" name="바닥글 개체 틀 57">
            <a:extLst>
              <a:ext uri="{FF2B5EF4-FFF2-40B4-BE49-F238E27FC236}">
                <a16:creationId xmlns:a16="http://schemas.microsoft.com/office/drawing/2014/main" id="{3F5D567B-B4E7-46C3-99A9-F2F32FA23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0" y="6327648"/>
            <a:ext cx="3810000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프레젠테이션 제목</a:t>
            </a:r>
          </a:p>
        </p:txBody>
      </p:sp>
      <p:sp>
        <p:nvSpPr>
          <p:cNvPr id="59" name="슬라이드 번호 개체 틀 58">
            <a:extLst>
              <a:ext uri="{FF2B5EF4-FFF2-40B4-BE49-F238E27FC236}">
                <a16:creationId xmlns:a16="http://schemas.microsoft.com/office/drawing/2014/main" id="{51CFCC1B-86D5-4E89-A5FA-944094DBD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0400" y="6327648"/>
            <a:ext cx="533400" cy="365125"/>
          </a:xfrm>
        </p:spPr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/>
              <a:t>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4120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>
            <a:extLst>
              <a:ext uri="{FF2B5EF4-FFF2-40B4-BE49-F238E27FC236}">
                <a16:creationId xmlns:a16="http://schemas.microsoft.com/office/drawing/2014/main" id="{B6134E62-0FEA-4101-A0C8-1395344EA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76800"/>
            <a:ext cx="10003218" cy="1219200"/>
          </a:xfrm>
        </p:spPr>
        <p:txBody>
          <a:bodyPr rtlCol="0"/>
          <a:lstStyle/>
          <a:p>
            <a:pPr rtl="0"/>
            <a:r>
              <a:rPr lang="ko-KR" altLang="en-US" dirty="0"/>
              <a:t>오픈도어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영상</a:t>
            </a:r>
          </a:p>
        </p:txBody>
      </p:sp>
      <p:pic>
        <p:nvPicPr>
          <p:cNvPr id="11" name="그림 개체 틀 10" descr="하늘, 야외, 깃털, 다채로운 색, 사람을 담은 그림">
            <a:extLst>
              <a:ext uri="{FF2B5EF4-FFF2-40B4-BE49-F238E27FC236}">
                <a16:creationId xmlns:a16="http://schemas.microsoft.com/office/drawing/2014/main" id="{FE5067FA-41D2-404F-9E22-8AE2507577B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175" y="0"/>
            <a:ext cx="6196013" cy="4602877"/>
          </a:xfrm>
        </p:spPr>
      </p:pic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F95CA429-F668-43CB-B1F6-A9C08F07F9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50718" y="327025"/>
            <a:ext cx="5073194" cy="3949987"/>
          </a:xfrm>
        </p:spPr>
        <p:txBody>
          <a:bodyPr rtlCol="0">
            <a:normAutofit/>
          </a:bodyPr>
          <a:lstStyle/>
          <a:p>
            <a:pPr rtl="0"/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날짜 개체 틀 17">
            <a:extLst>
              <a:ext uri="{FF2B5EF4-FFF2-40B4-BE49-F238E27FC236}">
                <a16:creationId xmlns:a16="http://schemas.microsoft.com/office/drawing/2014/main" id="{D453A211-65B5-48E3-96AC-ADE300F4D6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/>
          <a:p>
            <a:pPr lvl="0"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20XX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</a:p>
        </p:txBody>
      </p:sp>
      <p:sp>
        <p:nvSpPr>
          <p:cNvPr id="19" name="바닥글 개체 틀 18">
            <a:extLst>
              <a:ext uri="{FF2B5EF4-FFF2-40B4-BE49-F238E27FC236}">
                <a16:creationId xmlns:a16="http://schemas.microsoft.com/office/drawing/2014/main" id="{DC007DDA-7459-4DC5-ADDC-B34A3D0DD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9310" y="6327648"/>
            <a:ext cx="3976429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프레젠테이션 제목</a:t>
            </a:r>
          </a:p>
        </p:txBody>
      </p:sp>
      <p:sp>
        <p:nvSpPr>
          <p:cNvPr id="20" name="슬라이드 번호 개체 틀 19">
            <a:extLst>
              <a:ext uri="{FF2B5EF4-FFF2-40B4-BE49-F238E27FC236}">
                <a16:creationId xmlns:a16="http://schemas.microsoft.com/office/drawing/2014/main" id="{8830570A-9F6D-4948-8AE0-762EE7BF8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86908" y="6327648"/>
            <a:ext cx="1166892" cy="365125"/>
          </a:xfrm>
        </p:spPr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/>
              <a:t>3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5ABF13-710C-D2B8-4B7E-6FD1F0227A93}"/>
              </a:ext>
            </a:extLst>
          </p:cNvPr>
          <p:cNvSpPr txBox="1"/>
          <p:nvPr/>
        </p:nvSpPr>
        <p:spPr>
          <a:xfrm>
            <a:off x="3047281" y="3248647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/>
              <a:t>순서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57891B4-F946-C5BF-ED27-15EE5A7B671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333984" y="744892"/>
            <a:ext cx="7858015" cy="2873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098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0412" y="457975"/>
            <a:ext cx="4002921" cy="817204"/>
          </a:xfrm>
        </p:spPr>
        <p:txBody>
          <a:bodyPr vert="horz" lIns="91392" tIns="45696" rIns="91392" bIns="45696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999" dirty="0"/>
              <a:t>OPEN DOORS CORE VALUE/</a:t>
            </a:r>
            <a:r>
              <a:rPr lang="ko-KR" altLang="en-US" sz="1999" dirty="0"/>
              <a:t>핵심가치</a:t>
            </a:r>
            <a:r>
              <a:rPr lang="en-US" altLang="ko-KR" sz="1999" dirty="0"/>
              <a:t> (3’)</a:t>
            </a: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tretch/>
        </p:blipFill>
        <p:spPr>
          <a:xfrm>
            <a:off x="1312920" y="894"/>
            <a:ext cx="5495095" cy="6408275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6736" y="1911492"/>
            <a:ext cx="4113728" cy="45708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62264" y="1570668"/>
            <a:ext cx="4004030" cy="4386563"/>
          </a:xfrm>
        </p:spPr>
        <p:txBody>
          <a:bodyPr vert="horz" lIns="91392" tIns="45696" rIns="91392" bIns="45696" rtlCol="0">
            <a:normAutofit fontScale="850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400" b="1" dirty="0"/>
              <a:t>1. </a:t>
            </a:r>
            <a:r>
              <a:rPr lang="ko-KR" altLang="en-US" sz="1400" b="1" dirty="0"/>
              <a:t>우리는 그리스도의 몸의 지체이다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part of the Body of Christ.</a:t>
            </a:r>
            <a:br>
              <a:rPr lang="en-US" altLang="ko-KR" sz="1400" b="1" dirty="0"/>
            </a:br>
            <a:r>
              <a:rPr lang="en-US" altLang="ko-KR" sz="1400" b="1" dirty="0"/>
              <a:t>2. </a:t>
            </a:r>
            <a:r>
              <a:rPr lang="ko-KR" altLang="en-US" sz="1400" b="1" dirty="0"/>
              <a:t>우리는 박해 받는 교회를 섬긴다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Persecuted Church driven.</a:t>
            </a:r>
            <a:br>
              <a:rPr lang="en-US" altLang="ko-KR" sz="1400" b="1" dirty="0"/>
            </a:br>
            <a:r>
              <a:rPr lang="en-US" altLang="ko-KR" sz="1400" b="1" dirty="0"/>
              <a:t>3. </a:t>
            </a:r>
            <a:r>
              <a:rPr lang="ko-KR" altLang="en-US" sz="1400" b="1" dirty="0"/>
              <a:t>우리는 성경의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the Bible. </a:t>
            </a:r>
            <a:br>
              <a:rPr lang="en-US" altLang="ko-KR" sz="1400" b="1" dirty="0"/>
            </a:br>
            <a:r>
              <a:rPr lang="en-US" altLang="ko-KR" sz="1400" b="1" dirty="0"/>
              <a:t>4. </a:t>
            </a:r>
            <a:r>
              <a:rPr lang="ko-KR" altLang="en-US" sz="1400" b="1" dirty="0"/>
              <a:t>우리는 기도의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prayer.</a:t>
            </a:r>
            <a:br>
              <a:rPr lang="en-US" altLang="ko-KR" sz="1400" b="1" dirty="0"/>
            </a:br>
            <a:r>
              <a:rPr lang="en-US" altLang="ko-KR" sz="1400" b="1" dirty="0"/>
              <a:t>5. </a:t>
            </a:r>
            <a:r>
              <a:rPr lang="ko-KR" altLang="en-US" sz="1400" b="1" dirty="0"/>
              <a:t>우리는 믿음으로 살며 사역한다</a:t>
            </a:r>
            <a:r>
              <a:rPr lang="en-US" altLang="ko-KR" sz="1400" b="1" dirty="0"/>
              <a:t>.	</a:t>
            </a:r>
            <a:br>
              <a:rPr lang="en-US" altLang="ko-KR" sz="1400" b="1" dirty="0"/>
            </a:br>
            <a:r>
              <a:rPr lang="en-US" altLang="ko-KR" sz="1400" b="1" dirty="0"/>
              <a:t>    We live and work by faith.</a:t>
            </a:r>
            <a:br>
              <a:rPr lang="en-US" altLang="ko-KR" sz="1400" b="1" dirty="0"/>
            </a:br>
            <a:r>
              <a:rPr lang="en-US" altLang="ko-KR" sz="1400" b="1" dirty="0"/>
              <a:t>6. </a:t>
            </a:r>
            <a:r>
              <a:rPr lang="ko-KR" altLang="en-US" sz="1400" b="1" dirty="0"/>
              <a:t>우리는 예수 그리스도와 그의 지상명령에 헌신한다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devoted to Jesus Christ and His commission.</a:t>
            </a:r>
            <a:br>
              <a:rPr lang="en-US" altLang="ko-KR" sz="1400" b="1" dirty="0"/>
            </a:br>
            <a:r>
              <a:rPr lang="en-US" altLang="ko-KR" sz="1400" b="1" dirty="0"/>
              <a:t>7. </a:t>
            </a:r>
            <a:r>
              <a:rPr lang="ko-KR" altLang="en-US" sz="1400" b="1" dirty="0"/>
              <a:t>우리는 오직 하나님의 영광을 위해 사역한다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6293" y="6409169"/>
            <a:ext cx="438798" cy="44793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01389E6-C847-4AD0-B56D-D205B2EAB1EE}" type="slidenum">
              <a:rPr lang="en-US" altLang="ko-KR" smtClean="0"/>
              <a:pPr>
                <a:spcAft>
                  <a:spcPts val="60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2E04E8F-2D23-4DA1-95F8-B758F6D3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9813"/>
            <a:ext cx="4633785" cy="2397324"/>
          </a:xfrm>
        </p:spPr>
        <p:txBody>
          <a:bodyPr rtlCol="0"/>
          <a:lstStyle/>
          <a:p>
            <a:pPr rtl="0"/>
            <a:r>
              <a:rPr lang="en-US" altLang="ko-KR" sz="4400" dirty="0">
                <a:solidFill>
                  <a:schemeClr val="tx1"/>
                </a:solidFill>
                <a:latin typeface="+mj-lt"/>
                <a:ea typeface="+mj-ea"/>
              </a:rPr>
              <a:t>OPEN DOORS </a:t>
            </a:r>
            <a:br>
              <a:rPr lang="en-US" altLang="ko-KR" sz="4400" dirty="0">
                <a:solidFill>
                  <a:schemeClr val="tx1"/>
                </a:solidFill>
                <a:latin typeface="+mj-lt"/>
                <a:ea typeface="+mj-ea"/>
              </a:rPr>
            </a:br>
            <a:r>
              <a:rPr lang="en-US" altLang="ko-KR" sz="4400" dirty="0">
                <a:solidFill>
                  <a:schemeClr val="tx1"/>
                </a:solidFill>
                <a:latin typeface="+mj-lt"/>
                <a:ea typeface="+mj-ea"/>
              </a:rPr>
              <a:t>CORE VALUE 7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FA7D6E7D-019F-4C81-AB67-977ED71070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200400"/>
            <a:ext cx="4633913" cy="2913063"/>
          </a:xfrm>
        </p:spPr>
        <p:txBody>
          <a:bodyPr rtlCol="0"/>
          <a:lstStyle/>
          <a:p>
            <a:pPr rtl="0"/>
            <a:r>
              <a:rPr lang="ko-KR" altLang="en-US" dirty="0"/>
              <a:t>핵심가치 </a:t>
            </a:r>
            <a:r>
              <a:rPr lang="en-US" altLang="ko-KR" dirty="0"/>
              <a:t>7 ?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개체 틀 6" descr="형형색색 모래">
            <a:extLst>
              <a:ext uri="{FF2B5EF4-FFF2-40B4-BE49-F238E27FC236}">
                <a16:creationId xmlns:a16="http://schemas.microsoft.com/office/drawing/2014/main" id="{64A76F6C-9A3B-492F-AA50-1D92693A1CD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08749" y="862806"/>
            <a:ext cx="5132388" cy="5132388"/>
          </a:xfrm>
        </p:spPr>
      </p:pic>
    </p:spTree>
    <p:extLst>
      <p:ext uri="{BB962C8B-B14F-4D97-AF65-F5344CB8AC3E}">
        <p14:creationId xmlns:p14="http://schemas.microsoft.com/office/powerpoint/2010/main" val="2129010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개체 틀 8" descr="원을 이룬 손을 담은 그림">
            <a:extLst>
              <a:ext uri="{FF2B5EF4-FFF2-40B4-BE49-F238E27FC236}">
                <a16:creationId xmlns:a16="http://schemas.microsoft.com/office/drawing/2014/main" id="{5B772296-B776-40B5-95DF-60BFE7CD98D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88825" cy="6858000"/>
          </a:xfrm>
        </p:spPr>
      </p:pic>
      <p:sp>
        <p:nvSpPr>
          <p:cNvPr id="26" name="제목 25">
            <a:extLst>
              <a:ext uri="{FF2B5EF4-FFF2-40B4-BE49-F238E27FC236}">
                <a16:creationId xmlns:a16="http://schemas.microsoft.com/office/drawing/2014/main" id="{D85D0586-45E7-469A-A379-62E46DDBF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9276" y="1756452"/>
            <a:ext cx="4960189" cy="2291673"/>
          </a:xfrm>
        </p:spPr>
        <p:txBody>
          <a:bodyPr rtlCol="0">
            <a:normAutofit/>
          </a:bodyPr>
          <a:lstStyle/>
          <a:p>
            <a:pPr lvl="0" rtl="0"/>
            <a:r>
              <a:rPr lang="ko-KR" altLang="en-US" sz="5400" dirty="0">
                <a:solidFill>
                  <a:schemeClr val="accent4">
                    <a:lumMod val="50000"/>
                  </a:schemeClr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박해 받는 교회를 위한 기도</a:t>
            </a:r>
            <a:r>
              <a:rPr lang="en-US" altLang="ko-KR" sz="5400" dirty="0">
                <a:solidFill>
                  <a:schemeClr val="accent4">
                    <a:lumMod val="50000"/>
                  </a:schemeClr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(30')</a:t>
            </a:r>
            <a:endParaRPr lang="ko-KR" altLang="en-US" sz="3800" dirty="0">
              <a:solidFill>
                <a:schemeClr val="accent4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부제목 4">
            <a:extLst>
              <a:ext uri="{FF2B5EF4-FFF2-40B4-BE49-F238E27FC236}">
                <a16:creationId xmlns:a16="http://schemas.microsoft.com/office/drawing/2014/main" id="{2E48E894-8343-4D22-9011-9F2725E955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7879" y="4558084"/>
            <a:ext cx="3252159" cy="502958"/>
          </a:xfrm>
        </p:spPr>
        <p:txBody>
          <a:bodyPr rtlCol="0">
            <a:normAutofit fontScale="62500" lnSpcReduction="20000"/>
          </a:bodyPr>
          <a:lstStyle/>
          <a:p>
            <a:pPr rtl="0"/>
            <a:r>
              <a:rPr lang="en-US" altLang="ko-KR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Prayer for Persecuted </a:t>
            </a:r>
            <a:r>
              <a:rPr lang="en-US" altLang="ko-KR" dirty="0">
                <a:solidFill>
                  <a:schemeClr val="accent4">
                    <a:lumMod val="50000"/>
                  </a:schemeClr>
                </a:solidFill>
              </a:rPr>
              <a:t>C</a:t>
            </a:r>
            <a:r>
              <a:rPr lang="en-US" altLang="ko-KR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hurch</a:t>
            </a:r>
            <a:endParaRPr lang="ko-KR" altLang="en-US" dirty="0">
              <a:solidFill>
                <a:schemeClr val="accent4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3448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7CC94B4-9217-3EC8-EDC6-3B6C5BC32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/>
              <a:t>이란 기독교 개종자들이 석방되고 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C5D0D66-D101-FFB4-F919-18CBE2C4C0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47500" lnSpcReduction="20000"/>
          </a:bodyPr>
          <a:lstStyle/>
          <a:p>
            <a:r>
              <a:rPr lang="ko-KR" altLang="en-US" dirty="0"/>
              <a:t>이란의 </a:t>
            </a:r>
            <a:r>
              <a:rPr lang="en-US" altLang="ko-KR" dirty="0"/>
              <a:t>Yousef </a:t>
            </a:r>
            <a:r>
              <a:rPr lang="en-US" altLang="ko-KR" dirty="0" err="1"/>
              <a:t>Nadarkhani</a:t>
            </a:r>
            <a:r>
              <a:rPr lang="en-US" altLang="ko-KR" dirty="0"/>
              <a:t> </a:t>
            </a:r>
            <a:r>
              <a:rPr lang="ko-KR" altLang="en-US" dirty="0"/>
              <a:t>목사는 감옥에서 풀려났지만 여전히 채찍질과 </a:t>
            </a:r>
            <a:r>
              <a:rPr lang="en-US" altLang="ko-KR" dirty="0"/>
              <a:t>2</a:t>
            </a:r>
            <a:r>
              <a:rPr lang="ko-KR" altLang="en-US" dirty="0"/>
              <a:t>년간의 가택연금 생활에 직면해 있습니다</a:t>
            </a:r>
            <a:r>
              <a:rPr lang="en-US" altLang="ko-KR" dirty="0"/>
              <a:t>[Article18].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4FB8FB3-7673-AC68-8239-F75335293D2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62500" lnSpcReduction="20000"/>
          </a:bodyPr>
          <a:lstStyle/>
          <a:p>
            <a:r>
              <a:rPr lang="ko-KR" altLang="en-US" dirty="0" err="1"/>
              <a:t>나다르하니</a:t>
            </a:r>
            <a:r>
              <a:rPr lang="ko-KR" altLang="en-US" dirty="0"/>
              <a:t> 목사는 </a:t>
            </a:r>
            <a:r>
              <a:rPr lang="en-US" altLang="ko-KR" dirty="0"/>
              <a:t>2</a:t>
            </a:r>
            <a:r>
              <a:rPr lang="ko-KR" altLang="en-US" dirty="0"/>
              <a:t>월 </a:t>
            </a:r>
            <a:r>
              <a:rPr lang="en-US" altLang="ko-KR" dirty="0"/>
              <a:t>26</a:t>
            </a:r>
            <a:r>
              <a:rPr lang="ko-KR" altLang="en-US" dirty="0"/>
              <a:t>일 테헤란의 </a:t>
            </a:r>
            <a:r>
              <a:rPr lang="ko-KR" altLang="en-US" dirty="0" err="1"/>
              <a:t>에빈</a:t>
            </a:r>
            <a:r>
              <a:rPr lang="ko-KR" altLang="en-US" dirty="0"/>
              <a:t> 교도소에서 걸어 나왔지만 그의 석방과 사면에는 태형 </a:t>
            </a:r>
            <a:r>
              <a:rPr lang="en-US" altLang="ko-KR" dirty="0"/>
              <a:t>30</a:t>
            </a:r>
            <a:r>
              <a:rPr lang="ko-KR" altLang="en-US" dirty="0"/>
              <a:t>대가 취소되지 않았다는 소식을 들었다</a:t>
            </a:r>
            <a:r>
              <a:rPr lang="en-US" altLang="ko-KR" dirty="0"/>
              <a:t>. </a:t>
            </a:r>
            <a:r>
              <a:rPr lang="ko-KR" altLang="en-US" dirty="0"/>
              <a:t>그는 또한 국내에서 </a:t>
            </a:r>
            <a:r>
              <a:rPr lang="en-US" altLang="ko-KR" dirty="0"/>
              <a:t>2</a:t>
            </a:r>
            <a:r>
              <a:rPr lang="ko-KR" altLang="en-US" dirty="0"/>
              <a:t>년 동안 가택연금생활을 해야 합니다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그러나 </a:t>
            </a:r>
            <a:r>
              <a:rPr lang="en-US" altLang="ko-KR" dirty="0"/>
              <a:t>Yousef </a:t>
            </a:r>
            <a:r>
              <a:rPr lang="ko-KR" altLang="en-US" dirty="0"/>
              <a:t>목사는 </a:t>
            </a:r>
            <a:r>
              <a:rPr lang="en-US" altLang="ko-KR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Article18</a:t>
            </a:r>
            <a:r>
              <a:rPr lang="ko-KR" altLang="en-US" dirty="0"/>
              <a:t>에게 </a:t>
            </a:r>
            <a:r>
              <a:rPr lang="en-US" altLang="ko-KR" dirty="0"/>
              <a:t>"</a:t>
            </a:r>
            <a:r>
              <a:rPr lang="ko-KR" altLang="en-US" dirty="0"/>
              <a:t>거의 </a:t>
            </a:r>
            <a:r>
              <a:rPr lang="en-US" altLang="ko-KR" dirty="0"/>
              <a:t>5</a:t>
            </a:r>
            <a:r>
              <a:rPr lang="ko-KR" altLang="en-US" dirty="0"/>
              <a:t>년 동안 감옥에서 지내다가 석방되어 집에 있게 되어 기쁘다</a:t>
            </a:r>
            <a:r>
              <a:rPr lang="en-US" altLang="ko-KR" dirty="0"/>
              <a:t>"</a:t>
            </a:r>
            <a:r>
              <a:rPr lang="ko-KR" altLang="en-US" dirty="0"/>
              <a:t>며 </a:t>
            </a:r>
            <a:r>
              <a:rPr lang="en-US" altLang="ko-KR" dirty="0"/>
              <a:t>"</a:t>
            </a:r>
            <a:r>
              <a:rPr lang="ko-KR" altLang="en-US" dirty="0"/>
              <a:t>내가 감옥에 있는 동안 나를 위해 기도하고 기억해 준 모든 사람들에게 매우 감사한다</a:t>
            </a:r>
            <a:r>
              <a:rPr lang="en-US" altLang="ko-KR" dirty="0"/>
              <a:t>.</a:t>
            </a:r>
            <a:r>
              <a:rPr lang="ko-KR" altLang="en-US" dirty="0"/>
              <a:t>그리스도께서 우리를 위해 하신 일에 비하면 이것은 아주 미미한 것에 불과합니다</a:t>
            </a:r>
            <a:r>
              <a:rPr lang="en-US" altLang="ko-KR" dirty="0"/>
              <a:t>. ”</a:t>
            </a:r>
            <a:r>
              <a:rPr lang="ko-KR" altLang="en-US" dirty="0"/>
              <a:t> 고 덧붙였다</a:t>
            </a:r>
            <a:r>
              <a:rPr lang="en-US" altLang="ko-KR" dirty="0"/>
              <a:t>. </a:t>
            </a:r>
          </a:p>
          <a:p>
            <a:r>
              <a:rPr lang="en-US" altLang="ko-KR" dirty="0"/>
              <a:t>Yousef </a:t>
            </a:r>
            <a:r>
              <a:rPr lang="en-US" altLang="ko-KR" dirty="0" err="1"/>
              <a:t>Nadarkhani</a:t>
            </a:r>
            <a:r>
              <a:rPr lang="en-US" altLang="ko-KR" dirty="0"/>
              <a:t> </a:t>
            </a:r>
            <a:r>
              <a:rPr lang="ko-KR" altLang="en-US" dirty="0"/>
              <a:t>목사는 </a:t>
            </a:r>
            <a:r>
              <a:rPr lang="en-US" altLang="ko-KR" dirty="0"/>
              <a:t>2006</a:t>
            </a:r>
            <a:r>
              <a:rPr lang="ko-KR" altLang="en-US" dirty="0"/>
              <a:t>년부터 기독교 활동으로 인해 반복적으로 괴롭힘</a:t>
            </a:r>
            <a:r>
              <a:rPr lang="en-US" altLang="ko-KR" dirty="0"/>
              <a:t>, </a:t>
            </a:r>
            <a:r>
              <a:rPr lang="ko-KR" altLang="en-US" dirty="0"/>
              <a:t>체포</a:t>
            </a:r>
            <a:r>
              <a:rPr lang="en-US" altLang="ko-KR" dirty="0"/>
              <a:t>, </a:t>
            </a:r>
            <a:r>
              <a:rPr lang="ko-KR" altLang="en-US" dirty="0"/>
              <a:t>투옥되었습니다</a:t>
            </a:r>
            <a:r>
              <a:rPr lang="en-US" altLang="ko-KR" dirty="0"/>
              <a:t>. 2010</a:t>
            </a:r>
            <a:r>
              <a:rPr lang="ko-KR" altLang="en-US" dirty="0"/>
              <a:t>년 법원은 배교죄로 그에게 사형을 선고했지만 이 형은 </a:t>
            </a:r>
            <a:r>
              <a:rPr lang="en-US" altLang="ko-KR" dirty="0"/>
              <a:t>2011</a:t>
            </a:r>
            <a:r>
              <a:rPr lang="ko-KR" altLang="en-US" dirty="0"/>
              <a:t>년에 번복되었습니다</a:t>
            </a:r>
            <a:r>
              <a:rPr lang="en-US" altLang="ko-KR" dirty="0"/>
              <a:t>. </a:t>
            </a:r>
            <a:r>
              <a:rPr lang="ko-KR" altLang="en-US" dirty="0"/>
              <a:t>그의 최근 투옥은 </a:t>
            </a:r>
            <a:r>
              <a:rPr lang="en-US" altLang="ko-KR" dirty="0"/>
              <a:t>2018</a:t>
            </a:r>
            <a:r>
              <a:rPr lang="ko-KR" altLang="en-US" dirty="0"/>
              <a:t>년에 시작되었습니다</a:t>
            </a:r>
            <a:r>
              <a:rPr lang="en-US" altLang="ko-KR" dirty="0"/>
              <a:t>. 10</a:t>
            </a:r>
            <a:r>
              <a:rPr lang="ko-KR" altLang="en-US" dirty="0"/>
              <a:t>년에서 </a:t>
            </a:r>
            <a:r>
              <a:rPr lang="en-US" altLang="ko-KR" dirty="0"/>
              <a:t>6</a:t>
            </a:r>
            <a:r>
              <a:rPr lang="ko-KR" altLang="en-US" dirty="0"/>
              <a:t>년으로 단축되었고 </a:t>
            </a:r>
            <a:r>
              <a:rPr lang="en-US" altLang="ko-KR" dirty="0"/>
              <a:t>2</a:t>
            </a:r>
            <a:r>
              <a:rPr lang="ko-KR" altLang="en-US" dirty="0"/>
              <a:t>년은 국내 가택연금으로 결정되었다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2021</a:t>
            </a:r>
            <a:r>
              <a:rPr lang="ko-KR" altLang="en-US" dirty="0"/>
              <a:t>년 </a:t>
            </a:r>
            <a:r>
              <a:rPr lang="en-US" altLang="ko-KR" dirty="0"/>
              <a:t>2</a:t>
            </a:r>
            <a:r>
              <a:rPr lang="ko-KR" altLang="en-US" dirty="0"/>
              <a:t>월 유엔 보고서는 </a:t>
            </a:r>
            <a:r>
              <a:rPr lang="ko-KR" altLang="en-US" dirty="0" err="1"/>
              <a:t>나다르하니가</a:t>
            </a:r>
            <a:r>
              <a:rPr lang="ko-KR" altLang="en-US" dirty="0"/>
              <a:t> </a:t>
            </a:r>
            <a:r>
              <a:rPr lang="en-US" altLang="ko-KR" dirty="0"/>
              <a:t>"</a:t>
            </a:r>
            <a:r>
              <a:rPr lang="ko-KR" altLang="en-US" dirty="0"/>
              <a:t>종교적 동기에 의한 박해</a:t>
            </a:r>
            <a:r>
              <a:rPr lang="en-US" altLang="ko-KR" dirty="0"/>
              <a:t>"</a:t>
            </a:r>
            <a:r>
              <a:rPr lang="ko-KR" altLang="en-US" dirty="0"/>
              <a:t>의 피해자였으며 그의 구금이 불법이라고 말했습니다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B70693DD-962B-DDDF-9298-2B7F1FF018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66350" y="1719628"/>
            <a:ext cx="4307865" cy="436976"/>
          </a:xfrm>
        </p:spPr>
        <p:txBody>
          <a:bodyPr>
            <a:normAutofit/>
          </a:bodyPr>
          <a:lstStyle/>
          <a:p>
            <a:r>
              <a:rPr lang="en-US" altLang="ko-KR" sz="1400" dirty="0"/>
              <a:t>Yousef </a:t>
            </a:r>
            <a:r>
              <a:rPr lang="en-US" altLang="ko-KR" sz="1400" dirty="0" err="1"/>
              <a:t>Nadarkhani</a:t>
            </a:r>
            <a:r>
              <a:rPr lang="en-US" altLang="ko-KR" sz="1400" dirty="0"/>
              <a:t> </a:t>
            </a:r>
            <a:r>
              <a:rPr lang="ko-KR" altLang="en-US" sz="1400" dirty="0"/>
              <a:t>목사 </a:t>
            </a:r>
            <a:r>
              <a:rPr lang="en-US" altLang="ko-KR" sz="1400" dirty="0"/>
              <a:t>by Article 18</a:t>
            </a:r>
            <a:endParaRPr lang="ko-KR" altLang="en-US" sz="1400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B697A85C-6308-1EF7-8B51-2C07F1AF511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76B32514-4F44-76DF-2537-CCBD92EF1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F0E9B75-4143-3C3A-720C-7CF92EAFB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7B4D75D-F57C-B573-8A21-67E06BC90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7</a:t>
            </a:fld>
            <a:endParaRPr lang="ko-KR" altLang="en-US" noProof="0"/>
          </a:p>
        </p:txBody>
      </p:sp>
      <p:pic>
        <p:nvPicPr>
          <p:cNvPr id="11" name="그림 10" descr="남자, 사람이(가) 표시된 사진&#10;&#10;자동 생성된 설명">
            <a:extLst>
              <a:ext uri="{FF2B5EF4-FFF2-40B4-BE49-F238E27FC236}">
                <a16:creationId xmlns:a16="http://schemas.microsoft.com/office/drawing/2014/main" id="{419F9766-512B-D61E-3550-B9616B0CD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350" y="2359159"/>
            <a:ext cx="4962756" cy="291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520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US" altLang="ko-KR" sz="2800" kern="0" dirty="0">
                <a:ea typeface="굴림" panose="020B0600000101010101" pitchFamily="50" charset="-127"/>
              </a:rPr>
              <a:t>WWL </a:t>
            </a:r>
            <a:r>
              <a:rPr lang="ko-KR" altLang="en-US" sz="2800" kern="0" dirty="0">
                <a:ea typeface="굴림" panose="020B0600000101010101" pitchFamily="50" charset="-127"/>
              </a:rPr>
              <a:t>박해순위 </a:t>
            </a:r>
            <a:r>
              <a:rPr lang="en-US" altLang="ko-KR" sz="2800" kern="0" dirty="0">
                <a:ea typeface="굴림" panose="020B0600000101010101" pitchFamily="50" charset="-127"/>
              </a:rPr>
              <a:t>5</a:t>
            </a:r>
            <a:r>
              <a:rPr lang="ko-KR" altLang="en-US" sz="2800" kern="0" dirty="0">
                <a:ea typeface="굴림" panose="020B0600000101010101" pitchFamily="50" charset="-127"/>
              </a:rPr>
              <a:t>위 국가</a:t>
            </a:r>
            <a:r>
              <a:rPr lang="en-US" altLang="ko-KR" sz="2800" dirty="0"/>
              <a:t>/Libya</a:t>
            </a:r>
            <a:endParaRPr lang="ko-KR" altLang="en-US" sz="28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534515"/>
            <a:ext cx="5157787" cy="823912"/>
          </a:xfrm>
        </p:spPr>
        <p:txBody>
          <a:bodyPr rtlCol="0">
            <a:noAutofit/>
          </a:bodyPr>
          <a:lstStyle/>
          <a:p>
            <a:pPr algn="just"/>
            <a:r>
              <a:rPr lang="en-US" altLang="ko-KR" sz="1400" b="1" i="0" u="none" strike="noStrike" baseline="0" dirty="0">
                <a:latin typeface="NanumSquare ExtraBold"/>
              </a:rPr>
              <a:t>"</a:t>
            </a:r>
            <a:r>
              <a:rPr lang="ko-KR" altLang="en-US" sz="1400" b="1" i="0" u="none" strike="noStrike" baseline="0" dirty="0">
                <a:latin typeface="NanumSquare ExtraBold"/>
              </a:rPr>
              <a:t>그들의 생명을 압박과 강포에서 </a:t>
            </a:r>
            <a:r>
              <a:rPr lang="ko-KR" altLang="en-US" sz="1400" b="1" i="0" u="none" strike="noStrike" baseline="0" dirty="0" err="1">
                <a:latin typeface="NanumSquare ExtraBold"/>
              </a:rPr>
              <a:t>구원하리니</a:t>
            </a:r>
            <a:r>
              <a:rPr lang="ko-KR" altLang="en-US" sz="1400" b="1" i="0" u="none" strike="noStrike" baseline="0" dirty="0">
                <a:latin typeface="NanumSquare ExtraBold"/>
              </a:rPr>
              <a:t> 그들의 피가 그의 눈 앞에서 </a:t>
            </a:r>
            <a:r>
              <a:rPr lang="ko-KR" altLang="en-US" sz="1400" b="1" i="0" u="none" strike="noStrike" baseline="0" dirty="0" err="1">
                <a:latin typeface="NanumSquare ExtraBold"/>
              </a:rPr>
              <a:t>존귀히</a:t>
            </a:r>
            <a:r>
              <a:rPr lang="ko-KR" altLang="en-US" sz="1400" b="1" i="0" u="none" strike="noStrike" baseline="0" dirty="0">
                <a:latin typeface="NanumSquare ExtraBold"/>
              </a:rPr>
              <a:t> 여김을 </a:t>
            </a:r>
            <a:r>
              <a:rPr lang="ko-KR" altLang="en-US" sz="1400" b="1" i="0" u="none" strike="noStrike" baseline="0" dirty="0" err="1">
                <a:latin typeface="NanumSquare ExtraBold"/>
              </a:rPr>
              <a:t>받으리로다</a:t>
            </a:r>
            <a:r>
              <a:rPr lang="en-US" altLang="ko-KR" sz="1400" b="1" i="0" u="none" strike="noStrike" baseline="0" dirty="0">
                <a:latin typeface="NanumSquare ExtraBold"/>
              </a:rPr>
              <a:t>.” (</a:t>
            </a:r>
            <a:r>
              <a:rPr lang="ko-KR" altLang="en-US" sz="1400" b="1" i="0" u="none" strike="noStrike" baseline="0" dirty="0">
                <a:latin typeface="NanumSquare ExtraBold"/>
              </a:rPr>
              <a:t>시편 </a:t>
            </a:r>
            <a:r>
              <a:rPr lang="en-US" altLang="ko-KR" sz="1400" b="1" i="0" u="none" strike="noStrike" baseline="0" dirty="0">
                <a:latin typeface="NanumSquare ExtraBold"/>
              </a:rPr>
              <a:t>72:14)</a:t>
            </a:r>
            <a:endParaRPr lang="ko-KR" altLang="en-US" sz="1050" b="0" i="0" u="none" strike="noStrike" baseline="0" dirty="0">
              <a:latin typeface="NanumSquare ExtraBold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485545"/>
            <a:ext cx="4998304" cy="4079157"/>
          </a:xfrm>
        </p:spPr>
        <p:txBody>
          <a:bodyPr rtlCol="0">
            <a:normAutofit fontScale="70000" lnSpcReduction="20000"/>
          </a:bodyPr>
          <a:lstStyle/>
          <a:p>
            <a:pPr algn="just"/>
            <a:r>
              <a:rPr lang="ko-KR" altLang="en-US" sz="1800" b="0" i="0" u="none" strike="noStrike" baseline="0" dirty="0">
                <a:latin typeface="NanumSquare"/>
              </a:rPr>
              <a:t>리비아는 원주민 기독교인과 다른 나라에서 건너온 사람들</a:t>
            </a:r>
            <a:r>
              <a:rPr lang="ko-KR" altLang="en-US" sz="1800" dirty="0">
                <a:latin typeface="NanumSquare"/>
              </a:rPr>
              <a:t>에게</a:t>
            </a:r>
            <a:r>
              <a:rPr lang="ko-KR" altLang="en-US" sz="1800" b="0" i="0" u="none" strike="noStrike" baseline="0" dirty="0">
                <a:latin typeface="NanumSquare"/>
              </a:rPr>
              <a:t> 모두 극심한 폭력이 난무하는 사실상 </a:t>
            </a:r>
            <a:r>
              <a:rPr lang="ko-KR" altLang="en-US" sz="1800" b="0" i="0" u="none" strike="noStrike" baseline="0" dirty="0" err="1">
                <a:latin typeface="NanumSquare"/>
              </a:rPr>
              <a:t>무법지입니다</a:t>
            </a:r>
            <a:r>
              <a:rPr lang="en-US" altLang="ko-KR" sz="1800" b="0" i="0" u="none" strike="noStrike" baseline="0" dirty="0">
                <a:latin typeface="NanumSquare"/>
              </a:rPr>
              <a:t>. </a:t>
            </a:r>
            <a:r>
              <a:rPr lang="ko-KR" altLang="en-US" sz="1800" b="0" i="0" u="none" strike="noStrike" baseline="0" dirty="0">
                <a:latin typeface="NanumSquare"/>
              </a:rPr>
              <a:t>법과 질서를 유지할 중앙 정부가 없기 때문에 전투적인 이슬람 극단주의 단체와 조직 범죄 단체가 모든 권력을 행사합니다</a:t>
            </a:r>
            <a:r>
              <a:rPr lang="en-US" altLang="ko-KR" sz="1800" b="0" i="0" u="none" strike="noStrike" baseline="0" dirty="0">
                <a:latin typeface="NanumSquare"/>
              </a:rPr>
              <a:t>. </a:t>
            </a:r>
            <a:r>
              <a:rPr lang="ko-KR" altLang="en-US" sz="1800" b="0" i="0" u="none" strike="noStrike" baseline="0" dirty="0">
                <a:latin typeface="NanumSquare"/>
              </a:rPr>
              <a:t>그들은 기독교인을 표적으로 삼아 납치했으며 일부 신자는 살해당했습니다</a:t>
            </a:r>
            <a:r>
              <a:rPr lang="en-US" altLang="ko-KR" sz="1800" b="0" i="0" u="none" strike="noStrike" baseline="0" dirty="0">
                <a:latin typeface="NanumSquare"/>
              </a:rPr>
              <a:t>.</a:t>
            </a:r>
          </a:p>
          <a:p>
            <a:pPr algn="just"/>
            <a:r>
              <a:rPr lang="ko-KR" altLang="en-US" sz="1800" b="0" i="0" u="none" strike="noStrike" baseline="0" dirty="0">
                <a:latin typeface="NanumSquare"/>
              </a:rPr>
              <a:t>무슬림 배경을 가진 리비아인이 기독교인이 되면 가족과 지역 사회로부터 신앙을 포기하게 만들거나 심지어 살해당하도록 가혹한 압력과 학대에 직면할 가능성이 높습니다</a:t>
            </a:r>
            <a:r>
              <a:rPr lang="en-US" altLang="ko-KR" sz="1800" b="0" i="0" u="none" strike="noStrike" baseline="0" dirty="0">
                <a:latin typeface="NanumSquare"/>
              </a:rPr>
              <a:t>. </a:t>
            </a:r>
            <a:r>
              <a:rPr lang="ko-KR" altLang="en-US" sz="1800" b="0" i="0" u="none" strike="noStrike" baseline="0" dirty="0">
                <a:latin typeface="NanumSquare"/>
              </a:rPr>
              <a:t>자신의 신앙을 공개적으로 표현하고 다른 사람들과 복음을 나누려고 노력하는 기독교인은 극단주의 단체로부터 체포되거나 보복을 당할 가능성이 높습니다</a:t>
            </a:r>
            <a:r>
              <a:rPr lang="en-US" altLang="ko-KR" sz="1800" b="0" i="0" u="none" strike="noStrike" baseline="0" dirty="0">
                <a:latin typeface="NanumSquare"/>
              </a:rPr>
              <a:t>.</a:t>
            </a:r>
          </a:p>
          <a:p>
            <a:pPr algn="just"/>
            <a:r>
              <a:rPr lang="ko-KR" altLang="en-US" sz="1800" b="0" i="0" u="none" strike="noStrike" baseline="0" dirty="0">
                <a:latin typeface="NanumSquare"/>
              </a:rPr>
              <a:t>사하라 사막 이남 아프리카에서 온 수많은 난민들이 유럽에 도달하기 위해 리비아를 통과합니다</a:t>
            </a:r>
            <a:r>
              <a:rPr lang="en-US" altLang="ko-KR" sz="1800" b="0" i="0" u="none" strike="noStrike" baseline="0" dirty="0">
                <a:latin typeface="NanumSquare"/>
              </a:rPr>
              <a:t>.</a:t>
            </a:r>
          </a:p>
          <a:p>
            <a:pPr algn="just"/>
            <a:r>
              <a:rPr lang="ko-KR" altLang="en-US" sz="1800" b="0" i="0" u="none" strike="noStrike" baseline="0" dirty="0">
                <a:latin typeface="NanumSquare"/>
              </a:rPr>
              <a:t>이들 중 다수는 기독교인이며 그 곳은 매우 위험합니다</a:t>
            </a:r>
            <a:r>
              <a:rPr lang="en-US" altLang="ko-KR" sz="1800" b="0" i="0" u="none" strike="noStrike" baseline="0" dirty="0">
                <a:latin typeface="NanumSquare"/>
              </a:rPr>
              <a:t>. </a:t>
            </a:r>
            <a:r>
              <a:rPr lang="ko-KR" altLang="en-US" sz="1800" b="0" i="0" u="none" strike="noStrike" baseline="0" dirty="0">
                <a:latin typeface="NanumSquare"/>
              </a:rPr>
              <a:t>그들은 이슬람 극단주의 단체로부터 괴롭힘과 위협을 받거나 조직 범죄 단체에 납치되어 노예 노동으로 이용될 가능성이 높습니다</a:t>
            </a:r>
            <a:r>
              <a:rPr lang="en-US" altLang="ko-KR" sz="1800" b="0" i="0" u="none" strike="noStrike" baseline="0" dirty="0">
                <a:latin typeface="NanumSquare"/>
              </a:rPr>
              <a:t>. </a:t>
            </a:r>
            <a:r>
              <a:rPr lang="ko-KR" altLang="en-US" sz="1800" b="0" i="0" u="none" strike="noStrike" baseline="0" dirty="0">
                <a:latin typeface="NanumSquare"/>
              </a:rPr>
              <a:t>일부는 인신매매범에 의해 바로 갱단의 손에 넘어갑니다</a:t>
            </a:r>
            <a:r>
              <a:rPr lang="en-US" altLang="ko-KR" sz="1800" b="0" i="0" u="none" strike="noStrike" baseline="0" dirty="0">
                <a:latin typeface="NanumSquare"/>
              </a:rPr>
              <a:t>.</a:t>
            </a:r>
            <a:endParaRPr lang="ko-KR" altLang="ko-KR" sz="8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8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1459345"/>
            <a:ext cx="5183188" cy="89908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400" b="0" i="0" u="none" strike="noStrike" baseline="0" dirty="0">
                <a:latin typeface="NanumSquare"/>
              </a:rPr>
              <a:t>오픈도어는 북아프리카의 지역 파트너 및 교회와 협력하여 리더십 훈련</a:t>
            </a:r>
            <a:r>
              <a:rPr lang="en-US" altLang="ko-KR" sz="1400" b="0" i="0" u="none" strike="noStrike" baseline="0" dirty="0">
                <a:latin typeface="NanumSquare"/>
              </a:rPr>
              <a:t>, </a:t>
            </a:r>
            <a:r>
              <a:rPr lang="ko-KR" altLang="en-US" sz="1400" b="0" i="0" u="none" strike="noStrike" baseline="0" dirty="0">
                <a:latin typeface="NanumSquare"/>
              </a:rPr>
              <a:t>제자 훈련</a:t>
            </a:r>
            <a:r>
              <a:rPr lang="en-US" altLang="ko-KR" sz="1400" b="0" i="0" u="none" strike="noStrike" baseline="0" dirty="0">
                <a:latin typeface="NanumSquare"/>
              </a:rPr>
              <a:t>, </a:t>
            </a:r>
            <a:r>
              <a:rPr lang="ko-KR" altLang="en-US" sz="1400" b="0" i="0" u="none" strike="noStrike" baseline="0" dirty="0">
                <a:latin typeface="NanumSquare"/>
              </a:rPr>
              <a:t>생계 지원</a:t>
            </a:r>
            <a:r>
              <a:rPr lang="en-US" altLang="ko-KR" sz="1400" b="0" i="0" u="none" strike="noStrike" baseline="0" dirty="0">
                <a:latin typeface="NanumSquare"/>
              </a:rPr>
              <a:t>, </a:t>
            </a:r>
            <a:r>
              <a:rPr lang="ko-KR" altLang="en-US" sz="1400" b="0" i="0" u="none" strike="noStrike" baseline="0" dirty="0">
                <a:latin typeface="NanumSquare"/>
              </a:rPr>
              <a:t>성경 및 목회적 돌봄을 제공합니다</a:t>
            </a:r>
            <a:r>
              <a:rPr lang="en-US" altLang="ko-KR" sz="1400" b="0" i="0" u="none" strike="noStrike" baseline="0" dirty="0">
                <a:latin typeface="NanumSquare"/>
              </a:rPr>
              <a:t>.</a:t>
            </a:r>
            <a:endParaRPr lang="ko-KR" altLang="en-US" sz="1600" dirty="0"/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6677E9BE-7D5A-D0E3-A4D4-72F3CB91644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/>
        </p:blipFill>
        <p:spPr>
          <a:xfrm>
            <a:off x="6570160" y="2313427"/>
            <a:ext cx="4431721" cy="4423392"/>
          </a:xfrm>
        </p:spPr>
      </p:pic>
    </p:spTree>
    <p:extLst>
      <p:ext uri="{BB962C8B-B14F-4D97-AF65-F5344CB8AC3E}">
        <p14:creationId xmlns:p14="http://schemas.microsoft.com/office/powerpoint/2010/main" val="3854393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400" kern="0" dirty="0">
                <a:ea typeface="굴림" panose="020B0600000101010101" pitchFamily="50" charset="-127"/>
              </a:rPr>
              <a:t>WWL </a:t>
            </a:r>
            <a:r>
              <a:rPr lang="ko-KR" altLang="en-US" sz="4400" kern="0" dirty="0">
                <a:ea typeface="굴림" panose="020B0600000101010101" pitchFamily="50" charset="-127"/>
              </a:rPr>
              <a:t>박해순위 </a:t>
            </a:r>
            <a:r>
              <a:rPr lang="en-US" altLang="ko-KR" kern="0" dirty="0">
                <a:ea typeface="굴림" panose="020B0600000101010101" pitchFamily="50" charset="-127"/>
              </a:rPr>
              <a:t>5</a:t>
            </a:r>
            <a:r>
              <a:rPr lang="ko-KR" altLang="en-US" sz="4400" kern="0" dirty="0">
                <a:ea typeface="굴림" panose="020B0600000101010101" pitchFamily="50" charset="-127"/>
              </a:rPr>
              <a:t>위 국가</a:t>
            </a:r>
            <a:r>
              <a:rPr lang="en-US" altLang="ko-KR" sz="4400" dirty="0"/>
              <a:t>/Libya</a:t>
            </a:r>
            <a:endParaRPr lang="ko-KR" altLang="en-US" dirty="0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프레젠테이션 제목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9</a:t>
            </a:fld>
            <a:endParaRPr lang="ko-KR" altLang="en-US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82892A1A-0193-A2A1-ADA7-8E5BEC4000B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기도제목</a:t>
            </a:r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63902" y="784910"/>
            <a:ext cx="4520241" cy="3161770"/>
          </a:xfrm>
        </p:spPr>
        <p:txBody>
          <a:bodyPr>
            <a:normAutofit/>
          </a:bodyPr>
          <a:lstStyle/>
          <a:p>
            <a:pPr algn="just"/>
            <a:r>
              <a:rPr lang="ko-KR" altLang="en-US" sz="1800" b="0" i="0" u="none" strike="noStrike" baseline="0" dirty="0">
                <a:solidFill>
                  <a:srgbClr val="221815"/>
                </a:solidFill>
                <a:latin typeface="NanumSquare"/>
              </a:rPr>
              <a:t>국가적 안정을 위해 리비아에 법과 질서가 신속히 세워지도록</a:t>
            </a:r>
          </a:p>
          <a:p>
            <a:pPr algn="just"/>
            <a:r>
              <a:rPr lang="ko-KR" altLang="en-US" sz="1800" b="0" i="0" u="none" strike="noStrike" baseline="0" dirty="0">
                <a:solidFill>
                  <a:srgbClr val="221815"/>
                </a:solidFill>
                <a:latin typeface="NanumSquare"/>
              </a:rPr>
              <a:t>하나님께서 취약한 사람들을 착취하는 범죄 조직의 세력이 소멸되도록</a:t>
            </a:r>
          </a:p>
          <a:p>
            <a:pPr algn="just"/>
            <a:r>
              <a:rPr lang="ko-KR" altLang="en-US" sz="1800" b="0" i="0" u="none" strike="noStrike" baseline="0" dirty="0">
                <a:solidFill>
                  <a:srgbClr val="221815"/>
                </a:solidFill>
                <a:latin typeface="NanumSquare"/>
              </a:rPr>
              <a:t>그리스도인들이 서로 안전하게 소통하고 격려 받을 수 있도록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3FDDCE7B-4EE9-FE17-4035-5B66BFABA4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172765" y="782484"/>
            <a:ext cx="6493231" cy="3150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088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ko-KR" altLang="en-US" sz="2800" kern="0" dirty="0" err="1">
                <a:ea typeface="굴림" panose="020B0600000101010101" pitchFamily="50" charset="-127"/>
              </a:rPr>
              <a:t>튀르키예</a:t>
            </a:r>
            <a:r>
              <a:rPr lang="en-US" altLang="ko-KR" sz="2800" kern="0" dirty="0">
                <a:ea typeface="굴림" panose="020B0600000101010101" pitchFamily="50" charset="-127"/>
              </a:rPr>
              <a:t>/</a:t>
            </a:r>
            <a:r>
              <a:rPr lang="ko-KR" altLang="en-US" sz="2800" kern="0" dirty="0">
                <a:ea typeface="굴림" panose="020B0600000101010101" pitchFamily="50" charset="-127"/>
              </a:rPr>
              <a:t>시리아를 위해 기도해 주세요</a:t>
            </a:r>
            <a:endParaRPr lang="ko-KR" altLang="en-US" sz="28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>
            <a:noAutofit/>
          </a:bodyPr>
          <a:lstStyle/>
          <a:p>
            <a:pPr algn="just"/>
            <a:r>
              <a:rPr lang="en-US" altLang="ko-KR" sz="1200" b="1" i="0" u="none" strike="noStrike" baseline="0" dirty="0">
                <a:latin typeface="NanumSquare ExtraBold"/>
              </a:rPr>
              <a:t>"</a:t>
            </a:r>
            <a:r>
              <a:rPr lang="ko-KR" altLang="en-US" sz="1200" b="1" i="0" u="none" strike="noStrike" baseline="0" dirty="0">
                <a:latin typeface="NanumSquare ExtraBold"/>
              </a:rPr>
              <a:t>네가 물 가운데로 지날 때에 내가 너와 함께 할 것이라 강을 건널 때에 물이 너를 침몰하지 못할 것이며 네가 불 가운데로 지날 때에 타지도 아니할 것이요 불꽃이 너를 사르지도 </a:t>
            </a:r>
            <a:r>
              <a:rPr lang="ko-KR" altLang="en-US" sz="1200" b="1" i="0" u="none" strike="noStrike" baseline="0" dirty="0" err="1">
                <a:latin typeface="NanumSquare ExtraBold"/>
              </a:rPr>
              <a:t>못하리니</a:t>
            </a:r>
            <a:r>
              <a:rPr lang="en-US" altLang="ko-KR" sz="1200" b="1" i="0" u="none" strike="noStrike" baseline="0" dirty="0">
                <a:latin typeface="NanumSquare ExtraBold"/>
              </a:rPr>
              <a:t>“ (</a:t>
            </a:r>
            <a:r>
              <a:rPr lang="ko-KR" altLang="en-US" sz="1200" b="1" i="0" u="none" strike="noStrike" baseline="0" dirty="0">
                <a:latin typeface="NanumSquare ExtraBold"/>
              </a:rPr>
              <a:t>이사야 </a:t>
            </a:r>
            <a:r>
              <a:rPr lang="en-US" altLang="ko-KR" sz="1200" b="1" i="0" u="none" strike="noStrike" baseline="0" dirty="0">
                <a:latin typeface="NanumSquare ExtraBold"/>
              </a:rPr>
              <a:t>43:2)</a:t>
            </a:r>
            <a:endParaRPr lang="ko-KR" altLang="en-US" sz="1100" b="0" i="0" u="none" strike="noStrike" baseline="0" dirty="0">
              <a:latin typeface="NanumSquare ExtraBold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485545"/>
            <a:ext cx="4998304" cy="4079157"/>
          </a:xfrm>
        </p:spPr>
        <p:txBody>
          <a:bodyPr rtlCol="0">
            <a:normAutofit fontScale="62500" lnSpcReduction="20000"/>
          </a:bodyPr>
          <a:lstStyle/>
          <a:p>
            <a:pPr>
              <a:spcBef>
                <a:spcPts val="1200"/>
              </a:spcBef>
            </a:pPr>
            <a:r>
              <a:rPr lang="en-US" altLang="ko-KR" sz="18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2023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년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2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월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6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일 이른 아침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4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시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17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분에 진도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7.8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의 대지진이 터키와 시리아를 강타했습니다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터키에서 피해를 입은 도시는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Gaziantep, Diyarbakir, Iskenderun, </a:t>
            </a:r>
            <a:r>
              <a:rPr lang="en-US" altLang="ko-KR" sz="1800" dirty="0" err="1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Hatay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-region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및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Adana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입니다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시리아에서 피해를 입은 도시는 알레포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ko-KR" sz="1800" dirty="0" err="1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아프린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ko-KR" sz="1800" dirty="0" err="1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이들렙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하마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ko-KR" sz="1800" dirty="0" err="1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라타키아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ko-KR" sz="1800" dirty="0" err="1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타르투스입니다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7,500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회 이상의 여진이 등록되었습니다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세계보건기구에 따르면 두 나라에서 발생한 지진으로 인해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2,300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만 명이 피해를 입었습니다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현재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50,000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명 이상이 사망했고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(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숫자는 계속 증가할 수 있음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) 80,000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명 이상이 부상당했습니다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지진으로 건물이 파손되어 집으로 돌아가지 못하는 사람들이 얼마나 </a:t>
            </a:r>
            <a:r>
              <a:rPr lang="ko-KR" altLang="ko-KR" sz="1800" dirty="0" err="1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많은지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알 수 없습니다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en-US" altLang="ko-KR" sz="18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2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월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20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일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규모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6.4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의 새로운 지진이 거의 같은 지역을 강타하여 공포와 </a:t>
            </a:r>
            <a:r>
              <a:rPr lang="ko-KR" altLang="ko-KR" sz="1800" dirty="0" err="1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패닉상태에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있고  여러 사람들이 죽고 다쳤습니다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콜레라 확산 가능성이 높아지면서 위생과 건강 상태가 나쁘고 악화되고 있다는 비공식 보고를 받고 있습니다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(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시리아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).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신속한 평가 후에 우리는 곧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시리아에서  다른 조직 및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NGO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와 함께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공동 심층 평가 점검을  자체적으로 수행했습니다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우리 팀은 현재  하마 지역의 상황도 평가 점검하고 있습니다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ko-KR" altLang="ko-KR" sz="8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10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1534514"/>
            <a:ext cx="5183188" cy="82391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200" dirty="0"/>
              <a:t>시리아 알레포의 </a:t>
            </a:r>
            <a:r>
              <a:rPr lang="ko-KR" altLang="en-US" sz="1200" dirty="0" err="1"/>
              <a:t>이브라임</a:t>
            </a:r>
            <a:r>
              <a:rPr lang="ko-KR" altLang="en-US" sz="1200" dirty="0"/>
              <a:t> 목사님은 화해와 하나됨 그리고 섬김이 하나님 앞에 </a:t>
            </a:r>
            <a:r>
              <a:rPr lang="ko-KR" altLang="en-US" sz="1200" dirty="0" err="1"/>
              <a:t>열납</a:t>
            </a:r>
            <a:r>
              <a:rPr lang="ko-KR" altLang="en-US" sz="1200" dirty="0"/>
              <a:t> 되기를 위해서 기도요청 하고 계십니다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6677E9BE-7D5A-D0E3-A4D4-72F3CB91644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/>
        </p:blipFill>
        <p:spPr>
          <a:xfrm>
            <a:off x="6284898" y="2678334"/>
            <a:ext cx="5283125" cy="3358107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9467C35-5D51-BAD4-44ED-DAF7EB01E0AA}"/>
              </a:ext>
            </a:extLst>
          </p:cNvPr>
          <p:cNvSpPr txBox="1"/>
          <p:nvPr/>
        </p:nvSpPr>
        <p:spPr>
          <a:xfrm>
            <a:off x="6284898" y="2358426"/>
            <a:ext cx="366135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Salaries level (1 USD now is between 6,500 and 7500 SYP):</a:t>
            </a:r>
            <a:endParaRPr lang="ko-KR" altLang="ko-KR" sz="11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9265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o-KR" altLang="en-US" sz="2400" dirty="0"/>
              <a:t>전심으로 시리아의 온전한 구호활동과 회복을 위해서 기도합니다</a:t>
            </a:r>
            <a:r>
              <a:rPr lang="en-US" altLang="ko-KR" sz="2400" dirty="0"/>
              <a:t>.</a:t>
            </a:r>
            <a:endParaRPr lang="ko-KR" altLang="en-US" sz="2400" dirty="0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lvl="0" algn="just">
              <a:spcBef>
                <a:spcPts val="1200"/>
              </a:spcBef>
              <a:spcAft>
                <a:spcPts val="0"/>
              </a:spcAft>
            </a:pPr>
            <a:r>
              <a:rPr lang="ko-KR" altLang="en-US" dirty="0">
                <a:solidFill>
                  <a:schemeClr val="accent6">
                    <a:lumMod val="75000"/>
                  </a:schemeClr>
                </a:solidFill>
                <a:effectLst/>
              </a:rPr>
              <a:t>시리아</a:t>
            </a:r>
            <a:endParaRPr lang="ko-KR" altLang="ko-KR" dirty="0"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E55A9F6B-8648-47C3-598A-5896FEAADC7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62500" lnSpcReduction="20000"/>
          </a:bodyPr>
          <a:lstStyle/>
          <a:p>
            <a:pPr>
              <a:spcBef>
                <a:spcPts val="1200"/>
              </a:spcBef>
            </a:pPr>
            <a:r>
              <a:rPr lang="en-US" altLang="ko-KR" sz="18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맑은 고딕" panose="020B0503020000020004" pitchFamily="50" charset="-127"/>
              </a:rPr>
              <a:t>ELT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에 제출할 시리아를 위한 예산에 대한 개념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을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정리하면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대략 다음과 같습니다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  <a:cs typeface="맑은 고딕" panose="020B0503020000020004" pitchFamily="50" charset="-127"/>
              </a:rPr>
              <a:t>.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향후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 6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개월간 취약계층을 위한 현금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바우처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;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현재 집에서 살 수 없는 사람들에게 임대료 지원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;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가족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,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청소년 및 어린이를 위한 휴양지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;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기독교 학교 및 병원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/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진료소 재활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;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어린이에게 친숙한 공간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마련</a:t>
            </a:r>
            <a:r>
              <a:rPr lang="en-US" altLang="ko-KR" dirty="0">
                <a:latin typeface="Times New Roman" panose="02020603050405020304" pitchFamily="18" charset="0"/>
              </a:rPr>
              <a:t>;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응급 처치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트라우마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치료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;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손상된 비즈니스 복구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생계 프로젝트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/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소득 창출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여성 교육 확대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(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기존 프로그램 기반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)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스포츠 사역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신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장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 (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기존 프로그램 기반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)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기독교 진료소 지원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(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약품 및 장비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)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82892A1A-0193-A2A1-ADA7-8E5BEC4000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81174" y="1541593"/>
            <a:ext cx="4307865" cy="356069"/>
          </a:xfrm>
        </p:spPr>
        <p:txBody>
          <a:bodyPr>
            <a:normAutofit/>
          </a:bodyPr>
          <a:lstStyle/>
          <a:p>
            <a:endParaRPr lang="en-US" altLang="ko-KR" sz="1300" b="1" i="0" dirty="0">
              <a:solidFill>
                <a:schemeClr val="tx1"/>
              </a:solidFill>
              <a:effectLst/>
              <a:latin typeface="var(--user-brandFontStackBase, SourceSansPro, Helvetica, Arial, sans-serif)"/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90253085-E07E-DE2C-2EF3-DF0CB3F96A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6000" y="5426014"/>
            <a:ext cx="4478215" cy="75317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ko-KR" altLang="ko-KR" sz="1200" b="1" kern="0" dirty="0"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•</a:t>
            </a:r>
            <a:r>
              <a:rPr lang="ko-KR" altLang="ko-KR" sz="1200" b="1" kern="0" dirty="0">
                <a:effectLst/>
                <a:latin typeface="맑은 고딕" panose="020B0503020000020004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우리는</a:t>
            </a:r>
            <a:r>
              <a:rPr lang="ko-KR" altLang="ko-KR" sz="1100" dirty="0">
                <a:effectLst/>
                <a:cs typeface="맑은 고딕" panose="020B0503020000020004" pitchFamily="50" charset="-127"/>
              </a:rPr>
              <a:t> </a:t>
            </a:r>
            <a:r>
              <a:rPr lang="ko-KR" altLang="en-US" sz="1100" dirty="0">
                <a:cs typeface="맑은 고딕" panose="020B0503020000020004" pitchFamily="50" charset="-127"/>
              </a:rPr>
              <a:t>위에 언급한바와 같이</a:t>
            </a:r>
            <a:r>
              <a:rPr lang="ko-KR" altLang="ko-KR" sz="1100" dirty="0">
                <a:effectLst/>
                <a:cs typeface="맑은 고딕" panose="020B0503020000020004" pitchFamily="50" charset="-127"/>
              </a:rPr>
              <a:t> 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수혜자</a:t>
            </a:r>
            <a:r>
              <a:rPr lang="ko-KR" altLang="ko-KR" sz="1100" dirty="0">
                <a:effectLst/>
                <a:cs typeface="맑은 고딕" panose="020B0503020000020004" pitchFamily="50" charset="-127"/>
              </a:rPr>
              <a:t> 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수를</a:t>
            </a:r>
            <a:r>
              <a:rPr lang="ko-KR" altLang="ko-KR" sz="1100" dirty="0">
                <a:effectLst/>
                <a:cs typeface="맑은 고딕" panose="020B0503020000020004" pitchFamily="50" charset="-127"/>
              </a:rPr>
              <a:t> </a:t>
            </a:r>
            <a:r>
              <a:rPr lang="ko-KR" altLang="en-US" sz="1100" dirty="0">
                <a:effectLst/>
                <a:cs typeface="맑은 고딕" panose="020B0503020000020004" pitchFamily="50" charset="-127"/>
              </a:rPr>
              <a:t>파악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하고</a:t>
            </a:r>
            <a:r>
              <a:rPr lang="ko-KR" altLang="ko-KR" sz="1100" dirty="0">
                <a:effectLst/>
                <a:cs typeface="맑은 고딕" panose="020B0503020000020004" pitchFamily="50" charset="-127"/>
              </a:rPr>
              <a:t> 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있습니다</a:t>
            </a:r>
            <a:r>
              <a:rPr lang="en-US" altLang="ko-KR" sz="1100" dirty="0">
                <a:effectLst/>
                <a:cs typeface="맑은 고딕" panose="020B0503020000020004" pitchFamily="50" charset="-127"/>
              </a:rPr>
              <a:t>. 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팀의</a:t>
            </a:r>
            <a:r>
              <a:rPr lang="ko-KR" altLang="ko-KR" sz="1100" dirty="0">
                <a:effectLst/>
                <a:cs typeface="맑은 고딕" panose="020B0503020000020004" pitchFamily="50" charset="-127"/>
              </a:rPr>
              <a:t> 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열망은</a:t>
            </a:r>
            <a:r>
              <a:rPr lang="ko-KR" altLang="ko-KR" sz="1100" dirty="0">
                <a:effectLst/>
                <a:cs typeface="맑은 고딕" panose="020B0503020000020004" pitchFamily="50" charset="-127"/>
              </a:rPr>
              <a:t> 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적어도</a:t>
            </a:r>
            <a:r>
              <a:rPr lang="ko-KR" altLang="ko-KR" sz="1100" dirty="0">
                <a:effectLst/>
                <a:cs typeface="맑은 고딕" panose="020B0503020000020004" pitchFamily="50" charset="-127"/>
              </a:rPr>
              <a:t> 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알레포와</a:t>
            </a:r>
            <a:r>
              <a:rPr lang="ko-KR" altLang="ko-KR" sz="1100" dirty="0">
                <a:effectLst/>
                <a:cs typeface="맑은 고딕" panose="020B0503020000020004" pitchFamily="50" charset="-127"/>
              </a:rPr>
              <a:t> </a:t>
            </a:r>
            <a:r>
              <a:rPr lang="ko-KR" altLang="ko-KR" sz="1100" dirty="0" err="1">
                <a:effectLst/>
                <a:cs typeface="굴림" panose="020B0600000101010101" pitchFamily="50" charset="-127"/>
              </a:rPr>
              <a:t>라타키아</a:t>
            </a:r>
            <a:r>
              <a:rPr lang="en-US" altLang="ko-KR" sz="1100" dirty="0">
                <a:effectLst/>
                <a:cs typeface="맑은 고딕" panose="020B0503020000020004" pitchFamily="50" charset="-127"/>
              </a:rPr>
              <a:t>(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총</a:t>
            </a:r>
            <a:r>
              <a:rPr lang="en-US" altLang="ko-KR" sz="1100" dirty="0">
                <a:effectLst/>
                <a:cs typeface="맑은 고딕" panose="020B0503020000020004" pitchFamily="50" charset="-127"/>
              </a:rPr>
              <a:t> 50,000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명</a:t>
            </a:r>
            <a:r>
              <a:rPr lang="en-US" altLang="ko-KR" sz="1100" dirty="0">
                <a:effectLst/>
                <a:cs typeface="맑은 고딕" panose="020B0503020000020004" pitchFamily="50" charset="-127"/>
              </a:rPr>
              <a:t>)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에 있는 모든 크리스찬과</a:t>
            </a:r>
            <a:r>
              <a:rPr lang="en-US" altLang="ko-KR" sz="1100" dirty="0">
                <a:effectLst/>
                <a:cs typeface="굴림" panose="020B0600000101010101" pitchFamily="50" charset="-127"/>
              </a:rPr>
              <a:t>  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다음은 </a:t>
            </a:r>
            <a:r>
              <a:rPr lang="ko-KR" altLang="ko-KR" sz="1100" dirty="0" err="1">
                <a:effectLst/>
                <a:cs typeface="굴림" panose="020B0600000101010101" pitchFamily="50" charset="-127"/>
              </a:rPr>
              <a:t>북시리아의</a:t>
            </a:r>
            <a:r>
              <a:rPr lang="en-US" altLang="ko-KR" sz="1100" dirty="0">
                <a:effectLst/>
                <a:cs typeface="맑은 고딕" panose="020B0503020000020004" pitchFamily="50" charset="-127"/>
              </a:rPr>
              <a:t> MBB 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그룹을</a:t>
            </a:r>
            <a:r>
              <a:rPr lang="ko-KR" altLang="ko-KR" sz="1100" dirty="0">
                <a:effectLst/>
                <a:cs typeface="맑은 고딕" panose="020B0503020000020004" pitchFamily="50" charset="-127"/>
              </a:rPr>
              <a:t> 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섬기는</a:t>
            </a:r>
            <a:r>
              <a:rPr lang="ko-KR" altLang="ko-KR" sz="1100" dirty="0">
                <a:effectLst/>
                <a:cs typeface="맑은 고딕" panose="020B0503020000020004" pitchFamily="50" charset="-127"/>
              </a:rPr>
              <a:t> 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것입니다</a:t>
            </a:r>
            <a:r>
              <a:rPr lang="en-US" altLang="ko-KR" sz="1100" dirty="0">
                <a:effectLst/>
                <a:cs typeface="맑은 고딕" panose="020B0503020000020004" pitchFamily="50" charset="-127"/>
              </a:rPr>
              <a:t>.</a:t>
            </a:r>
            <a:endParaRPr lang="ko-KR" altLang="ko-KR" sz="1100" dirty="0">
              <a:effectLst/>
            </a:endParaRPr>
          </a:p>
          <a:p>
            <a:pPr marL="0" indent="0" algn="l" latinLnBrk="1">
              <a:lnSpc>
                <a:spcPct val="107000"/>
              </a:lnSpc>
              <a:spcAft>
                <a:spcPts val="600"/>
              </a:spcAft>
              <a:buNone/>
            </a:pPr>
            <a:endParaRPr lang="ko-KR" altLang="ko-KR" sz="12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/>
              <a:t>20XX</a:t>
            </a:r>
            <a:r>
              <a:rPr lang="ko-KR" altLang="en-US" dirty="0"/>
              <a:t>년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프레젠테이션 제목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11</a:t>
            </a:fld>
            <a:endParaRPr lang="ko-KR" altLang="en-US"/>
          </a:p>
        </p:txBody>
      </p:sp>
      <p:pic>
        <p:nvPicPr>
          <p:cNvPr id="12" name="그림 11">
            <a:hlinkClick r:id="rId2" action="ppaction://hlinkfile"/>
            <a:extLst>
              <a:ext uri="{FF2B5EF4-FFF2-40B4-BE49-F238E27FC236}">
                <a16:creationId xmlns:a16="http://schemas.microsoft.com/office/drawing/2014/main" id="{38751B02-5C25-57D0-5A58-FBD53E2EF7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530196" y="1524705"/>
            <a:ext cx="3579963" cy="380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89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94" y="910295"/>
            <a:ext cx="10689029" cy="809981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999" dirty="0"/>
              <a:t>박해 받는 교회를 위한 기도가 이 땅에 요원의 불길처럼 뜨겁게 일어나기를 기도합니다</a:t>
            </a:r>
            <a:r>
              <a:rPr lang="en-US" altLang="ko-KR" sz="1999" dirty="0"/>
              <a:t>.</a:t>
            </a:r>
            <a:endParaRPr lang="ko-KR" altLang="en-US" sz="19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5238" y="1721653"/>
            <a:ext cx="3389278" cy="526619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2000" i="1" dirty="0">
                <a:solidFill>
                  <a:schemeClr val="bg1"/>
                </a:solidFill>
              </a:rPr>
              <a:t>오픈도어</a:t>
            </a:r>
            <a:endParaRPr lang="ko-KR" altLang="en-US" sz="2000" i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238" y="2225929"/>
            <a:ext cx="3389278" cy="1543726"/>
          </a:xfrm>
        </p:spPr>
        <p:txBody>
          <a:bodyPr rtlCol="0">
            <a:normAutofit fontScale="85000" lnSpcReduction="10000"/>
          </a:bodyPr>
          <a:lstStyle/>
          <a:p>
            <a:pPr marL="0" indent="0" algn="just">
              <a:buNone/>
            </a:pPr>
            <a:r>
              <a:rPr lang="ko-KR" altLang="en-US" sz="1400" dirty="0"/>
              <a:t>오픈도어 </a:t>
            </a:r>
            <a:r>
              <a:rPr lang="en-US" altLang="ko-KR" sz="1400" dirty="0"/>
              <a:t>1,300</a:t>
            </a:r>
            <a:r>
              <a:rPr lang="ko-KR" altLang="en-US" sz="1400" dirty="0"/>
              <a:t>여 명의 사역자들이 </a:t>
            </a:r>
            <a:r>
              <a:rPr lang="ko-KR" altLang="en-US" sz="1400" dirty="0" err="1"/>
              <a:t>브라더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앤드류의</a:t>
            </a:r>
            <a:r>
              <a:rPr lang="ko-KR" altLang="en-US" sz="1400" dirty="0"/>
              <a:t> 길을 따라 믿음과 용기를 잃지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겸손하게 박해 받는 교회를 잘 섬길 수 있게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 </a:t>
            </a:r>
          </a:p>
          <a:p>
            <a:pPr marL="0" indent="0" algn="just">
              <a:buNone/>
            </a:pPr>
            <a:r>
              <a:rPr lang="ko-KR" altLang="en-US" sz="1400" dirty="0" err="1"/>
              <a:t>황자경</a:t>
            </a:r>
            <a:r>
              <a:rPr lang="en-US" altLang="ko-KR" sz="1400" dirty="0"/>
              <a:t>, </a:t>
            </a:r>
            <a:r>
              <a:rPr lang="ko-KR" altLang="en-US" sz="1400" dirty="0"/>
              <a:t>배수현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민태홍</a:t>
            </a:r>
            <a:r>
              <a:rPr lang="en-US" altLang="ko-KR" sz="1400" dirty="0"/>
              <a:t>, </a:t>
            </a:r>
            <a:r>
              <a:rPr lang="ko-KR" altLang="en-US" sz="1400" dirty="0"/>
              <a:t>김하영 간사들을 축복하시고</a:t>
            </a:r>
            <a:r>
              <a:rPr lang="en-US" altLang="ko-KR" sz="1400" dirty="0"/>
              <a:t>, </a:t>
            </a:r>
            <a:r>
              <a:rPr lang="ko-KR" altLang="en-US" sz="1400" dirty="0"/>
              <a:t>오픈도어의 소명을 따라 헌신하도록</a:t>
            </a:r>
            <a:endParaRPr lang="en-US" altLang="ko-KR" sz="1400" dirty="0"/>
          </a:p>
          <a:p>
            <a:pPr marL="0" indent="0" algn="just">
              <a:buNone/>
            </a:pPr>
            <a:r>
              <a:rPr lang="ko-KR" altLang="en-US" sz="1400" dirty="0"/>
              <a:t>예수의 제자의 길을 끝까지 걸어가게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19769" y="1730277"/>
            <a:ext cx="3389278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2000" i="1" dirty="0">
                <a:solidFill>
                  <a:schemeClr val="bg1"/>
                </a:solidFill>
              </a:rPr>
              <a:t>희망의 백만기도 캠페인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24395" y="2249556"/>
            <a:ext cx="3389278" cy="152432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en-US" altLang="ko-KR" sz="1200" dirty="0">
                <a:latin typeface="roboto" panose="02000000000000000000" pitchFamily="2" charset="0"/>
              </a:rPr>
              <a:t>-</a:t>
            </a:r>
            <a:r>
              <a:rPr lang="ko-KR" altLang="en-US" sz="1200" dirty="0">
                <a:latin typeface="roboto" panose="02000000000000000000" pitchFamily="2" charset="0"/>
              </a:rPr>
              <a:t>희망을 잃어 버린 중동의 기독교인들에게 성령으로 새롭게 하시고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어둠가운데서 빛을 밝혀 </a:t>
            </a:r>
            <a:r>
              <a:rPr lang="ko-KR" altLang="en-US" sz="1200" dirty="0" err="1">
                <a:latin typeface="roboto" panose="02000000000000000000" pitchFamily="2" charset="0"/>
              </a:rPr>
              <a:t>주옵소서</a:t>
            </a:r>
            <a:r>
              <a:rPr lang="en-US" altLang="ko-KR" sz="1200" dirty="0">
                <a:latin typeface="roboto" panose="02000000000000000000" pitchFamily="2" charset="0"/>
              </a:rPr>
              <a:t>!                                                                                   -</a:t>
            </a:r>
            <a:r>
              <a:rPr lang="ko-KR" altLang="en-US" sz="1200" dirty="0">
                <a:latin typeface="roboto" panose="02000000000000000000" pitchFamily="2" charset="0"/>
              </a:rPr>
              <a:t>교회가 복구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회복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피난처가 되게 하시고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모두에게 희망의 등불이 되게 하소서</a:t>
            </a:r>
            <a:r>
              <a:rPr lang="en-US" altLang="ko-KR" sz="1200" dirty="0">
                <a:latin typeface="roboto" panose="02000000000000000000" pitchFamily="2" charset="0"/>
              </a:rPr>
              <a:t>!                        </a:t>
            </a:r>
            <a:r>
              <a:rPr lang="ko-KR" altLang="en-US" sz="1200" dirty="0">
                <a:latin typeface="roboto" panose="02000000000000000000" pitchFamily="2" charset="0"/>
              </a:rPr>
              <a:t>           </a:t>
            </a:r>
            <a:r>
              <a:rPr lang="en-US" altLang="ko-KR" sz="1200" dirty="0">
                <a:latin typeface="roboto" panose="02000000000000000000" pitchFamily="2" charset="0"/>
              </a:rPr>
              <a:t>-</a:t>
            </a:r>
            <a:r>
              <a:rPr lang="ko-KR" altLang="en-US" sz="1200" dirty="0">
                <a:latin typeface="roboto" panose="02000000000000000000" pitchFamily="2" charset="0"/>
              </a:rPr>
              <a:t>신실한 목회자를 세우시고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새로운 지도자들을 일으켜 </a:t>
            </a:r>
            <a:r>
              <a:rPr lang="ko-KR" altLang="en-US" sz="1200" dirty="0" err="1">
                <a:latin typeface="roboto" panose="02000000000000000000" pitchFamily="2" charset="0"/>
              </a:rPr>
              <a:t>주옵소서</a:t>
            </a:r>
            <a:r>
              <a:rPr lang="en-US" altLang="ko-KR" sz="1200" dirty="0">
                <a:latin typeface="roboto" panose="02000000000000000000" pitchFamily="2" charset="0"/>
              </a:rPr>
              <a:t>!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24301" y="1730277"/>
            <a:ext cx="3493830" cy="526619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000" i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STAND WITH THEM</a:t>
            </a:r>
            <a:endParaRPr lang="ko-KR" altLang="en-US" sz="2000" i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33555" y="2189288"/>
            <a:ext cx="3493830" cy="1552348"/>
          </a:xfrm>
        </p:spPr>
        <p:txBody>
          <a:bodyPr rtlCol="0">
            <a:normAutofit lnSpcReduction="10000"/>
          </a:bodyPr>
          <a:lstStyle/>
          <a:p>
            <a:pPr marL="0" indent="0" algn="just">
              <a:buNone/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레베카와 같은 오픈도어 현장 사역자들은 매년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150-250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명의 북한 여성들을 지원하고 </a:t>
            </a:r>
            <a:r>
              <a:rPr lang="ko-KR" altLang="en-US" sz="1200" dirty="0"/>
              <a:t>훈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련시킵니다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훈련 목표는 중국에서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박해받는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신자들을 제자화하고 미래의 북한교회를 위한 여성 지도자를 양성하는 것입니다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0" indent="0" algn="just">
              <a:buNone/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레베카의 뒤를 이은 현장사역자들과 북한여성들을 하나님이 보호하시고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치유하시고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새로운 지도자로 세워 주시기를 함께 기도합시다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723" y="6597648"/>
            <a:ext cx="2591919" cy="153888"/>
          </a:xfrm>
        </p:spPr>
        <p:txBody>
          <a:bodyPr rtlCol="0"/>
          <a:lstStyle/>
          <a:p>
            <a:pPr rtl="0"/>
            <a:endParaRPr lang="ko-KR" altLang="ko-KR" dirty="0"/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1829914" y="3960826"/>
            <a:ext cx="3083680" cy="2090785"/>
          </a:xfrm>
          <a:prstGeom prst="rect">
            <a:avLst/>
          </a:prstGeom>
        </p:spPr>
      </p:pic>
      <p:pic>
        <p:nvPicPr>
          <p:cNvPr id="12" name="그림 개체 틀 88">
            <a:extLst>
              <a:ext uri="{FF2B5EF4-FFF2-40B4-BE49-F238E27FC236}">
                <a16:creationId xmlns:a16="http://schemas.microsoft.com/office/drawing/2014/main" id="{D8E9C840-1FB2-39A1-19FD-62B369FAF57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842" r="22842"/>
          <a:stretch/>
        </p:blipFill>
        <p:spPr>
          <a:xfrm>
            <a:off x="778672" y="3960826"/>
            <a:ext cx="935474" cy="209078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029362" y="3960826"/>
            <a:ext cx="6349659" cy="209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7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1">
            <a:extLst>
              <a:ext uri="{FF2B5EF4-FFF2-40B4-BE49-F238E27FC236}">
                <a16:creationId xmlns:a16="http://schemas.microsoft.com/office/drawing/2014/main" id="{576115F4-60FC-7994-C29B-6C6E748E3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Make Hope Last </a:t>
            </a:r>
            <a:r>
              <a:rPr lang="ko-KR" altLang="en-US" dirty="0"/>
              <a:t>희망의 백만 기도</a:t>
            </a:r>
          </a:p>
        </p:txBody>
      </p:sp>
      <p:sp>
        <p:nvSpPr>
          <p:cNvPr id="10" name="날짜 개체 틀 9">
            <a:extLst>
              <a:ext uri="{FF2B5EF4-FFF2-40B4-BE49-F238E27FC236}">
                <a16:creationId xmlns:a16="http://schemas.microsoft.com/office/drawing/2014/main" id="{96535280-678E-7363-2D35-25DAA7FD8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B18C8394-D22B-BF18-EF22-74003857E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프레젠테이션 제목</a:t>
            </a: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id="{EDC134B6-E31D-0ED4-0CD6-5DDF9CD6A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AF5A0-43BB-4336-8627-9123B9144D80}" type="slidenum">
              <a:rPr lang="en-US" altLang="ko-KR" smtClean="0"/>
              <a:pPr/>
              <a:t>13</a:t>
            </a:fld>
            <a:endParaRPr lang="ko-KR" altLang="en-US"/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810E3893-BB4E-8EB0-3A82-902F559EB75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ko-KR" altLang="en-US" sz="2000" i="0" dirty="0">
                <a:effectLst/>
                <a:latin typeface="roboto" panose="02000000000000000000" pitchFamily="2" charset="0"/>
              </a:rPr>
              <a:t>터키 중부와 시리아 북서부의 지진으로 목숨을 잃은 사람들의 상실</a:t>
            </a:r>
            <a:r>
              <a:rPr lang="en-US" altLang="ko-KR" sz="2000" i="0" dirty="0">
                <a:effectLst/>
                <a:latin typeface="roboto" panose="02000000000000000000" pitchFamily="2" charset="0"/>
              </a:rPr>
              <a:t>, </a:t>
            </a:r>
            <a:r>
              <a:rPr lang="ko-KR" altLang="en-US" sz="2000" i="0" dirty="0">
                <a:effectLst/>
                <a:latin typeface="roboto" panose="02000000000000000000" pitchFamily="2" charset="0"/>
              </a:rPr>
              <a:t>하나님의 평화</a:t>
            </a:r>
            <a:r>
              <a:rPr lang="en-US" altLang="ko-KR" sz="2000" i="0" dirty="0">
                <a:effectLst/>
                <a:latin typeface="roboto" panose="02000000000000000000" pitchFamily="2" charset="0"/>
              </a:rPr>
              <a:t>, </a:t>
            </a:r>
            <a:r>
              <a:rPr lang="ko-KR" altLang="en-US" sz="2000" i="0" dirty="0">
                <a:effectLst/>
                <a:latin typeface="roboto" panose="02000000000000000000" pitchFamily="2" charset="0"/>
              </a:rPr>
              <a:t>외상으로 인한 치유</a:t>
            </a:r>
            <a:r>
              <a:rPr lang="en-US" altLang="ko-KR" sz="2000" i="0" dirty="0">
                <a:effectLst/>
                <a:latin typeface="roboto" panose="02000000000000000000" pitchFamily="2" charset="0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ko-KR" altLang="en-US" sz="2000" i="0" dirty="0">
                <a:effectLst/>
                <a:latin typeface="roboto" panose="02000000000000000000" pitchFamily="2" charset="0"/>
              </a:rPr>
              <a:t>여전히 잔해에 갇혀 구조를 기다리는 사람들을 위해</a:t>
            </a:r>
            <a:r>
              <a:rPr lang="en-US" altLang="ko-KR" sz="2000" i="0" dirty="0">
                <a:effectLst/>
                <a:latin typeface="roboto" panose="02000000000000000000" pitchFamily="2" charset="0"/>
              </a:rPr>
              <a:t>, </a:t>
            </a:r>
            <a:r>
              <a:rPr lang="ko-KR" altLang="en-US" sz="2000" i="0" dirty="0">
                <a:effectLst/>
                <a:latin typeface="roboto" panose="02000000000000000000" pitchFamily="2" charset="0"/>
              </a:rPr>
              <a:t>하나님께서는 그들을 안전하게 지키고 응급 </a:t>
            </a:r>
            <a:r>
              <a:rPr lang="ko-KR" altLang="en-US" sz="2000" dirty="0">
                <a:latin typeface="roboto" panose="02000000000000000000" pitchFamily="2" charset="0"/>
              </a:rPr>
              <a:t>처치에</a:t>
            </a:r>
            <a:r>
              <a:rPr lang="ko-KR" altLang="en-US" sz="2000" i="0" dirty="0">
                <a:effectLst/>
                <a:latin typeface="roboto" panose="02000000000000000000" pitchFamily="2" charset="0"/>
              </a:rPr>
              <a:t> 지혜와 힘을 주시도록</a:t>
            </a:r>
            <a:r>
              <a:rPr lang="en-US" altLang="ko-KR" sz="2000" i="0" dirty="0">
                <a:effectLst/>
                <a:latin typeface="roboto" panose="02000000000000000000" pitchFamily="2" charset="0"/>
              </a:rPr>
              <a:t>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ko-KR" altLang="en-US" sz="2000" i="0" dirty="0">
                <a:effectLst/>
                <a:latin typeface="roboto" panose="02000000000000000000" pitchFamily="2" charset="0"/>
              </a:rPr>
              <a:t>교회가 계속 피난처</a:t>
            </a:r>
            <a:r>
              <a:rPr lang="en-US" altLang="ko-KR" sz="2000" i="0" dirty="0">
                <a:effectLst/>
                <a:latin typeface="roboto" panose="02000000000000000000" pitchFamily="2" charset="0"/>
              </a:rPr>
              <a:t>, </a:t>
            </a:r>
            <a:r>
              <a:rPr lang="ko-KR" altLang="en-US" sz="2000" i="0" dirty="0">
                <a:effectLst/>
                <a:latin typeface="roboto" panose="02000000000000000000" pitchFamily="2" charset="0"/>
              </a:rPr>
              <a:t>회복력 및 회복의 장소가 되기 위해</a:t>
            </a:r>
            <a:r>
              <a:rPr lang="en-US" altLang="ko-KR" sz="2000" i="0" dirty="0">
                <a:effectLst/>
                <a:latin typeface="roboto" panose="02000000000000000000" pitchFamily="2" charset="0"/>
              </a:rPr>
              <a:t>; </a:t>
            </a:r>
            <a:r>
              <a:rPr lang="ko-KR" altLang="en-US" sz="2000" i="0" dirty="0">
                <a:effectLst/>
                <a:latin typeface="roboto" panose="02000000000000000000" pitchFamily="2" charset="0"/>
              </a:rPr>
              <a:t>그리스도인 공동체는 어둠 속에서 빛으로 빛날 것이며</a:t>
            </a:r>
            <a:r>
              <a:rPr lang="en-US" altLang="ko-KR" sz="2000" i="0" dirty="0">
                <a:effectLst/>
                <a:latin typeface="roboto" panose="02000000000000000000" pitchFamily="2" charset="0"/>
              </a:rPr>
              <a:t>, </a:t>
            </a:r>
            <a:r>
              <a:rPr lang="ko-KR" altLang="en-US" sz="2000" i="0" dirty="0">
                <a:effectLst/>
                <a:latin typeface="roboto" panose="02000000000000000000" pitchFamily="2" charset="0"/>
              </a:rPr>
              <a:t>모두에게 희망의 신호가 될 것입니다</a:t>
            </a:r>
            <a:r>
              <a:rPr lang="en-US" altLang="ko-KR" sz="2000" i="0" dirty="0">
                <a:effectLst/>
                <a:latin typeface="roboto" panose="02000000000000000000" pitchFamily="2" charset="0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ko-KR" altLang="en-US" sz="2000" i="0" dirty="0">
                <a:effectLst/>
                <a:latin typeface="roboto" panose="02000000000000000000" pitchFamily="2" charset="0"/>
              </a:rPr>
              <a:t>그리스도인 지도자와 감독자들에게 지역 사회에 가장 잘 봉사하는 방법과 지혜와 분별력을 주시도록</a:t>
            </a:r>
            <a:r>
              <a:rPr lang="en-US" altLang="ko-KR" sz="2000" i="0" dirty="0">
                <a:effectLst/>
                <a:latin typeface="roboto" panose="02000000000000000000" pitchFamily="2" charset="0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ko-KR" altLang="en-US" sz="2000" i="0" dirty="0">
                <a:effectLst/>
                <a:latin typeface="roboto" panose="02000000000000000000" pitchFamily="2" charset="0"/>
              </a:rPr>
              <a:t>전 세계 교회가 기도와 서로를 위한 지지</a:t>
            </a:r>
            <a:r>
              <a:rPr lang="en-US" altLang="ko-KR" sz="2000" i="0" dirty="0">
                <a:effectLst/>
                <a:latin typeface="roboto" panose="02000000000000000000" pitchFamily="2" charset="0"/>
              </a:rPr>
              <a:t>, </a:t>
            </a:r>
            <a:r>
              <a:rPr lang="ko-KR" altLang="en-US" sz="2000" i="0" dirty="0">
                <a:effectLst/>
                <a:latin typeface="roboto" panose="02000000000000000000" pitchFamily="2" charset="0"/>
              </a:rPr>
              <a:t>응원</a:t>
            </a:r>
            <a:r>
              <a:rPr lang="en-US" altLang="ko-KR" sz="2000" i="0" dirty="0">
                <a:effectLst/>
                <a:latin typeface="roboto" panose="02000000000000000000" pitchFamily="2" charset="0"/>
              </a:rPr>
              <a:t>, </a:t>
            </a:r>
            <a:r>
              <a:rPr lang="ko-KR" altLang="en-US" sz="2000" i="0" dirty="0">
                <a:effectLst/>
                <a:latin typeface="roboto" panose="02000000000000000000" pitchFamily="2" charset="0"/>
              </a:rPr>
              <a:t>격려가 지속되도록</a:t>
            </a:r>
            <a:endParaRPr lang="en-US" altLang="ko-KR" sz="2000" i="0" dirty="0">
              <a:effectLst/>
              <a:latin typeface="roboto" panose="02000000000000000000" pitchFamily="2" charset="0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6099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제목 18">
            <a:extLst>
              <a:ext uri="{FF2B5EF4-FFF2-40B4-BE49-F238E27FC236}">
                <a16:creationId xmlns:a16="http://schemas.microsoft.com/office/drawing/2014/main" id="{55BD94F1-CB6D-4F76-AD08-DAA3805D8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0290" y="461339"/>
            <a:ext cx="3949840" cy="2251716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말씀</a:t>
            </a:r>
          </a:p>
        </p:txBody>
      </p:sp>
      <p:pic>
        <p:nvPicPr>
          <p:cNvPr id="17" name="그림 개체 틀 16" descr="야외, 잔디, 들판, 건조함을 담은 그림">
            <a:extLst>
              <a:ext uri="{FF2B5EF4-FFF2-40B4-BE49-F238E27FC236}">
                <a16:creationId xmlns:a16="http://schemas.microsoft.com/office/drawing/2014/main" id="{FFDE910A-6270-4C28-99D5-655D2B203CB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461339"/>
            <a:ext cx="5508288" cy="2831136"/>
          </a:xfrm>
        </p:spPr>
      </p:pic>
      <p:pic>
        <p:nvPicPr>
          <p:cNvPr id="12" name="그림 개체 틀 11" descr="사막의 선인장">
            <a:extLst>
              <a:ext uri="{FF2B5EF4-FFF2-40B4-BE49-F238E27FC236}">
                <a16:creationId xmlns:a16="http://schemas.microsoft.com/office/drawing/2014/main" id="{1F1921EA-537F-4FA5-A954-EDFEE1B8F71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0826" y="3429000"/>
            <a:ext cx="5508288" cy="2831136"/>
          </a:xfrm>
        </p:spPr>
      </p:pic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D1D38F2-75F7-490A-B96E-F422A588F8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/>
          <a:p>
            <a:pPr lvl="0"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20XX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</a:p>
        </p:txBody>
      </p:sp>
      <p:sp>
        <p:nvSpPr>
          <p:cNvPr id="22" name="텍스트 개체 틀 21">
            <a:extLst>
              <a:ext uri="{FF2B5EF4-FFF2-40B4-BE49-F238E27FC236}">
                <a16:creationId xmlns:a16="http://schemas.microsoft.com/office/drawing/2014/main" id="{E2B0863C-D98E-4E93-94EE-6E8EB78DBD2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690290" y="2867741"/>
            <a:ext cx="3949586" cy="3294680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b="0" i="0" dirty="0">
                <a:solidFill>
                  <a:srgbClr val="376BCB"/>
                </a:solidFill>
                <a:effectLst/>
                <a:latin typeface="NanumGothic" panose="020D0604000000000000" pitchFamily="50" charset="-127"/>
                <a:ea typeface="NanumGothic" panose="020D0604000000000000" pitchFamily="50" charset="-127"/>
              </a:rPr>
              <a:t>나는 시온의 의가 빛 같이</a:t>
            </a:r>
            <a:r>
              <a:rPr lang="en-US" altLang="ko-KR" b="0" i="0" dirty="0">
                <a:solidFill>
                  <a:srgbClr val="376BCB"/>
                </a:solidFill>
                <a:effectLst/>
                <a:latin typeface="NanumGothic" panose="020D0604000000000000" pitchFamily="50" charset="-127"/>
                <a:ea typeface="NanumGothic" panose="020D0604000000000000" pitchFamily="50" charset="-127"/>
              </a:rPr>
              <a:t>, </a:t>
            </a:r>
            <a:r>
              <a:rPr lang="ko-KR" altLang="en-US" b="0" i="0" dirty="0">
                <a:solidFill>
                  <a:srgbClr val="376BCB"/>
                </a:solidFill>
                <a:effectLst/>
                <a:latin typeface="NanumGothic" panose="020D0604000000000000" pitchFamily="50" charset="-127"/>
                <a:ea typeface="NanumGothic" panose="020D0604000000000000" pitchFamily="50" charset="-127"/>
              </a:rPr>
              <a:t>예루살렘의 구원이 횃불 같이 나타나도록 시온을 위하여 잠잠하지 아니하며 예루살렘을 위하여 쉬지 아니할 것</a:t>
            </a:r>
            <a:r>
              <a:rPr lang="ko-KR" altLang="en-US" dirty="0">
                <a:solidFill>
                  <a:srgbClr val="376BCB"/>
                </a:solidFill>
                <a:latin typeface="NanumGothic" panose="020D0604000000000000" pitchFamily="50" charset="-127"/>
                <a:ea typeface="NanumGothic" panose="020D0604000000000000" pitchFamily="50" charset="-127"/>
              </a:rPr>
              <a:t>이라</a:t>
            </a:r>
            <a:r>
              <a:rPr lang="en-US" altLang="ko-KR" dirty="0">
                <a:solidFill>
                  <a:srgbClr val="376BCB"/>
                </a:solidFill>
                <a:latin typeface="NanumGothic" panose="020D0604000000000000" pitchFamily="50" charset="-127"/>
                <a:ea typeface="NanumGothic" panose="020D0604000000000000" pitchFamily="50" charset="-127"/>
              </a:rPr>
              <a:t>(</a:t>
            </a:r>
            <a:r>
              <a:rPr lang="ko-KR" altLang="en-US" dirty="0">
                <a:solidFill>
                  <a:srgbClr val="376BCB"/>
                </a:solidFill>
                <a:latin typeface="NanumGothic" panose="020D0604000000000000" pitchFamily="50" charset="-127"/>
                <a:ea typeface="NanumGothic" panose="020D0604000000000000" pitchFamily="50" charset="-127"/>
              </a:rPr>
              <a:t>사</a:t>
            </a:r>
            <a:r>
              <a:rPr lang="en-US" altLang="ko-KR" dirty="0">
                <a:solidFill>
                  <a:srgbClr val="376BCB"/>
                </a:solidFill>
                <a:latin typeface="NanumGothic" panose="020D0604000000000000" pitchFamily="50" charset="-127"/>
                <a:ea typeface="NanumGothic" panose="020D0604000000000000" pitchFamily="50" charset="-127"/>
              </a:rPr>
              <a:t>62:1)</a:t>
            </a:r>
            <a:endParaRPr lang="en-US" altLang="ko-KR" b="0" i="0" dirty="0">
              <a:solidFill>
                <a:srgbClr val="376BCB"/>
              </a:solidFill>
              <a:effectLst/>
              <a:latin typeface="NanumGothic" panose="020D0604000000000000" pitchFamily="50" charset="-127"/>
              <a:ea typeface="NanumGothic" panose="020D0604000000000000" pitchFamily="50" charset="-127"/>
            </a:endParaRPr>
          </a:p>
          <a:p>
            <a:pPr rtl="0"/>
            <a:r>
              <a:rPr lang="en-US" altLang="ko-KR" b="0" i="0" dirty="0">
                <a:solidFill>
                  <a:srgbClr val="000000"/>
                </a:solidFill>
                <a:effectLst/>
                <a:latin typeface="system-ui"/>
              </a:rPr>
              <a:t>For Zion’s sake I will not keep silent, for Jerusalem’s sake I will not remain quiet, till her vindication shines out like the dawn, her salvation like a blazing torch.</a:t>
            </a:r>
            <a:endParaRPr lang="en-US" altLang="ko-KR" dirty="0">
              <a:solidFill>
                <a:schemeClr val="bg2">
                  <a:lumMod val="1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ED6C98D-D407-408E-BC0E-172039736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96200" y="6327648"/>
            <a:ext cx="3045406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프레젠테이션 제목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50EE9E9-0CC2-4D6E-A3BC-45FEDC0C8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0400" y="6327648"/>
            <a:ext cx="533400" cy="365125"/>
          </a:xfrm>
        </p:spPr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 rtl="0"/>
              <a:t>14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874173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9AC6F4-9F40-4E8D-B217-72D59E563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134" y="576072"/>
            <a:ext cx="6560714" cy="2752344"/>
          </a:xfrm>
        </p:spPr>
        <p:txBody>
          <a:bodyPr rtlCol="0" anchor="ctr" anchorCtr="0"/>
          <a:lstStyle/>
          <a:p>
            <a:pPr rtl="0"/>
            <a:r>
              <a:rPr lang="ko-KR" altLang="en-US" dirty="0"/>
              <a:t>알림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0FF0B9-C44C-4382-BEA4-405486B55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133" y="3448949"/>
            <a:ext cx="6560714" cy="2721345"/>
          </a:xfrm>
        </p:spPr>
        <p:txBody>
          <a:bodyPr rtlCol="0"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1. 2023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년에도 박해 받는 교회를 위한 오픈도어 기도모임은 계속됩니다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우리가 박해 받는 교회를 위해 기도할 때 하나님이 우리의 필요를 채워 주실 것입니다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</a:p>
          <a:p>
            <a:pPr>
              <a:lnSpc>
                <a:spcPct val="120000"/>
              </a:lnSpc>
            </a:pPr>
            <a:br>
              <a:rPr lang="en-US" altLang="ko-KR" sz="2400" dirty="0">
                <a:solidFill>
                  <a:schemeClr val="bg1"/>
                </a:solidFill>
                <a:highlight>
                  <a:srgbClr val="000000"/>
                </a:highlight>
              </a:rPr>
            </a:br>
            <a:r>
              <a:rPr lang="en-US" altLang="ko-KR" sz="2400" b="1" dirty="0">
                <a:solidFill>
                  <a:schemeClr val="bg1"/>
                </a:solidFill>
                <a:highlight>
                  <a:srgbClr val="000000"/>
                </a:highlight>
              </a:rPr>
              <a:t>2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시리아와 이라크를 위한 희망의 백만기도캠페인은 계속됩니다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en-US" altLang="ko-KR" sz="2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  <a:hlinkClick r:id="rId3"/>
              </a:rPr>
              <a:t>www.makehopelast.org</a:t>
            </a:r>
            <a:r>
              <a:rPr lang="ko-KR" altLang="en-US" sz="2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  <a:hlinkClick r:id="rId3"/>
              </a:rPr>
              <a:t>을</a:t>
            </a:r>
            <a:r>
              <a:rPr lang="ko-KR" altLang="en-US" sz="2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 주위분들과 공유해 주셔서  기도의 불을 밝혀 주세요</a:t>
            </a:r>
            <a:r>
              <a:rPr lang="en-US" altLang="ko-KR" sz="2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!!!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 </a:t>
            </a:r>
          </a:p>
          <a:p>
            <a:pPr>
              <a:lnSpc>
                <a:spcPct val="120000"/>
              </a:lnSpc>
            </a:pPr>
            <a:b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</a:b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다음 기도시간은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2023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년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3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월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14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일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(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화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)  pm 7:00 - 8:00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입니다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endParaRPr lang="ko-KR" altLang="en-US" sz="1600" dirty="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  <p:pic>
        <p:nvPicPr>
          <p:cNvPr id="15" name="그림 개체 틀 14" descr="다양한 꽃병이 놓인 선반">
            <a:extLst>
              <a:ext uri="{FF2B5EF4-FFF2-40B4-BE49-F238E27FC236}">
                <a16:creationId xmlns:a16="http://schemas.microsoft.com/office/drawing/2014/main" id="{7F016E5C-96C4-4A52-A003-E44E57E7556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7888" y="654324"/>
            <a:ext cx="3209544" cy="1362456"/>
          </a:xfrm>
        </p:spPr>
      </p:pic>
      <p:pic>
        <p:nvPicPr>
          <p:cNvPr id="17" name="그림 개체 틀 16" descr="식물을 심은 파랑 화분 3개">
            <a:extLst>
              <a:ext uri="{FF2B5EF4-FFF2-40B4-BE49-F238E27FC236}">
                <a16:creationId xmlns:a16="http://schemas.microsoft.com/office/drawing/2014/main" id="{7A6DBEF4-A480-49BE-945B-C09709E372C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7888" y="2065548"/>
            <a:ext cx="3209544" cy="1362456"/>
          </a:xfrm>
        </p:spPr>
      </p:pic>
      <p:pic>
        <p:nvPicPr>
          <p:cNvPr id="19" name="그림 개체 틀 18">
            <a:hlinkClick r:id="rId6"/>
            <a:extLst>
              <a:ext uri="{FF2B5EF4-FFF2-40B4-BE49-F238E27FC236}">
                <a16:creationId xmlns:a16="http://schemas.microsoft.com/office/drawing/2014/main" id="{81E8D581-D606-43A2-AFFD-5A40E887B65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7"/>
          <a:srcRect/>
          <a:stretch/>
        </p:blipFill>
        <p:spPr>
          <a:xfrm>
            <a:off x="8247888" y="3476772"/>
            <a:ext cx="3209544" cy="1362456"/>
          </a:xfrm>
        </p:spPr>
      </p:pic>
      <p:pic>
        <p:nvPicPr>
          <p:cNvPr id="21" name="그림 개체 틀 20" descr="물레를 돌려 화분 만들기">
            <a:extLst>
              <a:ext uri="{FF2B5EF4-FFF2-40B4-BE49-F238E27FC236}">
                <a16:creationId xmlns:a16="http://schemas.microsoft.com/office/drawing/2014/main" id="{D1868DF3-9029-4255-9E37-46C7B54BF7C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7888" y="4887996"/>
            <a:ext cx="3209544" cy="1362456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564ADFE-6B62-430B-88D6-AF0CC5D5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683240" y="987552"/>
            <a:ext cx="2286000" cy="640080"/>
          </a:xfrm>
        </p:spPr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20XX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</a:p>
        </p:txBody>
      </p:sp>
      <p:sp>
        <p:nvSpPr>
          <p:cNvPr id="7" name="바닥글 개체 틀 6">
            <a:extLst>
              <a:ext uri="{FF2B5EF4-FFF2-40B4-BE49-F238E27FC236}">
                <a16:creationId xmlns:a16="http://schemas.microsoft.com/office/drawing/2014/main" id="{9F416924-7678-4629-A593-ACE481774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1F70A700-FA6F-47D7-9669-D5494856A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DF98CC-160E-494C-8C3C-8CDC5FA257DE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15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753645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600C4FDB-0CD0-4A24-86DA-1A1D1D16A2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1066800"/>
            <a:ext cx="4749276" cy="2592425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감사합니다</a:t>
            </a:r>
          </a:p>
        </p:txBody>
      </p:sp>
      <p:sp>
        <p:nvSpPr>
          <p:cNvPr id="7" name="부제목 6">
            <a:extLst>
              <a:ext uri="{FF2B5EF4-FFF2-40B4-BE49-F238E27FC236}">
                <a16:creationId xmlns:a16="http://schemas.microsoft.com/office/drawing/2014/main" id="{DA8E3932-CA6C-420E-9ABA-34B69620C42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990599" y="3856314"/>
            <a:ext cx="4749275" cy="1858686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 err="1"/>
              <a:t>김경복선교사</a:t>
            </a:r>
            <a:endParaRPr lang="en-US" altLang="ko-KR" dirty="0"/>
          </a:p>
          <a:p>
            <a:pPr rtl="0"/>
            <a:r>
              <a:rPr lang="en-US" altLang="ko-KR" dirty="0">
                <a:hlinkClick r:id="rId3"/>
              </a:rPr>
              <a:t>odsk@opendoors.or.kr</a:t>
            </a:r>
            <a:endParaRPr lang="en-US" altLang="ko-KR" dirty="0"/>
          </a:p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  <a:hlinkClick r:id="rId4"/>
              </a:rPr>
              <a:t>http://opendoors.or.kr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9" name="그림 개체 틀 18" descr="용설란을 담은 그림">
            <a:extLst>
              <a:ext uri="{FF2B5EF4-FFF2-40B4-BE49-F238E27FC236}">
                <a16:creationId xmlns:a16="http://schemas.microsoft.com/office/drawing/2014/main" id="{E15DD46D-2D7C-463F-A18B-CF4C30E08A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77447" y="1066800"/>
            <a:ext cx="2405746" cy="2262033"/>
          </a:xfrm>
        </p:spPr>
      </p:pic>
      <p:pic>
        <p:nvPicPr>
          <p:cNvPr id="9" name="그림 개체 틀 8" descr="산, 야외, 하늘, 암석, 텐트를 담은 그림">
            <a:extLst>
              <a:ext uri="{FF2B5EF4-FFF2-40B4-BE49-F238E27FC236}">
                <a16:creationId xmlns:a16="http://schemas.microsoft.com/office/drawing/2014/main" id="{028D98CD-8146-4256-BD0A-D7B4C7C770A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92404" y="1066800"/>
            <a:ext cx="2405746" cy="2262033"/>
          </a:xfrm>
        </p:spPr>
      </p:pic>
      <p:pic>
        <p:nvPicPr>
          <p:cNvPr id="23" name="그림 개체 틀 22" descr="계곡, 자연, 협곡, 산을 담은 그림">
            <a:extLst>
              <a:ext uri="{FF2B5EF4-FFF2-40B4-BE49-F238E27FC236}">
                <a16:creationId xmlns:a16="http://schemas.microsoft.com/office/drawing/2014/main" id="{349394C9-EF9F-4C84-8978-9CF03DD05E5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77447" y="3443645"/>
            <a:ext cx="2405746" cy="2262033"/>
          </a:xfrm>
        </p:spPr>
      </p:pic>
      <p:pic>
        <p:nvPicPr>
          <p:cNvPr id="11" name="그림 개체 틀 10" descr="알로에 잎 클로즈업">
            <a:extLst>
              <a:ext uri="{FF2B5EF4-FFF2-40B4-BE49-F238E27FC236}">
                <a16:creationId xmlns:a16="http://schemas.microsoft.com/office/drawing/2014/main" id="{F5EBEBC0-CDA5-4DF4-A64C-698FF0B3401F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92405" y="3443645"/>
            <a:ext cx="2405746" cy="2262033"/>
          </a:xfrm>
        </p:spPr>
      </p:pic>
      <p:sp>
        <p:nvSpPr>
          <p:cNvPr id="26" name="날짜 개체 틀 25">
            <a:extLst>
              <a:ext uri="{FF2B5EF4-FFF2-40B4-BE49-F238E27FC236}">
                <a16:creationId xmlns:a16="http://schemas.microsoft.com/office/drawing/2014/main" id="{E6DC388C-72CE-4D2C-AA32-E1FF83F535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/>
          <a:p>
            <a:pPr lvl="0"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20XX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</a:p>
        </p:txBody>
      </p:sp>
      <p:sp>
        <p:nvSpPr>
          <p:cNvPr id="27" name="바닥글 개체 틀 26">
            <a:extLst>
              <a:ext uri="{FF2B5EF4-FFF2-40B4-BE49-F238E27FC236}">
                <a16:creationId xmlns:a16="http://schemas.microsoft.com/office/drawing/2014/main" id="{FD50BB59-A665-4D1E-BAE0-8D164269A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7648"/>
            <a:ext cx="4114800" cy="365125"/>
          </a:xfrm>
        </p:spPr>
        <p:txBody>
          <a:bodyPr rtlCol="0"/>
          <a:lstStyle/>
          <a:p>
            <a:pPr lvl="0"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프레젠테이션 제목</a:t>
            </a:r>
          </a:p>
        </p:txBody>
      </p:sp>
      <p:sp>
        <p:nvSpPr>
          <p:cNvPr id="28" name="슬라이드 번호 개체 틀 27">
            <a:extLst>
              <a:ext uri="{FF2B5EF4-FFF2-40B4-BE49-F238E27FC236}">
                <a16:creationId xmlns:a16="http://schemas.microsoft.com/office/drawing/2014/main" id="{96E5A4EB-E183-4EF0-8266-412826ACB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8400" y="6327648"/>
            <a:ext cx="1295400" cy="365125"/>
          </a:xfrm>
        </p:spPr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 rtl="0"/>
              <a:t>16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04280186"/>
      </p:ext>
    </p:extLst>
  </p:cSld>
  <p:clrMapOvr>
    <a:masterClrMapping/>
  </p:clrMapOvr>
</p:sld>
</file>

<file path=ppt/theme/theme1.xml><?xml version="1.0" encoding="utf-8"?>
<a:theme xmlns:a="http://schemas.openxmlformats.org/drawingml/2006/main" name="BlockprintVTI">
  <a:themeElements>
    <a:clrScheme name="Custom 69">
      <a:dk1>
        <a:sysClr val="windowText" lastClr="000000"/>
      </a:dk1>
      <a:lt1>
        <a:sysClr val="window" lastClr="FFFFFF"/>
      </a:lt1>
      <a:dk2>
        <a:srgbClr val="44131A"/>
      </a:dk2>
      <a:lt2>
        <a:srgbClr val="F2ECEA"/>
      </a:lt2>
      <a:accent1>
        <a:srgbClr val="A62C52"/>
      </a:accent1>
      <a:accent2>
        <a:srgbClr val="A7928D"/>
      </a:accent2>
      <a:accent3>
        <a:srgbClr val="307C71"/>
      </a:accent3>
      <a:accent4>
        <a:srgbClr val="41575D"/>
      </a:accent4>
      <a:accent5>
        <a:srgbClr val="8FA3A3"/>
      </a:accent5>
      <a:accent6>
        <a:srgbClr val="CA8370"/>
      </a:accent6>
      <a:hlink>
        <a:srgbClr val="D13D6E"/>
      </a:hlink>
      <a:folHlink>
        <a:srgbClr val="6C9D92"/>
      </a:folHlink>
    </a:clrScheme>
    <a:fontScheme name="Custom 56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848337_TF11507366_Win32" id="{99A106EE-79AC-4A27-9DE5-DB9D9C5C3198}" vid="{E6A9FDE5-552D-49ED-8318-F369296065BB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566CE74E-0E49-4DCF-8160-81B293B5DD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A578DBA-2233-4100-A154-9B2EE99CB7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D0DF15B-6C3C-4D75-B10D-16EE1DCCB689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블록프린트 디자인</Template>
  <TotalTime>823</TotalTime>
  <Words>1445</Words>
  <Application>Microsoft Office PowerPoint</Application>
  <PresentationFormat>와이드스크린</PresentationFormat>
  <Paragraphs>130</Paragraphs>
  <Slides>16</Slides>
  <Notes>12</Notes>
  <HiddenSlides>0</HiddenSlides>
  <MMClips>0</MMClips>
  <ScaleCrop>false</ScaleCrop>
  <HeadingPairs>
    <vt:vector size="6" baseType="variant">
      <vt:variant>
        <vt:lpstr>사용한 글꼴</vt:lpstr>
      </vt:variant>
      <vt:variant>
        <vt:i4>15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32" baseType="lpstr">
      <vt:lpstr>HY목각파임B</vt:lpstr>
      <vt:lpstr>NanumSquare</vt:lpstr>
      <vt:lpstr>NanumSquare ExtraBold</vt:lpstr>
      <vt:lpstr>system-ui</vt:lpstr>
      <vt:lpstr>var(--user-brandFontStackBase, SourceSansPro, Helvetica, Arial, sans-serif)</vt:lpstr>
      <vt:lpstr>Yu Gothic UI Semibold</vt:lpstr>
      <vt:lpstr>NanumGothic</vt:lpstr>
      <vt:lpstr>맑은 고딕</vt:lpstr>
      <vt:lpstr>휴먼매직체</vt:lpstr>
      <vt:lpstr>Arial</vt:lpstr>
      <vt:lpstr>Avenir Next LT Pro</vt:lpstr>
      <vt:lpstr>Helvetica</vt:lpstr>
      <vt:lpstr>roboto</vt:lpstr>
      <vt:lpstr>Segoe UI</vt:lpstr>
      <vt:lpstr>Times New Roman</vt:lpstr>
      <vt:lpstr>BlockprintVTI</vt:lpstr>
      <vt:lpstr>Prayer Meeting  for Persecuted Church Worldwide</vt:lpstr>
      <vt:lpstr>순서</vt:lpstr>
      <vt:lpstr>오픈도어 영상</vt:lpstr>
      <vt:lpstr>OPEN DOORS CORE VALUE/핵심가치 (3’)</vt:lpstr>
      <vt:lpstr>OPEN DOORS  CORE VALUE 7</vt:lpstr>
      <vt:lpstr>박해 받는 교회를 위한 기도(30')</vt:lpstr>
      <vt:lpstr>이란 기독교 개종자들이 석방되고 있습니다.</vt:lpstr>
      <vt:lpstr>WWL 박해순위 5위 국가/Libya</vt:lpstr>
      <vt:lpstr>WWL 박해순위 5위 국가/Libya</vt:lpstr>
      <vt:lpstr>튀르키예/시리아를 위해 기도해 주세요</vt:lpstr>
      <vt:lpstr>전심으로 시리아의 온전한 구호활동과 회복을 위해서 기도합니다.</vt:lpstr>
      <vt:lpstr>박해 받는 교회를 위한 기도가 이 땅에 요원의 불길처럼 뜨겁게 일어나기를 기도합니다.</vt:lpstr>
      <vt:lpstr>Make Hope Last 희망의 백만 기도</vt:lpstr>
      <vt:lpstr>말씀</vt:lpstr>
      <vt:lpstr>알림</vt:lpstr>
      <vt:lpstr>감사합니다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</dc:title>
  <dc:creator>DANIEL KIM</dc:creator>
  <cp:lastModifiedBy>DANIEL KIM</cp:lastModifiedBy>
  <cp:revision>10</cp:revision>
  <dcterms:created xsi:type="dcterms:W3CDTF">2023-02-07T05:48:49Z</dcterms:created>
  <dcterms:modified xsi:type="dcterms:W3CDTF">2023-03-07T05:28:13Z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