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1"/>
  </p:notesMasterIdLst>
  <p:handoutMasterIdLst>
    <p:handoutMasterId r:id="rId22"/>
  </p:handoutMasterIdLst>
  <p:sldIdLst>
    <p:sldId id="256" r:id="rId5"/>
    <p:sldId id="284" r:id="rId6"/>
    <p:sldId id="341" r:id="rId7"/>
    <p:sldId id="373" r:id="rId8"/>
    <p:sldId id="343" r:id="rId9"/>
    <p:sldId id="274" r:id="rId10"/>
    <p:sldId id="2445" r:id="rId11"/>
    <p:sldId id="2446" r:id="rId12"/>
    <p:sldId id="2448" r:id="rId13"/>
    <p:sldId id="262" r:id="rId14"/>
    <p:sldId id="2440" r:id="rId15"/>
    <p:sldId id="2447" r:id="rId16"/>
    <p:sldId id="409" r:id="rId17"/>
    <p:sldId id="347" r:id="rId18"/>
    <p:sldId id="299" r:id="rId19"/>
    <p:sldId id="348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2023-03-14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2023-03-14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2023-03-14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149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DDDA21C8-9B4F-48CA-BBF3-273AA89D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461339"/>
            <a:ext cx="3949840" cy="22517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36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C60A49-3E5E-45D9-82CF-80174402B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942" y="0"/>
            <a:ext cx="719262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3E687B-7CD1-42D6-B28F-7CF3EB714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7942" y="0"/>
            <a:ext cx="719263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그림 개체 틀 19">
            <a:extLst>
              <a:ext uri="{FF2B5EF4-FFF2-40B4-BE49-F238E27FC236}">
                <a16:creationId xmlns:a16="http://schemas.microsoft.com/office/drawing/2014/main" id="{B458BE2E-5260-4DB2-86A2-2C93610844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61339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그림 개체 틀 19">
            <a:extLst>
              <a:ext uri="{FF2B5EF4-FFF2-40B4-BE49-F238E27FC236}">
                <a16:creationId xmlns:a16="http://schemas.microsoft.com/office/drawing/2014/main" id="{73295B3D-C1CE-453D-B606-79917F4EFDD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0826" y="3429000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42C36F80-96FA-43AC-ACFF-C626ED2F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7" name="텍스트 개체 틀 25">
            <a:extLst>
              <a:ext uri="{FF2B5EF4-FFF2-40B4-BE49-F238E27FC236}">
                <a16:creationId xmlns:a16="http://schemas.microsoft.com/office/drawing/2014/main" id="{3A3DA98F-3AD9-4503-8525-7A30DD715B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29F436A2-3398-4A5A-AF46-81BC526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>
            <a:lvl1pPr algn="l"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78BD5B31-7A42-46D8-A5A3-CD0DC4B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4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8438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2726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5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13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56" r:id="rId11"/>
    <p:sldLayoutId id="2147483769" r:id="rId12"/>
    <p:sldLayoutId id="2147483770" r:id="rId13"/>
    <p:sldLayoutId id="2147483772" r:id="rId14"/>
    <p:sldLayoutId id="2147483773" r:id="rId15"/>
    <p:sldLayoutId id="2147483774" r:id="rId16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hyperlink" Target="https://www.youtube.com/watch?v=1SExWwcJKy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../../11%20Earthquake/&#50689;&#49345;/Earthquake%20in%20Syria%20-%20Listening%20%20to%20needs%20of%20victims/Earthquake%20in%20Syria%20-%20Listening%20%20to%20needs%20of%20victims.mp4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makehopelast.org/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5" y="1839098"/>
            <a:ext cx="8763001" cy="1174108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14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pm7:30-8:30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pic>
        <p:nvPicPr>
          <p:cNvPr id="28" name="그림 개체 틀 27">
            <a:extLst>
              <a:ext uri="{FF2B5EF4-FFF2-40B4-BE49-F238E27FC236}">
                <a16:creationId xmlns:a16="http://schemas.microsoft.com/office/drawing/2014/main" id="{F59B4BFC-AD66-446F-8E77-27414D9D0B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/>
          <a:stretch/>
        </p:blipFill>
        <p:spPr>
          <a:xfrm>
            <a:off x="6781800" y="4379170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33984" y="744892"/>
            <a:ext cx="7858015" cy="28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/>
              <a:t>OPEN DOORS CORE VALUE/</a:t>
            </a:r>
            <a:r>
              <a:rPr lang="ko-KR" altLang="en-US" sz="1999" dirty="0"/>
              <a:t>핵심가치</a:t>
            </a:r>
            <a:r>
              <a:rPr lang="en-US" altLang="ko-KR" sz="1999" dirty="0"/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/>
              <a:t>OPEN DOORS </a:t>
            </a:r>
            <a:br>
              <a:rPr lang="en-US" altLang="ko-KR" sz="2799"/>
            </a:br>
            <a:r>
              <a:rPr lang="en-US" altLang="ko-KR" sz="2799"/>
              <a:t>CORE VALUE 1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6965" r="4180" b="1"/>
          <a:stretch/>
        </p:blipFill>
        <p:spPr>
          <a:xfrm>
            <a:off x="20" y="10"/>
            <a:ext cx="8119852" cy="6409934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1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 descr="텍스트, 신문이(가) 표시된 사진&#10;&#10;자동 생성된 설명">
            <a:hlinkClick r:id="rId4"/>
            <a:extLst>
              <a:ext uri="{FF2B5EF4-FFF2-40B4-BE49-F238E27FC236}">
                <a16:creationId xmlns:a16="http://schemas.microsoft.com/office/drawing/2014/main" id="{AE9BCF13-DE95-B85F-DE4D-204ADE591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863" y="4893606"/>
            <a:ext cx="2347014" cy="182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6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/Nigeria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00" dirty="0"/>
              <a:t>“</a:t>
            </a:r>
            <a:r>
              <a:rPr lang="ko-KR" altLang="en-US" sz="1000" dirty="0"/>
              <a:t>보라 그가 반석을 쳐서 물을 내시니 시내가 넘쳤으나 그가 능히 떡도 주시며 자기 백성을 위하여 고기도 </a:t>
            </a:r>
            <a:r>
              <a:rPr lang="ko-KR" altLang="en-US" sz="1000" dirty="0" err="1"/>
              <a:t>예비하시랴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하였도다</a:t>
            </a:r>
            <a:r>
              <a:rPr lang="en-US" altLang="ko-KR" sz="1000" dirty="0"/>
              <a:t>" (</a:t>
            </a:r>
            <a:r>
              <a:rPr lang="ko-KR" altLang="en-US" sz="1000" dirty="0"/>
              <a:t>시편 </a:t>
            </a:r>
            <a:r>
              <a:rPr lang="en-US" altLang="ko-KR" sz="1000" dirty="0"/>
              <a:t>78:20)</a:t>
            </a:r>
            <a:endParaRPr lang="ko-KR" altLang="en-US" sz="105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200" dirty="0"/>
              <a:t>나이지리아의 기독교인들은 뿌리깊은 이슬람화 정책으로 인해 박해를 받고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이는 특히 북부 지역에 만연해 있으며 점차 남부로 확산되고 있습니다</a:t>
            </a:r>
            <a:r>
              <a:rPr lang="en-US" altLang="ko-KR" sz="1200" dirty="0"/>
              <a:t>. </a:t>
            </a:r>
          </a:p>
          <a:p>
            <a:pPr algn="just"/>
            <a:r>
              <a:rPr lang="ko-KR" altLang="en-US" sz="1200" dirty="0"/>
              <a:t>북부 국가들이 </a:t>
            </a:r>
            <a:r>
              <a:rPr lang="en-US" altLang="ko-KR" sz="1200" dirty="0"/>
              <a:t>1999</a:t>
            </a:r>
            <a:r>
              <a:rPr lang="ko-KR" altLang="en-US" sz="1200" dirty="0"/>
              <a:t>년에 </a:t>
            </a:r>
            <a:r>
              <a:rPr lang="ko-KR" altLang="en-US" sz="1200" dirty="0" err="1"/>
              <a:t>샤리아</a:t>
            </a:r>
            <a:r>
              <a:rPr lang="en-US" altLang="ko-KR" sz="1200" dirty="0"/>
              <a:t>(</a:t>
            </a:r>
            <a:r>
              <a:rPr lang="ko-KR" altLang="en-US" sz="1200" dirty="0"/>
              <a:t>이슬람법</a:t>
            </a:r>
            <a:r>
              <a:rPr lang="en-US" altLang="ko-KR" sz="1200" dirty="0"/>
              <a:t>)</a:t>
            </a:r>
            <a:r>
              <a:rPr lang="ko-KR" altLang="en-US" sz="1200" dirty="0"/>
              <a:t>에 대한 충성을 선언한 이후</a:t>
            </a:r>
            <a:r>
              <a:rPr lang="en-US" altLang="ko-KR" sz="1200" dirty="0"/>
              <a:t>, </a:t>
            </a:r>
            <a:r>
              <a:rPr lang="ko-KR" altLang="en-US" sz="1200" dirty="0"/>
              <a:t>이 강제적 이슬람화 는 폭력적인 수단을 통해 추진력을 얻었습니다</a:t>
            </a:r>
            <a:r>
              <a:rPr lang="en-US" altLang="ko-KR" sz="1200" dirty="0"/>
              <a:t>. </a:t>
            </a:r>
          </a:p>
          <a:p>
            <a:pPr algn="just"/>
            <a:r>
              <a:rPr lang="ko-KR" altLang="en-US" sz="1200" dirty="0"/>
              <a:t>이슬람 무장 단체의 공격은 </a:t>
            </a:r>
            <a:r>
              <a:rPr lang="en-US" altLang="ko-KR" sz="1200" dirty="0"/>
              <a:t>2015</a:t>
            </a:r>
            <a:r>
              <a:rPr lang="ko-KR" altLang="en-US" sz="1200" dirty="0"/>
              <a:t>년 이후 지 속적으로 증가했지만 정부는 모든 나이지리아인</a:t>
            </a:r>
            <a:r>
              <a:rPr lang="en-US" altLang="ko-KR" sz="1200" dirty="0"/>
              <a:t>, </a:t>
            </a:r>
            <a:r>
              <a:rPr lang="ko-KR" altLang="en-US" sz="1200" dirty="0"/>
              <a:t>특히 기독교인에게 영향을 미치는 폭력의 증가를 막지 못했습니다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폭력은 </a:t>
            </a:r>
            <a:r>
              <a:rPr lang="ko-KR" altLang="en-US" sz="1200" dirty="0" err="1"/>
              <a:t>보코하람</a:t>
            </a:r>
            <a:r>
              <a:rPr lang="en-US" altLang="ko-KR" sz="1200" dirty="0"/>
              <a:t>, ISWAP, </a:t>
            </a:r>
            <a:r>
              <a:rPr lang="ko-KR" altLang="en-US" sz="1200" dirty="0" err="1"/>
              <a:t>풀라니</a:t>
            </a:r>
            <a:r>
              <a:rPr lang="ko-KR" altLang="en-US" sz="1200" dirty="0"/>
              <a:t> 반군과 같은 무장단체가 희생자들에게 살인</a:t>
            </a:r>
            <a:r>
              <a:rPr lang="en-US" altLang="ko-KR" sz="1200" dirty="0"/>
              <a:t>, </a:t>
            </a:r>
            <a:r>
              <a:rPr lang="ko-KR" altLang="en-US" sz="1200" dirty="0"/>
              <a:t>학대</a:t>
            </a:r>
            <a:r>
              <a:rPr lang="en-US" altLang="ko-KR" sz="1200" dirty="0"/>
              <a:t>, </a:t>
            </a:r>
            <a:r>
              <a:rPr lang="ko-KR" altLang="en-US" sz="1200" dirty="0"/>
              <a:t>납치 및 성폭력 등 북부에서 가장 빈번히 일어나고 있습니다</a:t>
            </a:r>
            <a:r>
              <a:rPr lang="en-US" altLang="ko-KR" sz="1200" dirty="0"/>
              <a:t>. </a:t>
            </a:r>
          </a:p>
          <a:p>
            <a:pPr algn="just"/>
            <a:r>
              <a:rPr lang="ko-KR" altLang="en-US" sz="1200" dirty="0"/>
              <a:t>기독교인들은 그들의 땅과 생계 수단을 박탈당했습니다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많은 사람들이 국내 실향민이나 난민으로 살고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나이지리아 북부의 </a:t>
            </a:r>
            <a:r>
              <a:rPr lang="ko-KR" altLang="en-US" sz="1200" dirty="0" err="1"/>
              <a:t>샤리아</a:t>
            </a:r>
            <a:r>
              <a:rPr lang="ko-KR" altLang="en-US" sz="1200" dirty="0"/>
              <a:t> 주에서 기독교인들은 </a:t>
            </a:r>
            <a:r>
              <a:rPr lang="en-US" altLang="ko-KR" sz="1200" dirty="0"/>
              <a:t>2</a:t>
            </a:r>
            <a:r>
              <a:rPr lang="ko-KR" altLang="en-US" sz="1200" dirty="0"/>
              <a:t>등 시민으로서 차별과 배제에 직면해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무슬림 배경을 가진 기독교인도 가족의 거부</a:t>
            </a:r>
            <a:r>
              <a:rPr lang="en-US" altLang="ko-KR" sz="1200" dirty="0"/>
              <a:t>, </a:t>
            </a:r>
            <a:r>
              <a:rPr lang="ko-KR" altLang="en-US" sz="1200" dirty="0"/>
              <a:t>기독교 신앙의 포기압력</a:t>
            </a:r>
            <a:r>
              <a:rPr lang="en-US" altLang="ko-KR" sz="1200" dirty="0"/>
              <a:t>, </a:t>
            </a:r>
            <a:r>
              <a:rPr lang="ko-KR" altLang="en-US" sz="1200" dirty="0"/>
              <a:t>신체적 폭력에 직면하고 있습니다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현지 교회 파트너들을 통해 제자훈련과 박해 생존훈련</a:t>
            </a:r>
            <a:r>
              <a:rPr lang="en-US" altLang="ko-KR" sz="1000" dirty="0"/>
              <a:t>, </a:t>
            </a:r>
            <a:r>
              <a:rPr lang="ko-KR" altLang="en-US" sz="1000" dirty="0"/>
              <a:t>외상치료</a:t>
            </a:r>
            <a:r>
              <a:rPr lang="en-US" altLang="ko-KR" sz="1000" dirty="0"/>
              <a:t>, </a:t>
            </a:r>
            <a:r>
              <a:rPr lang="ko-KR" altLang="en-US" sz="1000" dirty="0"/>
              <a:t>구호지원</a:t>
            </a:r>
            <a:r>
              <a:rPr lang="en-US" altLang="ko-KR" sz="1000" dirty="0"/>
              <a:t>, </a:t>
            </a:r>
            <a:r>
              <a:rPr lang="ko-KR" altLang="en-US" sz="1000" dirty="0"/>
              <a:t>경제적 역량강화 프로젝트 등으로 나이지리아의 기독교인들을 돕고 있습니다</a:t>
            </a:r>
            <a:r>
              <a:rPr lang="en-US" altLang="ko-KR" sz="1000" dirty="0"/>
              <a:t>.</a:t>
            </a:r>
            <a:endParaRPr lang="ko-KR" altLang="en-US" sz="16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313427"/>
            <a:ext cx="4431721" cy="4423392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ea typeface="굴림" panose="020B0600000101010101" pitchFamily="50" charset="-127"/>
              </a:rPr>
              <a:t>6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</a:t>
            </a:r>
            <a:r>
              <a:rPr lang="en-US" altLang="ko-KR" dirty="0"/>
              <a:t>Nigeria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위험에도 불구하고 나이지리아 신자들의 용기 있는 믿음에 하나님께 감사드립니다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나이지리아 전역의 무장 단체들에 의해 자행된 폭력의 종식을 위해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</a:rPr>
              <a:t>오픈도어 파트너들이 트라우마 치료와 박해 생존 훈련을 통해 더 많은 폭력과 납치 생존자들에게 다가갈 수 있도록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200" b="0" i="0" dirty="0">
                <a:solidFill>
                  <a:srgbClr val="000000"/>
                </a:solidFill>
                <a:effectLst/>
                <a:latin typeface="맑은고딕"/>
              </a:rPr>
              <a:t>지난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맑은고딕"/>
              </a:rPr>
              <a:t>3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맑은고딕"/>
              </a:rPr>
              <a:t>월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맑은고딕"/>
              </a:rPr>
              <a:t>1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맑은고딕"/>
              </a:rPr>
              <a:t>일 </a:t>
            </a:r>
            <a:r>
              <a:rPr lang="ko-KR" altLang="en-US" sz="1200" dirty="0">
                <a:solidFill>
                  <a:srgbClr val="000000"/>
                </a:solidFill>
                <a:latin typeface="맑은고딕"/>
              </a:rPr>
              <a:t>대통령에 당선된 볼라 </a:t>
            </a:r>
            <a:r>
              <a:rPr lang="ko-KR" altLang="en-US" sz="1200" dirty="0" err="1">
                <a:solidFill>
                  <a:srgbClr val="000000"/>
                </a:solidFill>
                <a:latin typeface="맑은고딕"/>
              </a:rPr>
              <a:t>티누보</a:t>
            </a:r>
            <a:r>
              <a:rPr lang="en-US" altLang="ko-KR" sz="1200" dirty="0">
                <a:solidFill>
                  <a:srgbClr val="000000"/>
                </a:solidFill>
                <a:latin typeface="맑은고딕"/>
              </a:rPr>
              <a:t>(70)</a:t>
            </a:r>
            <a:r>
              <a:rPr lang="ko-KR" altLang="en-US" sz="1200" dirty="0">
                <a:solidFill>
                  <a:srgbClr val="000000"/>
                </a:solidFill>
                <a:latin typeface="맑은고딕"/>
              </a:rPr>
              <a:t>는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맑은고딕"/>
              </a:rPr>
              <a:t> 무슬림이며  이슬람교가 지배적인 나이지리아에서  무슬림의 지지로 현직 부통령을 비롯한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맑은고딕"/>
              </a:rPr>
              <a:t>20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맑은고딕"/>
              </a:rPr>
              <a:t>여명의 여당 후보 경선자를 물리치고 여당후보로 선출되었다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맑은고딕"/>
              </a:rPr>
              <a:t>.</a:t>
            </a:r>
          </a:p>
          <a:p>
            <a:pPr marL="0" indent="0" algn="just">
              <a:buNone/>
            </a:pPr>
            <a:br>
              <a:rPr lang="ko-KR" altLang="en-US" sz="1200" dirty="0"/>
            </a:br>
            <a:r>
              <a:rPr lang="ko-KR" altLang="en-US" sz="1050" b="0" i="0" dirty="0">
                <a:solidFill>
                  <a:srgbClr val="000000"/>
                </a:solidFill>
                <a:effectLst/>
                <a:latin typeface="맑은고딕"/>
              </a:rPr>
              <a:t>아프리카 최대의 인구와 무한한 석유매장량을 가진 나이지리아는 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맑은고딕"/>
              </a:rPr>
              <a:t>2050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맑은고딕"/>
              </a:rPr>
              <a:t>년에는 미국을 제치고 세계 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맑은고딕"/>
              </a:rPr>
              <a:t>3</a:t>
            </a:r>
            <a:r>
              <a:rPr lang="ko-KR" altLang="en-US" sz="1050" b="0" i="0" dirty="0">
                <a:solidFill>
                  <a:srgbClr val="000000"/>
                </a:solidFill>
                <a:effectLst/>
                <a:latin typeface="맑은고딕"/>
              </a:rPr>
              <a:t>위 인구대국으로 성장할 가능성이 있다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맑은고딕"/>
              </a:rPr>
              <a:t>. </a:t>
            </a:r>
            <a:endParaRPr lang="ko-KR" altLang="en-US" sz="1300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72765" y="896538"/>
            <a:ext cx="6493231" cy="29219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C26483-3F70-4564-0C79-B545F1B00724}"/>
              </a:ext>
            </a:extLst>
          </p:cNvPr>
          <p:cNvSpPr txBox="1"/>
          <p:nvPr/>
        </p:nvSpPr>
        <p:spPr>
          <a:xfrm>
            <a:off x="6012273" y="1639020"/>
            <a:ext cx="1477992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chemeClr val="bg1"/>
                </a:solidFill>
                <a:highlight>
                  <a:srgbClr val="000000"/>
                </a:highlight>
              </a:rPr>
              <a:t>볼라 </a:t>
            </a:r>
            <a:r>
              <a:rPr lang="ko-KR" altLang="en-US" sz="1100" dirty="0" err="1">
                <a:solidFill>
                  <a:schemeClr val="bg1"/>
                </a:solidFill>
                <a:highlight>
                  <a:srgbClr val="000000"/>
                </a:highlight>
              </a:rPr>
              <a:t>티누보</a:t>
            </a:r>
            <a:r>
              <a:rPr lang="en-US" altLang="ko-KR" sz="1100" dirty="0">
                <a:solidFill>
                  <a:schemeClr val="bg1"/>
                </a:solidFill>
                <a:highlight>
                  <a:srgbClr val="000000"/>
                </a:highlight>
              </a:rPr>
              <a:t>(70)</a:t>
            </a:r>
            <a:endParaRPr lang="ko-KR" altLang="en-US" sz="11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A2319F-658C-7905-0BAA-1DE18B71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b="0" i="0" dirty="0">
                <a:effectLst/>
                <a:latin typeface="noto"/>
              </a:rPr>
              <a:t>중앙아시아</a:t>
            </a:r>
            <a:r>
              <a:rPr lang="en-US" altLang="ko-KR" sz="3600" b="0" i="0" dirty="0">
                <a:effectLst/>
                <a:latin typeface="noto"/>
              </a:rPr>
              <a:t>: </a:t>
            </a:r>
            <a:r>
              <a:rPr lang="ko-KR" altLang="en-US" sz="3600" b="0" i="0" dirty="0">
                <a:effectLst/>
                <a:latin typeface="noto"/>
              </a:rPr>
              <a:t>지하 가정교회 목사님의 기도 요청</a:t>
            </a:r>
            <a:endParaRPr lang="ko-KR" altLang="en-US" sz="3600" dirty="0"/>
          </a:p>
        </p:txBody>
      </p:sp>
      <p:pic>
        <p:nvPicPr>
          <p:cNvPr id="9" name="그림 개체 틀 8" descr="텍스트이(가) 표시된 사진&#10;&#10;자동 생성된 설명">
            <a:extLst>
              <a:ext uri="{FF2B5EF4-FFF2-40B4-BE49-F238E27FC236}">
                <a16:creationId xmlns:a16="http://schemas.microsoft.com/office/drawing/2014/main" id="{EECD771D-A77C-D63F-5F6A-9D47300855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5122" r="5122"/>
          <a:stretch>
            <a:fillRect/>
          </a:stretch>
        </p:blipFill>
        <p:spPr/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70CCAEC-8839-EE7E-F249-57502B256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Open Doors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는 중앙아시아의 한 지하 가정교회와 연결되어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이들은 기독교인 몇 명을 만났고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,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 러시아 비밀경호국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(KGB)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출신 </a:t>
            </a: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noto"/>
              </a:rPr>
              <a:t>타히르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 목사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(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가명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와 대화를 나눴습니다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</a:p>
          <a:p>
            <a:pPr algn="just"/>
            <a:br>
              <a:rPr lang="ko-KR" altLang="en-US" sz="1400" dirty="0"/>
            </a:br>
            <a:r>
              <a:rPr lang="ko-KR" altLang="en-US" sz="1400" b="0" i="0" dirty="0" err="1">
                <a:solidFill>
                  <a:srgbClr val="000000"/>
                </a:solidFill>
                <a:effectLst/>
                <a:latin typeface="noto"/>
              </a:rPr>
              <a:t>타히르목사는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 다음과 같은 기도 제목을 나눴습니다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새로운 신자들이 복음을 전할 수 있는 더 많은 힘과 용기를 얻게 되도록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하나님께서 복음 전도자들을 훈련하여 사회에 복음을 전할 수 있도록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많은 </a:t>
            </a:r>
            <a:r>
              <a:rPr lang="ko-KR" altLang="en-US" sz="1400" dirty="0">
                <a:solidFill>
                  <a:srgbClr val="000000"/>
                </a:solidFill>
                <a:latin typeface="noto"/>
              </a:rPr>
              <a:t>사람들이 열악한 경제 상황 때문에 나라를 떠나고 있는데 이는 교회를 더욱 어렵게 만들고 있습니다</a:t>
            </a:r>
            <a:r>
              <a:rPr lang="en-US" altLang="ko-KR" sz="1400" dirty="0">
                <a:solidFill>
                  <a:srgbClr val="000000"/>
                </a:solidFill>
                <a:latin typeface="noto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기독교인들이 이 땅에 머물며 자신의 미래를 개척할 수 있는 마음을 갖도록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하나님이 가정교회를 지켜 주시도록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가정교회는 인원이 너무 작아 등록할 수 없으며 비밀로 모이고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noto"/>
              </a:rPr>
              <a:t>이웃과 관리들의 눈을 가리어 우리 모임을 보지 못하게 하소서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  <a:endParaRPr lang="ko-KR" altLang="en-US" sz="1400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29461D9-9368-5092-8AE6-0CAEC9617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170899-FEE5-6279-E102-E1534643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49038AD-B9AE-694C-4331-0C4B8BC5B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9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0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2800" kern="0" dirty="0" err="1">
                <a:ea typeface="굴림" panose="020B0600000101010101" pitchFamily="50" charset="-127"/>
              </a:rPr>
              <a:t>튀르키예</a:t>
            </a:r>
            <a:r>
              <a:rPr lang="en-US" altLang="ko-KR" sz="2800" kern="0" dirty="0">
                <a:ea typeface="굴림" panose="020B0600000101010101" pitchFamily="50" charset="-127"/>
              </a:rPr>
              <a:t>/</a:t>
            </a:r>
            <a:r>
              <a:rPr lang="ko-KR" altLang="en-US" sz="2800" kern="0" dirty="0">
                <a:ea typeface="굴림" panose="020B0600000101010101" pitchFamily="50" charset="-127"/>
              </a:rPr>
              <a:t>시리아를 위해 기도해 주세요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latin typeface="NanumSquare ExtraBold"/>
              </a:rPr>
              <a:t>네가 물 가운데로 지날 때에 내가 너와 함께 할 것이라 강을 건널 때에 물이 너를 침몰하지 못할 것이며 네가 불 가운데로 지날 때에 타지도 아니할 것이요 불꽃이 너를 사르지도 </a:t>
            </a:r>
            <a:r>
              <a:rPr lang="ko-KR" altLang="en-US" sz="1200" b="1" i="0" u="none" strike="noStrike" baseline="0" dirty="0" err="1">
                <a:latin typeface="NanumSquare ExtraBold"/>
              </a:rPr>
              <a:t>못하리니</a:t>
            </a:r>
            <a:r>
              <a:rPr lang="en-US" altLang="ko-KR" sz="1200" b="1" i="0" u="none" strike="noStrike" baseline="0" dirty="0">
                <a:latin typeface="NanumSquare ExtraBold"/>
              </a:rPr>
              <a:t>“ (</a:t>
            </a:r>
            <a:r>
              <a:rPr lang="ko-KR" altLang="en-US" sz="1200" b="1" i="0" u="none" strike="noStrike" baseline="0" dirty="0"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latin typeface="NanumSquare ExtraBold"/>
              </a:rPr>
              <a:t>43:2)</a:t>
            </a:r>
            <a:endParaRPr lang="ko-KR" altLang="en-US" sz="11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2023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 이른 아침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4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17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분에 진도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7.8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대지진이 터키와 시리아를 강타했습니다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터키에서 피해를 입은 도시는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Gaziantep, Diyarbakir, Iskenderun, </a:t>
            </a:r>
            <a:r>
              <a:rPr lang="en-US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Hatay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-region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및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Adana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시리아에서 피해를 입은 도시는 알레포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아프린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이들렙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하마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라타키아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타르투스입니다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7,500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회 이상의 여진이 등록되었습니다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세계보건기구에 따르면 두 나라에서 발생한 지진으로 인해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2,300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만 명이 피해를 입었습니다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현재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50,000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사망했고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숫자는 계속 증가할 수 있음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 80,000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부상당했습니다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이번 주는 시리아 전쟁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12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주년이 되는 주입니다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일부 정치적 변화를 위한 평화적 시위로 시작되었지만 시위대와 정부 사이의 폭력적인 대결로 확대되어 전국적으로 확산되었고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길고 피비린내 나는 파괴적인 전쟁이 시작되었습니다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12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년이 지난 지금도 일부 지역은 반대 세력에 의해 통제되고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전쟁은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100,000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명의 생명을 앗아갔고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인적 손실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대규모 유민 발생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국토의 황폐화 및 심각한 경제 위기로 이어졌습니다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많은 기독교인을 포함한 수많은 시리아인들이 나라를 떠났습니다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분쟁이 끝나고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남아 있는 기독교인들이 시리아에서 미래를 가질 수 있도록 기도해 주십시오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 가운데서도 시리아 교회를 강화하기 위해 헌신적으로 사역하는 파트너 조직에 대해 하나님께 감사드립니다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지혜와 능력을 주셔서 잘 감당하게 도와 주세요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/>
              <a:t>시리아 알레포의 </a:t>
            </a:r>
            <a:r>
              <a:rPr lang="ko-KR" altLang="en-US" sz="1200" dirty="0" err="1"/>
              <a:t>이브라임</a:t>
            </a:r>
            <a:r>
              <a:rPr lang="ko-KR" altLang="en-US" sz="1200" dirty="0"/>
              <a:t> 목사님은 화해와 하나됨 그리고 섬김이 하나님 앞에 </a:t>
            </a:r>
            <a:r>
              <a:rPr lang="ko-KR" altLang="en-US" sz="1200" dirty="0" err="1"/>
              <a:t>열납</a:t>
            </a:r>
            <a:r>
              <a:rPr lang="ko-KR" altLang="en-US" sz="1200" dirty="0"/>
              <a:t> 되기를 위해서 기도요청 하고 계십니다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284898" y="2678334"/>
            <a:ext cx="5283125" cy="335810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467C35-5D51-BAD4-44ED-DAF7EB01E0AA}"/>
              </a:ext>
            </a:extLst>
          </p:cNvPr>
          <p:cNvSpPr txBox="1"/>
          <p:nvPr/>
        </p:nvSpPr>
        <p:spPr>
          <a:xfrm>
            <a:off x="6284898" y="2358426"/>
            <a:ext cx="366135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Salaries level (1 USD now is between 6,500 and 7500 SYP):</a:t>
            </a:r>
            <a:endParaRPr lang="ko-KR" altLang="ko-KR" sz="1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전심으로 시리아의 온전한 구호활동과 회복을 위해서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effectLst/>
              </a:rPr>
              <a:t>시리아 사역 기획안</a:t>
            </a:r>
            <a:endParaRPr lang="ko-KR" altLang="ko-KR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55A9F6B-8648-47C3-598A-5896FEAAD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향후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개월간 취약계층을 위한 현금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바우처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현재 집에서 살 수 없는 사람들에게 임대료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가족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청소년 및 어린이를 위한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보호소 운영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학교 및 병원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진료소 재활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어린이에게 친숙한 공간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마련</a:t>
            </a:r>
            <a:r>
              <a:rPr lang="en-US" altLang="ko-KR" dirty="0">
                <a:latin typeface="Times New Roman" panose="02020603050405020304" pitchFamily="18" charset="0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응급 처치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트라우마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치료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무너진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비즈니스 복구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생계 프로젝트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소득 창출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여성 교육 확대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스포츠 사역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장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진료소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약품 및 장비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1174" y="1541593"/>
            <a:ext cx="4307865" cy="356069"/>
          </a:xfrm>
        </p:spPr>
        <p:txBody>
          <a:bodyPr>
            <a:normAutofit/>
          </a:bodyPr>
          <a:lstStyle/>
          <a:p>
            <a:endParaRPr lang="en-US" altLang="ko-KR" sz="1300" b="1" i="0" dirty="0">
              <a:solidFill>
                <a:schemeClr val="tx1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90253085-E07E-DE2C-2EF3-DF0CB3F96A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1174" y="5409704"/>
            <a:ext cx="4478215" cy="75317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•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우리는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cs typeface="맑은 고딕" panose="020B0503020000020004" pitchFamily="50" charset="-127"/>
              </a:rPr>
              <a:t>위에 언급한바와 같이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수혜자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수를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effectLst/>
                <a:cs typeface="맑은 고딕" panose="020B0503020000020004" pitchFamily="50" charset="-127"/>
              </a:rPr>
              <a:t>파악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하고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있습니다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팀의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열망은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적어도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알레포와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라타키아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(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총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50,000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명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)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에 있는 모든 크리스찬과</a:t>
            </a:r>
            <a:r>
              <a:rPr lang="en-US" altLang="ko-KR" sz="1100" dirty="0">
                <a:effectLst/>
                <a:cs typeface="굴림" panose="020B0600000101010101" pitchFamily="50" charset="-127"/>
              </a:rPr>
              <a:t> 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다음은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북시리아의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MBB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그룹을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섬기는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것입니다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</a:t>
            </a:r>
            <a:endParaRPr lang="ko-KR" altLang="ko-KR" sz="1100" dirty="0">
              <a:effectLst/>
            </a:endParaRPr>
          </a:p>
          <a:p>
            <a:pPr marL="0" indent="0" algn="l" latinLnBrk="1">
              <a:lnSpc>
                <a:spcPct val="107000"/>
              </a:lnSpc>
              <a:spcAft>
                <a:spcPts val="600"/>
              </a:spcAft>
              <a:buNone/>
            </a:pP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11</a:t>
            </a:fld>
            <a:endParaRPr lang="ko-KR" altLang="en-US"/>
          </a:p>
        </p:txBody>
      </p:sp>
      <p:pic>
        <p:nvPicPr>
          <p:cNvPr id="12" name="그림 11">
            <a:hlinkClick r:id="rId2" action="ppaction://hlinkfile"/>
            <a:extLst>
              <a:ext uri="{FF2B5EF4-FFF2-40B4-BE49-F238E27FC236}">
                <a16:creationId xmlns:a16="http://schemas.microsoft.com/office/drawing/2014/main" id="{38751B02-5C25-57D0-5A58-FBD53E2E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81173" y="2360599"/>
            <a:ext cx="5625669" cy="259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576115F4-60FC-7994-C29B-6C6E748E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Make Hope Last </a:t>
            </a:r>
            <a:r>
              <a:rPr lang="ko-KR" altLang="en-US" dirty="0"/>
              <a:t>희망의 백만 기도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96535280-678E-7363-2D35-25DAA7FD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B18C8394-D22B-BF18-EF22-74003857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EDC134B6-E31D-0ED4-0CD6-5DDF9CD6A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altLang="ko-KR" smtClean="0"/>
              <a:pPr/>
              <a:t>12</a:t>
            </a:fld>
            <a:endParaRPr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810E3893-BB4E-8EB0-3A82-902F559EB75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터키 중부와 시리아 북서부의 지진으로 목숨을 잃은 사람들의 상실감에서 </a:t>
            </a:r>
            <a:r>
              <a:rPr lang="ko-KR" altLang="en-US" sz="2000" i="0" dirty="0" err="1">
                <a:effectLst/>
                <a:latin typeface="roboto" panose="02000000000000000000" pitchFamily="2" charset="0"/>
              </a:rPr>
              <a:t>건져주시고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하나님의 평화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외상을 치유해 주시도록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교회가 피난처가 되고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회복력의 장소가 되도록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;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그리스도인 공동체는 어둠 속에서 빛으로 빛날 것이며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모두에게 희망의 신호가 될 것입니다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그리스도인 지도자와 사역자들에게 지역 사회에 가장 잘 봉사하는 방법과 지혜와 분별력을 주시도록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전 세계 교회가 서로 연합하여 기도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지지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응원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격려가 이어질 수 있도록</a:t>
            </a:r>
            <a:endParaRPr lang="en-US" altLang="ko-KR" sz="2000" i="0" dirty="0">
              <a:effectLst/>
              <a:latin typeface="roboto" panose="02000000000000000000" pitchFamily="2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099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오픈도어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bg1"/>
                </a:solidFill>
              </a:rPr>
              <a:t>삼수령센터와 </a:t>
            </a:r>
            <a:r>
              <a:rPr lang="ko-KR" altLang="en-US" sz="1600" i="1" dirty="0" err="1">
                <a:solidFill>
                  <a:schemeClr val="bg1"/>
                </a:solidFill>
              </a:rPr>
              <a:t>네번째강</a:t>
            </a:r>
            <a:r>
              <a:rPr lang="ko-KR" altLang="en-US" sz="1600" i="1" dirty="0">
                <a:solidFill>
                  <a:schemeClr val="bg1"/>
                </a:solidFill>
              </a:rPr>
              <a:t> 프로젝트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통일 세대를 일으키는 것</a:t>
            </a:r>
            <a:r>
              <a:rPr lang="en-US" altLang="ko-KR" sz="12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북한에 갈 사람들을 준비시키는 것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endParaRPr lang="en-US" altLang="ko-KR" sz="1200" dirty="0"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관계회복과 화합의 장소를 제공하는 것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교회</a:t>
            </a:r>
            <a:r>
              <a:rPr lang="en-US" altLang="ko-KR" sz="1200" dirty="0">
                <a:latin typeface="roboto" panose="02000000000000000000" pitchFamily="2" charset="0"/>
              </a:rPr>
              <a:t>,</a:t>
            </a:r>
            <a:r>
              <a:rPr lang="ko-KR" altLang="en-US" sz="1200" dirty="0">
                <a:latin typeface="roboto" panose="02000000000000000000" pitchFamily="2" charset="0"/>
              </a:rPr>
              <a:t> 북한에 관심있는 그룹</a:t>
            </a:r>
            <a:r>
              <a:rPr lang="en-US" altLang="ko-KR" sz="1200" dirty="0">
                <a:latin typeface="roboto" panose="02000000000000000000" pitchFamily="2" charset="0"/>
              </a:rPr>
              <a:t>,</a:t>
            </a:r>
            <a:r>
              <a:rPr lang="ko-KR" altLang="en-US" sz="1200" dirty="0">
                <a:latin typeface="roboto" panose="02000000000000000000" pitchFamily="2" charset="0"/>
              </a:rPr>
              <a:t> 그리고 개인간의 시너지 효과를 가져 오는 것</a:t>
            </a:r>
            <a:r>
              <a:rPr lang="en-US" altLang="ko-KR" sz="1200" dirty="0">
                <a:latin typeface="roboto" panose="02000000000000000000" pitchFamily="2" charset="0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i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북한에 억류되어 있는 김정욱</a:t>
            </a:r>
            <a:r>
              <a:rPr lang="en-US" altLang="ko-KR" sz="1200" dirty="0"/>
              <a:t>(2013), </a:t>
            </a:r>
            <a:r>
              <a:rPr lang="ko-KR" altLang="en-US" sz="1200" dirty="0" err="1"/>
              <a:t>김국기</a:t>
            </a:r>
            <a:r>
              <a:rPr lang="en-US" altLang="ko-KR" sz="1200" dirty="0"/>
              <a:t>(2014), </a:t>
            </a:r>
            <a:r>
              <a:rPr lang="ko-KR" altLang="en-US" sz="1200" dirty="0" err="1"/>
              <a:t>최춘길</a:t>
            </a:r>
            <a:r>
              <a:rPr lang="en-US" altLang="ko-KR" sz="1200" dirty="0"/>
              <a:t>(2014)</a:t>
            </a:r>
            <a:r>
              <a:rPr lang="ko-KR" altLang="en-US" sz="1200" dirty="0"/>
              <a:t>선교사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탈북민</a:t>
            </a:r>
            <a:r>
              <a:rPr lang="ko-KR" altLang="en-US" sz="1200" dirty="0"/>
              <a:t> 출신 김원호</a:t>
            </a:r>
            <a:r>
              <a:rPr lang="en-US" altLang="ko-KR" sz="1200" dirty="0"/>
              <a:t>(2016), </a:t>
            </a:r>
            <a:r>
              <a:rPr lang="ko-KR" altLang="en-US" sz="1200" dirty="0" err="1"/>
              <a:t>함진우</a:t>
            </a:r>
            <a:r>
              <a:rPr lang="en-US" altLang="ko-KR" sz="1200" dirty="0"/>
              <a:t>(2016), </a:t>
            </a:r>
            <a:r>
              <a:rPr lang="ko-KR" altLang="en-US" sz="1200" dirty="0"/>
              <a:t>고현철</a:t>
            </a:r>
            <a:r>
              <a:rPr lang="en-US" altLang="ko-KR" sz="1200" dirty="0"/>
              <a:t>(2016), </a:t>
            </a:r>
            <a:r>
              <a:rPr lang="ko-KR" altLang="en-US" sz="1200" dirty="0"/>
              <a:t>그리고 조선족 사역자들의 조속한 석방을 위해 기도합시다</a:t>
            </a:r>
            <a:r>
              <a:rPr lang="en-US" altLang="ko-KR" sz="1200" dirty="0"/>
              <a:t>.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29362" y="3960826"/>
            <a:ext cx="6349659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55BD94F1-CB6D-4F76-AD08-DAA3805D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290" y="461339"/>
            <a:ext cx="3949840" cy="225171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말씀</a:t>
            </a:r>
          </a:p>
        </p:txBody>
      </p:sp>
      <p:pic>
        <p:nvPicPr>
          <p:cNvPr id="17" name="그림 개체 틀 16" descr="야외, 잔디, 들판, 건조함을 담은 그림">
            <a:extLst>
              <a:ext uri="{FF2B5EF4-FFF2-40B4-BE49-F238E27FC236}">
                <a16:creationId xmlns:a16="http://schemas.microsoft.com/office/drawing/2014/main" id="{FFDE910A-6270-4C28-99D5-655D2B203C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61339"/>
            <a:ext cx="5508288" cy="2831136"/>
          </a:xfrm>
        </p:spPr>
      </p:pic>
      <p:pic>
        <p:nvPicPr>
          <p:cNvPr id="12" name="그림 개체 틀 11" descr="사막의 선인장">
            <a:extLst>
              <a:ext uri="{FF2B5EF4-FFF2-40B4-BE49-F238E27FC236}">
                <a16:creationId xmlns:a16="http://schemas.microsoft.com/office/drawing/2014/main" id="{1F1921EA-537F-4FA5-A954-EDFEE1B8F7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826" y="3429000"/>
            <a:ext cx="5508288" cy="2831136"/>
          </a:xfr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1D38F2-75F7-490A-B96E-F422A588F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E2B0863C-D98E-4E93-94EE-6E8EB78DBD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나는 시온의 의가 빛 같이</a:t>
            </a:r>
            <a:r>
              <a:rPr lang="en-US" altLang="ko-KR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, </a:t>
            </a:r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예루살렘의 구원이 횃불 같이 나타나도록 시온을 위하여 잠잠하지 아니하며 예루살렘을 위하여 쉬지 아니할 것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이라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(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사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62:1)</a:t>
            </a:r>
            <a:endParaRPr lang="en-US" altLang="ko-KR" b="0" i="0" dirty="0">
              <a:solidFill>
                <a:srgbClr val="376BCB"/>
              </a:solidFill>
              <a:effectLst/>
              <a:latin typeface="NanumGothic" panose="020D0604000000000000" pitchFamily="50" charset="-127"/>
              <a:ea typeface="NanumGothic" panose="020D0604000000000000" pitchFamily="50" charset="-127"/>
            </a:endParaRPr>
          </a:p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For Zion’s sake I will not keep silent, for Jerusalem’s sake I will not remain quiet, till her vindication shines out like the dawn, her salvation like a blazing torch.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D6C98D-D407-408E-BC0E-17203973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50EE9E9-0CC2-4D6E-A3BC-45FEDC0C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7417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모임 기도시간을 조정하여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에 시작합니다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21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7:30 - 8:30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>
            <a:hlinkClick r:id="rId6"/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/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986</TotalTime>
  <Words>1568</Words>
  <Application>Microsoft Office PowerPoint</Application>
  <PresentationFormat>와이드스크린</PresentationFormat>
  <Paragraphs>137</Paragraphs>
  <Slides>16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2" baseType="lpstr">
      <vt:lpstr>HY목각파임B</vt:lpstr>
      <vt:lpstr>NanumSquare ExtraBold</vt:lpstr>
      <vt:lpstr>noto</vt:lpstr>
      <vt:lpstr>system-ui</vt:lpstr>
      <vt:lpstr>var(--user-brandFontStackBase, SourceSansPro, Helvetica, Arial, sans-serif)</vt:lpstr>
      <vt:lpstr>Yu Gothic UI Semibold</vt:lpstr>
      <vt:lpstr>NanumGothic</vt:lpstr>
      <vt:lpstr>맑은 고딕</vt:lpstr>
      <vt:lpstr>맑은고딕</vt:lpstr>
      <vt:lpstr>휴먼매직체</vt:lpstr>
      <vt:lpstr>Arial</vt:lpstr>
      <vt:lpstr>Avenir Next LT Pro</vt:lpstr>
      <vt:lpstr>Helvetica</vt:lpstr>
      <vt:lpstr>roboto</vt:lpstr>
      <vt:lpstr>Times New Roman</vt:lpstr>
      <vt:lpstr>BlockprintVTI</vt:lpstr>
      <vt:lpstr>Prayer Meeting  for Persecuted Church Worldwide</vt:lpstr>
      <vt:lpstr>순서</vt:lpstr>
      <vt:lpstr>오픈도어 영상</vt:lpstr>
      <vt:lpstr>OPEN DOORS CORE VALUE/핵심가치 (3’)</vt:lpstr>
      <vt:lpstr>OPEN DOORS  CORE VALUE 1</vt:lpstr>
      <vt:lpstr>박해 받는 교회를 위한 기도(30')</vt:lpstr>
      <vt:lpstr>WWL 박해순위 6위 국가/Nigeria</vt:lpstr>
      <vt:lpstr>WWL 박해순위 6위 국가/Nigeria</vt:lpstr>
      <vt:lpstr>중앙아시아: 지하 가정교회 목사님의 기도 요청</vt:lpstr>
      <vt:lpstr>튀르키예/시리아를 위해 기도해 주세요</vt:lpstr>
      <vt:lpstr>전심으로 시리아의 온전한 구호활동과 회복을 위해서 기도합니다.</vt:lpstr>
      <vt:lpstr>Make Hope Last 희망의 백만 기도</vt:lpstr>
      <vt:lpstr>박해 받는 교회를 위한 기도가 이 땅에 요원의 불길처럼 뜨겁게 일어나기를 기도합니다.</vt:lpstr>
      <vt:lpstr>말씀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14</cp:revision>
  <dcterms:created xsi:type="dcterms:W3CDTF">2023-02-07T05:48:49Z</dcterms:created>
  <dcterms:modified xsi:type="dcterms:W3CDTF">2023-03-14T09:10:17Z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