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8" r:id="rId2"/>
    <p:sldId id="284" r:id="rId3"/>
    <p:sldId id="341" r:id="rId4"/>
    <p:sldId id="373" r:id="rId5"/>
    <p:sldId id="343" r:id="rId6"/>
    <p:sldId id="274" r:id="rId7"/>
    <p:sldId id="2445" r:id="rId8"/>
    <p:sldId id="2446" r:id="rId9"/>
    <p:sldId id="263" r:id="rId10"/>
    <p:sldId id="266" r:id="rId11"/>
    <p:sldId id="2440" r:id="rId12"/>
    <p:sldId id="409" r:id="rId13"/>
    <p:sldId id="299" r:id="rId14"/>
    <p:sldId id="348" r:id="rId15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FC6B9D-7FA5-409A-BD19-D4453C422709}" type="datetime1">
              <a:rPr lang="ko-KR" altLang="en-US" smtClean="0">
                <a:latin typeface="batang" panose="02030600000101010101" pitchFamily="18" charset="-127"/>
                <a:ea typeface="batang" panose="02030600000101010101" pitchFamily="18" charset="-127"/>
              </a:rPr>
              <a:t>2023-03-22</a:t>
            </a:fld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63FFE7F-C917-439A-8026-3D301EB5CC28}" type="slidenum">
              <a:rPr lang="en-US" altLang="ko-KR" smtClean="0">
                <a:latin typeface="batang" panose="02030600000101010101" pitchFamily="18" charset="-127"/>
                <a:ea typeface="batang" panose="02030600000101010101" pitchFamily="18" charset="-127"/>
              </a:rPr>
              <a:t>‹#›</a:t>
            </a:fld>
            <a:endParaRPr lang="ko-KR" altLang="en-US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FEA91B68-4603-4DEF-A006-63D8FACC5AC0}" type="datetime1">
              <a:rPr lang="en-US" altLang="ko-KR" noProof="0" smtClean="0"/>
              <a:pPr/>
              <a:t>3/22/2023</a:t>
            </a:fld>
            <a:endParaRPr lang="ko-KR" altLang="en-US" noProof="0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 dirty="0"/>
              <a:t>마스터 텍스트 스타일 편집</a:t>
            </a:r>
          </a:p>
          <a:p>
            <a:pPr lvl="1" rtl="0"/>
            <a:r>
              <a:rPr lang="ko-KR" altLang="en-US" noProof="0" dirty="0"/>
              <a:t>둘째 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noProof="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4EC0B30D-C07A-425B-A90C-BA7BEB191079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atang" panose="02030600000101010101" pitchFamily="18" charset="-127"/>
        <a:ea typeface="batang" panose="02030600000101010101" pitchFamily="18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1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3489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5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18E17-E86B-4918-AC6E-373CA9D866B1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7628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2023-03-22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3AC3AA-9C47-4E0B-BAC0-E8DEA4AD5A4E}" type="slidenum">
              <a:rPr kumimoji="0" lang="en-US" altLang="ko-KR" sz="1200" b="0" i="0" u="none" strike="noStrike" kern="1200" cap="none" spc="0" normalizeH="0" baseline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ko-KR" altLang="en-US" sz="1200" b="0" i="0" u="none" strike="noStrike" kern="1200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437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9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87853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B30D-C07A-425B-A90C-BA7BEB191079}" type="slidenum">
              <a:rPr lang="en-US" altLang="ko-KR" noProof="0" smtClean="0"/>
              <a:pPr/>
              <a:t>10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56227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237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6715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/>
              <a:t>클릭하여 마스터 부제목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027654-0E7F-4757-B50D-3D21B4DBD3EA}" type="datetime1">
              <a:rPr lang="en-US" altLang="ko-KR" smtClean="0"/>
              <a:t>3/22/2023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A19F7F-EF23-4D18-AD34-65799C27F88D}" type="datetime1">
              <a:rPr lang="en-US" altLang="ko-KR" smtClean="0"/>
              <a:t>3/22/2023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E6E3B0-B805-4CF0-82C9-298AE08E2DA0}" type="datetime1">
              <a:rPr lang="en-US" altLang="ko-KR" smtClean="0"/>
              <a:t>3/22/2023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851064-C4B3-4683-AA83-1D74BDB2C8C5}" type="datetime1">
              <a:rPr lang="en-US" altLang="ko-KR" smtClean="0"/>
              <a:t>3/22/2023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5FBCE7-9218-4D42-9EE0-011525A95F28}" type="datetime1">
              <a:rPr lang="en-US" altLang="ko-KR" smtClean="0"/>
              <a:t>3/22/2023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A32DBB-8D85-4659-8217-B08A4F06FC3E}" type="datetime1">
              <a:rPr lang="en-US" altLang="ko-KR" smtClean="0"/>
              <a:t>3/22/2023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 descr="이미지를 추가할 수 있는 빈 개체 틀입니다. 개체 틀을 클릭하고 추가할 이미지를 선택합니다.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BF716E-128F-435B-9787-B8AAF4A572BA}" type="datetime1">
              <a:rPr lang="en-US" altLang="ko-KR" noProof="0" smtClean="0"/>
              <a:t>3/22/2023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noProof="0" smtClean="0"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 rtlCol="0"/>
          <a:lstStyle/>
          <a:p>
            <a:pPr rtl="0"/>
            <a:r>
              <a:rPr lang="ko-KR" altLang="en-US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FC29EB-E99B-4096-B8CE-1EADDE6FC05C}" type="datetime1">
              <a:rPr lang="en-US" altLang="ko-KR" smtClean="0"/>
              <a:t>3/22/2023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ko-KR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F887E59D-6BE5-4CB5-B3B3-BAF69EFA1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D13BFBD-7478-4683-BA2C-E7BFC660B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8400" y="0"/>
            <a:ext cx="5943600" cy="685800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B3FF916-2B4D-4DC1-AD98-AF8F2EFD4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90666" y="0"/>
            <a:ext cx="6001333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480B3D3-8262-4D62-8B77-51C5FF58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6196875" y="0"/>
            <a:ext cx="5992075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9" name="텍스트 개체 틀 27">
            <a:extLst>
              <a:ext uri="{FF2B5EF4-FFF2-40B4-BE49-F238E27FC236}">
                <a16:creationId xmlns:a16="http://schemas.microsoft.com/office/drawing/2014/main" id="{D44A1B8E-1071-45A0-8A94-0AA7F201E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5149" y="3412114"/>
            <a:ext cx="4952681" cy="2750307"/>
          </a:xfrm>
        </p:spPr>
        <p:txBody>
          <a:bodyPr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400">
                <a:solidFill>
                  <a:schemeClr val="tx2"/>
                </a:solidFill>
              </a:defRPr>
            </a:lvl2pPr>
            <a:lvl3pPr marL="914400" indent="0"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None/>
              <a:defRPr sz="2400">
                <a:solidFill>
                  <a:schemeClr val="tx2"/>
                </a:solidFill>
              </a:defRPr>
            </a:lvl4pPr>
            <a:lvl5pPr marL="1828800" indent="0">
              <a:buNone/>
              <a:defRPr sz="24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날짜 개체 틀 5">
            <a:extLst>
              <a:ext uri="{FF2B5EF4-FFF2-40B4-BE49-F238E27FC236}">
                <a16:creationId xmlns:a16="http://schemas.microsoft.com/office/drawing/2014/main" id="{DF6FCAD9-068D-41D9-A5F4-E22F2D28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24" name="그림 개체 틀 20">
            <a:extLst>
              <a:ext uri="{FF2B5EF4-FFF2-40B4-BE49-F238E27FC236}">
                <a16:creationId xmlns:a16="http://schemas.microsoft.com/office/drawing/2014/main" id="{0402EFB4-17A2-4345-82DA-89EF34B5E9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1801" y="380991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EC3DFC6E-6D3D-48C3-BD9E-33878CD86D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1800" y="2376797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7EC41F32-B997-4949-A553-260965B03F3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1800" y="4379170"/>
            <a:ext cx="4856144" cy="1925415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8" name="바닥글 개체 틀 6">
            <a:extLst>
              <a:ext uri="{FF2B5EF4-FFF2-40B4-BE49-F238E27FC236}">
                <a16:creationId xmlns:a16="http://schemas.microsoft.com/office/drawing/2014/main" id="{3E86EC02-7D1A-4CB3-B376-1044BEF4C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>
            <a:lvl1pPr algn="l"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7">
            <a:extLst>
              <a:ext uri="{FF2B5EF4-FFF2-40B4-BE49-F238E27FC236}">
                <a16:creationId xmlns:a16="http://schemas.microsoft.com/office/drawing/2014/main" id="{F1ABD226-6012-4821-BD32-E8E6EB95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9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소개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CC836EA2-D914-4028-95BF-1B97B17FE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02877"/>
            <a:ext cx="12192000" cy="226733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5BDFAD1-E970-4A5F-98F7-D42CA9DFB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3055" y="4596020"/>
            <a:ext cx="12191999" cy="2274195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id="{C53E32FB-4A5F-4D36-A227-CF26EBF0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9" name="그림 개체 틀 17">
            <a:extLst>
              <a:ext uri="{FF2B5EF4-FFF2-40B4-BE49-F238E27FC236}">
                <a16:creationId xmlns:a16="http://schemas.microsoft.com/office/drawing/2014/main" id="{9DA8CA5C-5748-45EE-B537-5A44A3BFC6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175" y="0"/>
            <a:ext cx="6196013" cy="460287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3" name="텍스트 개체 틀 21">
            <a:extLst>
              <a:ext uri="{FF2B5EF4-FFF2-40B4-BE49-F238E27FC236}">
                <a16:creationId xmlns:a16="http://schemas.microsoft.com/office/drawing/2014/main" id="{5015D873-DDCC-44AF-AE80-703ED88AEC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50718" y="327025"/>
            <a:ext cx="5073194" cy="3949987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날짜 개체 틀 6">
            <a:extLst>
              <a:ext uri="{FF2B5EF4-FFF2-40B4-BE49-F238E27FC236}">
                <a16:creationId xmlns:a16="http://schemas.microsoft.com/office/drawing/2014/main" id="{16E99B66-5BC0-4B16-807E-B513E3272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5" name="바닥글 개체 틀 7">
            <a:extLst>
              <a:ext uri="{FF2B5EF4-FFF2-40B4-BE49-F238E27FC236}">
                <a16:creationId xmlns:a16="http://schemas.microsoft.com/office/drawing/2014/main" id="{086E91BF-4612-41A6-9A9F-AA6236BF5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프레젠테이션 제목</a:t>
            </a:r>
          </a:p>
        </p:txBody>
      </p:sp>
      <p:sp>
        <p:nvSpPr>
          <p:cNvPr id="16" name="슬라이드 번호 개체 틀 8">
            <a:extLst>
              <a:ext uri="{FF2B5EF4-FFF2-40B4-BE49-F238E27FC236}">
                <a16:creationId xmlns:a16="http://schemas.microsoft.com/office/drawing/2014/main" id="{F65A627F-E36A-460F-AD3C-7B63B500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11462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92205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2580089F-49C9-440C-8318-24576EE00A4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88825" cy="6858000"/>
          </a:xfr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0DEEF06-129C-4E9F-BB08-1F653A08D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81775"/>
            <a:ext cx="12191999" cy="5479852"/>
          </a:xfrm>
          <a:prstGeom prst="rect">
            <a:avLst/>
          </a:prstGeom>
          <a:gradFill flip="none" rotWithShape="1">
            <a:gsLst>
              <a:gs pos="50000">
                <a:schemeClr val="tx1">
                  <a:alpha val="30000"/>
                </a:schemeClr>
              </a:gs>
              <a:gs pos="80000">
                <a:schemeClr val="tx1">
                  <a:alpha val="15000"/>
                </a:schemeClr>
              </a:gs>
              <a:gs pos="0">
                <a:schemeClr val="tx1">
                  <a:alpha val="0"/>
                </a:schemeClr>
              </a:gs>
              <a:gs pos="2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4AEFBDB-1B30-4054-9EAE-3085105D69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6275" y="865762"/>
            <a:ext cx="10198776" cy="4056968"/>
          </a:xfrm>
        </p:spPr>
        <p:txBody>
          <a:bodyPr rtlCol="0" anchor="b"/>
          <a:lstStyle>
            <a:lvl1pPr algn="ctr">
              <a:lnSpc>
                <a:spcPct val="110000"/>
              </a:lnSpc>
              <a:spcBef>
                <a:spcPts val="1000"/>
              </a:spcBef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부제목 2">
            <a:extLst>
              <a:ext uri="{FF2B5EF4-FFF2-40B4-BE49-F238E27FC236}">
                <a16:creationId xmlns:a16="http://schemas.microsoft.com/office/drawing/2014/main" id="{0F34EB02-AC27-416D-A53F-77F9841BF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5101548"/>
            <a:ext cx="9781327" cy="5029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61354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1318281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54576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733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슬라이드 배경 채우기">
            <a:extLst>
              <a:ext uri="{FF2B5EF4-FFF2-40B4-BE49-F238E27FC236}">
                <a16:creationId xmlns:a16="http://schemas.microsoft.com/office/drawing/2014/main" id="{BDD95D91-465E-4A29-A1CE-FD819DEFD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컬러 표지">
            <a:extLst>
              <a:ext uri="{FF2B5EF4-FFF2-40B4-BE49-F238E27FC236}">
                <a16:creationId xmlns:a16="http://schemas.microsoft.com/office/drawing/2014/main" id="{9B36A4A4-222D-4A12-86CF-F3089D0B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색">
            <a:extLst>
              <a:ext uri="{FF2B5EF4-FFF2-40B4-BE49-F238E27FC236}">
                <a16:creationId xmlns:a16="http://schemas.microsoft.com/office/drawing/2014/main" id="{7495DBC9-4D8D-4535-B5B4-EB1B8C286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342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AF94F6-9687-4600-8069-D1B36EED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21E062A-8E79-43BA-8819-B2637E8861EC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36D2022-A6A2-40EA-9A2F-DFF5AD88CB39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2E1F7734-D897-4991-9131-0F341B742598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B945341C-C27D-486C-ABA0-ACD348FD315C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5E603748-A119-4A6E-9589-5FE9A968EBDE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DADBC72-AB57-4AE2-B01A-E19856D4C72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5387CC0-B41D-44B4-A67A-D2699CC91E81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제목 17">
            <a:extLst>
              <a:ext uri="{FF2B5EF4-FFF2-40B4-BE49-F238E27FC236}">
                <a16:creationId xmlns:a16="http://schemas.microsoft.com/office/drawing/2014/main" id="{15DDE0A9-9078-4B0D-A7CF-991E3ADD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AA07D0E6-DA05-4E41-A199-0F57950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C79086DD-652F-45A1-ABA7-44A0FE448A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7888" y="654324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5">
            <a:extLst>
              <a:ext uri="{FF2B5EF4-FFF2-40B4-BE49-F238E27FC236}">
                <a16:creationId xmlns:a16="http://schemas.microsoft.com/office/drawing/2014/main" id="{93B40836-2DB1-47A0-AA7D-CFFE954BEB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7888" y="2065548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8" name="그림 개체 틀 25">
            <a:extLst>
              <a:ext uri="{FF2B5EF4-FFF2-40B4-BE49-F238E27FC236}">
                <a16:creationId xmlns:a16="http://schemas.microsoft.com/office/drawing/2014/main" id="{42715D2B-D5F5-4E9A-B519-B857A72C79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47888" y="3476772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9" name="그림 개체 틀 25">
            <a:extLst>
              <a:ext uri="{FF2B5EF4-FFF2-40B4-BE49-F238E27FC236}">
                <a16:creationId xmlns:a16="http://schemas.microsoft.com/office/drawing/2014/main" id="{DAD06F7B-5B84-41B8-8785-E4109F2094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47888" y="4887996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4882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마무리"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10FB9ADE-90DA-4820-BE03-6440FAF8B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1"/>
            <a:ext cx="12191999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FF4039C-77F7-44AD-AEB2-A6079C9DA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6E930C2-F546-4C94-BF53-6C7C8A57E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43F81DC1-1A78-495F-B862-27847D0EE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 anchor="t"/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solidFill>
                  <a:schemeClr val="tx2"/>
                </a:solidFill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25" name="그림 개체 틀 20">
            <a:extLst>
              <a:ext uri="{FF2B5EF4-FFF2-40B4-BE49-F238E27FC236}">
                <a16:creationId xmlns:a16="http://schemas.microsoft.com/office/drawing/2014/main" id="{F44B6D46-2238-46D9-8D7F-730BDD0C14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7447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6" name="그림 개체 틀 20">
            <a:extLst>
              <a:ext uri="{FF2B5EF4-FFF2-40B4-BE49-F238E27FC236}">
                <a16:creationId xmlns:a16="http://schemas.microsoft.com/office/drawing/2014/main" id="{B600C62E-9610-468D-B50C-B5D55DB2D0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592404" y="1066800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7" name="그림 개체 틀 20">
            <a:extLst>
              <a:ext uri="{FF2B5EF4-FFF2-40B4-BE49-F238E27FC236}">
                <a16:creationId xmlns:a16="http://schemas.microsoft.com/office/drawing/2014/main" id="{03A822E7-844A-4C6F-9941-ACCF803F61F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447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8" name="그림 개체 틀 20">
            <a:extLst>
              <a:ext uri="{FF2B5EF4-FFF2-40B4-BE49-F238E27FC236}">
                <a16:creationId xmlns:a16="http://schemas.microsoft.com/office/drawing/2014/main" id="{07DE9330-8C8A-4B8E-A4C6-F84147872A3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92405" y="3443645"/>
            <a:ext cx="2405746" cy="2262033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17" name="날짜 개체 틀 9">
            <a:extLst>
              <a:ext uri="{FF2B5EF4-FFF2-40B4-BE49-F238E27FC236}">
                <a16:creationId xmlns:a16="http://schemas.microsoft.com/office/drawing/2014/main" id="{693CD890-5369-4257-9426-7FA8B9FD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18" name="바닥글 개체 틀 10">
            <a:extLst>
              <a:ext uri="{FF2B5EF4-FFF2-40B4-BE49-F238E27FC236}">
                <a16:creationId xmlns:a16="http://schemas.microsoft.com/office/drawing/2014/main" id="{3A86BCFE-67DF-4B63-AC7B-74E66919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19" name="슬라이드 번호 개체 틀 11">
            <a:extLst>
              <a:ext uri="{FF2B5EF4-FFF2-40B4-BE49-F238E27FC236}">
                <a16:creationId xmlns:a16="http://schemas.microsoft.com/office/drawing/2014/main" id="{1301AADD-E25B-4AB6-A4E4-E95CFB98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40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dirty="0"/>
              <a:t>마스터 텍스트 스타일 편집</a:t>
            </a:r>
          </a:p>
          <a:p>
            <a:pPr lvl="1" rtl="0"/>
            <a:r>
              <a:rPr lang="ko-KR" altLang="en-US" dirty="0"/>
              <a:t>둘째 수준</a:t>
            </a:r>
          </a:p>
          <a:p>
            <a:pPr lvl="2" rtl="0"/>
            <a:r>
              <a:rPr lang="ko-KR" altLang="en-US" dirty="0"/>
              <a:t>셋째 수준</a:t>
            </a:r>
          </a:p>
          <a:p>
            <a:pPr lvl="3" rtl="0"/>
            <a:r>
              <a:rPr lang="ko-KR" altLang="en-US" dirty="0"/>
              <a:t>넷째 수준</a:t>
            </a:r>
          </a:p>
          <a:p>
            <a:pPr lvl="4" rtl="0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A12FC27B-FF80-41BA-9E86-6C93893E70D0}" type="datetime1">
              <a:rPr lang="en-US" altLang="ko-KR" smtClean="0"/>
              <a:t>3/22/2023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defRPr>
            </a:lvl1pPr>
          </a:lstStyle>
          <a:p>
            <a:fld id="{E31375A4-56A4-47D6-9801-1991572033F7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1pPr>
      <a:lvl2pPr marL="548640" indent="-228600" algn="l" defTabSz="914400" rtl="0" eaLnBrk="1" latinLnBrk="1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2pPr>
      <a:lvl3pPr marL="822960" indent="-228600" algn="l" defTabSz="914400" rtl="0" eaLnBrk="1" latinLnBrk="1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3pPr>
      <a:lvl4pPr marL="1097280" indent="-182880" algn="l" defTabSz="914400" rtl="0" eaLnBrk="1" latinLnBrk="1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4pPr>
      <a:lvl5pPr marL="13258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n-cs"/>
        </a:defRPr>
      </a:lvl5pPr>
      <a:lvl6pPr marL="15544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1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../../11%20Earthquake/&#50689;&#49345;/Earthquake%20in%20Syria%20-%20Listening%20%20to%20needs%20of%20victims/Earthquake%20in%20Syria%20-%20Listening%20%20to%20needs%20of%20victims.mp4" TargetMode="Externa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hyperlink" Target="http://www.makehopelast.org&#51012;/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makehopelast.org/" TargetMode="Externa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hyperlink" Target="mailto:odsk@opendoors.or.kr" TargetMode="Externa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8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dirty="0"/>
          </a:p>
        </p:txBody>
      </p:sp>
      <p:sp>
        <p:nvSpPr>
          <p:cNvPr id="3" name="부제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62500" lnSpcReduction="20000"/>
          </a:bodyPr>
          <a:lstStyle/>
          <a:p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/2023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3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21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pm7:30-8:30/Zoom 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2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6E2FE00C-A4E7-4DD3-BED5-5746528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953000" cy="2688598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텍스트 개체 틀 33">
            <a:extLst>
              <a:ext uri="{FF2B5EF4-FFF2-40B4-BE49-F238E27FC236}">
                <a16:creationId xmlns:a16="http://schemas.microsoft.com/office/drawing/2014/main" id="{7B69611F-97FC-426E-8387-26F473573E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149" y="3412114"/>
            <a:ext cx="4952681" cy="2750307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ko-KR" sz="2000" dirty="0">
                <a:solidFill>
                  <a:schemeClr val="tx1"/>
                </a:solidFill>
              </a:rPr>
              <a:t>영상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2023 World Watch List 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날짜 개체 틀 56">
            <a:extLst>
              <a:ext uri="{FF2B5EF4-FFF2-40B4-BE49-F238E27FC236}">
                <a16:creationId xmlns:a16="http://schemas.microsoft.com/office/drawing/2014/main" id="{8870D893-2423-4900-AACF-892913F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텍스트, 야외, 하늘, 자연을 담은 그림">
            <a:extLst>
              <a:ext uri="{FF2B5EF4-FFF2-40B4-BE49-F238E27FC236}">
                <a16:creationId xmlns:a16="http://schemas.microsoft.com/office/drawing/2014/main" id="{8F8654F3-37D9-4BF3-A6D7-D300F8837D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1" y="380991"/>
            <a:ext cx="4856144" cy="1925415"/>
          </a:xfrm>
        </p:spPr>
      </p:pic>
      <p:pic>
        <p:nvPicPr>
          <p:cNvPr id="23" name="그림 개체 틀 22">
            <a:extLst>
              <a:ext uri="{FF2B5EF4-FFF2-40B4-BE49-F238E27FC236}">
                <a16:creationId xmlns:a16="http://schemas.microsoft.com/office/drawing/2014/main" id="{2D222395-31E3-4ED7-A23E-C243F9E34C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/>
          <a:stretch/>
        </p:blipFill>
        <p:spPr>
          <a:xfrm>
            <a:off x="6781800" y="2376797"/>
            <a:ext cx="4856144" cy="1925415"/>
          </a:xfrm>
        </p:spPr>
      </p:pic>
      <p:sp>
        <p:nvSpPr>
          <p:cNvPr id="58" name="바닥글 개체 틀 57">
            <a:extLst>
              <a:ext uri="{FF2B5EF4-FFF2-40B4-BE49-F238E27FC236}">
                <a16:creationId xmlns:a16="http://schemas.microsoft.com/office/drawing/2014/main" id="{3F5D567B-B4E7-46C3-99A9-F2F32FA2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327648"/>
            <a:ext cx="3810000" cy="365125"/>
          </a:xfrm>
        </p:spPr>
        <p:txBody>
          <a:bodyPr rtlCol="0"/>
          <a:lstStyle/>
          <a:p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9" name="슬라이드 번호 개체 틀 58">
            <a:extLst>
              <a:ext uri="{FF2B5EF4-FFF2-40B4-BE49-F238E27FC236}">
                <a16:creationId xmlns:a16="http://schemas.microsoft.com/office/drawing/2014/main" id="{51CFCC1B-86D5-4E89-A5FA-944094DBD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0400" y="6327648"/>
            <a:ext cx="533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C4EAAB5-2208-AA61-4F10-A405B1328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4372603"/>
            <a:ext cx="4856144" cy="208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>
            <a:extLst>
              <a:ext uri="{FF2B5EF4-FFF2-40B4-BE49-F238E27FC236}">
                <a16:creationId xmlns:a16="http://schemas.microsoft.com/office/drawing/2014/main" id="{B6134E62-0FEA-4101-A0C8-1395344E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76800"/>
            <a:ext cx="10003218" cy="1219200"/>
          </a:xfrm>
        </p:spPr>
        <p:txBody>
          <a:bodyPr rtlCol="0"/>
          <a:lstStyle/>
          <a:p>
            <a:pPr rtl="0"/>
            <a:r>
              <a:rPr lang="ko-KR" altLang="en-US" dirty="0"/>
              <a:t>오픈도어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</a:p>
        </p:txBody>
      </p:sp>
      <p:pic>
        <p:nvPicPr>
          <p:cNvPr id="11" name="그림 개체 틀 10" descr="하늘, 야외, 깃털, 다채로운 색, 사람을 담은 그림">
            <a:extLst>
              <a:ext uri="{FF2B5EF4-FFF2-40B4-BE49-F238E27FC236}">
                <a16:creationId xmlns:a16="http://schemas.microsoft.com/office/drawing/2014/main" id="{FE5067FA-41D2-404F-9E22-8AE2507577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175" y="0"/>
            <a:ext cx="6196013" cy="4602877"/>
          </a:xfrm>
        </p:spPr>
      </p:pic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F95CA429-F668-43CB-B1F6-A9C08F07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50718" y="327025"/>
            <a:ext cx="5073194" cy="3949987"/>
          </a:xfrm>
        </p:spPr>
        <p:txBody>
          <a:bodyPr rtlCol="0">
            <a:normAutofit/>
          </a:bodyPr>
          <a:lstStyle/>
          <a:p>
            <a:pPr rtl="0"/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날짜 개체 틀 17">
            <a:extLst>
              <a:ext uri="{FF2B5EF4-FFF2-40B4-BE49-F238E27FC236}">
                <a16:creationId xmlns:a16="http://schemas.microsoft.com/office/drawing/2014/main" id="{D453A211-65B5-48E3-96AC-ADE300F4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바닥글 개체 틀 18">
            <a:extLst>
              <a:ext uri="{FF2B5EF4-FFF2-40B4-BE49-F238E27FC236}">
                <a16:creationId xmlns:a16="http://schemas.microsoft.com/office/drawing/2014/main" id="{DC007DDA-7459-4DC5-ADDC-B34A3D0D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9310" y="6327648"/>
            <a:ext cx="3976429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8830570A-9F6D-4948-8AE0-762EE7BF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86908" y="6327648"/>
            <a:ext cx="1166892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ABF13-710C-D2B8-4B7E-6FD1F0227A93}"/>
              </a:ext>
            </a:extLst>
          </p:cNvPr>
          <p:cNvSpPr txBox="1"/>
          <p:nvPr/>
        </p:nvSpPr>
        <p:spPr>
          <a:xfrm>
            <a:off x="3047281" y="324864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/>
              <a:t>순서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57891B4-F946-C5BF-ED27-15EE5A7B6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7470" y="744891"/>
            <a:ext cx="6896568" cy="295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9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2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" r="648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핵심가치 </a:t>
            </a:r>
            <a:r>
              <a:rPr lang="en-US" altLang="ko-KR" dirty="0"/>
              <a:t>2 ???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12901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 descr="원을 이룬 손을 담은 그림">
            <a:extLst>
              <a:ext uri="{FF2B5EF4-FFF2-40B4-BE49-F238E27FC236}">
                <a16:creationId xmlns:a16="http://schemas.microsoft.com/office/drawing/2014/main" id="{5B772296-B776-40B5-95DF-60BFE7CD98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6858000"/>
          </a:xfrm>
        </p:spPr>
      </p:pic>
      <p:sp>
        <p:nvSpPr>
          <p:cNvPr id="26" name="제목 25">
            <a:extLst>
              <a:ext uri="{FF2B5EF4-FFF2-40B4-BE49-F238E27FC236}">
                <a16:creationId xmlns:a16="http://schemas.microsoft.com/office/drawing/2014/main" id="{D85D0586-45E7-469A-A379-62E46DDB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276" y="1756452"/>
            <a:ext cx="4960189" cy="2291673"/>
          </a:xfrm>
        </p:spPr>
        <p:txBody>
          <a:bodyPr rtlCol="0">
            <a:normAutofit/>
          </a:bodyPr>
          <a:lstStyle/>
          <a:p>
            <a:pPr lvl="0" rtl="0"/>
            <a:r>
              <a:rPr lang="ko-KR" altLang="en-US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54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sz="3800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2E48E894-8343-4D22-9011-9F2725E9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97879" y="4558084"/>
            <a:ext cx="3252159" cy="502958"/>
          </a:xfrm>
        </p:spPr>
        <p:txBody>
          <a:bodyPr rtlCol="0">
            <a:normAutofit fontScale="62500" lnSpcReduction="20000"/>
          </a:bodyPr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3448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ea typeface="굴림" panose="020B0600000101010101" pitchFamily="50" charset="-127"/>
              </a:rPr>
              <a:t>7</a:t>
            </a:r>
            <a:r>
              <a:rPr lang="ko-KR" altLang="en-US" sz="2800" kern="0" dirty="0"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</a:t>
            </a:r>
            <a:r>
              <a:rPr lang="en-US" altLang="ko-KR" sz="2800" dirty="0">
                <a:latin typeface="Aharoni" panose="02010803020104030203" pitchFamily="2" charset="-79"/>
                <a:cs typeface="Aharoni" panose="02010803020104030203" pitchFamily="2" charset="-79"/>
              </a:rPr>
              <a:t>Pakistan</a:t>
            </a:r>
            <a:endParaRPr lang="ko-KR" altLang="en-US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34515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200" dirty="0">
                <a:latin typeface="+mj-ea"/>
                <a:ea typeface="+mj-ea"/>
              </a:rPr>
              <a:t>"</a:t>
            </a:r>
            <a:r>
              <a:rPr lang="ko-KR" altLang="en-US" sz="1200" dirty="0">
                <a:latin typeface="+mj-ea"/>
                <a:ea typeface="+mj-ea"/>
              </a:rPr>
              <a:t>내 이름으로 불려지는 모든 자 곧 내가 내 영광을 위하여 창조한 자를 오게 하라 그 를 내가 지었고 그를 내가 </a:t>
            </a:r>
            <a:r>
              <a:rPr lang="ko-KR" altLang="en-US" sz="1200" dirty="0" err="1">
                <a:latin typeface="+mj-ea"/>
                <a:ea typeface="+mj-ea"/>
              </a:rPr>
              <a:t>만들었느니라</a:t>
            </a:r>
            <a:r>
              <a:rPr lang="en-US" altLang="ko-KR" sz="1200" dirty="0">
                <a:latin typeface="+mj-ea"/>
                <a:ea typeface="+mj-ea"/>
              </a:rPr>
              <a:t>" (</a:t>
            </a:r>
            <a:r>
              <a:rPr lang="ko-KR" altLang="en-US" sz="1200" dirty="0">
                <a:latin typeface="+mj-ea"/>
                <a:ea typeface="+mj-ea"/>
              </a:rPr>
              <a:t>이사야 </a:t>
            </a:r>
            <a:r>
              <a:rPr lang="en-US" altLang="ko-KR" sz="1200" dirty="0">
                <a:latin typeface="+mj-ea"/>
                <a:ea typeface="+mj-ea"/>
              </a:rPr>
              <a:t>43:7) </a:t>
            </a:r>
            <a:endParaRPr lang="ko-KR" altLang="en-US" sz="1800" b="0" i="0" u="none" strike="noStrike" baseline="0" dirty="0">
              <a:latin typeface="+mj-ea"/>
              <a:ea typeface="+mj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ko-KR" altLang="en-US" sz="1300" dirty="0">
                <a:latin typeface="+mn-ea"/>
                <a:ea typeface="+mn-ea"/>
              </a:rPr>
              <a:t>파키스탄의 기독교인들은 </a:t>
            </a:r>
            <a:r>
              <a:rPr lang="en-US" altLang="ko-KR" sz="1300" dirty="0">
                <a:latin typeface="+mn-ea"/>
                <a:ea typeface="+mn-ea"/>
              </a:rPr>
              <a:t>2</a:t>
            </a:r>
            <a:r>
              <a:rPr lang="ko-KR" altLang="en-US" sz="1300" dirty="0">
                <a:latin typeface="+mn-ea"/>
                <a:ea typeface="+mn-ea"/>
              </a:rPr>
              <a:t>등 시민으로 간주되며 삶의 모든 면에서 차별을 받습니다</a:t>
            </a:r>
            <a:r>
              <a:rPr lang="en-US" altLang="ko-KR" sz="13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300" dirty="0">
                <a:latin typeface="+mn-ea"/>
                <a:ea typeface="+mn-ea"/>
              </a:rPr>
              <a:t>천하고 더럽고 천박하다고 여겨지는 직업은 당국에 의해 기독교인에게만 허용됩니다</a:t>
            </a:r>
            <a:r>
              <a:rPr lang="en-US" altLang="ko-KR" sz="1300" dirty="0">
                <a:latin typeface="+mn-ea"/>
                <a:ea typeface="+mn-ea"/>
              </a:rPr>
              <a:t>. </a:t>
            </a:r>
            <a:r>
              <a:rPr lang="ko-KR" altLang="en-US" sz="1300" dirty="0">
                <a:latin typeface="+mn-ea"/>
                <a:ea typeface="+mn-ea"/>
              </a:rPr>
              <a:t>계속해서 그들을 사회의 변두리로 밀어붙입니다</a:t>
            </a:r>
            <a:r>
              <a:rPr lang="en-US" altLang="ko-KR" sz="1300" dirty="0">
                <a:latin typeface="+mn-ea"/>
                <a:ea typeface="+mn-ea"/>
              </a:rPr>
              <a:t>. </a:t>
            </a:r>
            <a:r>
              <a:rPr lang="ko-KR" altLang="en-US" sz="1300" dirty="0">
                <a:latin typeface="+mn-ea"/>
                <a:ea typeface="+mn-ea"/>
              </a:rPr>
              <a:t>그들은 정치에서 적절한 대표성이 부족하고 작년에 교회에 대한 주요 공격은 없었지만 개인에 대한 공격은 거의 지속적으로 일어났습니다</a:t>
            </a:r>
            <a:r>
              <a:rPr lang="en-US" altLang="ko-KR" sz="13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300" dirty="0">
                <a:latin typeface="+mn-ea"/>
                <a:ea typeface="+mn-ea"/>
              </a:rPr>
              <a:t>파키스탄의 악명 높은 신성모독법은 종교적 소수자</a:t>
            </a:r>
            <a:r>
              <a:rPr lang="en-US" altLang="ko-KR" sz="1300" dirty="0">
                <a:latin typeface="+mn-ea"/>
                <a:ea typeface="+mn-ea"/>
              </a:rPr>
              <a:t>(</a:t>
            </a:r>
            <a:r>
              <a:rPr lang="ko-KR" altLang="en-US" sz="1300" dirty="0">
                <a:latin typeface="+mn-ea"/>
                <a:ea typeface="+mn-ea"/>
              </a:rPr>
              <a:t>무슬림 소수자 포함</a:t>
            </a:r>
            <a:r>
              <a:rPr lang="en-US" altLang="ko-KR" sz="1300" dirty="0">
                <a:latin typeface="+mn-ea"/>
                <a:ea typeface="+mn-ea"/>
              </a:rPr>
              <a:t>)</a:t>
            </a:r>
            <a:r>
              <a:rPr lang="ko-KR" altLang="en-US" sz="1300" dirty="0">
                <a:latin typeface="+mn-ea"/>
                <a:ea typeface="+mn-ea"/>
              </a:rPr>
              <a:t>를 대상으로 하지만 특히 기독교 소수자에게 영향을 미칩니다</a:t>
            </a:r>
            <a:r>
              <a:rPr lang="en-US" altLang="ko-KR" sz="1300" dirty="0">
                <a:latin typeface="+mn-ea"/>
                <a:ea typeface="+mn-ea"/>
              </a:rPr>
              <a:t>. </a:t>
            </a:r>
            <a:r>
              <a:rPr lang="ko-KR" altLang="en-US" sz="1300" dirty="0">
                <a:latin typeface="+mn-ea"/>
                <a:ea typeface="+mn-ea"/>
              </a:rPr>
              <a:t>인구의 </a:t>
            </a:r>
            <a:r>
              <a:rPr lang="en-US" altLang="ko-KR" sz="1300" dirty="0">
                <a:latin typeface="+mn-ea"/>
                <a:ea typeface="+mn-ea"/>
              </a:rPr>
              <a:t>1.8%</a:t>
            </a:r>
            <a:r>
              <a:rPr lang="ko-KR" altLang="en-US" sz="1300" dirty="0">
                <a:latin typeface="+mn-ea"/>
                <a:ea typeface="+mn-ea"/>
              </a:rPr>
              <a:t>에 불과한 기독교인</a:t>
            </a:r>
            <a:r>
              <a:rPr lang="en-US" altLang="ko-KR" sz="1300" dirty="0">
                <a:latin typeface="+mn-ea"/>
                <a:ea typeface="+mn-ea"/>
              </a:rPr>
              <a:t>. </a:t>
            </a:r>
            <a:r>
              <a:rPr lang="ko-KR" altLang="en-US" sz="1300" dirty="0">
                <a:latin typeface="+mn-ea"/>
                <a:ea typeface="+mn-ea"/>
              </a:rPr>
              <a:t>신성모독 사건의 수가 증가하고 있으며 기독교</a:t>
            </a:r>
            <a:r>
              <a:rPr lang="en-US" altLang="ko-KR" sz="1300" dirty="0">
                <a:latin typeface="+mn-ea"/>
                <a:ea typeface="+mn-ea"/>
              </a:rPr>
              <a:t>(</a:t>
            </a:r>
            <a:r>
              <a:rPr lang="ko-KR" altLang="en-US" sz="1300" dirty="0">
                <a:latin typeface="+mn-ea"/>
                <a:ea typeface="+mn-ea"/>
              </a:rPr>
              <a:t>및 기타 소수 종교</a:t>
            </a:r>
            <a:r>
              <a:rPr lang="en-US" altLang="ko-KR" sz="1300" dirty="0">
                <a:latin typeface="+mn-ea"/>
                <a:ea typeface="+mn-ea"/>
              </a:rPr>
              <a:t>) </a:t>
            </a:r>
            <a:r>
              <a:rPr lang="ko-KR" altLang="en-US" sz="1300" dirty="0">
                <a:latin typeface="+mn-ea"/>
                <a:ea typeface="+mn-ea"/>
              </a:rPr>
              <a:t>소녀들이 납치</a:t>
            </a:r>
            <a:r>
              <a:rPr lang="en-US" altLang="ko-KR" sz="1300" dirty="0">
                <a:latin typeface="+mn-ea"/>
                <a:ea typeface="+mn-ea"/>
              </a:rPr>
              <a:t>, </a:t>
            </a:r>
            <a:r>
              <a:rPr lang="ko-KR" altLang="en-US" sz="1300" dirty="0">
                <a:latin typeface="+mn-ea"/>
                <a:ea typeface="+mn-ea"/>
              </a:rPr>
              <a:t>학대 및 강제로 이슬람으로 개종하는 사례도 증가하고 있습니다</a:t>
            </a:r>
            <a:r>
              <a:rPr lang="en-US" altLang="ko-KR" sz="13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300" dirty="0">
                <a:latin typeface="+mn-ea"/>
                <a:ea typeface="+mn-ea"/>
              </a:rPr>
              <a:t>기독교 공동체는 이 지역에서 활동하는 이슬람 극단주의 단체와 이들 단체를 달래는 정부 사 이에 점점 더 갇힌 느낌을 받고 있습니다</a:t>
            </a:r>
            <a:r>
              <a:rPr lang="en-US" altLang="ko-KR" sz="1300" dirty="0">
                <a:latin typeface="+mn-ea"/>
                <a:ea typeface="+mn-ea"/>
              </a:rPr>
              <a:t>. </a:t>
            </a:r>
            <a:r>
              <a:rPr lang="ko-KR" altLang="en-US" sz="1300" dirty="0">
                <a:latin typeface="+mn-ea"/>
                <a:ea typeface="+mn-ea"/>
              </a:rPr>
              <a:t>그들은 자신의 권리를 보호할 신뢰할 수 있는 기관이 없으며 취약하다고 느낍니다</a:t>
            </a:r>
            <a:r>
              <a:rPr lang="en-US" altLang="ko-KR" sz="1300" dirty="0">
                <a:latin typeface="+mn-ea"/>
                <a:ea typeface="+mn-ea"/>
              </a:rPr>
              <a:t>.</a:t>
            </a:r>
            <a:endParaRPr lang="ko-KR" altLang="ko-KR" sz="13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459345"/>
            <a:ext cx="5183188" cy="899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dirty="0">
                <a:latin typeface="+mn-ea"/>
                <a:ea typeface="+mn-ea"/>
              </a:rPr>
              <a:t>오픈도어는 파트너 교회의 네트워크를 통해 페르시아만 </a:t>
            </a:r>
            <a:r>
              <a:rPr lang="ko-KR" altLang="en-US" sz="1200" dirty="0" err="1">
                <a:latin typeface="+mn-ea"/>
                <a:ea typeface="+mn-ea"/>
              </a:rPr>
              <a:t>국가들에서</a:t>
            </a:r>
            <a:r>
              <a:rPr lang="ko-KR" altLang="en-US" sz="1200" dirty="0">
                <a:latin typeface="+mn-ea"/>
                <a:ea typeface="+mn-ea"/>
              </a:rPr>
              <a:t> 활동하고 있지만</a:t>
            </a:r>
            <a:r>
              <a:rPr lang="en-US" altLang="ko-KR" sz="1200" dirty="0">
                <a:latin typeface="+mn-ea"/>
                <a:ea typeface="+mn-ea"/>
              </a:rPr>
              <a:t>, </a:t>
            </a:r>
            <a:r>
              <a:rPr lang="ko-KR" altLang="en-US" sz="1200" dirty="0">
                <a:latin typeface="+mn-ea"/>
                <a:ea typeface="+mn-ea"/>
              </a:rPr>
              <a:t>보안상 의 이유로 우리가 어디서 무엇을 하는지 말할 수 없습니다</a:t>
            </a:r>
            <a:r>
              <a:rPr lang="en-US" altLang="ko-KR" sz="1200" dirty="0">
                <a:latin typeface="+mn-ea"/>
                <a:ea typeface="+mn-ea"/>
              </a:rPr>
              <a:t>.</a:t>
            </a:r>
            <a:endParaRPr lang="ko-KR" altLang="en-US" sz="3200" dirty="0"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0160" y="2282181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7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/Pakistan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solidFill>
                  <a:schemeClr val="bg1"/>
                </a:solidFill>
              </a:rPr>
              <a:t>3</a:t>
            </a:r>
            <a:r>
              <a:rPr lang="ko-KR" altLang="en-US" dirty="0">
                <a:solidFill>
                  <a:schemeClr val="bg1"/>
                </a:solidFill>
              </a:rPr>
              <a:t>월 </a:t>
            </a:r>
            <a:r>
              <a:rPr lang="en-US" altLang="ko-KR" dirty="0">
                <a:solidFill>
                  <a:schemeClr val="bg1"/>
                </a:solidFill>
              </a:rPr>
              <a:t>21</a:t>
            </a:r>
            <a:r>
              <a:rPr lang="ko-KR" altLang="en-US" dirty="0">
                <a:solidFill>
                  <a:schemeClr val="bg1"/>
                </a:solidFill>
              </a:rPr>
              <a:t>일</a:t>
            </a:r>
            <a:endParaRPr lang="ko-KR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기도제목</a:t>
            </a: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63902" y="784910"/>
            <a:ext cx="4520241" cy="3161770"/>
          </a:xfrm>
        </p:spPr>
        <p:txBody>
          <a:bodyPr>
            <a:normAutofit/>
          </a:bodyPr>
          <a:lstStyle/>
          <a:p>
            <a:pPr algn="just"/>
            <a:r>
              <a:rPr lang="ko-KR" altLang="en-US" sz="1400" dirty="0">
                <a:latin typeface="+mn-ea"/>
                <a:ea typeface="+mn-ea"/>
              </a:rPr>
              <a:t>파키스탄의 신성 모독법이 바뀌어 기독교인들이 무고로부터 안전해질 수 있도록 </a:t>
            </a:r>
            <a:endParaRPr lang="en-US" altLang="ko-KR" sz="1400" dirty="0">
              <a:latin typeface="+mn-ea"/>
              <a:ea typeface="+mn-ea"/>
            </a:endParaRPr>
          </a:p>
          <a:p>
            <a:pPr algn="just"/>
            <a:r>
              <a:rPr lang="ko-KR" altLang="en-US" sz="1400" dirty="0">
                <a:latin typeface="+mn-ea"/>
                <a:ea typeface="+mn-ea"/>
              </a:rPr>
              <a:t>가정폭력을 당하는 여성들과 강제로 결혼을 하게 된 소녀들의 보호를 위해</a:t>
            </a:r>
            <a:r>
              <a:rPr lang="en-US" altLang="ko-KR" sz="1400" dirty="0">
                <a:latin typeface="+mn-ea"/>
                <a:ea typeface="+mn-ea"/>
              </a:rPr>
              <a:t>. </a:t>
            </a:r>
          </a:p>
          <a:p>
            <a:pPr algn="just"/>
            <a:r>
              <a:rPr lang="ko-KR" altLang="en-US" sz="1400" dirty="0">
                <a:latin typeface="+mn-ea"/>
                <a:ea typeface="+mn-ea"/>
              </a:rPr>
              <a:t>하나님께서 남편들의 마음을 부드럽게 하사</a:t>
            </a:r>
            <a:r>
              <a:rPr lang="en-US" altLang="ko-KR" sz="1400" dirty="0">
                <a:latin typeface="+mn-ea"/>
                <a:ea typeface="+mn-ea"/>
              </a:rPr>
              <a:t> </a:t>
            </a:r>
            <a:r>
              <a:rPr lang="ko-KR" altLang="en-US" sz="1400" dirty="0">
                <a:latin typeface="+mn-ea"/>
                <a:ea typeface="+mn-ea"/>
              </a:rPr>
              <a:t>이 소녀들을 향한 불쌍한 마음을 가질 수 있도록</a:t>
            </a:r>
            <a:endParaRPr lang="en-US" altLang="ko-KR" sz="1400" dirty="0">
              <a:latin typeface="+mn-ea"/>
              <a:ea typeface="+mn-ea"/>
            </a:endParaRPr>
          </a:p>
          <a:p>
            <a:pPr algn="just"/>
            <a:endParaRPr lang="en-US" altLang="ko-KR" sz="1050" dirty="0"/>
          </a:p>
          <a:p>
            <a:pPr algn="just"/>
            <a:endParaRPr lang="ko-KR" altLang="en-US" sz="1300" dirty="0">
              <a:solidFill>
                <a:schemeClr val="tx1"/>
              </a:solidFill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FDDCE7B-4EE9-FE17-4035-5B66BFABA4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2765" y="926052"/>
            <a:ext cx="6493231" cy="28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n-US" altLang="ko-KR" b="1" i="0" dirty="0">
                <a:solidFill>
                  <a:schemeClr val="accent1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br>
              <a:rPr lang="en-US" altLang="ko-KR" b="1" i="0" dirty="0">
                <a:solidFill>
                  <a:schemeClr val="accent1">
                    <a:lumMod val="50000"/>
                  </a:schemeClr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ko-KR" altLang="en-US" sz="2200" b="1" i="0" dirty="0">
                <a:solidFill>
                  <a:schemeClr val="tx1">
                    <a:lumMod val="75000"/>
                  </a:schemeClr>
                </a:solidFill>
                <a:effectLst/>
                <a:latin typeface="+mn-ea"/>
                <a:ea typeface="+mn-ea"/>
              </a:rPr>
              <a:t>아프리카여 일어나라</a:t>
            </a:r>
            <a:r>
              <a:rPr lang="en-US" altLang="ko-KR" sz="2200" b="1" i="0" dirty="0">
                <a:solidFill>
                  <a:schemeClr val="tx1">
                    <a:lumMod val="75000"/>
                  </a:schemeClr>
                </a:solidFill>
                <a:effectLst/>
                <a:latin typeface="+mn-ea"/>
                <a:ea typeface="+mn-ea"/>
              </a:rPr>
              <a:t>—</a:t>
            </a:r>
            <a:r>
              <a:rPr lang="ko-KR" altLang="en-US" sz="1600" b="1" i="0" dirty="0">
                <a:solidFill>
                  <a:schemeClr val="tx1">
                    <a:lumMod val="75000"/>
                  </a:schemeClr>
                </a:solidFill>
                <a:effectLst/>
                <a:latin typeface="+mn-ea"/>
                <a:ea typeface="+mn-ea"/>
              </a:rPr>
              <a:t>폭력적 박해에 맞서서</a:t>
            </a:r>
            <a:endParaRPr lang="ko-KR" altLang="en-US" dirty="0">
              <a:solidFill>
                <a:schemeClr val="tx1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r>
              <a:rPr lang="ko-KR" altLang="en-US" sz="1600" b="1" i="0" dirty="0">
                <a:solidFill>
                  <a:schemeClr val="tx1">
                    <a:lumMod val="75000"/>
                  </a:schemeClr>
                </a:solidFill>
                <a:effectLst/>
                <a:latin typeface="inherit"/>
                <a:ea typeface="Malgun Gothic" panose="020B0503020000020004" pitchFamily="50" charset="-127"/>
              </a:rPr>
              <a:t>콩고민주공화국</a:t>
            </a:r>
            <a:r>
              <a:rPr lang="en-US" altLang="ko-KR" sz="1600" b="1" dirty="0">
                <a:solidFill>
                  <a:schemeClr val="tx1">
                    <a:lumMod val="75000"/>
                  </a:schemeClr>
                </a:solidFill>
                <a:latin typeface="inherit"/>
                <a:ea typeface="Malgun Gothic" panose="020B0503020000020004" pitchFamily="50" charset="-127"/>
              </a:rPr>
              <a:t>(DRC):</a:t>
            </a:r>
            <a:r>
              <a:rPr lang="ko-KR" altLang="en-US" sz="1600" b="1" dirty="0">
                <a:solidFill>
                  <a:schemeClr val="tx1">
                    <a:lumMod val="75000"/>
                  </a:schemeClr>
                </a:solidFill>
                <a:latin typeface="inherit"/>
                <a:ea typeface="Malgun Gothic" panose="020B0503020000020004" pitchFamily="50" charset="-127"/>
              </a:rPr>
              <a:t> 폭력으로 수십명이 목숨을 잃었다</a:t>
            </a:r>
            <a:r>
              <a:rPr lang="en-US" altLang="ko-KR" sz="1600" b="1" dirty="0">
                <a:solidFill>
                  <a:schemeClr val="tx1">
                    <a:lumMod val="75000"/>
                  </a:schemeClr>
                </a:solidFill>
                <a:latin typeface="inherit"/>
                <a:ea typeface="Malgun Gothic" panose="020B0503020000020004" pitchFamily="50" charset="-127"/>
              </a:rPr>
              <a:t>.</a:t>
            </a:r>
            <a:endParaRPr lang="ko-KR" alt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사하라 이남 아프리카에서 폭력이 발생하는 주요 원인은</a:t>
            </a:r>
            <a:r>
              <a:rPr lang="ko-KR" altLang="en-US" sz="1400" dirty="0">
                <a:solidFill>
                  <a:srgbClr val="000000"/>
                </a:solidFill>
                <a:latin typeface="+mn-ea"/>
                <a:ea typeface="+mn-ea"/>
              </a:rPr>
              <a:t> 이슬람 무장단체 때문입니다</a:t>
            </a:r>
            <a:r>
              <a:rPr lang="en-US" altLang="ko-KR" sz="1400" dirty="0">
                <a:solidFill>
                  <a:srgbClr val="000000"/>
                </a:solidFill>
                <a:latin typeface="+mn-ea"/>
                <a:ea typeface="+mn-ea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반군단체인 연합민주군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(</a:t>
            </a:r>
            <a:r>
              <a:rPr lang="en-US" altLang="ko-KR" sz="1400" b="0" i="0" dirty="0">
                <a:solidFill>
                  <a:srgbClr val="242424"/>
                </a:solidFill>
                <a:effectLst/>
                <a:latin typeface="+mn-ea"/>
                <a:ea typeface="+mn-ea"/>
              </a:rPr>
              <a:t>Allied Democratic Forces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)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은 </a:t>
            </a:r>
            <a:r>
              <a:rPr lang="ko-KR" altLang="en-US" sz="1400" dirty="0">
                <a:solidFill>
                  <a:srgbClr val="000000"/>
                </a:solidFill>
                <a:latin typeface="+mn-ea"/>
                <a:ea typeface="+mn-ea"/>
              </a:rPr>
              <a:t>수년간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콩고민주공화국에서 활동하고 있으며 이슬람국가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(IS)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에 충성을 맹세하고 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endParaRPr lang="en-US" altLang="ko-KR" sz="1400" b="0" i="0" dirty="0">
              <a:solidFill>
                <a:srgbClr val="242424"/>
              </a:solidFill>
              <a:effectLst/>
              <a:latin typeface="+mn-ea"/>
              <a:ea typeface="+mn-ea"/>
            </a:endParaRPr>
          </a:p>
          <a:p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우리 필드 사역자들에 따르면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ADF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무장세력은 지난 주 다수의 공격으로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40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명 이상을 살해한 배후로 주목받고 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</a:t>
            </a:r>
            <a:br>
              <a:rPr lang="ko-KR" altLang="en-US" sz="1400" dirty="0">
                <a:latin typeface="+mn-ea"/>
                <a:ea typeface="+mn-ea"/>
              </a:rPr>
            </a:br>
            <a:endParaRPr lang="en-US" altLang="ko-KR" sz="1400" dirty="0">
              <a:latin typeface="+mn-ea"/>
              <a:ea typeface="+mn-ea"/>
            </a:endParaRPr>
          </a:p>
          <a:p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금요일 한뉴스에 따르면 이슬람 국가가 적어도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35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명의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기독교인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을 죽였다고 말하면서 적어도 한 건의 공격에 대해 책임이 있다고 보도했습니다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</a:t>
            </a:r>
            <a:endParaRPr lang="en-US" altLang="ko-KR" sz="1400" b="0" i="0" dirty="0">
              <a:solidFill>
                <a:srgbClr val="242424"/>
              </a:solidFill>
              <a:effectLst/>
              <a:latin typeface="+mn-ea"/>
              <a:ea typeface="+mn-ea"/>
            </a:endParaRPr>
          </a:p>
          <a:p>
            <a:pPr algn="l"/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콩고민주공화국은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2023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년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WWL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에서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37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위로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1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년 전보다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3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계단 상승했습니다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하지만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,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기독교인들이 가장 높은 수준의 폭력에 직면한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10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개국 중 하나입니다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</a:t>
            </a:r>
            <a:endParaRPr lang="en-US" altLang="ko-KR" sz="1400" b="0" i="0" dirty="0">
              <a:solidFill>
                <a:srgbClr val="242424"/>
              </a:solidFill>
              <a:effectLst/>
              <a:latin typeface="+mn-ea"/>
              <a:ea typeface="+mn-ea"/>
            </a:endParaRPr>
          </a:p>
          <a:p>
            <a:pPr rtl="0"/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/>
        <p:txBody>
          <a:bodyPr rtlCol="0">
            <a:normAutofit/>
          </a:bodyPr>
          <a:lstStyle/>
          <a:p>
            <a:pPr rtl="0"/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7EBD9554-2F6F-50FB-4B22-391A477C4B1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4600" y="2375240"/>
            <a:ext cx="4800600" cy="394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29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549462" y="457200"/>
            <a:ext cx="4663440" cy="1621766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이번 공격으로 가족을 잃은 사람들을 위해 기도합니다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하나님의 영이 그들을 위로하고 강하게 하길 원합니다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</a:t>
            </a:r>
            <a:b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</a:br>
            <a:br>
              <a:rPr lang="ko-KR" altLang="en-US" sz="1400" dirty="0">
                <a:latin typeface="+mn-ea"/>
                <a:ea typeface="+mn-ea"/>
              </a:rPr>
            </a:b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정부 전체와 동부 콩고의 보안군을 위해 기도합니다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-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그들이 취약한 지역사회를 보호하고 시민들을 보호하며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,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 이러한 불안에 신속하고 합법적으로 대처할 정치적 의지를 가질 수 있도록 기도합니다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endParaRPr lang="ko-KR" altLang="en-US" sz="1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5799" y="457199"/>
            <a:ext cx="5490714" cy="6003985"/>
          </a:xfrm>
        </p:spPr>
        <p:txBody>
          <a:bodyPr rtlCol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가브리엘* 목사는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우리는 그리스도 안에 있는 형제자매들이 우리를 위해 기도함으로써 우리를 도와줄 것을 요청합니다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라고 말합니다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그는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먼저 하나님께서 우리 지역에 남아 있는 불안한 상황에서 우리를 구원해 주시기를 기도해 달라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며 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우리는 평화가 없고 교회가 더 이상 잘 운영되지 않는다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고 말합니다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.“</a:t>
            </a:r>
          </a:p>
          <a:p>
            <a:pPr algn="just">
              <a:lnSpc>
                <a:spcPct val="120000"/>
              </a:lnSpc>
            </a:pP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두 번째로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,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이주한 그리스도인들은 실향민들의 삶이 너무 힘들기 때문에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삶의 여러 유혹에 빠질 수 있습니다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이들이 신앙을 버리지 않도록 기도해 주세요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하나님께서 실향민들이 신앙에 충실할 수 있도록 도와 주시기를 바랍니다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"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셋째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,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그리스도인들이 떠나고 교회들도 문을 닫을 때 하나님의 교회를 굳건하게 지킬 수 있도록 도와 주세요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지금은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발전이 없지만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언젠가 기독교인들이 마을로 돌아와 주님의 일을 계속할 수 있도록 하나님께서 도와 주시기를 바랍니다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.“</a:t>
            </a:r>
          </a:p>
          <a:p>
            <a:pPr algn="just">
              <a:lnSpc>
                <a:spcPct val="120000"/>
              </a:lnSpc>
            </a:pP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넷째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,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불안감 </a:t>
            </a:r>
            <a:r>
              <a:rPr lang="ko-KR" altLang="en-US" sz="1400" dirty="0">
                <a:solidFill>
                  <a:srgbClr val="000000"/>
                </a:solidFill>
                <a:latin typeface="+mn-ea"/>
                <a:ea typeface="+mn-ea"/>
              </a:rPr>
              <a:t>때문에 소명을 버리지 않도록 하나님의 종들을 인도해 주세요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형제자매 여러분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,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기도로 우리를 도와주십시오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 </a:t>
            </a:r>
            <a:r>
              <a:rPr lang="ko-KR" altLang="en-US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하나님께서 당신을 축복하시기를 바랍니다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+mn-ea"/>
                <a:ea typeface="+mn-ea"/>
              </a:rPr>
              <a:t>.“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549462" y="5345790"/>
            <a:ext cx="4663440" cy="321765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200" dirty="0"/>
              <a:t>동부 콩고</a:t>
            </a:r>
            <a:r>
              <a:rPr lang="en-US" altLang="ko-KR" sz="1200" dirty="0"/>
              <a:t>,</a:t>
            </a:r>
            <a:r>
              <a:rPr lang="ko-KR" altLang="en-US" sz="1200" dirty="0"/>
              <a:t>교회에서 </a:t>
            </a:r>
            <a:r>
              <a:rPr lang="ko-KR" altLang="en-US" sz="1200" dirty="0" err="1"/>
              <a:t>예배드리는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크리스챤들</a:t>
            </a:r>
            <a:endParaRPr lang="ko-KR" altLang="en-US" sz="1200" dirty="0"/>
          </a:p>
        </p:txBody>
      </p:sp>
      <p:pic>
        <p:nvPicPr>
          <p:cNvPr id="6" name="그림 5" descr="사람, 실내, 천장, 군중이(가) 표시된 사진&#10;&#10;자동 생성된 설명">
            <a:extLst>
              <a:ext uri="{FF2B5EF4-FFF2-40B4-BE49-F238E27FC236}">
                <a16:creationId xmlns:a16="http://schemas.microsoft.com/office/drawing/2014/main" id="{B32F411A-CC54-CC94-9FE1-E89F86BE8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425" y="2232300"/>
            <a:ext cx="4393514" cy="302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3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2400" dirty="0"/>
              <a:t>전심으로 시리아의 온전한 구호활동과 회복을 위해서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 algn="just">
              <a:spcBef>
                <a:spcPts val="1200"/>
              </a:spcBef>
              <a:spcAft>
                <a:spcPts val="0"/>
              </a:spcAft>
            </a:pP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  <a:effectLst/>
              </a:rPr>
              <a:t>시리아 사역 기획안</a:t>
            </a:r>
            <a:endParaRPr lang="ko-KR" altLang="ko-KR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E55A9F6B-8648-47C3-598A-5896FEAADC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향후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6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개월간 취약계층을 위한 현금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바우처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현재 집에서 살 수 없는 사람들에게 임대료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가족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,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청소년 및 어린이를 위한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보호소 운영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기독교 학교 및 병원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진료소 재활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어린이에게 친숙한 공간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마련</a:t>
            </a:r>
            <a:r>
              <a:rPr lang="en-US" altLang="ko-KR" dirty="0">
                <a:latin typeface="Times New Roman" panose="02020603050405020304" pitchFamily="18" charset="0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응급 처치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트라우마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치료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;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무너진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비즈니스 복구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생계 프로젝트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/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소득 창출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여성 교육 확대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기존 프로그램 기반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스포츠 사역 </a:t>
            </a:r>
            <a:r>
              <a:rPr lang="ko-KR" altLang="en-US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신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장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 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기존 프로그램 기반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- 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기독교 진료소 지원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(</a:t>
            </a:r>
            <a:r>
              <a:rPr lang="ko-KR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약품 및 장비</a:t>
            </a:r>
            <a:r>
              <a:rPr lang="en-US" altLang="ko-KR" sz="1800" dirty="0">
                <a:effectLst/>
                <a:latin typeface="Times New Roman" panose="02020603050405020304" pitchFamily="18" charset="0"/>
                <a:ea typeface="맑은 고딕" panose="020B0503020000020004" pitchFamily="50" charset="-127"/>
              </a:rPr>
              <a:t>)</a:t>
            </a:r>
            <a:endParaRPr lang="ko-KR" altLang="ko-K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82892A1A-0193-A2A1-ADA7-8E5BEC400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81174" y="1541593"/>
            <a:ext cx="4307865" cy="356069"/>
          </a:xfrm>
        </p:spPr>
        <p:txBody>
          <a:bodyPr>
            <a:normAutofit/>
          </a:bodyPr>
          <a:lstStyle/>
          <a:p>
            <a:endParaRPr lang="en-US" altLang="ko-KR" sz="1300" b="1" i="0" dirty="0">
              <a:solidFill>
                <a:schemeClr val="tx1"/>
              </a:solidFill>
              <a:effectLst/>
              <a:latin typeface="var(--user-brandFontStackBase, SourceSansPro, Helvetica, Arial, sans-serif)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90253085-E07E-DE2C-2EF3-DF0CB3F96A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1174" y="5409704"/>
            <a:ext cx="4478215" cy="75317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600"/>
              </a:spcAft>
              <a:buNone/>
            </a:pPr>
            <a:r>
              <a:rPr lang="ko-KR" altLang="ko-KR" sz="1200" b="1" kern="0" dirty="0">
                <a:effectLst/>
                <a:latin typeface="Helvetica" panose="020B0604020202020204" pitchFamily="34" charset="0"/>
                <a:ea typeface="굴림" panose="020B0600000101010101" pitchFamily="50" charset="-127"/>
                <a:cs typeface="굴림" panose="020B0600000101010101" pitchFamily="50" charset="-127"/>
              </a:rPr>
              <a:t>•</a:t>
            </a:r>
            <a:r>
              <a:rPr lang="ko-KR" altLang="ko-KR" sz="1200" b="1" kern="0" dirty="0">
                <a:effectLst/>
                <a:latin typeface="맑은 고딕" panose="020B0503020000020004" pitchFamily="50" charset="-127"/>
                <a:ea typeface="Helvetica" panose="020B0604020202020204" pitchFamily="34" charset="0"/>
                <a:cs typeface="굴림" panose="020B0600000101010101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우리는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en-US" sz="1100" dirty="0">
                <a:cs typeface="맑은 고딕" panose="020B0503020000020004" pitchFamily="50" charset="-127"/>
              </a:rPr>
              <a:t>위에 언급한바와 같이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수혜자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수를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en-US" sz="1100" dirty="0">
                <a:effectLst/>
                <a:cs typeface="맑은 고딕" panose="020B0503020000020004" pitchFamily="50" charset="-127"/>
              </a:rPr>
              <a:t>파악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하고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있습니다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.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팀의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열망은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적어도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알레포와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 err="1">
                <a:effectLst/>
                <a:cs typeface="굴림" panose="020B0600000101010101" pitchFamily="50" charset="-127"/>
              </a:rPr>
              <a:t>라타키아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(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총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 50,000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명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)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에 있는 모든 크리스찬과</a:t>
            </a:r>
            <a:r>
              <a:rPr lang="en-US" altLang="ko-KR" sz="1100" dirty="0">
                <a:effectLst/>
                <a:cs typeface="굴림" panose="020B0600000101010101" pitchFamily="50" charset="-127"/>
              </a:rPr>
              <a:t> 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다음은 </a:t>
            </a:r>
            <a:r>
              <a:rPr lang="ko-KR" altLang="ko-KR" sz="1100" dirty="0" err="1">
                <a:effectLst/>
                <a:cs typeface="굴림" panose="020B0600000101010101" pitchFamily="50" charset="-127"/>
              </a:rPr>
              <a:t>북시리아의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 MBB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그룹을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섬기는</a:t>
            </a:r>
            <a:r>
              <a:rPr lang="ko-KR" altLang="ko-KR" sz="1100" dirty="0">
                <a:effectLst/>
                <a:cs typeface="맑은 고딕" panose="020B0503020000020004" pitchFamily="50" charset="-127"/>
              </a:rPr>
              <a:t> </a:t>
            </a:r>
            <a:r>
              <a:rPr lang="ko-KR" altLang="ko-KR" sz="1100" dirty="0">
                <a:effectLst/>
                <a:cs typeface="굴림" panose="020B0600000101010101" pitchFamily="50" charset="-127"/>
              </a:rPr>
              <a:t>것입니다</a:t>
            </a:r>
            <a:r>
              <a:rPr lang="en-US" altLang="ko-KR" sz="1100" dirty="0">
                <a:effectLst/>
                <a:cs typeface="맑은 고딕" panose="020B0503020000020004" pitchFamily="50" charset="-127"/>
              </a:rPr>
              <a:t>.</a:t>
            </a:r>
            <a:endParaRPr lang="ko-KR" altLang="ko-KR" sz="1100" dirty="0">
              <a:effectLst/>
            </a:endParaRPr>
          </a:p>
          <a:p>
            <a:pPr marL="0" indent="0" algn="l" latinLnBrk="1">
              <a:lnSpc>
                <a:spcPct val="107000"/>
              </a:lnSpc>
              <a:spcAft>
                <a:spcPts val="600"/>
              </a:spcAft>
              <a:buNone/>
            </a:pPr>
            <a:endParaRPr lang="ko-KR" alt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11</a:t>
            </a:fld>
            <a:endParaRPr lang="ko-KR" altLang="en-US"/>
          </a:p>
        </p:txBody>
      </p:sp>
      <p:pic>
        <p:nvPicPr>
          <p:cNvPr id="12" name="그림 11">
            <a:hlinkClick r:id="rId2" action="ppaction://hlinkfile"/>
            <a:extLst>
              <a:ext uri="{FF2B5EF4-FFF2-40B4-BE49-F238E27FC236}">
                <a16:creationId xmlns:a16="http://schemas.microsoft.com/office/drawing/2014/main" id="{38751B02-5C25-57D0-5A58-FBD53E2EF7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81173" y="2360599"/>
            <a:ext cx="5625669" cy="259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89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>
                    <a:lumMod val="50000"/>
                  </a:schemeClr>
                </a:solidFill>
              </a:rPr>
              <a:t>오픈도어</a:t>
            </a:r>
            <a:endParaRPr lang="ko-KR" altLang="en-US" sz="2000" i="1" dirty="0">
              <a:solidFill>
                <a:schemeClr val="tx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77500" lnSpcReduction="2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tx1">
                    <a:lumMod val="50000"/>
                  </a:schemeClr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000" i="1" dirty="0">
                <a:solidFill>
                  <a:schemeClr val="tx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STAND WITH THEM</a:t>
            </a:r>
            <a:endParaRPr lang="ko-KR" altLang="en-US" sz="2000" i="1" dirty="0">
              <a:solidFill>
                <a:schemeClr val="tx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북한에 억류되어 있는 김정욱</a:t>
            </a:r>
            <a:r>
              <a:rPr lang="en-US" altLang="ko-KR" sz="1100" dirty="0"/>
              <a:t>(2013), </a:t>
            </a:r>
            <a:r>
              <a:rPr lang="ko-KR" altLang="en-US" sz="1100" dirty="0" err="1"/>
              <a:t>김국기</a:t>
            </a:r>
            <a:r>
              <a:rPr lang="en-US" altLang="ko-KR" sz="1100" dirty="0"/>
              <a:t>(2014), </a:t>
            </a:r>
            <a:r>
              <a:rPr lang="ko-KR" altLang="en-US" sz="1100" dirty="0" err="1"/>
              <a:t>최춘길</a:t>
            </a:r>
            <a:r>
              <a:rPr lang="en-US" altLang="ko-KR" sz="1100" dirty="0"/>
              <a:t>(2014)</a:t>
            </a:r>
            <a:r>
              <a:rPr lang="ko-KR" altLang="en-US" sz="1100" dirty="0"/>
              <a:t>선교사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탈북민</a:t>
            </a:r>
            <a:r>
              <a:rPr lang="ko-KR" altLang="en-US" sz="1100" dirty="0"/>
              <a:t> 출신 김원호</a:t>
            </a:r>
            <a:r>
              <a:rPr lang="en-US" altLang="ko-KR" sz="1100" dirty="0"/>
              <a:t>(2016), </a:t>
            </a:r>
            <a:r>
              <a:rPr lang="ko-KR" altLang="en-US" sz="1100" dirty="0" err="1"/>
              <a:t>함진우</a:t>
            </a:r>
            <a:r>
              <a:rPr lang="en-US" altLang="ko-KR" sz="1100" dirty="0"/>
              <a:t>(2016), </a:t>
            </a:r>
            <a:r>
              <a:rPr lang="ko-KR" altLang="en-US" sz="1100" dirty="0"/>
              <a:t>고현철</a:t>
            </a:r>
            <a:r>
              <a:rPr lang="en-US" altLang="ko-KR" sz="1100" dirty="0"/>
              <a:t>(2016), </a:t>
            </a:r>
            <a:r>
              <a:rPr lang="ko-KR" altLang="en-US" sz="1100" dirty="0"/>
              <a:t>그리고 조선족 사역자들의 조속한 석방을 위해 기도합시다</a:t>
            </a:r>
            <a:r>
              <a:rPr lang="en-US" altLang="ko-KR" sz="1100" dirty="0"/>
              <a:t>.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just">
              <a:buNone/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레베카의 뒤를 이은 현장사역자들과 북한여성들을 하나님이 보호하시고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치유하시고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새로운 지도자로 세워 주시기를 함께 기도합시다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829914" y="3960826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778672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029362" y="3960826"/>
            <a:ext cx="6349659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AC6F4-9F40-4E8D-B217-72D59E5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FF0B9-C44C-4382-BEA4-405486B5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>
              <a:lnSpc>
                <a:spcPct val="120000"/>
              </a:lnSpc>
            </a:pPr>
            <a:br>
              <a:rPr lang="en-US" altLang="ko-KR" sz="24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2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시리아와 이라크를 위한 희망의 백만기도캠페인은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www.makehopelast.org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을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주위분들과 공유해 주셔서  기도의 불을 밝혀 주세요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>
              <a:lnSpc>
                <a:spcPct val="120000"/>
              </a:lnSpc>
            </a:pP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모임 기도시간을 조정하여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7:30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에 시작합니다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28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7:30 - 8:30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sz="1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15" name="그림 개체 틀 14" descr="다양한 꽃병이 놓인 선반">
            <a:extLst>
              <a:ext uri="{FF2B5EF4-FFF2-40B4-BE49-F238E27FC236}">
                <a16:creationId xmlns:a16="http://schemas.microsoft.com/office/drawing/2014/main" id="{7F016E5C-96C4-4A52-A003-E44E57E75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654324"/>
            <a:ext cx="3209544" cy="1362456"/>
          </a:xfrm>
        </p:spPr>
      </p:pic>
      <p:pic>
        <p:nvPicPr>
          <p:cNvPr id="17" name="그림 개체 틀 16" descr="식물을 심은 파랑 화분 3개">
            <a:extLst>
              <a:ext uri="{FF2B5EF4-FFF2-40B4-BE49-F238E27FC236}">
                <a16:creationId xmlns:a16="http://schemas.microsoft.com/office/drawing/2014/main" id="{7A6DBEF4-A480-49BE-945B-C09709E372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2065548"/>
            <a:ext cx="3209544" cy="1362456"/>
          </a:xfrm>
        </p:spPr>
      </p:pic>
      <p:pic>
        <p:nvPicPr>
          <p:cNvPr id="19" name="그림 개체 틀 18">
            <a:hlinkClick r:id="rId6"/>
            <a:extLst>
              <a:ext uri="{FF2B5EF4-FFF2-40B4-BE49-F238E27FC236}">
                <a16:creationId xmlns:a16="http://schemas.microsoft.com/office/drawing/2014/main" id="{81E8D581-D606-43A2-AFFD-5A40E887B6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/>
          <a:srcRect/>
          <a:stretch/>
        </p:blipFill>
        <p:spPr>
          <a:xfrm>
            <a:off x="8247888" y="3476772"/>
            <a:ext cx="3209544" cy="1362456"/>
          </a:xfrm>
        </p:spPr>
      </p:pic>
      <p:pic>
        <p:nvPicPr>
          <p:cNvPr id="21" name="그림 개체 틀 20" descr="물레를 돌려 화분 만들기">
            <a:extLst>
              <a:ext uri="{FF2B5EF4-FFF2-40B4-BE49-F238E27FC236}">
                <a16:creationId xmlns:a16="http://schemas.microsoft.com/office/drawing/2014/main" id="{D1868DF3-9029-4255-9E37-46C7B54BF7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4887996"/>
            <a:ext cx="3209544" cy="136245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64ADFE-6B62-430B-88D6-AF0CC5D5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416924-7678-4629-A593-ACE48177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1F70A700-FA6F-47D7-9669-D5494856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5364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00C4FDB-0CD0-4A24-86DA-1A1D1D16A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1066800"/>
            <a:ext cx="4749276" cy="25924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7" name="부제목 6">
            <a:extLst>
              <a:ext uri="{FF2B5EF4-FFF2-40B4-BE49-F238E27FC236}">
                <a16:creationId xmlns:a16="http://schemas.microsoft.com/office/drawing/2014/main" id="{DA8E3932-CA6C-420E-9ABA-34B69620C4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990599" y="3856314"/>
            <a:ext cx="4749275" cy="1858686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9" name="그림 개체 틀 18" descr="용설란을 담은 그림">
            <a:extLst>
              <a:ext uri="{FF2B5EF4-FFF2-40B4-BE49-F238E27FC236}">
                <a16:creationId xmlns:a16="http://schemas.microsoft.com/office/drawing/2014/main" id="{E15DD46D-2D7C-463F-A18B-CF4C30E08A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1066800"/>
            <a:ext cx="2405746" cy="2262033"/>
          </a:xfrm>
        </p:spPr>
      </p:pic>
      <p:pic>
        <p:nvPicPr>
          <p:cNvPr id="9" name="그림 개체 틀 8" descr="산, 야외, 하늘, 암석, 텐트를 담은 그림">
            <a:extLst>
              <a:ext uri="{FF2B5EF4-FFF2-40B4-BE49-F238E27FC236}">
                <a16:creationId xmlns:a16="http://schemas.microsoft.com/office/drawing/2014/main" id="{028D98CD-8146-4256-BD0A-D7B4C7C770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4" y="1066800"/>
            <a:ext cx="2405746" cy="2262033"/>
          </a:xfrm>
        </p:spPr>
      </p:pic>
      <p:pic>
        <p:nvPicPr>
          <p:cNvPr id="23" name="그림 개체 틀 22" descr="계곡, 자연, 협곡, 산을 담은 그림">
            <a:extLst>
              <a:ext uri="{FF2B5EF4-FFF2-40B4-BE49-F238E27FC236}">
                <a16:creationId xmlns:a16="http://schemas.microsoft.com/office/drawing/2014/main" id="{349394C9-EF9F-4C84-8978-9CF03DD05E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77447" y="3443645"/>
            <a:ext cx="2405746" cy="2262033"/>
          </a:xfrm>
        </p:spPr>
      </p:pic>
      <p:pic>
        <p:nvPicPr>
          <p:cNvPr id="11" name="그림 개체 틀 10" descr="알로에 잎 클로즈업">
            <a:extLst>
              <a:ext uri="{FF2B5EF4-FFF2-40B4-BE49-F238E27FC236}">
                <a16:creationId xmlns:a16="http://schemas.microsoft.com/office/drawing/2014/main" id="{F5EBEBC0-CDA5-4DF4-A64C-698FF0B3401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2405" y="3443645"/>
            <a:ext cx="2405746" cy="2262033"/>
          </a:xfrm>
        </p:spPr>
      </p:pic>
      <p:sp>
        <p:nvSpPr>
          <p:cNvPr id="26" name="날짜 개체 틀 25">
            <a:extLst>
              <a:ext uri="{FF2B5EF4-FFF2-40B4-BE49-F238E27FC236}">
                <a16:creationId xmlns:a16="http://schemas.microsoft.com/office/drawing/2014/main" id="{E6DC388C-72CE-4D2C-AA32-E1FF83F5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7648"/>
            <a:ext cx="2743200" cy="365125"/>
          </a:xfrm>
        </p:spPr>
        <p:txBody>
          <a:bodyPr rtlCol="0"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/>
              <a:t>3</a:t>
            </a:r>
            <a:r>
              <a:rPr lang="ko-KR" altLang="en-US" dirty="0"/>
              <a:t>월 </a:t>
            </a:r>
            <a:r>
              <a:rPr lang="en-US" altLang="ko-KR" dirty="0"/>
              <a:t>21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바닥글 개체 틀 26">
            <a:extLst>
              <a:ext uri="{FF2B5EF4-FFF2-40B4-BE49-F238E27FC236}">
                <a16:creationId xmlns:a16="http://schemas.microsoft.com/office/drawing/2014/main" id="{FD50BB59-A665-4D1E-BAE0-8D164269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7648"/>
            <a:ext cx="4114800" cy="365125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96E5A4EB-E183-4EF0-8266-412826AC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8400" y="6327648"/>
            <a:ext cx="1295400" cy="365125"/>
          </a:xfrm>
        </p:spPr>
        <p:txBody>
          <a:bodyPr rtlCol="0"/>
          <a:lstStyle/>
          <a:p>
            <a:pPr lvl="0"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lvl="0" rtl="0"/>
              <a:t>14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4280186"/>
      </p:ext>
    </p:extLst>
  </p:cSld>
  <p:clrMapOvr>
    <a:masterClrMapping/>
  </p:clrMapOvr>
</p:sld>
</file>

<file path=ppt/theme/theme1.xml><?xml version="1.0" encoding="utf-8"?>
<a:theme xmlns:a="http://schemas.openxmlformats.org/drawingml/2006/main" name="벚꽃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3357_TF03031002_TF03031002.potx" id="{9B1E95B5-C4D6-4671-8F5A-044EDC61D108}" vid="{F2079B9E-2AE6-46A2-85B1-F81CA2E2F25A}"/>
    </a:ext>
  </a:extLst>
</a:theme>
</file>

<file path=ppt/theme/theme2.xml><?xml version="1.0" encoding="utf-8"?>
<a:theme xmlns:a="http://schemas.openxmlformats.org/drawingml/2006/main" name="Office 테마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벚꽃 자연 프레젠테이션(와이드스크린)</Template>
  <TotalTime>244</TotalTime>
  <Words>1273</Words>
  <Application>Microsoft Office PowerPoint</Application>
  <PresentationFormat>와이드스크린</PresentationFormat>
  <Paragraphs>109</Paragraphs>
  <Slides>14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9" baseType="lpstr">
      <vt:lpstr>HY목각파임B</vt:lpstr>
      <vt:lpstr>HY중고딕</vt:lpstr>
      <vt:lpstr>inherit</vt:lpstr>
      <vt:lpstr>var(--user-brandFontStackBase, SourceSansPro, Helvetica, Arial, sans-serif)</vt:lpstr>
      <vt:lpstr>Yu Gothic UI Semibold</vt:lpstr>
      <vt:lpstr>맑은 고딕</vt:lpstr>
      <vt:lpstr>batang</vt:lpstr>
      <vt:lpstr>휴먼매직체</vt:lpstr>
      <vt:lpstr>Aharoni</vt:lpstr>
      <vt:lpstr>Arial</vt:lpstr>
      <vt:lpstr>Cambria</vt:lpstr>
      <vt:lpstr>Helvetica</vt:lpstr>
      <vt:lpstr>roboto</vt:lpstr>
      <vt:lpstr>Times New Roman</vt:lpstr>
      <vt:lpstr>벚꽃 16x9</vt:lpstr>
      <vt:lpstr>Prayer Meeting  for Persecuted Church Worldwide</vt:lpstr>
      <vt:lpstr>순서</vt:lpstr>
      <vt:lpstr>오픈도어 영상</vt:lpstr>
      <vt:lpstr>OPEN DOORS CORE VALUE/핵심가치 (3’)</vt:lpstr>
      <vt:lpstr>OPEN DOORS  CORE VALUE 2</vt:lpstr>
      <vt:lpstr>박해 받는 교회를 위한 기도(30')</vt:lpstr>
      <vt:lpstr>WWL 박해순위 7위 국가/Pakistan</vt:lpstr>
      <vt:lpstr>WWL 박해순위 7위 국가/Pakistan</vt:lpstr>
      <vt:lpstr>Arise Africa - Standing Up To Violent Persecution  아프리카여 일어나라—폭력적 박해에 맞서서</vt:lpstr>
      <vt:lpstr>이번 공격으로 가족을 잃은 사람들을 위해 기도합니다. 하나님의 영이 그들을 위로하고 강하게 하길 원합니다.  정부 전체와 동부 콩고의 보안군을 위해 기도합니다. - 그들이 취약한 지역사회를 보호하고 시민들을 보호하며, 이러한 불안에 신속하고 합법적으로 대처할 정치적 의지를 가질 수 있도록 기도합니다. </vt:lpstr>
      <vt:lpstr>전심으로 시리아의 온전한 구호활동과 회복을 위해서 기도합니다.</vt:lpstr>
      <vt:lpstr>박해 받는 교회를 위한 기도가 이 땅에 요원의 불길처럼 뜨겁게 일어나기를 기도합니다.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3</cp:revision>
  <dcterms:created xsi:type="dcterms:W3CDTF">2023-03-21T06:10:29Z</dcterms:created>
  <dcterms:modified xsi:type="dcterms:W3CDTF">2023-03-22T02:35:29Z</dcterms:modified>
</cp:coreProperties>
</file>