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68" r:id="rId2"/>
    <p:sldId id="284" r:id="rId3"/>
    <p:sldId id="341" r:id="rId4"/>
    <p:sldId id="373" r:id="rId5"/>
    <p:sldId id="343" r:id="rId6"/>
    <p:sldId id="274" r:id="rId7"/>
    <p:sldId id="2445" r:id="rId8"/>
    <p:sldId id="2446" r:id="rId9"/>
    <p:sldId id="263" r:id="rId10"/>
    <p:sldId id="2447" r:id="rId11"/>
    <p:sldId id="2448" r:id="rId12"/>
    <p:sldId id="409" r:id="rId13"/>
    <p:sldId id="299" r:id="rId14"/>
    <p:sldId id="348" r:id="rId15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16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59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7" d="100"/>
          <a:sy n="87" d="100"/>
        </p:scale>
        <p:origin x="309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ko-KR" altLang="en-US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1FC6B9D-7FA5-409A-BD19-D4453C422709}" type="datetime1">
              <a:rPr lang="ko-KR" altLang="en-US" smtClean="0">
                <a:latin typeface="batang" panose="02030600000101010101" pitchFamily="18" charset="-127"/>
                <a:ea typeface="batang" panose="02030600000101010101" pitchFamily="18" charset="-127"/>
              </a:rPr>
              <a:t>2023-04-05</a:t>
            </a:fld>
            <a:endParaRPr lang="ko-KR" altLang="en-US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ko-KR" altLang="en-US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63FFE7F-C917-439A-8026-3D301EB5CC28}" type="slidenum">
              <a:rPr lang="en-US" altLang="ko-KR" smtClean="0">
                <a:latin typeface="batang" panose="02030600000101010101" pitchFamily="18" charset="-127"/>
                <a:ea typeface="batang" panose="02030600000101010101" pitchFamily="18" charset="-127"/>
              </a:rPr>
              <a:t>‹#›</a:t>
            </a:fld>
            <a:endParaRPr lang="ko-KR" altLang="en-US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279982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endParaRPr lang="ko-KR" altLang="en-US" noProof="0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FEA91B68-4603-4DEF-A006-63D8FACC5AC0}" type="datetime1">
              <a:rPr lang="en-US" altLang="ko-KR" noProof="0" smtClean="0"/>
              <a:pPr/>
              <a:t>4/5/2023</a:t>
            </a:fld>
            <a:endParaRPr lang="ko-KR" altLang="en-US" noProof="0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altLang="en-US" noProof="0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 altLang="en-US" noProof="0" dirty="0"/>
              <a:t>마스터 텍스트 스타일 편집</a:t>
            </a:r>
          </a:p>
          <a:p>
            <a:pPr lvl="1" rtl="0"/>
            <a:r>
              <a:rPr lang="ko-KR" altLang="en-US" noProof="0" dirty="0"/>
              <a:t>둘째 수준</a:t>
            </a:r>
          </a:p>
          <a:p>
            <a:pPr lvl="2" rtl="0"/>
            <a:r>
              <a:rPr lang="ko-KR" altLang="en-US" noProof="0" dirty="0"/>
              <a:t>셋째 수준</a:t>
            </a:r>
          </a:p>
          <a:p>
            <a:pPr lvl="3" rtl="0"/>
            <a:r>
              <a:rPr lang="ko-KR" altLang="en-US" noProof="0" dirty="0"/>
              <a:t>넷째 수준</a:t>
            </a:r>
          </a:p>
          <a:p>
            <a:pPr lvl="4" rtl="0"/>
            <a:r>
              <a:rPr lang="ko-KR" altLang="en-US" noProof="0" dirty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endParaRPr lang="ko-KR" altLang="en-US" noProof="0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4EC0B30D-C07A-425B-A90C-BA7BEB191079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72319040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batang" panose="02030600000101010101" pitchFamily="18" charset="-127"/>
        <a:ea typeface="batang" panose="02030600000101010101" pitchFamily="18" charset="-127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batang" panose="02030600000101010101" pitchFamily="18" charset="-127"/>
        <a:ea typeface="batang" panose="02030600000101010101" pitchFamily="18" charset="-127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batang" panose="02030600000101010101" pitchFamily="18" charset="-127"/>
        <a:ea typeface="batang" panose="02030600000101010101" pitchFamily="18" charset="-127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batang" panose="02030600000101010101" pitchFamily="18" charset="-127"/>
        <a:ea typeface="batang" panose="02030600000101010101" pitchFamily="18" charset="-127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batang" panose="02030600000101010101" pitchFamily="18" charset="-127"/>
        <a:ea typeface="batang" panose="02030600000101010101" pitchFamily="18" charset="-127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C0B30D-C07A-425B-A90C-BA7BEB191079}" type="slidenum">
              <a:rPr lang="en-US" altLang="ko-KR" noProof="0" smtClean="0"/>
              <a:pPr/>
              <a:t>1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734896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118E17-E86B-4918-AC6E-373CA9D866B1}" type="slidenum">
              <a:rPr kumimoji="0" lang="en-US" altLang="ko-KR" sz="1200" b="0" i="0" u="none" strike="noStrike" kern="1200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ko-KR" altLang="en-US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64503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118E17-E86B-4918-AC6E-373CA9D866B1}" type="slidenum">
              <a:rPr kumimoji="0" lang="en-US" altLang="ko-KR" sz="1200" b="0" i="0" u="none" strike="noStrike" kern="1200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ko-KR" altLang="en-US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76287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2023-04-05</a:t>
            </a:fld>
            <a:endParaRPr lang="ko-K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12400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3AC3AA-9C47-4E0B-BAC0-E8DEA4AD5A4E}" type="slidenum">
              <a:rPr kumimoji="0" lang="en-US" altLang="ko-KR" sz="1200" b="0" i="0" u="none" strike="noStrike" kern="1200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ko-KR" altLang="en-US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04371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92509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C0B30D-C07A-425B-A90C-BA7BEB191079}" type="slidenum">
              <a:rPr lang="en-US" altLang="ko-KR" noProof="0" smtClean="0"/>
              <a:pPr/>
              <a:t>9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0878532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12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865A24F-6607-414A-9CBE-2085AC938D38}" type="slidenum">
              <a:rPr lang="en-US" altLang="ko-KR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72371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6715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066800" y="4245434"/>
            <a:ext cx="8686800" cy="1464906"/>
          </a:xfrm>
        </p:spPr>
        <p:txBody>
          <a:bodyPr rtlCol="0" anchor="b">
            <a:normAutofit/>
          </a:bodyPr>
          <a:lstStyle>
            <a:lvl1pPr algn="l">
              <a:lnSpc>
                <a:spcPct val="80000"/>
              </a:lnSpc>
              <a:defRPr sz="480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66800" y="5731795"/>
            <a:ext cx="8686800" cy="440405"/>
          </a:xfrm>
        </p:spPr>
        <p:txBody>
          <a:bodyPr rtlCol="0"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-KR" altLang="en-US"/>
              <a:t>클릭하여 마스터 부제목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66800" y="457518"/>
            <a:ext cx="10058400" cy="1188720"/>
          </a:xfrm>
        </p:spPr>
        <p:txBody>
          <a:bodyPr rtlCol="0"/>
          <a:lstStyle/>
          <a:p>
            <a:pPr rtl="0"/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A027654-0E7F-4757-B50D-3D21B4DBD3EA}" type="datetime1">
              <a:rPr lang="en-US" altLang="ko-KR" smtClean="0"/>
              <a:t>4/5/2023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ko-KR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69848" y="4242816"/>
            <a:ext cx="8686800" cy="1463040"/>
          </a:xfrm>
        </p:spPr>
        <p:txBody>
          <a:bodyPr rtlCol="0" anchor="b">
            <a:normAutofit/>
          </a:bodyPr>
          <a:lstStyle>
            <a:lvl1pPr>
              <a:defRPr sz="48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66799" y="5733288"/>
            <a:ext cx="8686800" cy="438912"/>
          </a:xfrm>
        </p:spPr>
        <p:txBody>
          <a:bodyPr rtlCol="0"/>
          <a:lstStyle>
            <a:lvl1pPr marL="0" indent="0">
              <a:spcBef>
                <a:spcPts val="0"/>
              </a:spcBef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066800" y="1904999"/>
            <a:ext cx="4800600" cy="427196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324600" y="1904999"/>
            <a:ext cx="4800600" cy="427196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alt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A19F7F-EF23-4D18-AD34-65799C27F88D}" type="datetime1">
              <a:rPr lang="en-US" altLang="ko-KR" smtClean="0"/>
              <a:t>4/5/2023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ko-KR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66800" y="1772815"/>
            <a:ext cx="4800600" cy="73712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066800" y="2509937"/>
            <a:ext cx="4800600" cy="3662263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324600" y="1772815"/>
            <a:ext cx="4800600" cy="73712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324600" y="2509937"/>
            <a:ext cx="4800600" cy="3662263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altLang="en-US" dirty="0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4E6E3B0-B805-4CF0-82C9-298AE08E2DA0}" type="datetime1">
              <a:rPr lang="en-US" altLang="ko-KR" smtClean="0"/>
              <a:t>4/5/2023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ko-KR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9851064-C4B3-4683-AA83-1D74BDB2C8C5}" type="datetime1">
              <a:rPr lang="en-US" altLang="ko-KR" smtClean="0"/>
              <a:t>4/5/2023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ko-KR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95FBCE7-9218-4D42-9EE0-011525A95F28}" type="datetime1">
              <a:rPr lang="en-US" altLang="ko-KR" smtClean="0"/>
              <a:t>4/5/2023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ko-KR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42760" y="3090672"/>
            <a:ext cx="4663440" cy="1828800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85799" y="457200"/>
            <a:ext cx="5410201" cy="57150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842760" y="4983480"/>
            <a:ext cx="4663440" cy="118872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3A32DBB-8D85-4659-8217-B08A4F06FC3E}" type="datetime1">
              <a:rPr lang="en-US" altLang="ko-KR" smtClean="0"/>
              <a:t>4/5/2023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ko-KR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42760" y="3093099"/>
            <a:ext cx="4663440" cy="1828800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그림 개체 틀 2" descr="이미지를 추가할 수 있는 빈 개체 틀입니다. 개체 틀을 클릭하고 추가할 이미지를 선택합니다."/>
          <p:cNvSpPr>
            <a:spLocks noGrp="1"/>
          </p:cNvSpPr>
          <p:nvPr>
            <p:ph type="pic" idx="1"/>
          </p:nvPr>
        </p:nvSpPr>
        <p:spPr>
          <a:xfrm>
            <a:off x="0" y="0"/>
            <a:ext cx="6096000" cy="6858000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842760" y="4983480"/>
            <a:ext cx="4663440" cy="118872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0BF716E-128F-435B-9787-B8AAF4A572BA}" type="datetime1">
              <a:rPr lang="en-US" altLang="ko-KR" noProof="0" smtClean="0"/>
              <a:t>4/5/2023</a:t>
            </a:fld>
            <a:endParaRPr lang="ko-KR" altLang="en-US" noProof="0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0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ko-KR" noProof="0" smtClean="0"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296400" y="457200"/>
            <a:ext cx="1828800" cy="5719762"/>
          </a:xfrm>
        </p:spPr>
        <p:txBody>
          <a:bodyPr vert="eaVert" rtlCol="0"/>
          <a:lstStyle/>
          <a:p>
            <a:pPr rtl="0"/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066800" y="457200"/>
            <a:ext cx="7955280" cy="5719762"/>
          </a:xfrm>
        </p:spPr>
        <p:txBody>
          <a:bodyPr vert="eaVert" rtlCol="0"/>
          <a:lstStyle/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4FC29EB-E99B-4096-B8CE-1EADDE6FC05C}" type="datetime1">
              <a:rPr lang="en-US" altLang="ko-KR" smtClean="0"/>
              <a:t>4/5/2023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ko-KR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>
            <a:extLst>
              <a:ext uri="{FF2B5EF4-FFF2-40B4-BE49-F238E27FC236}">
                <a16:creationId xmlns:a16="http://schemas.microsoft.com/office/drawing/2014/main" id="{F887E59D-6BE5-4CB5-B3B3-BAF69EFA1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6992"/>
            <a:ext cx="4953000" cy="2688598"/>
          </a:xfrm>
        </p:spPr>
        <p:txBody>
          <a:bodyPr rtlCol="0">
            <a:noAutofit/>
          </a:bodyPr>
          <a:lstStyle>
            <a:lvl1pPr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D13BFBD-7478-4683-BA2C-E7BFC660B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48400" y="0"/>
            <a:ext cx="59436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8B3FF916-2B4D-4DC1-AD98-AF8F2EFD4A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90666" y="0"/>
            <a:ext cx="6001333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480B3D3-8262-4D62-8B77-51C5FF5824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6196875" y="0"/>
            <a:ext cx="5992075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9" name="텍스트 개체 틀 27">
            <a:extLst>
              <a:ext uri="{FF2B5EF4-FFF2-40B4-BE49-F238E27FC236}">
                <a16:creationId xmlns:a16="http://schemas.microsoft.com/office/drawing/2014/main" id="{D44A1B8E-1071-45A0-8A94-0AA7F201EB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5149" y="3412114"/>
            <a:ext cx="4952681" cy="2750307"/>
          </a:xfrm>
        </p:spPr>
        <p:txBody>
          <a:bodyPr rtlCol="0"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400">
                <a:solidFill>
                  <a:schemeClr val="tx2"/>
                </a:solidFill>
              </a:defRPr>
            </a:lvl2pPr>
            <a:lvl3pPr marL="914400" indent="0">
              <a:buNone/>
              <a:defRPr sz="2400">
                <a:solidFill>
                  <a:schemeClr val="tx2"/>
                </a:solidFill>
              </a:defRPr>
            </a:lvl3pPr>
            <a:lvl4pPr marL="1371600" indent="0">
              <a:buNone/>
              <a:defRPr sz="2400">
                <a:solidFill>
                  <a:schemeClr val="tx2"/>
                </a:solidFill>
              </a:defRPr>
            </a:lvl4pPr>
            <a:lvl5pPr marL="1828800" indent="0">
              <a:buNone/>
              <a:defRPr sz="240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날짜 개체 틀 5">
            <a:extLst>
              <a:ext uri="{FF2B5EF4-FFF2-40B4-BE49-F238E27FC236}">
                <a16:creationId xmlns:a16="http://schemas.microsoft.com/office/drawing/2014/main" id="{DF6FCAD9-068D-41D9-A5F4-E22F2D2871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24" name="그림 개체 틀 20">
            <a:extLst>
              <a:ext uri="{FF2B5EF4-FFF2-40B4-BE49-F238E27FC236}">
                <a16:creationId xmlns:a16="http://schemas.microsoft.com/office/drawing/2014/main" id="{0402EFB4-17A2-4345-82DA-89EF34B5E91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1801" y="380991"/>
            <a:ext cx="4856144" cy="1925415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5" name="그림 개체 틀 20">
            <a:extLst>
              <a:ext uri="{FF2B5EF4-FFF2-40B4-BE49-F238E27FC236}">
                <a16:creationId xmlns:a16="http://schemas.microsoft.com/office/drawing/2014/main" id="{EC3DFC6E-6D3D-48C3-BD9E-33878CD86D5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781800" y="2376797"/>
            <a:ext cx="4856144" cy="1925415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6" name="그림 개체 틀 20">
            <a:extLst>
              <a:ext uri="{FF2B5EF4-FFF2-40B4-BE49-F238E27FC236}">
                <a16:creationId xmlns:a16="http://schemas.microsoft.com/office/drawing/2014/main" id="{7EC41F32-B997-4949-A553-260965B03F3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781800" y="4379170"/>
            <a:ext cx="4856144" cy="1925415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18" name="바닥글 개체 틀 6">
            <a:extLst>
              <a:ext uri="{FF2B5EF4-FFF2-40B4-BE49-F238E27FC236}">
                <a16:creationId xmlns:a16="http://schemas.microsoft.com/office/drawing/2014/main" id="{3E86EC02-7D1A-4CB3-B376-1044BEF4C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0" y="6327648"/>
            <a:ext cx="3810000" cy="365125"/>
          </a:xfrm>
        </p:spPr>
        <p:txBody>
          <a:bodyPr rtlCol="0"/>
          <a:lstStyle>
            <a:lvl1pPr algn="l">
              <a:defRPr baseline="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19" name="슬라이드 번호 개체 틀 7">
            <a:extLst>
              <a:ext uri="{FF2B5EF4-FFF2-40B4-BE49-F238E27FC236}">
                <a16:creationId xmlns:a16="http://schemas.microsoft.com/office/drawing/2014/main" id="{F1ABD226-6012-4821-BD32-E8E6EB955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0400" y="6327648"/>
            <a:ext cx="5334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592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소개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>
            <a:extLst>
              <a:ext uri="{FF2B5EF4-FFF2-40B4-BE49-F238E27FC236}">
                <a16:creationId xmlns:a16="http://schemas.microsoft.com/office/drawing/2014/main" id="{CC836EA2-D914-4028-95BF-1B97B17FE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02877"/>
            <a:ext cx="12192000" cy="226733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5BDFAD1-E970-4A5F-98F7-D42CA9DFB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3055" y="4596020"/>
            <a:ext cx="12191999" cy="2274195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C53E32FB-4A5F-4D36-A227-CF26EBF0B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76800"/>
            <a:ext cx="10003218" cy="1219200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9" name="그림 개체 틀 17">
            <a:extLst>
              <a:ext uri="{FF2B5EF4-FFF2-40B4-BE49-F238E27FC236}">
                <a16:creationId xmlns:a16="http://schemas.microsoft.com/office/drawing/2014/main" id="{9DA8CA5C-5748-45EE-B537-5A44A3BFC63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3175" y="0"/>
            <a:ext cx="6196013" cy="4602877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3" name="텍스트 개체 틀 21">
            <a:extLst>
              <a:ext uri="{FF2B5EF4-FFF2-40B4-BE49-F238E27FC236}">
                <a16:creationId xmlns:a16="http://schemas.microsoft.com/office/drawing/2014/main" id="{5015D873-DDCC-44AF-AE80-703ED88AEC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50718" y="327025"/>
            <a:ext cx="5073194" cy="3949987"/>
          </a:xfrm>
        </p:spPr>
        <p:txBody>
          <a:bodyPr rtlCol="0" anchor="ctr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4" name="날짜 개체 틀 6">
            <a:extLst>
              <a:ext uri="{FF2B5EF4-FFF2-40B4-BE49-F238E27FC236}">
                <a16:creationId xmlns:a16="http://schemas.microsoft.com/office/drawing/2014/main" id="{16E99B66-5BC0-4B16-807E-B513E3272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15" name="바닥글 개체 틀 7">
            <a:extLst>
              <a:ext uri="{FF2B5EF4-FFF2-40B4-BE49-F238E27FC236}">
                <a16:creationId xmlns:a16="http://schemas.microsoft.com/office/drawing/2014/main" id="{086E91BF-4612-41A6-9A9F-AA6236BF5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09310" y="6327648"/>
            <a:ext cx="3976429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>
                <a:solidFill>
                  <a:prstClr val="white">
                    <a:alpha val="6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프레젠테이션 제목</a:t>
            </a:r>
          </a:p>
        </p:txBody>
      </p:sp>
      <p:sp>
        <p:nvSpPr>
          <p:cNvPr id="16" name="슬라이드 번호 개체 틀 8">
            <a:extLst>
              <a:ext uri="{FF2B5EF4-FFF2-40B4-BE49-F238E27FC236}">
                <a16:creationId xmlns:a16="http://schemas.microsoft.com/office/drawing/2014/main" id="{F65A627F-E36A-460F-AD3C-7B63B5004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86908" y="6327648"/>
            <a:ext cx="1166892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114627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799"/>
              <a:t>마스터 제목 스타일 편집</a:t>
            </a:r>
            <a:endParaRPr lang="ko-KR" altLang="en-US" sz="27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7"/>
            <a:ext cx="3023806" cy="3427413"/>
          </a:xfrm>
        </p:spPr>
        <p:txBody>
          <a:bodyPr rtlCol="0"/>
          <a:lstStyle>
            <a:lvl1pPr>
              <a:buNone/>
              <a:defRPr sz="1999"/>
            </a:lvl1pPr>
            <a:lvl2pPr>
              <a:buNone/>
              <a:defRPr sz="1999"/>
            </a:lvl2pPr>
            <a:lvl3pPr>
              <a:buNone/>
              <a:defRPr sz="1999"/>
            </a:lvl3pPr>
            <a:lvl4pPr>
              <a:buNone/>
              <a:defRPr sz="1999"/>
            </a:lvl4pPr>
            <a:lvl5pPr>
              <a:buNone/>
              <a:defRPr sz="19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5922055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그림 개체 틀 23">
            <a:extLst>
              <a:ext uri="{FF2B5EF4-FFF2-40B4-BE49-F238E27FC236}">
                <a16:creationId xmlns:a16="http://schemas.microsoft.com/office/drawing/2014/main" id="{2580089F-49C9-440C-8318-24576EE00A4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88825" cy="6858000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D0DEEF06-129C-4E9F-BB08-1F653A08D2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681775"/>
            <a:ext cx="12191999" cy="5479852"/>
          </a:xfrm>
          <a:prstGeom prst="rect">
            <a:avLst/>
          </a:prstGeom>
          <a:gradFill flip="none" rotWithShape="1">
            <a:gsLst>
              <a:gs pos="50000">
                <a:schemeClr val="tx1">
                  <a:alpha val="30000"/>
                </a:schemeClr>
              </a:gs>
              <a:gs pos="80000">
                <a:schemeClr val="tx1">
                  <a:alpha val="15000"/>
                </a:schemeClr>
              </a:gs>
              <a:gs pos="0">
                <a:schemeClr val="tx1">
                  <a:alpha val="0"/>
                </a:schemeClr>
              </a:gs>
              <a:gs pos="2000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A4AEFBDB-1B30-4054-9EAE-3085105D69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6275" y="865762"/>
            <a:ext cx="10198776" cy="4056968"/>
          </a:xfrm>
        </p:spPr>
        <p:txBody>
          <a:bodyPr rtlCol="0" anchor="b"/>
          <a:lstStyle>
            <a:lvl1pPr algn="ctr">
              <a:lnSpc>
                <a:spcPct val="110000"/>
              </a:lnSpc>
              <a:spcBef>
                <a:spcPts val="1000"/>
              </a:spcBef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부제목 2">
            <a:extLst>
              <a:ext uri="{FF2B5EF4-FFF2-40B4-BE49-F238E27FC236}">
                <a16:creationId xmlns:a16="http://schemas.microsoft.com/office/drawing/2014/main" id="{0F34EB02-AC27-416D-A53F-77F9841BFD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8708" y="5101548"/>
            <a:ext cx="9781327" cy="50295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8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10000"/>
              </a:lnSpc>
            </a:pPr>
            <a:r>
              <a:rPr lang="ko-KR" altLang="en-US" sz="2200" noProof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8613543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시간 표시줄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98EB1B99-4A44-424D-960B-E39E95E47F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63122"/>
            <a:ext cx="12188952" cy="229487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1C4B9F2D-4BC8-49AA-AF37-3F0C8E5A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32326"/>
            <a:ext cx="12188952" cy="2225674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8" name="제목 1">
            <a:extLst>
              <a:ext uri="{FF2B5EF4-FFF2-40B4-BE49-F238E27FC236}">
                <a16:creationId xmlns:a16="http://schemas.microsoft.com/office/drawing/2014/main" id="{59607F4D-1EB7-4A8D-BDBE-3FBD59A56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81785"/>
            <a:ext cx="10348147" cy="1572606"/>
          </a:xfrm>
        </p:spPr>
        <p:txBody>
          <a:bodyPr rtlCol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29" name="날짜 개체 틀 5">
            <a:extLst>
              <a:ext uri="{FF2B5EF4-FFF2-40B4-BE49-F238E27FC236}">
                <a16:creationId xmlns:a16="http://schemas.microsoft.com/office/drawing/2014/main" id="{D059A74B-DC70-4E6A-8B79-92049E91B1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30" name="바닥글 개체 틀 6">
            <a:extLst>
              <a:ext uri="{FF2B5EF4-FFF2-40B4-BE49-F238E27FC236}">
                <a16:creationId xmlns:a16="http://schemas.microsoft.com/office/drawing/2014/main" id="{60A3B447-230B-4641-9E61-C6AFA8ADA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31" name="슬라이드 번호 개체 틀 7">
            <a:extLst>
              <a:ext uri="{FF2B5EF4-FFF2-40B4-BE49-F238E27FC236}">
                <a16:creationId xmlns:a16="http://schemas.microsoft.com/office/drawing/2014/main" id="{D891FDCC-CEC5-46EA-83E5-AF2316413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112BDF-BBAF-4198-8203-F269CA203E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9025" y="209550"/>
            <a:ext cx="10013950" cy="414337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내용을 추가하려면 클릭하세요</a:t>
            </a:r>
          </a:p>
        </p:txBody>
      </p:sp>
    </p:spTree>
    <p:extLst>
      <p:ext uri="{BB962C8B-B14F-4D97-AF65-F5344CB8AC3E}">
        <p14:creationId xmlns:p14="http://schemas.microsoft.com/office/powerpoint/2010/main" val="13182812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099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099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4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27330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슬라이드 배경 채우기">
            <a:extLst>
              <a:ext uri="{FF2B5EF4-FFF2-40B4-BE49-F238E27FC236}">
                <a16:creationId xmlns:a16="http://schemas.microsoft.com/office/drawing/2014/main" id="{BDD95D91-465E-4A29-A1CE-FD819DEFDF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6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컬러 표지">
            <a:extLst>
              <a:ext uri="{FF2B5EF4-FFF2-40B4-BE49-F238E27FC236}">
                <a16:creationId xmlns:a16="http://schemas.microsoft.com/office/drawing/2014/main" id="{9B36A4A4-222D-4A12-86CF-F3089D0B77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6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색">
            <a:extLst>
              <a:ext uri="{FF2B5EF4-FFF2-40B4-BE49-F238E27FC236}">
                <a16:creationId xmlns:a16="http://schemas.microsoft.com/office/drawing/2014/main" id="{7495DBC9-4D8D-4535-B5B4-EB1B8C2861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12192002" cy="34259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C8AF94F6-9687-4600-8069-D1B36EED3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121E062A-8E79-43BA-8819-B2637E8861EC}"/>
                </a:ext>
              </a:extLst>
            </p:cNvPr>
            <p:cNvSpPr/>
            <p:nvPr/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A36D2022-A6A2-40EA-9A2F-DFF5AD88CB39}"/>
                </a:ext>
              </a:extLst>
            </p:cNvPr>
            <p:cNvSpPr/>
            <p:nvPr/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2E1F7734-D897-4991-9131-0F341B742598}"/>
                </a:ext>
              </a:extLst>
            </p:cNvPr>
            <p:cNvSpPr/>
            <p:nvPr/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: 도형 17">
              <a:extLst>
                <a:ext uri="{FF2B5EF4-FFF2-40B4-BE49-F238E27FC236}">
                  <a16:creationId xmlns:a16="http://schemas.microsoft.com/office/drawing/2014/main" id="{B945341C-C27D-486C-ABA0-ACD348FD315C}"/>
                </a:ext>
              </a:extLst>
            </p:cNvPr>
            <p:cNvSpPr/>
            <p:nvPr/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: 도형 18">
              <a:extLst>
                <a:ext uri="{FF2B5EF4-FFF2-40B4-BE49-F238E27FC236}">
                  <a16:creationId xmlns:a16="http://schemas.microsoft.com/office/drawing/2014/main" id="{5E603748-A119-4A6E-9589-5FE9A968EBDE}"/>
                </a:ext>
              </a:extLst>
            </p:cNvPr>
            <p:cNvSpPr/>
            <p:nvPr/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: 도형 20">
              <a:extLst>
                <a:ext uri="{FF2B5EF4-FFF2-40B4-BE49-F238E27FC236}">
                  <a16:creationId xmlns:a16="http://schemas.microsoft.com/office/drawing/2014/main" id="{8DADBC72-AB57-4AE2-B01A-E19856D4C723}"/>
                </a:ext>
              </a:extLst>
            </p:cNvPr>
            <p:cNvSpPr/>
            <p:nvPr/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: 도형 22">
              <a:extLst>
                <a:ext uri="{FF2B5EF4-FFF2-40B4-BE49-F238E27FC236}">
                  <a16:creationId xmlns:a16="http://schemas.microsoft.com/office/drawing/2014/main" id="{05387CC0-B41D-44B4-A67A-D2699CC91E81}"/>
                </a:ext>
              </a:extLst>
            </p:cNvPr>
            <p:cNvSpPr/>
            <p:nvPr/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0" name="제목 17">
            <a:extLst>
              <a:ext uri="{FF2B5EF4-FFF2-40B4-BE49-F238E27FC236}">
                <a16:creationId xmlns:a16="http://schemas.microsoft.com/office/drawing/2014/main" id="{15DDE0A9-9078-4B0D-A7CF-991E3ADD1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134" y="576072"/>
            <a:ext cx="6560714" cy="2752344"/>
          </a:xfrm>
        </p:spPr>
        <p:txBody>
          <a:bodyPr rtlCol="0" anchor="ctr" anchorCtr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5200" noProof="0">
                <a:solidFill>
                  <a:schemeClr val="bg1"/>
                </a:solidFill>
                <a:latin typeface="+mj-lt"/>
                <a:cs typeface="Sakkal Majalla" panose="020B0604020202020204" pitchFamily="2" charset="-78"/>
              </a:rPr>
              <a:t>마스터 제목 스타일 편집</a:t>
            </a:r>
          </a:p>
        </p:txBody>
      </p:sp>
      <p:sp>
        <p:nvSpPr>
          <p:cNvPr id="22" name="내용 개체 틀 2">
            <a:extLst>
              <a:ext uri="{FF2B5EF4-FFF2-40B4-BE49-F238E27FC236}">
                <a16:creationId xmlns:a16="http://schemas.microsoft.com/office/drawing/2014/main" id="{AA07D0E6-DA05-4E41-A199-0F5795023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133" y="3448949"/>
            <a:ext cx="6560714" cy="2721345"/>
          </a:xfrm>
        </p:spPr>
        <p:txBody>
          <a:bodyPr rtlCol="0" anchor="ctr">
            <a:normAutofit/>
          </a:bodyPr>
          <a:lstStyle>
            <a:lvl1pPr marL="0" indent="0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marL="228600" lvl="0" indent="-228600" algn="l" rtl="0">
              <a:lnSpc>
                <a:spcPct val="110000"/>
              </a:lnSpc>
              <a:buClr>
                <a:schemeClr val="accent5"/>
              </a:buClr>
            </a:pPr>
            <a:r>
              <a:rPr lang="ko-KR" altLang="en-US" sz="2000" spc="110" noProof="0">
                <a:solidFill>
                  <a:schemeClr val="tx2"/>
                </a:solidFill>
                <a:cs typeface="Sakkal Majalla" panose="020B0604020202020204" pitchFamily="2" charset="-78"/>
              </a:rPr>
              <a:t>마스터 텍스트 스타일을 편집하려면 클릭</a:t>
            </a:r>
          </a:p>
        </p:txBody>
      </p:sp>
      <p:sp>
        <p:nvSpPr>
          <p:cNvPr id="26" name="그림 개체 틀 25">
            <a:extLst>
              <a:ext uri="{FF2B5EF4-FFF2-40B4-BE49-F238E27FC236}">
                <a16:creationId xmlns:a16="http://schemas.microsoft.com/office/drawing/2014/main" id="{C79086DD-652F-45A1-ABA7-44A0FE448A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47888" y="654324"/>
            <a:ext cx="3209544" cy="1362456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7" name="그림 개체 틀 25">
            <a:extLst>
              <a:ext uri="{FF2B5EF4-FFF2-40B4-BE49-F238E27FC236}">
                <a16:creationId xmlns:a16="http://schemas.microsoft.com/office/drawing/2014/main" id="{93B40836-2DB1-47A0-AA7D-CFFE954BEB8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247888" y="2065548"/>
            <a:ext cx="3209544" cy="1362456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8" name="그림 개체 틀 25">
            <a:extLst>
              <a:ext uri="{FF2B5EF4-FFF2-40B4-BE49-F238E27FC236}">
                <a16:creationId xmlns:a16="http://schemas.microsoft.com/office/drawing/2014/main" id="{42715D2B-D5F5-4E9A-B519-B857A72C79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47888" y="3476772"/>
            <a:ext cx="3209544" cy="1362456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9" name="그림 개체 틀 25">
            <a:extLst>
              <a:ext uri="{FF2B5EF4-FFF2-40B4-BE49-F238E27FC236}">
                <a16:creationId xmlns:a16="http://schemas.microsoft.com/office/drawing/2014/main" id="{DAD06F7B-5B84-41B8-8785-E4109F20948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247888" y="4887996"/>
            <a:ext cx="3209544" cy="1362456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DFDF98CC-160E-494C-8C3C-8CDC5FA257DE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48829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마무리">
    <p:bg>
      <p:bgPr>
        <a:solidFill>
          <a:schemeClr val="tx2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10FB9ADE-90DA-4820-BE03-6440FAF8B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0" y="1"/>
            <a:ext cx="12191999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FF4039C-77F7-44AD-AEB2-A6079C9DA3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13457" y="739600"/>
            <a:ext cx="10768226" cy="539095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36E930C2-F546-4C94-BF53-6C7C8A57E0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1066800"/>
            <a:ext cx="4749276" cy="2592425"/>
          </a:xfrm>
        </p:spPr>
        <p:txBody>
          <a:bodyPr rtlCol="0" anchor="b">
            <a:normAutofit/>
          </a:bodyPr>
          <a:lstStyle>
            <a:lvl1pPr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4400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부제목 2">
            <a:extLst>
              <a:ext uri="{FF2B5EF4-FFF2-40B4-BE49-F238E27FC236}">
                <a16:creationId xmlns:a16="http://schemas.microsoft.com/office/drawing/2014/main" id="{43F81DC1-1A78-495F-B862-27847D0EE0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0599" y="3856314"/>
            <a:ext cx="4749275" cy="1858686"/>
          </a:xfrm>
        </p:spPr>
        <p:txBody>
          <a:bodyPr rtlCol="0" anchor="t"/>
          <a:lstStyle>
            <a:lvl1pPr marL="0" indent="0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ko-KR" altLang="en-US" sz="2200" noProof="0">
                <a:solidFill>
                  <a:schemeClr val="tx2"/>
                </a:solidFill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25" name="그림 개체 틀 20">
            <a:extLst>
              <a:ext uri="{FF2B5EF4-FFF2-40B4-BE49-F238E27FC236}">
                <a16:creationId xmlns:a16="http://schemas.microsoft.com/office/drawing/2014/main" id="{F44B6D46-2238-46D9-8D7F-730BDD0C144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77447" y="1066800"/>
            <a:ext cx="2405746" cy="22620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6" name="그림 개체 틀 20">
            <a:extLst>
              <a:ext uri="{FF2B5EF4-FFF2-40B4-BE49-F238E27FC236}">
                <a16:creationId xmlns:a16="http://schemas.microsoft.com/office/drawing/2014/main" id="{B600C62E-9610-468D-B50C-B5D55DB2D06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592404" y="1066800"/>
            <a:ext cx="2405746" cy="22620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7" name="그림 개체 틀 20">
            <a:extLst>
              <a:ext uri="{FF2B5EF4-FFF2-40B4-BE49-F238E27FC236}">
                <a16:creationId xmlns:a16="http://schemas.microsoft.com/office/drawing/2014/main" id="{03A822E7-844A-4C6F-9941-ACCF803F61F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77447" y="3443645"/>
            <a:ext cx="2405746" cy="22620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8" name="그림 개체 틀 20">
            <a:extLst>
              <a:ext uri="{FF2B5EF4-FFF2-40B4-BE49-F238E27FC236}">
                <a16:creationId xmlns:a16="http://schemas.microsoft.com/office/drawing/2014/main" id="{07DE9330-8C8A-4B8E-A4C6-F84147872A3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592405" y="3443645"/>
            <a:ext cx="2405746" cy="22620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17" name="날짜 개체 틀 9">
            <a:extLst>
              <a:ext uri="{FF2B5EF4-FFF2-40B4-BE49-F238E27FC236}">
                <a16:creationId xmlns:a16="http://schemas.microsoft.com/office/drawing/2014/main" id="{693CD890-5369-4257-9426-7FA8B9FD3B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18" name="바닥글 개체 틀 10">
            <a:extLst>
              <a:ext uri="{FF2B5EF4-FFF2-40B4-BE49-F238E27FC236}">
                <a16:creationId xmlns:a16="http://schemas.microsoft.com/office/drawing/2014/main" id="{3A86BCFE-67DF-4B63-AC7B-74E66919C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7648"/>
            <a:ext cx="41148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19" name="슬라이드 번호 개체 틀 11">
            <a:extLst>
              <a:ext uri="{FF2B5EF4-FFF2-40B4-BE49-F238E27FC236}">
                <a16:creationId xmlns:a16="http://schemas.microsoft.com/office/drawing/2014/main" id="{1301AADD-E25B-4AB6-A4E4-E95CFB987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8400" y="6327648"/>
            <a:ext cx="12954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401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066800" y="457518"/>
            <a:ext cx="10058400" cy="11887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66800" y="1905001"/>
            <a:ext cx="100584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dirty="0"/>
              <a:t>마스터 텍스트 스타일 편집</a:t>
            </a:r>
          </a:p>
          <a:p>
            <a:pPr lvl="1" rtl="0"/>
            <a:r>
              <a:rPr lang="ko-KR" altLang="en-US" dirty="0"/>
              <a:t>둘째 수준</a:t>
            </a:r>
          </a:p>
          <a:p>
            <a:pPr lvl="2" rtl="0"/>
            <a:r>
              <a:rPr lang="ko-KR" altLang="en-US" dirty="0"/>
              <a:t>셋째 수준</a:t>
            </a:r>
          </a:p>
          <a:p>
            <a:pPr lvl="3" rtl="0"/>
            <a:r>
              <a:rPr lang="ko-KR" altLang="en-US" dirty="0"/>
              <a:t>넷째 수준</a:t>
            </a:r>
          </a:p>
          <a:p>
            <a:pPr lvl="4" rtl="0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1066800" y="6400800"/>
            <a:ext cx="109728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A12FC27B-FF80-41BA-9E86-6C93893E70D0}" type="datetime1">
              <a:rPr lang="en-US" altLang="ko-KR" smtClean="0"/>
              <a:t>4/5/2023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422849" y="6400800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027920" y="6400800"/>
            <a:ext cx="109728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E31375A4-56A4-47D6-9801-1991572033F7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6" r:id="rId17"/>
    <p:sldLayoutId id="2147483667" r:id="rId18"/>
    <p:sldLayoutId id="2147483668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batang" panose="02030600000101010101" pitchFamily="18" charset="-127"/>
          <a:ea typeface="batang" panose="02030600000101010101" pitchFamily="18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800"/>
        </a:spcBef>
        <a:buClr>
          <a:schemeClr val="accent5"/>
        </a:buClr>
        <a:buSzPct val="90000"/>
        <a:buFont typeface="Arial" pitchFamily="34" charset="0"/>
        <a:buChar char="•"/>
        <a:defRPr sz="2400" kern="1200">
          <a:solidFill>
            <a:schemeClr val="tx1"/>
          </a:solidFill>
          <a:latin typeface="batang" panose="02030600000101010101" pitchFamily="18" charset="-127"/>
          <a:ea typeface="batang" panose="02030600000101010101" pitchFamily="18" charset="-127"/>
          <a:cs typeface="+mn-cs"/>
        </a:defRPr>
      </a:lvl1pPr>
      <a:lvl2pPr marL="548640" indent="-228600" algn="l" defTabSz="914400" rtl="0" eaLnBrk="1" latinLnBrk="1" hangingPunct="1">
        <a:lnSpc>
          <a:spcPct val="90000"/>
        </a:lnSpc>
        <a:spcBef>
          <a:spcPts val="1200"/>
        </a:spcBef>
        <a:buClr>
          <a:schemeClr val="accent5"/>
        </a:buClr>
        <a:buSzPct val="90000"/>
        <a:buFont typeface="Arial" pitchFamily="34" charset="0"/>
        <a:buChar char="•"/>
        <a:defRPr sz="2000" kern="1200">
          <a:solidFill>
            <a:schemeClr val="tx1"/>
          </a:solidFill>
          <a:latin typeface="batang" panose="02030600000101010101" pitchFamily="18" charset="-127"/>
          <a:ea typeface="batang" panose="02030600000101010101" pitchFamily="18" charset="-127"/>
          <a:cs typeface="+mn-cs"/>
        </a:defRPr>
      </a:lvl2pPr>
      <a:lvl3pPr marL="822960" indent="-228600" algn="l" defTabSz="914400" rtl="0" eaLnBrk="1" latinLnBrk="1" hangingPunct="1">
        <a:lnSpc>
          <a:spcPct val="90000"/>
        </a:lnSpc>
        <a:spcBef>
          <a:spcPts val="800"/>
        </a:spcBef>
        <a:buClr>
          <a:schemeClr val="accent5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batang" panose="02030600000101010101" pitchFamily="18" charset="-127"/>
          <a:ea typeface="batang" panose="02030600000101010101" pitchFamily="18" charset="-127"/>
          <a:cs typeface="+mn-cs"/>
        </a:defRPr>
      </a:lvl3pPr>
      <a:lvl4pPr marL="1097280" indent="-182880" algn="l" defTabSz="914400" rtl="0" eaLnBrk="1" latinLnBrk="1" hangingPunct="1">
        <a:lnSpc>
          <a:spcPct val="90000"/>
        </a:lnSpc>
        <a:spcBef>
          <a:spcPts val="800"/>
        </a:spcBef>
        <a:buClr>
          <a:schemeClr val="accent5"/>
        </a:buClr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batang" panose="02030600000101010101" pitchFamily="18" charset="-127"/>
          <a:ea typeface="batang" panose="02030600000101010101" pitchFamily="18" charset="-127"/>
          <a:cs typeface="+mn-cs"/>
        </a:defRPr>
      </a:lvl4pPr>
      <a:lvl5pPr marL="1325880" indent="-137160" algn="l" defTabSz="914400" rtl="0" eaLnBrk="1" latinLnBrk="1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batang" panose="02030600000101010101" pitchFamily="18" charset="-127"/>
          <a:ea typeface="batang" panose="02030600000101010101" pitchFamily="18" charset="-127"/>
          <a:cs typeface="+mn-cs"/>
        </a:defRPr>
      </a:lvl5pPr>
      <a:lvl6pPr marL="1554480" indent="-137160" algn="l" defTabSz="914400" rtl="0" eaLnBrk="1" latinLnBrk="1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137160" algn="l" defTabSz="914400" rtl="0" eaLnBrk="1" latinLnBrk="1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37160" algn="l" defTabSz="914400" rtl="0" eaLnBrk="1" latinLnBrk="1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137160" algn="l" defTabSz="914400" rtl="0" eaLnBrk="1" latinLnBrk="1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jpeg"/><Relationship Id="rId4" Type="http://schemas.openxmlformats.org/officeDocument/2006/relationships/hyperlink" Target="https://www.youtube.com/watch?v=1SExWwcJKyk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2.JP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hyperlink" Target="http://www.makehopelast.org&#51012;/" TargetMode="External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www.makehopelast.org/" TargetMode="Externa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hyperlink" Target="mailto:odsk@opendoors.or.kr" TargetMode="External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hyperlink" Target="https://www.opendoors.or.k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4876800"/>
            <a:ext cx="10003218" cy="1219200"/>
          </a:xfrm>
        </p:spPr>
        <p:txBody>
          <a:bodyPr rtlCol="0" anchor="b">
            <a:normAutofit/>
          </a:bodyPr>
          <a:lstStyle/>
          <a:p>
            <a:pPr rtl="0"/>
            <a:r>
              <a:rPr lang="en-US" altLang="ko-KR" b="1">
                <a:solidFill>
                  <a:schemeClr val="bg1"/>
                </a:solidFill>
              </a:rPr>
              <a:t>Prayer</a:t>
            </a:r>
            <a:r>
              <a:rPr lang="ko-KR" altLang="en-US" b="1">
                <a:solidFill>
                  <a:schemeClr val="bg1"/>
                </a:solidFill>
              </a:rPr>
              <a:t> </a:t>
            </a:r>
            <a:r>
              <a:rPr lang="en-US" altLang="ko-KR" b="1">
                <a:solidFill>
                  <a:schemeClr val="bg1"/>
                </a:solidFill>
              </a:rPr>
              <a:t>Meeting </a:t>
            </a:r>
            <a:br>
              <a:rPr lang="en-US" altLang="ko-KR" b="1">
                <a:solidFill>
                  <a:schemeClr val="bg1"/>
                </a:solidFill>
              </a:rPr>
            </a:br>
            <a:r>
              <a:rPr lang="en-US" altLang="ko-KR" b="1">
                <a:solidFill>
                  <a:schemeClr val="bg1"/>
                </a:solidFill>
              </a:rPr>
              <a:t>for Persecuted Church Worldwide</a:t>
            </a:r>
            <a:endParaRPr lang="ko-KR" altLang="en-US">
              <a:solidFill>
                <a:schemeClr val="bg1"/>
              </a:solidFill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6ECB0B0-8E94-6AE7-FDB9-0F173F0A4F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17" r="1" b="19383"/>
          <a:stretch/>
        </p:blipFill>
        <p:spPr>
          <a:xfrm>
            <a:off x="-3175" y="10"/>
            <a:ext cx="6196013" cy="4602867"/>
          </a:xfrm>
          <a:prstGeom prst="rect">
            <a:avLst/>
          </a:prstGeom>
          <a:noFill/>
        </p:spPr>
      </p:pic>
      <p:sp>
        <p:nvSpPr>
          <p:cNvPr id="3" name="부제 2"/>
          <p:cNvSpPr>
            <a:spLocks noGrp="1"/>
          </p:cNvSpPr>
          <p:nvPr>
            <p:ph type="body" sz="quarter" idx="14"/>
          </p:nvPr>
        </p:nvSpPr>
        <p:spPr>
          <a:xfrm>
            <a:off x="6650718" y="327025"/>
            <a:ext cx="5073194" cy="3949987"/>
          </a:xfrm>
        </p:spPr>
        <p:txBody>
          <a:bodyPr rtlCol="0" anchor="ctr">
            <a:normAutofit/>
          </a:bodyPr>
          <a:lstStyle/>
          <a:p>
            <a:r>
              <a:rPr lang="ko-KR" altLang="en-US" dirty="0"/>
              <a:t>전세계 박해 받는 교회를 위한 오픈도어 기도회</a:t>
            </a:r>
            <a:r>
              <a:rPr lang="en-US" altLang="ko-KR" dirty="0"/>
              <a:t>/2023</a:t>
            </a:r>
            <a:r>
              <a:rPr lang="ko-KR" altLang="en-US" dirty="0"/>
              <a:t>년 </a:t>
            </a:r>
            <a:r>
              <a:rPr lang="en-US" altLang="ko-KR" dirty="0"/>
              <a:t>4</a:t>
            </a:r>
            <a:r>
              <a:rPr lang="ko-KR" altLang="en-US" dirty="0"/>
              <a:t>월 </a:t>
            </a:r>
            <a:r>
              <a:rPr lang="en-US" altLang="ko-KR" dirty="0"/>
              <a:t>4</a:t>
            </a:r>
            <a:r>
              <a:rPr lang="ko-KR" altLang="en-US" dirty="0"/>
              <a:t>일</a:t>
            </a:r>
            <a:r>
              <a:rPr lang="en-US" altLang="ko-KR" dirty="0"/>
              <a:t>(</a:t>
            </a:r>
            <a:r>
              <a:rPr lang="ko-KR" altLang="en-US" dirty="0"/>
              <a:t>화</a:t>
            </a:r>
            <a:r>
              <a:rPr lang="en-US" altLang="ko-KR" dirty="0"/>
              <a:t>) pm7:30-8:30/Zoom </a:t>
            </a:r>
            <a:r>
              <a:rPr lang="ko-KR" altLang="en-US" dirty="0"/>
              <a:t>회의 </a:t>
            </a:r>
            <a:r>
              <a:rPr lang="en-US" altLang="ko-KR" dirty="0"/>
              <a:t>ID 4286956103</a:t>
            </a:r>
            <a:endParaRPr lang="ko-KR" altLang="en-US" dirty="0"/>
          </a:p>
          <a:p>
            <a:pPr rtl="0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7011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6E2FE00C-A4E7-4DD3-BED5-5746528E6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6992"/>
            <a:ext cx="4953000" cy="2688598"/>
          </a:xfrm>
        </p:spPr>
        <p:txBody>
          <a:bodyPr rtlCol="0"/>
          <a:lstStyle/>
          <a:p>
            <a:pPr rtl="0"/>
            <a:r>
              <a:rPr lang="ko-KR" altLang="en-US" dirty="0"/>
              <a:t>순서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텍스트 개체 틀 33">
            <a:extLst>
              <a:ext uri="{FF2B5EF4-FFF2-40B4-BE49-F238E27FC236}">
                <a16:creationId xmlns:a16="http://schemas.microsoft.com/office/drawing/2014/main" id="{7B69611F-97FC-426E-8387-26F473573E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5149" y="3412114"/>
            <a:ext cx="4952681" cy="2750307"/>
          </a:xfrm>
        </p:spPr>
        <p:txBody>
          <a:bodyPr rtlCol="0"/>
          <a:lstStyle/>
          <a:p>
            <a:r>
              <a:rPr lang="ko-KR" altLang="ko-KR" sz="2000" dirty="0">
                <a:solidFill>
                  <a:schemeClr val="tx1"/>
                </a:solidFill>
              </a:rPr>
              <a:t>찬양 </a:t>
            </a:r>
            <a:r>
              <a:rPr lang="en-US" altLang="ko-KR" sz="2000" dirty="0">
                <a:solidFill>
                  <a:schemeClr val="tx1"/>
                </a:solidFill>
              </a:rPr>
              <a:t>5’</a:t>
            </a:r>
            <a:r>
              <a:rPr lang="ko-KR" altLang="ko-KR" sz="2000" dirty="0">
                <a:solidFill>
                  <a:schemeClr val="tx1"/>
                </a:solidFill>
              </a:rPr>
              <a:t> 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ko-KR" altLang="ko-KR" sz="2000" dirty="0">
                <a:solidFill>
                  <a:schemeClr val="tx1"/>
                </a:solidFill>
              </a:rPr>
              <a:t>영상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en-US" altLang="ko-KR" sz="2000" dirty="0">
                <a:solidFill>
                  <a:schemeClr val="tx1"/>
                </a:solidFill>
              </a:rPr>
              <a:t>OPENDOORS CORE VALUE(5’)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en-US" altLang="ko-KR" sz="2000" dirty="0">
                <a:solidFill>
                  <a:schemeClr val="tx1"/>
                </a:solidFill>
              </a:rPr>
              <a:t>2023 World Watch List (5’)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ko-KR" altLang="en-US" sz="2000" dirty="0">
                <a:solidFill>
                  <a:schemeClr val="tx1"/>
                </a:solidFill>
              </a:rPr>
              <a:t>소그룹 </a:t>
            </a:r>
            <a:r>
              <a:rPr lang="ko-KR" altLang="ko-KR" sz="2000" dirty="0">
                <a:solidFill>
                  <a:schemeClr val="tx1"/>
                </a:solidFill>
              </a:rPr>
              <a:t>나눔 </a:t>
            </a:r>
            <a:r>
              <a:rPr lang="en-US" altLang="ko-KR" sz="2000" dirty="0">
                <a:solidFill>
                  <a:schemeClr val="tx1"/>
                </a:solidFill>
              </a:rPr>
              <a:t>15’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ko-KR" altLang="en-US" sz="2000" dirty="0">
                <a:solidFill>
                  <a:schemeClr val="tx1"/>
                </a:solidFill>
              </a:rPr>
              <a:t>박해 받는 교</a:t>
            </a:r>
            <a:r>
              <a:rPr lang="ko-KR" altLang="ko-KR" sz="2000" dirty="0">
                <a:solidFill>
                  <a:schemeClr val="tx1"/>
                </a:solidFill>
              </a:rPr>
              <a:t>회를 위한 기도</a:t>
            </a:r>
            <a:r>
              <a:rPr lang="en-US" altLang="ko-KR" sz="2000" dirty="0">
                <a:solidFill>
                  <a:schemeClr val="tx1"/>
                </a:solidFill>
              </a:rPr>
              <a:t>(30’)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날짜 개체 틀 56">
            <a:extLst>
              <a:ext uri="{FF2B5EF4-FFF2-40B4-BE49-F238E27FC236}">
                <a16:creationId xmlns:a16="http://schemas.microsoft.com/office/drawing/2014/main" id="{8870D893-2423-4900-AACF-892913F92B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dirty="0"/>
              <a:t>월 </a:t>
            </a:r>
            <a:r>
              <a:rPr lang="en-US" altLang="ko-KR" dirty="0"/>
              <a:t>4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그림 개체 틀 12" descr="텍스트, 야외, 하늘, 자연을 담은 그림">
            <a:extLst>
              <a:ext uri="{FF2B5EF4-FFF2-40B4-BE49-F238E27FC236}">
                <a16:creationId xmlns:a16="http://schemas.microsoft.com/office/drawing/2014/main" id="{8F8654F3-37D9-4BF3-A6D7-D300F8837D0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1801" y="380991"/>
            <a:ext cx="4856144" cy="1925415"/>
          </a:xfrm>
        </p:spPr>
      </p:pic>
      <p:pic>
        <p:nvPicPr>
          <p:cNvPr id="23" name="그림 개체 틀 22">
            <a:extLst>
              <a:ext uri="{FF2B5EF4-FFF2-40B4-BE49-F238E27FC236}">
                <a16:creationId xmlns:a16="http://schemas.microsoft.com/office/drawing/2014/main" id="{2D222395-31E3-4ED7-A23E-C243F9E34C7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/>
          <a:stretch/>
        </p:blipFill>
        <p:spPr>
          <a:xfrm>
            <a:off x="6781800" y="2376797"/>
            <a:ext cx="4856144" cy="1925415"/>
          </a:xfrm>
        </p:spPr>
      </p:pic>
      <p:sp>
        <p:nvSpPr>
          <p:cNvPr id="58" name="바닥글 개체 틀 57">
            <a:extLst>
              <a:ext uri="{FF2B5EF4-FFF2-40B4-BE49-F238E27FC236}">
                <a16:creationId xmlns:a16="http://schemas.microsoft.com/office/drawing/2014/main" id="{3F5D567B-B4E7-46C3-99A9-F2F32FA23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0" y="6327648"/>
            <a:ext cx="3810000" cy="365125"/>
          </a:xfrm>
        </p:spPr>
        <p:txBody>
          <a:bodyPr rtlCol="0"/>
          <a:lstStyle/>
          <a:p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59" name="슬라이드 번호 개체 틀 58">
            <a:extLst>
              <a:ext uri="{FF2B5EF4-FFF2-40B4-BE49-F238E27FC236}">
                <a16:creationId xmlns:a16="http://schemas.microsoft.com/office/drawing/2014/main" id="{51CFCC1B-86D5-4E89-A5FA-944094DBD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0400" y="6327648"/>
            <a:ext cx="533400" cy="365125"/>
          </a:xfrm>
        </p:spPr>
        <p:txBody>
          <a:bodyPr rtlCol="0"/>
          <a:lstStyle/>
          <a:p>
            <a:pPr lvl="0"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lvl="0" rtl="0"/>
              <a:t>2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EC4EAAB5-2208-AA61-4F10-A405B1328C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1800" y="4372603"/>
            <a:ext cx="4856144" cy="208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20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>
            <a:extLst>
              <a:ext uri="{FF2B5EF4-FFF2-40B4-BE49-F238E27FC236}">
                <a16:creationId xmlns:a16="http://schemas.microsoft.com/office/drawing/2014/main" id="{B6134E62-0FEA-4101-A0C8-1395344EA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76800"/>
            <a:ext cx="10003218" cy="1219200"/>
          </a:xfrm>
        </p:spPr>
        <p:txBody>
          <a:bodyPr rtlCol="0"/>
          <a:lstStyle/>
          <a:p>
            <a:pPr rtl="0"/>
            <a:r>
              <a:rPr lang="ko-KR" altLang="en-US" dirty="0"/>
              <a:t>오픈도어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영상</a:t>
            </a:r>
          </a:p>
        </p:txBody>
      </p:sp>
      <p:pic>
        <p:nvPicPr>
          <p:cNvPr id="11" name="그림 개체 틀 10" descr="하늘, 야외, 깃털, 다채로운 색, 사람을 담은 그림">
            <a:extLst>
              <a:ext uri="{FF2B5EF4-FFF2-40B4-BE49-F238E27FC236}">
                <a16:creationId xmlns:a16="http://schemas.microsoft.com/office/drawing/2014/main" id="{FE5067FA-41D2-404F-9E22-8AE2507577B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175" y="0"/>
            <a:ext cx="6196013" cy="4602877"/>
          </a:xfrm>
        </p:spPr>
      </p:pic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F95CA429-F668-43CB-B1F6-A9C08F07F9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50718" y="327025"/>
            <a:ext cx="5073194" cy="3949987"/>
          </a:xfrm>
        </p:spPr>
        <p:txBody>
          <a:bodyPr rtlCol="0">
            <a:normAutofit/>
          </a:bodyPr>
          <a:lstStyle/>
          <a:p>
            <a:pPr rtl="0"/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날짜 개체 틀 17">
            <a:extLst>
              <a:ext uri="{FF2B5EF4-FFF2-40B4-BE49-F238E27FC236}">
                <a16:creationId xmlns:a16="http://schemas.microsoft.com/office/drawing/2014/main" id="{D453A211-65B5-48E3-96AC-ADE300F4D6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dirty="0"/>
              <a:t>월 </a:t>
            </a:r>
            <a:r>
              <a:rPr lang="en-US" altLang="ko-KR" dirty="0"/>
              <a:t>4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바닥글 개체 틀 18">
            <a:extLst>
              <a:ext uri="{FF2B5EF4-FFF2-40B4-BE49-F238E27FC236}">
                <a16:creationId xmlns:a16="http://schemas.microsoft.com/office/drawing/2014/main" id="{DC007DDA-7459-4DC5-ADDC-B34A3D0DD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09310" y="6327648"/>
            <a:ext cx="3976429" cy="365125"/>
          </a:xfrm>
        </p:spPr>
        <p:txBody>
          <a:bodyPr rtlCol="0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20" name="슬라이드 번호 개체 틀 19">
            <a:extLst>
              <a:ext uri="{FF2B5EF4-FFF2-40B4-BE49-F238E27FC236}">
                <a16:creationId xmlns:a16="http://schemas.microsoft.com/office/drawing/2014/main" id="{8830570A-9F6D-4948-8AE0-762EE7BF8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86908" y="6327648"/>
            <a:ext cx="1166892" cy="365125"/>
          </a:xfrm>
        </p:spPr>
        <p:txBody>
          <a:bodyPr rtlCol="0"/>
          <a:lstStyle/>
          <a:p>
            <a:pPr lvl="0"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lvl="0" rtl="0"/>
              <a:t>3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5ABF13-710C-D2B8-4B7E-6FD1F0227A93}"/>
              </a:ext>
            </a:extLst>
          </p:cNvPr>
          <p:cNvSpPr txBox="1"/>
          <p:nvPr/>
        </p:nvSpPr>
        <p:spPr>
          <a:xfrm>
            <a:off x="3047281" y="3248647"/>
            <a:ext cx="6094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/>
              <a:t>순서</a:t>
            </a:r>
          </a:p>
        </p:txBody>
      </p:sp>
      <p:pic>
        <p:nvPicPr>
          <p:cNvPr id="5" name="그림 4">
            <a:hlinkClick r:id="rId4"/>
            <a:extLst>
              <a:ext uri="{FF2B5EF4-FFF2-40B4-BE49-F238E27FC236}">
                <a16:creationId xmlns:a16="http://schemas.microsoft.com/office/drawing/2014/main" id="{557891B4-F946-C5BF-ED27-15EE5A7B671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47470" y="744891"/>
            <a:ext cx="6896568" cy="2955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098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0412" y="457975"/>
            <a:ext cx="4002921" cy="817204"/>
          </a:xfrm>
        </p:spPr>
        <p:txBody>
          <a:bodyPr vert="horz" lIns="91392" tIns="45696" rIns="91392" bIns="45696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1999" dirty="0">
                <a:latin typeface="Aharoni" panose="02010803020104030203" pitchFamily="2" charset="-79"/>
                <a:cs typeface="Aharoni" panose="02010803020104030203" pitchFamily="2" charset="-79"/>
              </a:rPr>
              <a:t>OPEN DOORS CORE VALUE/</a:t>
            </a:r>
            <a:r>
              <a:rPr lang="ko-KR" altLang="en-US" sz="1999" dirty="0"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r>
              <a:rPr lang="en-US" altLang="ko-KR" sz="1999" dirty="0">
                <a:latin typeface="Aharoni" panose="02010803020104030203" pitchFamily="2" charset="-79"/>
                <a:cs typeface="Aharoni" panose="02010803020104030203" pitchFamily="2" charset="-79"/>
              </a:rPr>
              <a:t> (3’)</a:t>
            </a: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tretch/>
        </p:blipFill>
        <p:spPr>
          <a:xfrm>
            <a:off x="1312920" y="894"/>
            <a:ext cx="5495095" cy="6408275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6736" y="1911492"/>
            <a:ext cx="4113728" cy="45708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62264" y="1570668"/>
            <a:ext cx="4004030" cy="4386563"/>
          </a:xfrm>
        </p:spPr>
        <p:txBody>
          <a:bodyPr vert="horz" lIns="91392" tIns="45696" rIns="91392" bIns="45696" rtlCol="0">
            <a:normAutofit fontScale="85000" lnSpcReduction="10000"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400" b="1" dirty="0"/>
              <a:t>1. </a:t>
            </a:r>
            <a:r>
              <a:rPr lang="ko-KR" altLang="en-US" sz="1400" b="1" dirty="0"/>
              <a:t>우리는 그리스도의 몸의 지체이다</a:t>
            </a:r>
            <a:r>
              <a:rPr lang="en-US" altLang="ko-KR" sz="1400" b="1" dirty="0"/>
              <a:t>. 	</a:t>
            </a:r>
            <a:br>
              <a:rPr lang="en-US" altLang="ko-KR" sz="1400" b="1" dirty="0"/>
            </a:br>
            <a:r>
              <a:rPr lang="en-US" altLang="ko-KR" sz="1400" b="1" dirty="0"/>
              <a:t>    We are part of the Body of Christ.</a:t>
            </a:r>
            <a:br>
              <a:rPr lang="en-US" altLang="ko-KR" sz="1400" b="1" dirty="0"/>
            </a:br>
            <a:r>
              <a:rPr lang="en-US" altLang="ko-KR" sz="1400" b="1" dirty="0"/>
              <a:t>2. </a:t>
            </a:r>
            <a:r>
              <a:rPr lang="ko-KR" altLang="en-US" sz="1400" b="1" dirty="0"/>
              <a:t>우리는 박해 받는 교회를 섬긴다</a:t>
            </a:r>
            <a:r>
              <a:rPr lang="en-US" altLang="ko-KR" sz="1400" b="1" dirty="0"/>
              <a:t>. 	</a:t>
            </a:r>
            <a:br>
              <a:rPr lang="en-US" altLang="ko-KR" sz="1400" b="1" dirty="0"/>
            </a:br>
            <a:r>
              <a:rPr lang="en-US" altLang="ko-KR" sz="1400" b="1" dirty="0"/>
              <a:t>    We are Persecuted Church driven.</a:t>
            </a:r>
            <a:br>
              <a:rPr lang="en-US" altLang="ko-KR" sz="1400" b="1" dirty="0"/>
            </a:br>
            <a:r>
              <a:rPr lang="en-US" altLang="ko-KR" sz="1400" b="1" dirty="0"/>
              <a:t>3. </a:t>
            </a:r>
            <a:r>
              <a:rPr lang="ko-KR" altLang="en-US" sz="1400" b="1" dirty="0"/>
              <a:t>우리는 성경의 사람이다</a:t>
            </a:r>
            <a:r>
              <a:rPr lang="en-US" altLang="ko-KR" sz="1400" b="1" dirty="0"/>
              <a:t>. 		</a:t>
            </a:r>
            <a:br>
              <a:rPr lang="en-US" altLang="ko-KR" sz="1400" b="1" dirty="0"/>
            </a:br>
            <a:r>
              <a:rPr lang="en-US" altLang="ko-KR" sz="1400" b="1" dirty="0"/>
              <a:t>    We are people of the Bible. </a:t>
            </a:r>
            <a:br>
              <a:rPr lang="en-US" altLang="ko-KR" sz="1400" b="1" dirty="0"/>
            </a:br>
            <a:r>
              <a:rPr lang="en-US" altLang="ko-KR" sz="1400" b="1" dirty="0"/>
              <a:t>4. </a:t>
            </a:r>
            <a:r>
              <a:rPr lang="ko-KR" altLang="en-US" sz="1400" b="1" dirty="0"/>
              <a:t>우리는 기도의 사람이다</a:t>
            </a:r>
            <a:r>
              <a:rPr lang="en-US" altLang="ko-KR" sz="1400" b="1" dirty="0"/>
              <a:t>. 		</a:t>
            </a:r>
            <a:br>
              <a:rPr lang="en-US" altLang="ko-KR" sz="1400" b="1" dirty="0"/>
            </a:br>
            <a:r>
              <a:rPr lang="en-US" altLang="ko-KR" sz="1400" b="1" dirty="0"/>
              <a:t>    We are people of prayer.</a:t>
            </a:r>
            <a:br>
              <a:rPr lang="en-US" altLang="ko-KR" sz="1400" b="1" dirty="0"/>
            </a:br>
            <a:r>
              <a:rPr lang="en-US" altLang="ko-KR" sz="1400" b="1" dirty="0"/>
              <a:t>5. </a:t>
            </a:r>
            <a:r>
              <a:rPr lang="ko-KR" altLang="en-US" sz="1400" b="1" dirty="0"/>
              <a:t>우리는 믿음으로 살며 사역한다</a:t>
            </a:r>
            <a:r>
              <a:rPr lang="en-US" altLang="ko-KR" sz="1400" b="1" dirty="0"/>
              <a:t>.	</a:t>
            </a:r>
            <a:br>
              <a:rPr lang="en-US" altLang="ko-KR" sz="1400" b="1" dirty="0"/>
            </a:br>
            <a:r>
              <a:rPr lang="en-US" altLang="ko-KR" sz="1400" b="1" dirty="0"/>
              <a:t>    We live and work by faith.</a:t>
            </a:r>
            <a:br>
              <a:rPr lang="en-US" altLang="ko-KR" sz="1400" b="1" dirty="0"/>
            </a:br>
            <a:r>
              <a:rPr lang="en-US" altLang="ko-KR" sz="1400" b="1" dirty="0"/>
              <a:t>6. </a:t>
            </a:r>
            <a:r>
              <a:rPr lang="ko-KR" altLang="en-US" sz="1400" b="1" dirty="0"/>
              <a:t>우리는 예수 그리스도와 그의 지상명령에 헌신한다</a:t>
            </a:r>
            <a:r>
              <a:rPr lang="en-US" altLang="ko-KR" sz="1400" b="1" dirty="0"/>
              <a:t>.</a:t>
            </a:r>
            <a:br>
              <a:rPr lang="en-US" altLang="ko-KR" sz="1400" b="1" dirty="0"/>
            </a:br>
            <a:r>
              <a:rPr lang="en-US" altLang="ko-KR" sz="1400" b="1" dirty="0"/>
              <a:t>    We are devoted to Jesus Christ and His commission.</a:t>
            </a:r>
            <a:br>
              <a:rPr lang="en-US" altLang="ko-KR" sz="1400" b="1" dirty="0"/>
            </a:br>
            <a:r>
              <a:rPr lang="en-US" altLang="ko-KR" sz="1400" b="1" dirty="0"/>
              <a:t>7. </a:t>
            </a:r>
            <a:r>
              <a:rPr lang="ko-KR" altLang="en-US" sz="1400" b="1" dirty="0"/>
              <a:t>우리는 오직 하나님의 영광을 위해 사역한다</a:t>
            </a:r>
            <a:r>
              <a:rPr lang="en-US" altLang="ko-KR" sz="1400" b="1" dirty="0"/>
              <a:t>.</a:t>
            </a:r>
            <a:br>
              <a:rPr lang="en-US" altLang="ko-KR" sz="1400" b="1" dirty="0"/>
            </a:br>
            <a:r>
              <a:rPr lang="en-US" altLang="ko-KR" sz="1400" b="1" dirty="0"/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6293" y="6409169"/>
            <a:ext cx="438798" cy="44793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01389E6-C847-4AD0-B56D-D205B2EAB1EE}" type="slidenum">
              <a:rPr lang="en-US" altLang="ko-KR" smtClean="0"/>
              <a:pPr>
                <a:spcAft>
                  <a:spcPts val="60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02E04E8F-2D23-4DA1-95F8-B758F6D3C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  <a:t>OPEN DOORS </a:t>
            </a:r>
            <a:b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  <a:t>CORE VALUE 4</a:t>
            </a:r>
          </a:p>
        </p:txBody>
      </p:sp>
      <p:pic>
        <p:nvPicPr>
          <p:cNvPr id="7" name="그림 개체 틀 6">
            <a:extLst>
              <a:ext uri="{FF2B5EF4-FFF2-40B4-BE49-F238E27FC236}">
                <a16:creationId xmlns:a16="http://schemas.microsoft.com/office/drawing/2014/main" id="{64A76F6C-9A3B-492F-AA50-1D92693A1CD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r="7706"/>
          <a:stretch/>
        </p:blipFill>
        <p:spPr>
          <a:xfrm>
            <a:off x="20" y="403696"/>
            <a:ext cx="7608478" cy="6006248"/>
          </a:xfrm>
          <a:noFill/>
        </p:spPr>
      </p:pic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2C70B1A7-AD87-7140-2E7E-B83DD7109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FA7D6E7D-019F-4C81-AB67-977ED710707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643939" y="2530477"/>
            <a:ext cx="3023806" cy="3427413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/>
              <a:t>핵심가치 </a:t>
            </a:r>
            <a:r>
              <a:rPr lang="en-US" altLang="ko-KR" dirty="0"/>
              <a:t>4 ???</a:t>
            </a:r>
            <a:endParaRPr lang="ko-KR" altLang="en-US" dirty="0"/>
          </a:p>
        </p:txBody>
      </p:sp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3EF1DCD8-4B6B-973B-D577-8017286763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dirty="0"/>
              <a:t>월 </a:t>
            </a:r>
            <a:r>
              <a:rPr lang="en-US" altLang="ko-KR" dirty="0"/>
              <a:t>4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E3F5F5DA-3FF1-DBAA-84D4-37B28FFA9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C01389E6-C847-4AD0-B56D-D205B2EAB1EE}" type="slidenum">
              <a:rPr lang="en-US" altLang="ko-KR" smtClean="0"/>
              <a:pPr rtl="0">
                <a:spcAft>
                  <a:spcPts val="600"/>
                </a:spcAft>
              </a:pPr>
              <a:t>5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129010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개체 틀 8" descr="원을 이룬 손을 담은 그림">
            <a:extLst>
              <a:ext uri="{FF2B5EF4-FFF2-40B4-BE49-F238E27FC236}">
                <a16:creationId xmlns:a16="http://schemas.microsoft.com/office/drawing/2014/main" id="{5B772296-B776-40B5-95DF-60BFE7CD98D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88825" cy="6858000"/>
          </a:xfrm>
        </p:spPr>
      </p:pic>
      <p:sp>
        <p:nvSpPr>
          <p:cNvPr id="26" name="제목 25">
            <a:extLst>
              <a:ext uri="{FF2B5EF4-FFF2-40B4-BE49-F238E27FC236}">
                <a16:creationId xmlns:a16="http://schemas.microsoft.com/office/drawing/2014/main" id="{D85D0586-45E7-469A-A379-62E46DDBF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9276" y="1756452"/>
            <a:ext cx="4960189" cy="2291673"/>
          </a:xfrm>
        </p:spPr>
        <p:txBody>
          <a:bodyPr rtlCol="0">
            <a:normAutofit/>
          </a:bodyPr>
          <a:lstStyle/>
          <a:p>
            <a:pPr lvl="0" rtl="0"/>
            <a:r>
              <a:rPr lang="ko-KR" altLang="en-US" sz="5400" dirty="0">
                <a:solidFill>
                  <a:schemeClr val="accent4">
                    <a:lumMod val="50000"/>
                  </a:schemeClr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박해 받는 교회를 위한 기도</a:t>
            </a:r>
            <a:r>
              <a:rPr lang="en-US" altLang="ko-KR" sz="5400" dirty="0">
                <a:solidFill>
                  <a:schemeClr val="accent4">
                    <a:lumMod val="50000"/>
                  </a:schemeClr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(30')</a:t>
            </a:r>
            <a:endParaRPr lang="ko-KR" altLang="en-US" sz="3800" dirty="0">
              <a:solidFill>
                <a:schemeClr val="accent4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부제목 4">
            <a:extLst>
              <a:ext uri="{FF2B5EF4-FFF2-40B4-BE49-F238E27FC236}">
                <a16:creationId xmlns:a16="http://schemas.microsoft.com/office/drawing/2014/main" id="{2E48E894-8343-4D22-9011-9F2725E955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7879" y="4558084"/>
            <a:ext cx="3252159" cy="502958"/>
          </a:xfrm>
        </p:spPr>
        <p:txBody>
          <a:bodyPr rtlCol="0">
            <a:normAutofit fontScale="62500" lnSpcReduction="20000"/>
          </a:bodyPr>
          <a:lstStyle/>
          <a:p>
            <a:pPr rtl="0"/>
            <a:r>
              <a:rPr lang="en-US" altLang="ko-KR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Prayer for Persecuted </a:t>
            </a:r>
            <a:r>
              <a:rPr lang="en-US" altLang="ko-KR" dirty="0">
                <a:solidFill>
                  <a:schemeClr val="accent4">
                    <a:lumMod val="50000"/>
                  </a:schemeClr>
                </a:solidFill>
              </a:rPr>
              <a:t>C</a:t>
            </a:r>
            <a:r>
              <a:rPr lang="en-US" altLang="ko-KR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hurch</a:t>
            </a:r>
            <a:endParaRPr lang="ko-KR" altLang="en-US" dirty="0">
              <a:solidFill>
                <a:schemeClr val="accent4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3448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518"/>
            <a:ext cx="10058400" cy="663916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2800" b="1" kern="0" dirty="0">
                <a:ea typeface="굴림" panose="020B0600000101010101" pitchFamily="50" charset="-127"/>
              </a:rPr>
              <a:t>WWL </a:t>
            </a:r>
            <a:r>
              <a:rPr lang="ko-KR" altLang="en-US" sz="2800" b="1" kern="0" dirty="0">
                <a:ea typeface="굴림" panose="020B0600000101010101" pitchFamily="50" charset="-127"/>
              </a:rPr>
              <a:t>박해순위 </a:t>
            </a:r>
            <a:r>
              <a:rPr lang="en-US" altLang="ko-KR" sz="2800" b="1" kern="0" dirty="0">
                <a:ea typeface="굴림" panose="020B0600000101010101" pitchFamily="50" charset="-127"/>
              </a:rPr>
              <a:t>9</a:t>
            </a:r>
            <a:r>
              <a:rPr lang="ko-KR" altLang="en-US" sz="2800" b="1" kern="0" dirty="0">
                <a:ea typeface="굴림" panose="020B0600000101010101" pitchFamily="50" charset="-127"/>
              </a:rPr>
              <a:t>위 국가</a:t>
            </a:r>
            <a:r>
              <a:rPr lang="en-US" altLang="ko-KR" sz="2800" dirty="0"/>
              <a:t>/</a:t>
            </a:r>
            <a:r>
              <a:rPr lang="en-US" altLang="ko-KR" sz="2800" dirty="0">
                <a:latin typeface="Aharoni" panose="02010803020104030203" pitchFamily="2" charset="-79"/>
                <a:cs typeface="Aharoni" panose="02010803020104030203" pitchFamily="2" charset="-79"/>
              </a:rPr>
              <a:t>Afghanistan</a:t>
            </a:r>
            <a:endParaRPr lang="ko-KR" altLang="en-US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534515"/>
            <a:ext cx="5157787" cy="823912"/>
          </a:xfrm>
        </p:spPr>
        <p:txBody>
          <a:bodyPr rtlCol="0">
            <a:noAutofit/>
          </a:bodyPr>
          <a:lstStyle/>
          <a:p>
            <a:pPr algn="just"/>
            <a:r>
              <a:rPr lang="en-US" altLang="ko-KR" sz="1100" dirty="0">
                <a:latin typeface="+mn-ea"/>
                <a:ea typeface="+mn-ea"/>
              </a:rPr>
              <a:t>"</a:t>
            </a:r>
            <a:r>
              <a:rPr lang="ko-KR" altLang="en-US" sz="1100" dirty="0">
                <a:latin typeface="+mn-ea"/>
                <a:ea typeface="+mn-ea"/>
              </a:rPr>
              <a:t>민족들이 함께 모였고 백성들이 집결하였는데 그들 중 누가 이 일을 말하며 이전 일 들을 우리에게 보이겠느냐</a:t>
            </a:r>
            <a:r>
              <a:rPr lang="en-US" altLang="ko-KR" sz="1100" dirty="0">
                <a:latin typeface="+mn-ea"/>
                <a:ea typeface="+mn-ea"/>
              </a:rPr>
              <a:t>? </a:t>
            </a:r>
            <a:r>
              <a:rPr lang="ko-KR" altLang="en-US" sz="1100" dirty="0">
                <a:latin typeface="+mn-ea"/>
                <a:ea typeface="+mn-ea"/>
              </a:rPr>
              <a:t>그들이 증인들을 세워서 자기들이 옳다는 것을 증언하 고 그들이 듣고 </a:t>
            </a:r>
            <a:r>
              <a:rPr lang="en-US" altLang="ko-KR" sz="1100" dirty="0">
                <a:latin typeface="+mn-ea"/>
                <a:ea typeface="+mn-ea"/>
              </a:rPr>
              <a:t>'</a:t>
            </a:r>
            <a:r>
              <a:rPr lang="ko-KR" altLang="en-US" sz="1100" dirty="0">
                <a:latin typeface="+mn-ea"/>
                <a:ea typeface="+mn-ea"/>
              </a:rPr>
              <a:t>그것이 진실이다</a:t>
            </a:r>
            <a:r>
              <a:rPr lang="en-US" altLang="ko-KR" sz="1100" dirty="0">
                <a:latin typeface="+mn-ea"/>
                <a:ea typeface="+mn-ea"/>
              </a:rPr>
              <a:t>.' </a:t>
            </a:r>
            <a:r>
              <a:rPr lang="ko-KR" altLang="en-US" sz="1100" dirty="0">
                <a:latin typeface="+mn-ea"/>
                <a:ea typeface="+mn-ea"/>
              </a:rPr>
              <a:t>라고 말하게 하여라</a:t>
            </a:r>
            <a:r>
              <a:rPr lang="en-US" altLang="ko-KR" sz="1100" dirty="0">
                <a:latin typeface="+mn-ea"/>
                <a:ea typeface="+mn-ea"/>
              </a:rPr>
              <a:t>." (</a:t>
            </a:r>
            <a:r>
              <a:rPr lang="ko-KR" altLang="en-US" sz="1100" dirty="0">
                <a:latin typeface="+mn-ea"/>
                <a:ea typeface="+mn-ea"/>
              </a:rPr>
              <a:t>이사야 </a:t>
            </a:r>
            <a:r>
              <a:rPr lang="en-US" altLang="ko-KR" sz="1100" dirty="0">
                <a:latin typeface="+mn-ea"/>
                <a:ea typeface="+mn-ea"/>
              </a:rPr>
              <a:t>43:9)</a:t>
            </a:r>
            <a:endParaRPr lang="ko-KR" altLang="en-US" sz="2800" b="0" i="0" u="none" strike="noStrike" baseline="0" dirty="0">
              <a:latin typeface="+mn-ea"/>
              <a:ea typeface="+mn-ea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485545"/>
            <a:ext cx="4998304" cy="4079157"/>
          </a:xfrm>
        </p:spPr>
        <p:txBody>
          <a:bodyPr rtlCol="0">
            <a:normAutofit/>
          </a:bodyPr>
          <a:lstStyle/>
          <a:p>
            <a:pPr algn="just"/>
            <a:r>
              <a:rPr lang="en-US" altLang="ko-KR" sz="1200" dirty="0">
                <a:latin typeface="+mn-ea"/>
                <a:ea typeface="+mn-ea"/>
              </a:rPr>
              <a:t>2021</a:t>
            </a:r>
            <a:r>
              <a:rPr lang="ko-KR" altLang="en-US" sz="1200" dirty="0">
                <a:latin typeface="+mn-ea"/>
                <a:ea typeface="+mn-ea"/>
              </a:rPr>
              <a:t>년 </a:t>
            </a:r>
            <a:r>
              <a:rPr lang="en-US" altLang="ko-KR" sz="1200" dirty="0">
                <a:latin typeface="+mn-ea"/>
                <a:ea typeface="+mn-ea"/>
              </a:rPr>
              <a:t>8</a:t>
            </a:r>
            <a:r>
              <a:rPr lang="ko-KR" altLang="en-US" sz="1200" dirty="0">
                <a:latin typeface="+mn-ea"/>
                <a:ea typeface="+mn-ea"/>
              </a:rPr>
              <a:t>월 탈레반이 권력을 장악하면서 대부분의 기독교인들은 더 지하로 들어가거나 국 가에서 완전히 멀어지게 되었습니다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r>
              <a:rPr lang="ko-KR" altLang="en-US" sz="1200" dirty="0">
                <a:latin typeface="+mn-ea"/>
                <a:ea typeface="+mn-ea"/>
              </a:rPr>
              <a:t>많은</a:t>
            </a:r>
            <a:r>
              <a:rPr lang="en-US" altLang="ko-KR" sz="1200" dirty="0">
                <a:latin typeface="+mn-ea"/>
                <a:ea typeface="+mn-ea"/>
              </a:rPr>
              <a:t>(</a:t>
            </a:r>
            <a:r>
              <a:rPr lang="ko-KR" altLang="en-US" sz="1200" dirty="0">
                <a:latin typeface="+mn-ea"/>
                <a:ea typeface="+mn-ea"/>
              </a:rPr>
              <a:t>전부는 아니더라도</a:t>
            </a:r>
            <a:r>
              <a:rPr lang="en-US" altLang="ko-KR" sz="1200" dirty="0">
                <a:latin typeface="+mn-ea"/>
                <a:ea typeface="+mn-ea"/>
              </a:rPr>
              <a:t>) </a:t>
            </a:r>
            <a:r>
              <a:rPr lang="ko-KR" altLang="en-US" sz="1200" dirty="0">
                <a:latin typeface="+mn-ea"/>
                <a:ea typeface="+mn-ea"/>
              </a:rPr>
              <a:t>가정 그룹이 문을 닫았고 신자 들은 자신이 소유한 모든 것을 남겨두고 떠나야 했습니다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</a:p>
          <a:p>
            <a:pPr algn="just"/>
            <a:r>
              <a:rPr lang="ko-KR" altLang="en-US" sz="1200" dirty="0">
                <a:latin typeface="+mn-ea"/>
                <a:ea typeface="+mn-ea"/>
              </a:rPr>
              <a:t>탈레반이 정권을 장악한 지 </a:t>
            </a:r>
            <a:r>
              <a:rPr lang="en-US" altLang="ko-KR" sz="1200" dirty="0">
                <a:latin typeface="+mn-ea"/>
                <a:ea typeface="+mn-ea"/>
              </a:rPr>
              <a:t>1</a:t>
            </a:r>
            <a:r>
              <a:rPr lang="ko-KR" altLang="en-US" sz="1200" dirty="0">
                <a:latin typeface="+mn-ea"/>
                <a:ea typeface="+mn-ea"/>
              </a:rPr>
              <a:t>년이 넘도록 그들이 자유를 인정하겠다고 한 모든 약속은 거짓임이 드러났습니다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r>
              <a:rPr lang="ko-KR" altLang="en-US" sz="1200" dirty="0">
                <a:latin typeface="+mn-ea"/>
                <a:ea typeface="+mn-ea"/>
              </a:rPr>
              <a:t>예수를 따른다 는 사실이 발각될 경우 사형 선고를 받게 됩니다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</a:p>
          <a:p>
            <a:pPr algn="just"/>
            <a:r>
              <a:rPr lang="ko-KR" altLang="en-US" sz="1200" dirty="0">
                <a:latin typeface="+mn-ea"/>
                <a:ea typeface="+mn-ea"/>
              </a:rPr>
              <a:t>무장 단체가 부과한 엄격한 사회 형태는 일탈의 여지를 남기지 않습니다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r>
              <a:rPr lang="ko-KR" altLang="en-US" sz="1200" dirty="0">
                <a:latin typeface="+mn-ea"/>
                <a:ea typeface="+mn-ea"/>
              </a:rPr>
              <a:t>즉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ko-KR" altLang="en-US" sz="1200" dirty="0">
                <a:latin typeface="+mn-ea"/>
                <a:ea typeface="+mn-ea"/>
              </a:rPr>
              <a:t>이슬람에서 개종 한 대부분의 기독교인은 자신의 신앙을 비밀로 유지해야 합니다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r>
              <a:rPr lang="ko-KR" altLang="en-US" sz="1200" dirty="0">
                <a:latin typeface="+mn-ea"/>
                <a:ea typeface="+mn-ea"/>
              </a:rPr>
              <a:t>이슬람을 떠나는 것은 부끄러운 일로 간주되며 현행 이슬람법에 따라 사형에 처해질 수 있습니다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</a:p>
          <a:p>
            <a:pPr algn="just"/>
            <a:r>
              <a:rPr lang="ko-KR" altLang="en-US" sz="1200" dirty="0">
                <a:latin typeface="+mn-ea"/>
                <a:ea typeface="+mn-ea"/>
              </a:rPr>
              <a:t>결과적으로 기독교 개 종자들은 그들의 새로운 신앙이 발견되면 그들을 제거함으로써 소위 </a:t>
            </a:r>
            <a:r>
              <a:rPr lang="en-US" altLang="ko-KR" sz="1200" dirty="0">
                <a:latin typeface="+mn-ea"/>
                <a:ea typeface="+mn-ea"/>
              </a:rPr>
              <a:t>'</a:t>
            </a:r>
            <a:r>
              <a:rPr lang="ko-KR" altLang="en-US" sz="1200" dirty="0">
                <a:latin typeface="+mn-ea"/>
                <a:ea typeface="+mn-ea"/>
              </a:rPr>
              <a:t>명예</a:t>
            </a:r>
            <a:r>
              <a:rPr lang="en-US" altLang="ko-KR" sz="1200" dirty="0">
                <a:latin typeface="+mn-ea"/>
                <a:ea typeface="+mn-ea"/>
              </a:rPr>
              <a:t>'</a:t>
            </a:r>
            <a:r>
              <a:rPr lang="ko-KR" altLang="en-US" sz="1200" dirty="0">
                <a:latin typeface="+mn-ea"/>
                <a:ea typeface="+mn-ea"/>
              </a:rPr>
              <a:t>를 위하여 가족들 로부터도 끔찍하고 폭력적인 결과에 직면하게 됩니다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</a:p>
          <a:p>
            <a:pPr algn="just"/>
            <a:r>
              <a:rPr lang="ko-KR" altLang="en-US" sz="1200" dirty="0">
                <a:latin typeface="+mn-ea"/>
                <a:ea typeface="+mn-ea"/>
              </a:rPr>
              <a:t>수천 명의 아프간 난민들이 현재 아프가니스탄 접경 국가에 살고 있으며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ko-KR" altLang="en-US" sz="1200" dirty="0">
                <a:latin typeface="+mn-ea"/>
                <a:ea typeface="+mn-ea"/>
              </a:rPr>
              <a:t>종종 실향민 캠프의 열악한 환경에 처한 많은 사람들 중 기독교인이 그들 중 하나입니다</a:t>
            </a:r>
            <a:r>
              <a:rPr lang="en-US" altLang="ko-KR" sz="1200" dirty="0">
                <a:latin typeface="+mn-ea"/>
                <a:ea typeface="+mn-ea"/>
              </a:rPr>
              <a:t>.</a:t>
            </a:r>
            <a:endParaRPr lang="ko-KR" altLang="ko-KR" sz="1800" kern="100" dirty="0">
              <a:effectLst/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53800" y="6356350"/>
            <a:ext cx="515080" cy="365125"/>
          </a:xfrm>
          <a:prstGeom prst="rect">
            <a:avLst/>
          </a:prstGeom>
        </p:spPr>
        <p:txBody>
          <a:bodyPr rtlCol="0"/>
          <a:lstStyle>
            <a:defPPr rtl="0">
              <a:defRPr lang="ko-kr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7</a:t>
            </a:fld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7" y="1459345"/>
            <a:ext cx="5183188" cy="89908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ko-KR" altLang="en-US" sz="1100" dirty="0">
                <a:latin typeface="+mn-ea"/>
                <a:ea typeface="+mn-ea"/>
              </a:rPr>
              <a:t>오픈도어는 아프가니스탄에서 박해 받는 신자들을 위해 기도를 올리고</a:t>
            </a:r>
            <a:r>
              <a:rPr lang="en-US" altLang="ko-KR" sz="1100" dirty="0">
                <a:latin typeface="+mn-ea"/>
                <a:ea typeface="+mn-ea"/>
              </a:rPr>
              <a:t>, </a:t>
            </a:r>
            <a:r>
              <a:rPr lang="ko-KR" altLang="en-US" sz="1100" dirty="0">
                <a:latin typeface="+mn-ea"/>
                <a:ea typeface="+mn-ea"/>
              </a:rPr>
              <a:t>이웃 국가로 피난을 가야 하는 아프가니스탄 기독교인들에게 실질적으로 지원합니다</a:t>
            </a:r>
            <a:r>
              <a:rPr lang="en-US" altLang="ko-KR" sz="1100" dirty="0">
                <a:latin typeface="+mn-ea"/>
                <a:ea typeface="+mn-ea"/>
              </a:rPr>
              <a:t>.</a:t>
            </a:r>
            <a:endParaRPr lang="ko-KR" altLang="en-US" sz="4400" dirty="0">
              <a:latin typeface="+mn-ea"/>
              <a:ea typeface="+mn-ea"/>
            </a:endParaRPr>
          </a:p>
        </p:txBody>
      </p:sp>
      <p:pic>
        <p:nvPicPr>
          <p:cNvPr id="11" name="내용 개체 틀 10">
            <a:extLst>
              <a:ext uri="{FF2B5EF4-FFF2-40B4-BE49-F238E27FC236}">
                <a16:creationId xmlns:a16="http://schemas.microsoft.com/office/drawing/2014/main" id="{6677E9BE-7D5A-D0E3-A4D4-72F3CB91644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0160" y="2282181"/>
            <a:ext cx="4463025" cy="4454637"/>
          </a:xfrm>
        </p:spPr>
      </p:pic>
    </p:spTree>
    <p:extLst>
      <p:ext uri="{BB962C8B-B14F-4D97-AF65-F5344CB8AC3E}">
        <p14:creationId xmlns:p14="http://schemas.microsoft.com/office/powerpoint/2010/main" val="3854393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FDD6DEA0-9042-CFE9-E3B6-80CBE07AF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WWL 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박해순위 </a:t>
            </a:r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9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위 국가</a:t>
            </a:r>
            <a:r>
              <a:rPr lang="en-US" altLang="ko-KR" sz="4400" dirty="0">
                <a:solidFill>
                  <a:schemeClr val="bg1"/>
                </a:solidFill>
              </a:rPr>
              <a:t>/Afghanistan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BB195EC-F8D6-83B6-BA1B-5FDA0898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dirty="0"/>
              <a:t>월 </a:t>
            </a:r>
            <a:r>
              <a:rPr lang="en-US" altLang="ko-KR" dirty="0"/>
              <a:t>4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5B5043E-AB0B-2EC2-AF59-C278CB6AC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z="900" dirty="0">
                <a:solidFill>
                  <a:schemeClr val="bg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solidFill>
                <a:schemeClr val="bg1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9D1D4AA-B80B-F754-F556-F750269CF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B850FF-6169-4056-8077-06FFA93A5366}" type="slidenum">
              <a:rPr lang="en-US" altLang="ko-KR" smtClean="0"/>
              <a:pPr>
                <a:defRPr/>
              </a:pPr>
              <a:t>8</a:t>
            </a:fld>
            <a:endParaRPr lang="ko-KR" altLang="en-US" dirty="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82892A1A-0193-A2A1-ADA7-8E5BEC4000B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기도제목</a:t>
            </a:r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D7D84494-694C-5755-9EF4-2C7C0048EDD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63903" y="784910"/>
            <a:ext cx="3209026" cy="3161770"/>
          </a:xfrm>
        </p:spPr>
        <p:txBody>
          <a:bodyPr>
            <a:normAutofit/>
          </a:bodyPr>
          <a:lstStyle/>
          <a:p>
            <a:pPr algn="just"/>
            <a:r>
              <a:rPr lang="ko-KR" altLang="en-US" sz="1200" dirty="0">
                <a:latin typeface="+mn-ea"/>
                <a:ea typeface="+mn-ea"/>
              </a:rPr>
              <a:t>비밀신자들의 보호와 하나님의 계시가 그들의 마음에 평화와 기쁨과 희망을 가져다 주도록 </a:t>
            </a:r>
            <a:endParaRPr lang="en-US" altLang="ko-KR" sz="1200" dirty="0">
              <a:latin typeface="+mn-ea"/>
              <a:ea typeface="+mn-ea"/>
            </a:endParaRPr>
          </a:p>
          <a:p>
            <a:pPr algn="just"/>
            <a:r>
              <a:rPr lang="ko-KR" altLang="en-US" sz="1200" dirty="0">
                <a:latin typeface="+mn-ea"/>
                <a:ea typeface="+mn-ea"/>
              </a:rPr>
              <a:t>이웃 나라로 피신한 사람들에게 그들의 모든 요구가 충족되도록 </a:t>
            </a:r>
            <a:endParaRPr lang="en-US" altLang="ko-KR" sz="1200" dirty="0">
              <a:latin typeface="+mn-ea"/>
              <a:ea typeface="+mn-ea"/>
            </a:endParaRPr>
          </a:p>
          <a:p>
            <a:pPr algn="just"/>
            <a:r>
              <a:rPr lang="ko-KR" altLang="en-US" sz="1200" dirty="0">
                <a:latin typeface="+mn-ea"/>
                <a:ea typeface="+mn-ea"/>
              </a:rPr>
              <a:t>성령께서 여성과 종교적 소수자들에 대한 탈레반 지도자들의 마음을 변화시켜 주시도록</a:t>
            </a:r>
            <a:endParaRPr lang="ko-KR" altLang="en-US" sz="18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FA982E1-021B-8AF8-B086-8761FFA45F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35904" y="582414"/>
            <a:ext cx="5913729" cy="2862924"/>
          </a:xfrm>
          <a:prstGeom prst="rect">
            <a:avLst/>
          </a:prstGeom>
        </p:spPr>
      </p:pic>
      <p:pic>
        <p:nvPicPr>
          <p:cNvPr id="11" name="그림 10" descr="텍스트, 사람이(가) 표시된 사진&#10;&#10;자동 생성된 설명">
            <a:extLst>
              <a:ext uri="{FF2B5EF4-FFF2-40B4-BE49-F238E27FC236}">
                <a16:creationId xmlns:a16="http://schemas.microsoft.com/office/drawing/2014/main" id="{ED178401-FA23-D4E9-046D-15393B58BC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6251" y="582414"/>
            <a:ext cx="2855749" cy="286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088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66800" y="457518"/>
            <a:ext cx="10058400" cy="737121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2800" b="1" dirty="0">
                <a:solidFill>
                  <a:schemeClr val="accent1">
                    <a:lumMod val="50000"/>
                  </a:schemeClr>
                </a:solidFill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#</a:t>
            </a:r>
            <a:r>
              <a:rPr lang="ko-KR" altLang="en-US" sz="2800" b="1" dirty="0">
                <a:solidFill>
                  <a:schemeClr val="accent1">
                    <a:lumMod val="50000"/>
                  </a:schemeClr>
                </a:solidFill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베트남</a:t>
            </a:r>
            <a:r>
              <a:rPr lang="en-US" altLang="ko-KR" sz="2800" b="1" dirty="0">
                <a:solidFill>
                  <a:schemeClr val="accent1">
                    <a:lumMod val="50000"/>
                  </a:schemeClr>
                </a:solidFill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:</a:t>
            </a:r>
            <a:r>
              <a:rPr lang="ko-KR" altLang="en-US" sz="2800" b="1" dirty="0">
                <a:solidFill>
                  <a:schemeClr val="accent1">
                    <a:lumMod val="50000"/>
                  </a:schemeClr>
                </a:solidFill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추방 후 노숙자에서 지역교회를 섬기는 사역자가 되다 </a:t>
            </a:r>
            <a:endParaRPr lang="ko-KR" altLang="en-US" sz="2800" dirty="0">
              <a:solidFill>
                <a:schemeClr val="tx1">
                  <a:lumMod val="7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66800" y="1483727"/>
            <a:ext cx="10058399" cy="737121"/>
          </a:xfrm>
        </p:spPr>
        <p:txBody>
          <a:bodyPr rtlCol="0">
            <a:normAutofit/>
          </a:bodyPr>
          <a:lstStyle/>
          <a:p>
            <a:r>
              <a:rPr lang="ko-KR" altLang="en-US" sz="1200" dirty="0" err="1">
                <a:latin typeface="+mn-ea"/>
                <a:ea typeface="+mn-ea"/>
              </a:rPr>
              <a:t>아돈과</a:t>
            </a:r>
            <a:r>
              <a:rPr lang="ko-KR" altLang="en-US" sz="1200" dirty="0">
                <a:latin typeface="+mn-ea"/>
                <a:ea typeface="+mn-ea"/>
              </a:rPr>
              <a:t> 가족들은 </a:t>
            </a:r>
            <a:r>
              <a:rPr lang="en-US" altLang="ko-KR" sz="1200" dirty="0">
                <a:latin typeface="+mn-ea"/>
                <a:ea typeface="+mn-ea"/>
              </a:rPr>
              <a:t>2020</a:t>
            </a:r>
            <a:r>
              <a:rPr lang="ko-KR" altLang="en-US" sz="1200" dirty="0">
                <a:latin typeface="+mn-ea"/>
                <a:ea typeface="+mn-ea"/>
              </a:rPr>
              <a:t>년에 </a:t>
            </a:r>
            <a:r>
              <a:rPr lang="ko-KR" altLang="en-US" sz="1200" dirty="0" err="1">
                <a:latin typeface="+mn-ea"/>
                <a:ea typeface="+mn-ea"/>
              </a:rPr>
              <a:t>예수에</a:t>
            </a:r>
            <a:r>
              <a:rPr lang="ko-KR" altLang="en-US" sz="1200" dirty="0">
                <a:latin typeface="+mn-ea"/>
                <a:ea typeface="+mn-ea"/>
              </a:rPr>
              <a:t> 대한 믿음을 부인하지 않았다는 이유로 마을에서 추방되었습니다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r>
              <a:rPr lang="ko-KR" altLang="en-US" sz="1200" dirty="0">
                <a:latin typeface="+mn-ea"/>
                <a:ea typeface="+mn-ea"/>
              </a:rPr>
              <a:t>그들은 쫓겨나기 전에 심한 박해를 받았습니다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r>
              <a:rPr lang="ko-KR" altLang="en-US" sz="1200" dirty="0">
                <a:latin typeface="+mn-ea"/>
                <a:ea typeface="+mn-ea"/>
              </a:rPr>
              <a:t>그로부터 </a:t>
            </a:r>
            <a:r>
              <a:rPr lang="en-US" altLang="ko-KR" sz="1200" dirty="0">
                <a:latin typeface="+mn-ea"/>
                <a:ea typeface="+mn-ea"/>
              </a:rPr>
              <a:t>3</a:t>
            </a:r>
            <a:r>
              <a:rPr lang="ko-KR" altLang="en-US" sz="1200" dirty="0">
                <a:latin typeface="+mn-ea"/>
                <a:ea typeface="+mn-ea"/>
              </a:rPr>
              <a:t>년이 지난 지금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ko-KR" altLang="en-US" sz="1200" dirty="0" err="1">
                <a:latin typeface="+mn-ea"/>
                <a:ea typeface="+mn-ea"/>
              </a:rPr>
              <a:t>아돈은</a:t>
            </a:r>
            <a:r>
              <a:rPr lang="ko-KR" altLang="en-US" sz="1200" dirty="0">
                <a:latin typeface="+mn-ea"/>
                <a:ea typeface="+mn-ea"/>
              </a:rPr>
              <a:t> 지역 교회에서 성도들을 섬기고 있습니다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r>
              <a:rPr lang="ko-KR" altLang="en-US" sz="1200" dirty="0">
                <a:latin typeface="+mn-ea"/>
                <a:ea typeface="+mn-ea"/>
              </a:rPr>
              <a:t>노숙자 생활에서 신자들을 섬기는 생활에 이르기까지 모든 것이 기도의 힘 덕분이라고 말합니다</a:t>
            </a:r>
            <a:r>
              <a:rPr lang="en-US" altLang="ko-KR" sz="1200" dirty="0">
                <a:latin typeface="+mn-ea"/>
                <a:ea typeface="+mn-ea"/>
              </a:rPr>
              <a:t>.</a:t>
            </a:r>
            <a:endParaRPr lang="ko-KR" altLang="en-US" sz="1200" dirty="0">
              <a:solidFill>
                <a:schemeClr val="tx1">
                  <a:lumMod val="7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066800" y="2389517"/>
            <a:ext cx="4800600" cy="4080294"/>
          </a:xfrm>
        </p:spPr>
        <p:txBody>
          <a:bodyPr rtlCol="0">
            <a:noAutofit/>
          </a:bodyPr>
          <a:lstStyle/>
          <a:p>
            <a:pPr algn="just"/>
            <a:r>
              <a:rPr lang="en-US" altLang="ko-KR" sz="1200" dirty="0">
                <a:latin typeface="+mn-ea"/>
                <a:ea typeface="+mn-ea"/>
              </a:rPr>
              <a:t>3</a:t>
            </a:r>
            <a:r>
              <a:rPr lang="ko-KR" altLang="en-US" sz="1200" dirty="0">
                <a:latin typeface="+mn-ea"/>
                <a:ea typeface="+mn-ea"/>
              </a:rPr>
              <a:t>년 전인 </a:t>
            </a:r>
            <a:r>
              <a:rPr lang="en-US" altLang="ko-KR" sz="1200" dirty="0">
                <a:latin typeface="+mn-ea"/>
                <a:ea typeface="+mn-ea"/>
              </a:rPr>
              <a:t>2020</a:t>
            </a:r>
            <a:r>
              <a:rPr lang="ko-KR" altLang="en-US" sz="1200" dirty="0">
                <a:latin typeface="+mn-ea"/>
                <a:ea typeface="+mn-ea"/>
              </a:rPr>
              <a:t>년에 베트남 중북부에 살고 있던 </a:t>
            </a:r>
            <a:r>
              <a:rPr lang="ko-KR" altLang="en-US" sz="1200" dirty="0" err="1">
                <a:latin typeface="+mn-ea"/>
                <a:ea typeface="+mn-ea"/>
              </a:rPr>
              <a:t>아돈과</a:t>
            </a:r>
            <a:r>
              <a:rPr lang="ko-KR" altLang="en-US" sz="1200" dirty="0">
                <a:latin typeface="+mn-ea"/>
                <a:ea typeface="+mn-ea"/>
              </a:rPr>
              <a:t> 그의 아내 이매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ko-KR" altLang="en-US" sz="1200" dirty="0">
                <a:latin typeface="+mn-ea"/>
                <a:ea typeface="+mn-ea"/>
              </a:rPr>
              <a:t>그리고 두 아들이 기독교인이 되었습니다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r>
              <a:rPr lang="ko-KR" altLang="en-US" sz="1200" dirty="0">
                <a:latin typeface="+mn-ea"/>
                <a:ea typeface="+mn-ea"/>
              </a:rPr>
              <a:t>그들이 </a:t>
            </a:r>
            <a:r>
              <a:rPr lang="ko-KR" altLang="en-US" sz="1200" dirty="0" err="1">
                <a:latin typeface="+mn-ea"/>
                <a:ea typeface="+mn-ea"/>
              </a:rPr>
              <a:t>예수에</a:t>
            </a:r>
            <a:r>
              <a:rPr lang="ko-KR" altLang="en-US" sz="1200" dirty="0">
                <a:latin typeface="+mn-ea"/>
                <a:ea typeface="+mn-ea"/>
              </a:rPr>
              <a:t> 대한 믿음을 부인하기를 거절했을 때 그들은 심한 박해를 받았습니다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r>
              <a:rPr lang="ko-KR" altLang="en-US" sz="1200" dirty="0">
                <a:latin typeface="+mn-ea"/>
                <a:ea typeface="+mn-ea"/>
              </a:rPr>
              <a:t>그들의 농장은 파괴되었고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ko-KR" altLang="en-US" sz="1200" dirty="0" err="1">
                <a:latin typeface="+mn-ea"/>
                <a:ea typeface="+mn-ea"/>
              </a:rPr>
              <a:t>아돈의</a:t>
            </a:r>
            <a:r>
              <a:rPr lang="ko-KR" altLang="en-US" sz="1200" dirty="0">
                <a:latin typeface="+mn-ea"/>
                <a:ea typeface="+mn-ea"/>
              </a:rPr>
              <a:t> 아내는 직장에서 해고되었습니다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r>
              <a:rPr lang="ko-KR" altLang="en-US" sz="1200" dirty="0">
                <a:latin typeface="+mn-ea"/>
                <a:ea typeface="+mn-ea"/>
              </a:rPr>
              <a:t>자녀들은 학교에서 퇴학당했으며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ko-KR" altLang="en-US" sz="1200" dirty="0" err="1">
                <a:latin typeface="+mn-ea"/>
                <a:ea typeface="+mn-ea"/>
              </a:rPr>
              <a:t>아돈은</a:t>
            </a:r>
            <a:r>
              <a:rPr lang="ko-KR" altLang="en-US" sz="1200" dirty="0">
                <a:latin typeface="+mn-ea"/>
                <a:ea typeface="+mn-ea"/>
              </a:rPr>
              <a:t> 신체적 폭행까지 당했습니다</a:t>
            </a:r>
            <a:r>
              <a:rPr lang="en-US" altLang="ko-KR" sz="1200" dirty="0">
                <a:latin typeface="+mn-ea"/>
                <a:ea typeface="+mn-ea"/>
              </a:rPr>
              <a:t>.</a:t>
            </a:r>
          </a:p>
          <a:p>
            <a:pPr algn="just"/>
            <a:r>
              <a:rPr lang="en-US" altLang="ko-KR" sz="1200" dirty="0">
                <a:latin typeface="+mn-ea"/>
                <a:ea typeface="+mn-ea"/>
              </a:rPr>
              <a:t>Open Doors</a:t>
            </a:r>
            <a:r>
              <a:rPr lang="ko-KR" altLang="en-US" sz="1200" dirty="0">
                <a:latin typeface="+mn-ea"/>
                <a:ea typeface="+mn-ea"/>
              </a:rPr>
              <a:t>의 지역 파트너인 이삭은 </a:t>
            </a:r>
            <a:r>
              <a:rPr lang="ko-KR" altLang="en-US" sz="1200" dirty="0" err="1">
                <a:latin typeface="+mn-ea"/>
                <a:ea typeface="+mn-ea"/>
              </a:rPr>
              <a:t>아돈이</a:t>
            </a:r>
            <a:r>
              <a:rPr lang="ko-KR" altLang="en-US" sz="1200" dirty="0">
                <a:latin typeface="+mn-ea"/>
                <a:ea typeface="+mn-ea"/>
              </a:rPr>
              <a:t> 현재 그들을 돌보아 주었던 교회에서 부목사로 일하고 있다고 전합니다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r>
              <a:rPr lang="ko-KR" altLang="en-US" sz="1200" dirty="0">
                <a:latin typeface="+mn-ea"/>
                <a:ea typeface="+mn-ea"/>
              </a:rPr>
              <a:t>오픈도어는 </a:t>
            </a:r>
            <a:r>
              <a:rPr lang="ko-KR" altLang="en-US" sz="1200" dirty="0" err="1">
                <a:latin typeface="+mn-ea"/>
                <a:ea typeface="+mn-ea"/>
              </a:rPr>
              <a:t>아돈에게</a:t>
            </a:r>
            <a:r>
              <a:rPr lang="ko-KR" altLang="en-US" sz="1200" dirty="0">
                <a:latin typeface="+mn-ea"/>
                <a:ea typeface="+mn-ea"/>
              </a:rPr>
              <a:t> 교회를 잘 섬길 수 있도록 여러 훈련을 제공하고 있습니다</a:t>
            </a:r>
            <a:r>
              <a:rPr lang="en-US" altLang="ko-KR" sz="1200" dirty="0">
                <a:latin typeface="+mn-ea"/>
                <a:ea typeface="+mn-ea"/>
              </a:rPr>
              <a:t>.</a:t>
            </a:r>
          </a:p>
          <a:p>
            <a:pPr algn="just"/>
            <a:r>
              <a:rPr lang="ko-KR" altLang="en-US" sz="1200" dirty="0">
                <a:latin typeface="+mn-ea"/>
                <a:ea typeface="+mn-ea"/>
              </a:rPr>
              <a:t>그들은 지금 교인들의 지원을 받아 음식을 파는 작은 사업체를 운영하고 있습니다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r>
              <a:rPr lang="ko-KR" altLang="en-US" sz="1200" dirty="0">
                <a:latin typeface="+mn-ea"/>
                <a:ea typeface="+mn-ea"/>
              </a:rPr>
              <a:t>그들의 아이들은 두 팔을 벌려 그들을 환영했던 새로운 마을에서 학교를 다니고 있습니다</a:t>
            </a:r>
            <a:r>
              <a:rPr lang="en-US" altLang="ko-KR" sz="1200" dirty="0">
                <a:latin typeface="+mn-ea"/>
                <a:ea typeface="+mn-ea"/>
              </a:rPr>
              <a:t>.</a:t>
            </a:r>
            <a:r>
              <a:rPr lang="ko-KR" altLang="en-US" sz="1200" dirty="0">
                <a:latin typeface="+mn-ea"/>
                <a:ea typeface="+mn-ea"/>
              </a:rPr>
              <a:t>그들의 삶이 노숙자에서 그들을 지원하는 신자들의 공동체로 어떻게 변화했는지에 대해 </a:t>
            </a:r>
            <a:r>
              <a:rPr lang="ko-KR" altLang="en-US" sz="1200" dirty="0" err="1">
                <a:latin typeface="+mn-ea"/>
                <a:ea typeface="+mn-ea"/>
              </a:rPr>
              <a:t>아돈은</a:t>
            </a:r>
            <a:r>
              <a:rPr lang="ko-KR" altLang="en-US" sz="1200" dirty="0">
                <a:latin typeface="+mn-ea"/>
                <a:ea typeface="+mn-ea"/>
              </a:rPr>
              <a:t> 모든 것이 기도의 힘 덕분이라고 말합니다</a:t>
            </a:r>
            <a:r>
              <a:rPr lang="en-US" altLang="ko-KR" sz="1200" dirty="0">
                <a:latin typeface="+mn-ea"/>
                <a:ea typeface="+mn-ea"/>
              </a:rPr>
              <a:t>.</a:t>
            </a:r>
          </a:p>
          <a:p>
            <a:pPr algn="just"/>
            <a:r>
              <a:rPr lang="en-US" altLang="ko-KR" sz="1200" dirty="0">
                <a:latin typeface="+mn-ea"/>
                <a:ea typeface="+mn-ea"/>
              </a:rPr>
              <a:t>“</a:t>
            </a:r>
            <a:r>
              <a:rPr lang="ko-KR" altLang="en-US" sz="1200" dirty="0">
                <a:latin typeface="+mn-ea"/>
                <a:ea typeface="+mn-ea"/>
              </a:rPr>
              <a:t>기도가 없었다면 그 어두운 시절 우리를 도와줄 사람은 없었을 것입니다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r>
              <a:rPr lang="ko-KR" altLang="en-US" sz="1200" dirty="0">
                <a:latin typeface="+mn-ea"/>
                <a:ea typeface="+mn-ea"/>
              </a:rPr>
              <a:t>우리는 그 폭풍을 극복하는 방법을 몰라 거의 포기했습니다</a:t>
            </a:r>
            <a:r>
              <a:rPr lang="en-US" altLang="ko-KR" sz="1200" dirty="0">
                <a:latin typeface="+mn-ea"/>
                <a:ea typeface="+mn-ea"/>
              </a:rPr>
              <a:t>. </a:t>
            </a:r>
            <a:r>
              <a:rPr lang="ko-KR" altLang="en-US" sz="1200" dirty="0">
                <a:latin typeface="+mn-ea"/>
                <a:ea typeface="+mn-ea"/>
              </a:rPr>
              <a:t>하나님과 형제자매들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ko-KR" altLang="en-US" sz="1200" dirty="0">
                <a:latin typeface="+mn-ea"/>
                <a:ea typeface="+mn-ea"/>
              </a:rPr>
              <a:t>그리고 우리를 돌봐 주신 </a:t>
            </a:r>
            <a:r>
              <a:rPr lang="en-US" altLang="ko-KR" sz="1200" dirty="0">
                <a:latin typeface="+mn-ea"/>
                <a:ea typeface="+mn-ea"/>
              </a:rPr>
              <a:t>OD</a:t>
            </a:r>
            <a:r>
              <a:rPr lang="ko-KR" altLang="en-US" sz="1200" dirty="0">
                <a:latin typeface="+mn-ea"/>
                <a:ea typeface="+mn-ea"/>
              </a:rPr>
              <a:t>에 감사드립니다</a:t>
            </a:r>
            <a:r>
              <a:rPr lang="en-US" altLang="ko-KR" sz="1200" dirty="0">
                <a:latin typeface="+mn-ea"/>
                <a:ea typeface="+mn-ea"/>
              </a:rPr>
              <a:t>.</a:t>
            </a:r>
            <a:r>
              <a:rPr lang="ko-KR" altLang="en-US" sz="1200" dirty="0">
                <a:latin typeface="+mn-ea"/>
                <a:ea typeface="+mn-ea"/>
              </a:rPr>
              <a:t> 여러분과 하나님의 보살핌과 성원과 사랑이 오늘 우리가 하나님을 섬길 수 있는 원동력입니다</a:t>
            </a:r>
            <a:r>
              <a:rPr lang="en-US" altLang="ko-KR" sz="1200" dirty="0">
                <a:latin typeface="+mn-ea"/>
                <a:ea typeface="+mn-ea"/>
              </a:rPr>
              <a:t>.”</a:t>
            </a:r>
            <a:endParaRPr lang="ko-KR" altLang="en-US" sz="1200" dirty="0">
              <a:latin typeface="+mn-ea"/>
              <a:ea typeface="+mn-ea"/>
            </a:endParaRPr>
          </a:p>
        </p:txBody>
      </p:sp>
      <p:pic>
        <p:nvPicPr>
          <p:cNvPr id="9" name="내용 개체 틀 8">
            <a:extLst>
              <a:ext uri="{FF2B5EF4-FFF2-40B4-BE49-F238E27FC236}">
                <a16:creationId xmlns:a16="http://schemas.microsoft.com/office/drawing/2014/main" id="{766D4855-7032-8277-CA9C-D8E28B5FBBA1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4599" y="2443379"/>
            <a:ext cx="4800600" cy="205739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FD14A5D-1313-F17B-5087-D6C8CC2985D0}"/>
              </a:ext>
            </a:extLst>
          </p:cNvPr>
          <p:cNvSpPr txBox="1"/>
          <p:nvPr/>
        </p:nvSpPr>
        <p:spPr>
          <a:xfrm>
            <a:off x="6203829" y="4835454"/>
            <a:ext cx="49213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200" b="0" i="0" dirty="0" err="1">
                <a:solidFill>
                  <a:srgbClr val="000000"/>
                </a:solidFill>
                <a:effectLst/>
                <a:latin typeface="noto"/>
              </a:rPr>
              <a:t>아돈과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noto"/>
              </a:rPr>
              <a:t> 그의 가족들이 믿음으로 계속 성장하고 하나님을 충실히 섬길 수 있도록</a:t>
            </a:r>
            <a:endParaRPr lang="en-US" altLang="ko-KR" sz="1200" b="0" i="0" dirty="0">
              <a:solidFill>
                <a:srgbClr val="000000"/>
              </a:solidFill>
              <a:effectLst/>
              <a:latin typeface="noto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rgbClr val="000000"/>
                </a:solidFill>
                <a:latin typeface="noto"/>
              </a:rPr>
              <a:t>하나님의 보호와 섭리하심이 </a:t>
            </a:r>
            <a:r>
              <a:rPr lang="ko-KR" altLang="en-US" sz="1200" dirty="0" err="1">
                <a:solidFill>
                  <a:srgbClr val="000000"/>
                </a:solidFill>
                <a:latin typeface="noto"/>
              </a:rPr>
              <a:t>아돈과</a:t>
            </a:r>
            <a:r>
              <a:rPr lang="ko-KR" altLang="en-US" sz="1200" dirty="0">
                <a:solidFill>
                  <a:srgbClr val="000000"/>
                </a:solidFill>
                <a:latin typeface="noto"/>
              </a:rPr>
              <a:t> 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noto"/>
              </a:rPr>
              <a:t>가족들에 함께 하시기를</a:t>
            </a:r>
            <a:endParaRPr lang="en-US" altLang="ko-KR" sz="1200" b="0" i="0" dirty="0">
              <a:solidFill>
                <a:srgbClr val="000000"/>
              </a:solidFill>
              <a:effectLst/>
              <a:latin typeface="noto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0" i="0" dirty="0" err="1">
                <a:solidFill>
                  <a:srgbClr val="000000"/>
                </a:solidFill>
                <a:effectLst/>
                <a:latin typeface="noto"/>
              </a:rPr>
              <a:t>아돈의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noto"/>
              </a:rPr>
              <a:t> 섬김을 통해 하나님의 나라와 복음 지속적으로 </a:t>
            </a:r>
            <a:r>
              <a:rPr lang="ko-KR" altLang="en-US" sz="1200" dirty="0">
                <a:solidFill>
                  <a:srgbClr val="000000"/>
                </a:solidFill>
                <a:latin typeface="noto"/>
              </a:rPr>
              <a:t>전파되도록</a:t>
            </a:r>
            <a:endParaRPr lang="en-US" altLang="ko-KR" sz="1200" b="0" i="0" dirty="0">
              <a:solidFill>
                <a:srgbClr val="000000"/>
              </a:solidFill>
              <a:effectLst/>
              <a:latin typeface="noto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0" i="0" dirty="0">
                <a:solidFill>
                  <a:srgbClr val="000000"/>
                </a:solidFill>
                <a:effectLst/>
                <a:latin typeface="noto"/>
              </a:rPr>
              <a:t>교인들이 계속해서 늘어나고 하나님과 더 깊은 관계를 맺을 수 있도록</a:t>
            </a:r>
            <a:endParaRPr lang="ko-KR" altLang="en-US" sz="1200" dirty="0">
              <a:solidFill>
                <a:srgbClr val="0416B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295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751A0A6-A070-CBA4-8069-A0322D20C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518"/>
            <a:ext cx="10058400" cy="646663"/>
          </a:xfrm>
        </p:spPr>
        <p:txBody>
          <a:bodyPr/>
          <a:lstStyle/>
          <a:p>
            <a:r>
              <a:rPr lang="en-US" altLang="ko-KR" dirty="0">
                <a:latin typeface="+mj-ea"/>
                <a:ea typeface="+mj-ea"/>
              </a:rPr>
              <a:t>“</a:t>
            </a:r>
            <a:r>
              <a:rPr lang="ko-KR" altLang="en-US" dirty="0">
                <a:latin typeface="+mj-ea"/>
                <a:ea typeface="+mj-ea"/>
              </a:rPr>
              <a:t>북한 인권보고서</a:t>
            </a:r>
            <a:r>
              <a:rPr lang="en-US" altLang="ko-KR" dirty="0">
                <a:latin typeface="+mj-ea"/>
                <a:ea typeface="+mj-ea"/>
              </a:rPr>
              <a:t>”</a:t>
            </a:r>
            <a:r>
              <a:rPr lang="ko-KR" altLang="en-US" dirty="0">
                <a:latin typeface="+mj-ea"/>
                <a:ea typeface="+mj-ea"/>
              </a:rPr>
              <a:t> 처음으로 공개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5C2EDDD-8228-6FCC-75BA-41132C6D48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799" y="1104181"/>
            <a:ext cx="10058399" cy="737121"/>
          </a:xfrm>
        </p:spPr>
        <p:txBody>
          <a:bodyPr>
            <a:normAutofit/>
          </a:bodyPr>
          <a:lstStyle/>
          <a:p>
            <a:r>
              <a:rPr lang="ko-KR" altLang="en-US" sz="1400" dirty="0"/>
              <a:t>북한 주민 </a:t>
            </a:r>
            <a:r>
              <a:rPr lang="en-US" altLang="ko-KR" sz="1400" dirty="0"/>
              <a:t>508</a:t>
            </a:r>
            <a:r>
              <a:rPr lang="ko-KR" altLang="en-US" sz="1400" dirty="0"/>
              <a:t>명의 증언을 토대로 작성된 </a:t>
            </a:r>
            <a:r>
              <a:rPr lang="en-US" altLang="ko-KR" sz="1400" dirty="0"/>
              <a:t>450</a:t>
            </a:r>
            <a:r>
              <a:rPr lang="ko-KR" altLang="en-US" sz="1400" dirty="0"/>
              <a:t>쪽 분량의 </a:t>
            </a:r>
            <a:r>
              <a:rPr lang="en-US" altLang="ko-KR" sz="1400" dirty="0"/>
              <a:t>“</a:t>
            </a:r>
            <a:r>
              <a:rPr lang="ko-KR" altLang="en-US" sz="1400" dirty="0"/>
              <a:t>북한인권보고서</a:t>
            </a:r>
            <a:r>
              <a:rPr lang="en-US" altLang="ko-KR" sz="1400" dirty="0"/>
              <a:t>”</a:t>
            </a:r>
            <a:r>
              <a:rPr lang="ko-KR" altLang="en-US" sz="1400" dirty="0"/>
              <a:t>가 지난 </a:t>
            </a:r>
            <a:r>
              <a:rPr lang="en-US" altLang="ko-KR" sz="1400" dirty="0"/>
              <a:t>31</a:t>
            </a:r>
            <a:r>
              <a:rPr lang="ko-KR" altLang="en-US" sz="1400" dirty="0"/>
              <a:t>일 통일부의 의해 발표되었다</a:t>
            </a:r>
            <a:r>
              <a:rPr lang="en-US" altLang="ko-KR" sz="1400" dirty="0"/>
              <a:t>. </a:t>
            </a:r>
            <a:endParaRPr lang="ko-KR" altLang="en-US" sz="1400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F32ABED-2D30-5B33-2720-4C340C8FF0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6799" y="1953631"/>
            <a:ext cx="5428891" cy="4585192"/>
          </a:xfrm>
        </p:spPr>
        <p:txBody>
          <a:bodyPr>
            <a:normAutofit fontScale="40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3000" dirty="0">
                <a:latin typeface="+mn-ea"/>
                <a:ea typeface="+mn-ea"/>
              </a:rPr>
              <a:t>북한인권보고서는 지난 </a:t>
            </a:r>
            <a:r>
              <a:rPr lang="en-US" altLang="ko-KR" sz="3000" dirty="0">
                <a:latin typeface="+mn-ea"/>
                <a:ea typeface="+mn-ea"/>
              </a:rPr>
              <a:t>2016</a:t>
            </a:r>
            <a:r>
              <a:rPr lang="ko-KR" altLang="en-US" sz="3000" dirty="0">
                <a:latin typeface="+mn-ea"/>
                <a:ea typeface="+mn-ea"/>
              </a:rPr>
              <a:t>년 제정된 북한인권법에 따라 발간된 것으로 정부는 </a:t>
            </a:r>
            <a:r>
              <a:rPr lang="en-US" altLang="ko-KR" sz="3000" dirty="0">
                <a:latin typeface="+mn-ea"/>
                <a:ea typeface="+mn-ea"/>
              </a:rPr>
              <a:t>2017</a:t>
            </a:r>
            <a:r>
              <a:rPr lang="ko-KR" altLang="en-US" sz="3000" dirty="0">
                <a:latin typeface="+mn-ea"/>
                <a:ea typeface="+mn-ea"/>
              </a:rPr>
              <a:t>년부터 매년 북한인권보고서를 제작해 왔으나 탈북자 개인정보 노출 </a:t>
            </a:r>
            <a:r>
              <a:rPr lang="ko-KR" altLang="en-US" sz="3000" dirty="0" err="1">
                <a:latin typeface="+mn-ea"/>
                <a:ea typeface="+mn-ea"/>
              </a:rPr>
              <a:t>우려등을</a:t>
            </a:r>
            <a:r>
              <a:rPr lang="ko-KR" altLang="en-US" sz="3000" dirty="0">
                <a:latin typeface="+mn-ea"/>
                <a:ea typeface="+mn-ea"/>
              </a:rPr>
              <a:t> 고려해 보고서를 </a:t>
            </a:r>
            <a:r>
              <a:rPr lang="en-US" altLang="ko-KR" sz="3000" dirty="0">
                <a:latin typeface="+mn-ea"/>
                <a:ea typeface="+mn-ea"/>
              </a:rPr>
              <a:t>3</a:t>
            </a:r>
            <a:r>
              <a:rPr lang="ko-KR" altLang="en-US" sz="3000" dirty="0">
                <a:latin typeface="+mn-ea"/>
                <a:ea typeface="+mn-ea"/>
              </a:rPr>
              <a:t>급 비밀로 분류</a:t>
            </a:r>
            <a:r>
              <a:rPr lang="en-US" altLang="ko-KR" sz="3000" dirty="0">
                <a:latin typeface="+mn-ea"/>
                <a:ea typeface="+mn-ea"/>
              </a:rPr>
              <a:t>, </a:t>
            </a:r>
            <a:r>
              <a:rPr lang="ko-KR" altLang="en-US" sz="3000" dirty="0">
                <a:latin typeface="+mn-ea"/>
                <a:ea typeface="+mn-ea"/>
              </a:rPr>
              <a:t>일반에 공개하지 않아 왔다</a:t>
            </a:r>
            <a:r>
              <a:rPr lang="en-US" altLang="ko-KR" sz="3000" dirty="0">
                <a:latin typeface="+mn-ea"/>
                <a:ea typeface="+mn-ea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3000" dirty="0">
                <a:latin typeface="+mn-ea"/>
                <a:ea typeface="+mn-ea"/>
              </a:rPr>
              <a:t>보고서에 따르면 북한에서 기독교를 탄압하는 이유는 기독교의 유일신 사상이 수령 우상화 정책과 주체사상에 반하기 때문이라고 증언했다</a:t>
            </a:r>
            <a:r>
              <a:rPr lang="en-US" altLang="ko-KR" sz="3000" dirty="0">
                <a:latin typeface="+mn-ea"/>
                <a:ea typeface="+mn-ea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en-US" altLang="ko-KR" sz="3000" dirty="0">
                <a:latin typeface="+mn-ea"/>
                <a:ea typeface="+mn-ea"/>
              </a:rPr>
              <a:t>“2017</a:t>
            </a:r>
            <a:r>
              <a:rPr lang="ko-KR" altLang="en-US" sz="3000" dirty="0">
                <a:latin typeface="+mn-ea"/>
                <a:ea typeface="+mn-ea"/>
              </a:rPr>
              <a:t>년에 함경북도에서 선교행위를 이유로 마을 주민 </a:t>
            </a:r>
            <a:r>
              <a:rPr lang="en-US" altLang="ko-KR" sz="3000" dirty="0">
                <a:latin typeface="+mn-ea"/>
                <a:ea typeface="+mn-ea"/>
              </a:rPr>
              <a:t>12</a:t>
            </a:r>
            <a:r>
              <a:rPr lang="ko-KR" altLang="en-US" sz="3000" dirty="0">
                <a:latin typeface="+mn-ea"/>
                <a:ea typeface="+mn-ea"/>
              </a:rPr>
              <a:t>명이 보위부에 구속되어 조사를 받았다</a:t>
            </a:r>
            <a:r>
              <a:rPr lang="en-US" altLang="ko-KR" sz="3000" dirty="0">
                <a:latin typeface="+mn-ea"/>
                <a:ea typeface="+mn-ea"/>
              </a:rPr>
              <a:t>. </a:t>
            </a:r>
            <a:r>
              <a:rPr lang="ko-KR" altLang="en-US" sz="3000" dirty="0">
                <a:latin typeface="+mn-ea"/>
                <a:ea typeface="+mn-ea"/>
              </a:rPr>
              <a:t>한국의 기독교 단체에서 보내준 </a:t>
            </a:r>
            <a:r>
              <a:rPr lang="en-US" altLang="ko-KR" sz="3000" dirty="0">
                <a:latin typeface="+mn-ea"/>
                <a:ea typeface="+mn-ea"/>
              </a:rPr>
              <a:t>‘</a:t>
            </a:r>
            <a:r>
              <a:rPr lang="ko-KR" altLang="en-US" sz="3000" dirty="0" err="1">
                <a:latin typeface="+mn-ea"/>
                <a:ea typeface="+mn-ea"/>
              </a:rPr>
              <a:t>검은돈</a:t>
            </a:r>
            <a:r>
              <a:rPr lang="en-US" altLang="ko-KR" sz="3000" dirty="0">
                <a:latin typeface="+mn-ea"/>
                <a:ea typeface="+mn-ea"/>
              </a:rPr>
              <a:t>＇</a:t>
            </a:r>
            <a:r>
              <a:rPr lang="ko-KR" altLang="en-US" sz="3000" dirty="0">
                <a:latin typeface="+mn-ea"/>
                <a:ea typeface="+mn-ea"/>
              </a:rPr>
              <a:t>을 받고</a:t>
            </a:r>
            <a:r>
              <a:rPr lang="en-US" altLang="ko-KR" sz="3000" dirty="0">
                <a:latin typeface="+mn-ea"/>
                <a:ea typeface="+mn-ea"/>
              </a:rPr>
              <a:t>, </a:t>
            </a:r>
            <a:r>
              <a:rPr lang="ko-KR" altLang="en-US" sz="3000" dirty="0">
                <a:latin typeface="+mn-ea"/>
                <a:ea typeface="+mn-ea"/>
              </a:rPr>
              <a:t>기독교 근거지를 만들어 주민을 선교했다는 혐의로 </a:t>
            </a:r>
            <a:r>
              <a:rPr lang="en-US" altLang="ko-KR" sz="3000" dirty="0">
                <a:latin typeface="+mn-ea"/>
                <a:ea typeface="+mn-ea"/>
              </a:rPr>
              <a:t>2</a:t>
            </a:r>
            <a:r>
              <a:rPr lang="ko-KR" altLang="en-US" sz="3000" dirty="0">
                <a:latin typeface="+mn-ea"/>
                <a:ea typeface="+mn-ea"/>
              </a:rPr>
              <a:t>명은 정치범 수용소에 수감되고</a:t>
            </a:r>
            <a:r>
              <a:rPr lang="en-US" altLang="ko-KR" sz="3000" dirty="0">
                <a:latin typeface="+mn-ea"/>
                <a:ea typeface="+mn-ea"/>
              </a:rPr>
              <a:t>, </a:t>
            </a:r>
            <a:r>
              <a:rPr lang="ko-KR" altLang="en-US" sz="3000" dirty="0">
                <a:latin typeface="+mn-ea"/>
                <a:ea typeface="+mn-ea"/>
              </a:rPr>
              <a:t>나머지 </a:t>
            </a:r>
            <a:r>
              <a:rPr lang="en-US" altLang="ko-KR" sz="3000" dirty="0">
                <a:latin typeface="+mn-ea"/>
                <a:ea typeface="+mn-ea"/>
              </a:rPr>
              <a:t>10</a:t>
            </a:r>
            <a:r>
              <a:rPr lang="ko-KR" altLang="en-US" sz="3000" dirty="0">
                <a:latin typeface="+mn-ea"/>
                <a:ea typeface="+mn-ea"/>
              </a:rPr>
              <a:t>명은 노동교화형과 노동단련형을 받았는데</a:t>
            </a:r>
            <a:r>
              <a:rPr lang="en-US" altLang="ko-KR" sz="3000" dirty="0">
                <a:latin typeface="+mn-ea"/>
                <a:ea typeface="+mn-ea"/>
              </a:rPr>
              <a:t>, </a:t>
            </a:r>
            <a:r>
              <a:rPr lang="ko-KR" altLang="en-US" sz="3000" dirty="0">
                <a:latin typeface="+mn-ea"/>
                <a:ea typeface="+mn-ea"/>
              </a:rPr>
              <a:t>기독교의 정체를 모르고 속아서 교육을 받은 것으로 판단한 것 같다고 한다</a:t>
            </a:r>
            <a:r>
              <a:rPr lang="en-US" altLang="ko-KR" sz="3000" dirty="0">
                <a:latin typeface="+mn-ea"/>
                <a:ea typeface="+mn-ea"/>
              </a:rPr>
              <a:t>.”</a:t>
            </a:r>
          </a:p>
          <a:p>
            <a:pPr algn="just">
              <a:lnSpc>
                <a:spcPct val="120000"/>
              </a:lnSpc>
            </a:pPr>
            <a:r>
              <a:rPr lang="en-US" altLang="ko-KR" sz="3000" dirty="0">
                <a:latin typeface="+mn-ea"/>
                <a:ea typeface="+mn-ea"/>
              </a:rPr>
              <a:t> “2019</a:t>
            </a:r>
            <a:r>
              <a:rPr lang="ko-KR" altLang="en-US" sz="3000" dirty="0">
                <a:latin typeface="+mn-ea"/>
                <a:ea typeface="+mn-ea"/>
              </a:rPr>
              <a:t>년 평양시에서 비밀리에 교회를 운영하던 단체가 </a:t>
            </a:r>
            <a:r>
              <a:rPr lang="ko-KR" altLang="en-US" sz="3000" dirty="0" err="1">
                <a:latin typeface="+mn-ea"/>
                <a:ea typeface="+mn-ea"/>
              </a:rPr>
              <a:t>일망타진되어</a:t>
            </a:r>
            <a:r>
              <a:rPr lang="ko-KR" altLang="en-US" sz="3000" dirty="0">
                <a:latin typeface="+mn-ea"/>
                <a:ea typeface="+mn-ea"/>
              </a:rPr>
              <a:t> </a:t>
            </a:r>
            <a:r>
              <a:rPr lang="en-US" altLang="ko-KR" sz="3000" dirty="0">
                <a:latin typeface="+mn-ea"/>
                <a:ea typeface="+mn-ea"/>
              </a:rPr>
              <a:t>5</a:t>
            </a:r>
            <a:r>
              <a:rPr lang="ko-KR" altLang="en-US" sz="3000" dirty="0">
                <a:latin typeface="+mn-ea"/>
                <a:ea typeface="+mn-ea"/>
              </a:rPr>
              <a:t>명은 공개 처형되고</a:t>
            </a:r>
            <a:r>
              <a:rPr lang="en-US" altLang="ko-KR" sz="3000" dirty="0">
                <a:latin typeface="+mn-ea"/>
                <a:ea typeface="+mn-ea"/>
              </a:rPr>
              <a:t>, 7</a:t>
            </a:r>
            <a:r>
              <a:rPr lang="ko-KR" altLang="en-US" sz="3000" dirty="0">
                <a:latin typeface="+mn-ea"/>
                <a:ea typeface="+mn-ea"/>
              </a:rPr>
              <a:t>명은 관리소로 보내졌으며</a:t>
            </a:r>
            <a:r>
              <a:rPr lang="en-US" altLang="ko-KR" sz="3000" dirty="0">
                <a:latin typeface="+mn-ea"/>
                <a:ea typeface="+mn-ea"/>
              </a:rPr>
              <a:t>, 30</a:t>
            </a:r>
            <a:r>
              <a:rPr lang="ko-KR" altLang="en-US" sz="3000" dirty="0">
                <a:latin typeface="+mn-ea"/>
                <a:ea typeface="+mn-ea"/>
              </a:rPr>
              <a:t>명은 노동교화형을 받고</a:t>
            </a:r>
            <a:r>
              <a:rPr lang="en-US" altLang="ko-KR" sz="3000" dirty="0">
                <a:latin typeface="+mn-ea"/>
                <a:ea typeface="+mn-ea"/>
              </a:rPr>
              <a:t>, </a:t>
            </a:r>
            <a:r>
              <a:rPr lang="ko-KR" altLang="en-US" sz="3000" dirty="0">
                <a:latin typeface="+mn-ea"/>
                <a:ea typeface="+mn-ea"/>
              </a:rPr>
              <a:t>가족을 포함한 관련자 </a:t>
            </a:r>
            <a:r>
              <a:rPr lang="en-US" altLang="ko-KR" sz="3000" dirty="0">
                <a:latin typeface="+mn-ea"/>
                <a:ea typeface="+mn-ea"/>
              </a:rPr>
              <a:t>50</a:t>
            </a:r>
            <a:r>
              <a:rPr lang="ko-KR" altLang="en-US" sz="3000" dirty="0">
                <a:latin typeface="+mn-ea"/>
                <a:ea typeface="+mn-ea"/>
              </a:rPr>
              <a:t>여 명은 강제 추방되었다고 한다</a:t>
            </a:r>
            <a:r>
              <a:rPr lang="en-US" altLang="ko-KR" sz="3000" dirty="0">
                <a:latin typeface="+mn-ea"/>
                <a:ea typeface="+mn-ea"/>
              </a:rPr>
              <a:t>. ”</a:t>
            </a:r>
          </a:p>
          <a:p>
            <a:pPr algn="just">
              <a:lnSpc>
                <a:spcPct val="120000"/>
              </a:lnSpc>
            </a:pPr>
            <a:r>
              <a:rPr lang="ko-KR" altLang="en-US" sz="3000" dirty="0">
                <a:latin typeface="+mn-ea"/>
                <a:ea typeface="+mn-ea"/>
              </a:rPr>
              <a:t>성경소지 등 종교행위를 이유로 한 사형 사례가 수집됐는데</a:t>
            </a:r>
            <a:r>
              <a:rPr lang="en-US" altLang="ko-KR" sz="3000" dirty="0">
                <a:latin typeface="+mn-ea"/>
                <a:ea typeface="+mn-ea"/>
              </a:rPr>
              <a:t>, </a:t>
            </a:r>
            <a:r>
              <a:rPr lang="ko-KR" altLang="en-US" sz="3000" dirty="0">
                <a:latin typeface="+mn-ea"/>
                <a:ea typeface="+mn-ea"/>
              </a:rPr>
              <a:t>한 북한이탈 주민은 </a:t>
            </a:r>
            <a:r>
              <a:rPr lang="en-US" altLang="ko-KR" sz="3000" dirty="0">
                <a:latin typeface="+mn-ea"/>
                <a:ea typeface="+mn-ea"/>
              </a:rPr>
              <a:t>“2018</a:t>
            </a:r>
            <a:r>
              <a:rPr lang="ko-KR" altLang="en-US" sz="3000" dirty="0">
                <a:latin typeface="+mn-ea"/>
                <a:ea typeface="+mn-ea"/>
              </a:rPr>
              <a:t>년에 평안남도 평성시에서 열린 </a:t>
            </a:r>
            <a:r>
              <a:rPr lang="en-US" altLang="ko-KR" sz="3000" dirty="0">
                <a:latin typeface="+mn-ea"/>
                <a:ea typeface="+mn-ea"/>
              </a:rPr>
              <a:t>18</a:t>
            </a:r>
            <a:r>
              <a:rPr lang="ko-KR" altLang="en-US" sz="3000" dirty="0">
                <a:latin typeface="+mn-ea"/>
                <a:ea typeface="+mn-ea"/>
              </a:rPr>
              <a:t>명에 대한 공개재판에서 그중 </a:t>
            </a:r>
            <a:r>
              <a:rPr lang="en-US" altLang="ko-KR" sz="3000" dirty="0">
                <a:latin typeface="+mn-ea"/>
                <a:ea typeface="+mn-ea"/>
              </a:rPr>
              <a:t>1</a:t>
            </a:r>
            <a:r>
              <a:rPr lang="ko-KR" altLang="en-US" sz="3000" dirty="0">
                <a:latin typeface="+mn-ea"/>
                <a:ea typeface="+mn-ea"/>
              </a:rPr>
              <a:t>명이 성경을 소지하고 기독교를 전파한 행위로 사형을 선고받고</a:t>
            </a:r>
            <a:r>
              <a:rPr lang="en-US" altLang="ko-KR" sz="3000" dirty="0">
                <a:latin typeface="+mn-ea"/>
                <a:ea typeface="+mn-ea"/>
              </a:rPr>
              <a:t>, </a:t>
            </a:r>
            <a:r>
              <a:rPr lang="ko-KR" altLang="en-US" sz="3000" dirty="0">
                <a:latin typeface="+mn-ea"/>
                <a:ea typeface="+mn-ea"/>
              </a:rPr>
              <a:t>곧바로 공개 총살되는 것을 목격했다</a:t>
            </a:r>
            <a:r>
              <a:rPr lang="en-US" altLang="ko-KR" sz="3000" dirty="0">
                <a:latin typeface="+mn-ea"/>
                <a:ea typeface="+mn-ea"/>
              </a:rPr>
              <a:t>”</a:t>
            </a:r>
            <a:r>
              <a:rPr lang="ko-KR" altLang="en-US" sz="3000" dirty="0">
                <a:latin typeface="+mn-ea"/>
                <a:ea typeface="+mn-ea"/>
              </a:rPr>
              <a:t>고 한다</a:t>
            </a:r>
            <a:r>
              <a:rPr lang="en-US" altLang="ko-KR" sz="3000" dirty="0">
                <a:latin typeface="+mn-ea"/>
                <a:ea typeface="+mn-ea"/>
              </a:rPr>
              <a:t>.</a:t>
            </a:r>
          </a:p>
          <a:p>
            <a:endParaRPr lang="ko-KR" altLang="en-US" dirty="0"/>
          </a:p>
        </p:txBody>
      </p:sp>
      <p:pic>
        <p:nvPicPr>
          <p:cNvPr id="8" name="내용 개체 틀 7" descr="텍스트, 편지이(가) 표시된 사진&#10;&#10;자동 생성된 설명">
            <a:extLst>
              <a:ext uri="{FF2B5EF4-FFF2-40B4-BE49-F238E27FC236}">
                <a16:creationId xmlns:a16="http://schemas.microsoft.com/office/drawing/2014/main" id="{24221D85-61EE-AF98-935E-D190295EC70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5055" y="2022445"/>
            <a:ext cx="3990143" cy="4205827"/>
          </a:xfrm>
        </p:spPr>
      </p:pic>
    </p:spTree>
    <p:extLst>
      <p:ext uri="{BB962C8B-B14F-4D97-AF65-F5344CB8AC3E}">
        <p14:creationId xmlns:p14="http://schemas.microsoft.com/office/powerpoint/2010/main" val="979513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>
            <a:extLst>
              <a:ext uri="{FF2B5EF4-FFF2-40B4-BE49-F238E27FC236}">
                <a16:creationId xmlns:a16="http://schemas.microsoft.com/office/drawing/2014/main" id="{FAD168D6-1577-82AC-CE7A-26B01C58C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76800"/>
            <a:ext cx="10003218" cy="1219200"/>
          </a:xfrm>
        </p:spPr>
        <p:txBody>
          <a:bodyPr anchor="b">
            <a:normAutofit/>
          </a:bodyPr>
          <a:lstStyle/>
          <a:p>
            <a:r>
              <a:rPr lang="ko-KR" altLang="en-US">
                <a:solidFill>
                  <a:schemeClr val="bg1"/>
                </a:solidFill>
              </a:rPr>
              <a:t>북한을 위한 기도</a:t>
            </a:r>
          </a:p>
        </p:txBody>
      </p:sp>
      <p:pic>
        <p:nvPicPr>
          <p:cNvPr id="11" name="내용 개체 틀 10" descr="건물, 야외, 집이(가) 표시된 사진&#10;&#10;자동 생성된 설명">
            <a:extLst>
              <a:ext uri="{FF2B5EF4-FFF2-40B4-BE49-F238E27FC236}">
                <a16:creationId xmlns:a16="http://schemas.microsoft.com/office/drawing/2014/main" id="{EA2950B7-0BDF-7F3D-5C4A-817ABE1418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-3175" y="411655"/>
            <a:ext cx="6196013" cy="3779567"/>
          </a:xfrm>
          <a:noFill/>
        </p:spPr>
      </p:pic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C35426FB-D735-D28E-ACD7-19736C43F8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50718" y="327025"/>
            <a:ext cx="5073194" cy="394998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ko-KR" altLang="en-US" sz="1500" dirty="0"/>
              <a:t>북한의 기독교 박해 중단과 지하교회 성도들을 위해 기도합니다</a:t>
            </a:r>
            <a:r>
              <a:rPr lang="en-US" altLang="ko-KR" sz="1500" dirty="0"/>
              <a:t>. </a:t>
            </a:r>
            <a:r>
              <a:rPr lang="ko-KR" altLang="en-US" sz="1500" dirty="0"/>
              <a:t>반동사상문화법 및 청년교양보장법 등 코로나 기간에도 기독교 박해에 이용될 수 있는 여러 법률을 만들었던 북한은 최근 </a:t>
            </a:r>
            <a:r>
              <a:rPr lang="ko-KR" altLang="en-US" sz="1500" dirty="0" err="1"/>
              <a:t>평양문화어보호법을</a:t>
            </a:r>
            <a:r>
              <a:rPr lang="ko-KR" altLang="en-US" sz="1500" dirty="0"/>
              <a:t> 추가로 제정하여 사람들의 일상 언어까지 통제의 대상으로 삼고 있습니다</a:t>
            </a:r>
            <a:r>
              <a:rPr lang="en-US" altLang="ko-KR" sz="1500" dirty="0"/>
              <a:t>. </a:t>
            </a:r>
            <a:r>
              <a:rPr lang="ko-KR" altLang="en-US" sz="1500" dirty="0"/>
              <a:t>국가적인 어려움을 더욱 강력한 통제와 억압</a:t>
            </a:r>
            <a:r>
              <a:rPr lang="en-US" altLang="ko-KR" sz="1500" dirty="0"/>
              <a:t>, </a:t>
            </a:r>
            <a:r>
              <a:rPr lang="ko-KR" altLang="en-US" sz="1500" dirty="0"/>
              <a:t>박해로 풀어내는 모습이지만 이것이 대안이 될 수 없습니다</a:t>
            </a:r>
            <a:r>
              <a:rPr lang="en-US" altLang="ko-KR" sz="1500" dirty="0"/>
              <a:t>. </a:t>
            </a:r>
          </a:p>
          <a:p>
            <a:pPr marL="285750" indent="-2857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ko-KR" altLang="en-US" sz="1500" dirty="0"/>
              <a:t>박해로 인해 고통받는 성도들이 어려움을 잘 이겨낼 수 있도록 기도합니다</a:t>
            </a:r>
            <a:r>
              <a:rPr lang="en-US" altLang="ko-KR" sz="1500" dirty="0"/>
              <a:t>. </a:t>
            </a:r>
          </a:p>
          <a:p>
            <a:pPr marL="285750" indent="-2857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ko-KR" altLang="en-US" sz="1500" dirty="0"/>
              <a:t>또한 북한이 기독교에 대한 박해를 중단하고</a:t>
            </a:r>
            <a:r>
              <a:rPr lang="en-US" altLang="ko-KR" sz="1500" dirty="0"/>
              <a:t>, </a:t>
            </a:r>
            <a:r>
              <a:rPr lang="ko-KR" altLang="en-US" sz="1500" dirty="0"/>
              <a:t>과오를 반성하며 생명의 길을 선택할 수 있도록 기도합니다</a:t>
            </a:r>
            <a:r>
              <a:rPr lang="en-US" altLang="ko-KR" sz="1500" dirty="0"/>
              <a:t>. </a:t>
            </a:r>
          </a:p>
          <a:p>
            <a:pPr marL="285750" indent="-2857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ko-KR" altLang="en-US" sz="1500" dirty="0"/>
              <a:t>특별히 북한에 억류되어 있는 김정욱</a:t>
            </a:r>
            <a:r>
              <a:rPr lang="en-US" altLang="ko-KR" sz="1500" dirty="0"/>
              <a:t>(2013), </a:t>
            </a:r>
            <a:r>
              <a:rPr lang="ko-KR" altLang="en-US" sz="1500" dirty="0" err="1"/>
              <a:t>김국기</a:t>
            </a:r>
            <a:r>
              <a:rPr lang="en-US" altLang="ko-KR" sz="1500" dirty="0"/>
              <a:t>(2014), </a:t>
            </a:r>
            <a:r>
              <a:rPr lang="ko-KR" altLang="en-US" sz="1500" dirty="0" err="1"/>
              <a:t>최춘길</a:t>
            </a:r>
            <a:r>
              <a:rPr lang="en-US" altLang="ko-KR" sz="1500" dirty="0"/>
              <a:t>(2014)</a:t>
            </a:r>
            <a:r>
              <a:rPr lang="ko-KR" altLang="en-US" sz="1500" dirty="0"/>
              <a:t>선교사</a:t>
            </a:r>
            <a:r>
              <a:rPr lang="en-US" altLang="ko-KR" sz="1500" dirty="0"/>
              <a:t>, </a:t>
            </a:r>
            <a:r>
              <a:rPr lang="ko-KR" altLang="en-US" sz="1500" dirty="0" err="1"/>
              <a:t>탈북민</a:t>
            </a:r>
            <a:r>
              <a:rPr lang="ko-KR" altLang="en-US" sz="1500" dirty="0"/>
              <a:t> 출신 김원호</a:t>
            </a:r>
            <a:r>
              <a:rPr lang="en-US" altLang="ko-KR" sz="1500" dirty="0"/>
              <a:t>(2016), </a:t>
            </a:r>
            <a:r>
              <a:rPr lang="ko-KR" altLang="en-US" sz="1500" dirty="0" err="1"/>
              <a:t>함진우</a:t>
            </a:r>
            <a:r>
              <a:rPr lang="en-US" altLang="ko-KR" sz="1500" dirty="0"/>
              <a:t>(2016), </a:t>
            </a:r>
            <a:r>
              <a:rPr lang="ko-KR" altLang="en-US" sz="1500" dirty="0"/>
              <a:t>고현철</a:t>
            </a:r>
            <a:r>
              <a:rPr lang="en-US" altLang="ko-KR" sz="1500" dirty="0"/>
              <a:t>(2016)</a:t>
            </a:r>
            <a:r>
              <a:rPr lang="ko-KR" altLang="en-US" sz="1500" dirty="0"/>
              <a:t>씨</a:t>
            </a:r>
            <a:r>
              <a:rPr lang="en-US" altLang="ko-KR" sz="1500" dirty="0"/>
              <a:t>, </a:t>
            </a:r>
            <a:r>
              <a:rPr lang="ko-KR" altLang="en-US" sz="1500" dirty="0"/>
              <a:t>그리고 조선족 사역자들의 조속한 석방을 위해 기도합니다</a:t>
            </a:r>
            <a:r>
              <a:rPr lang="en-US" altLang="ko-KR" sz="1500" dirty="0"/>
              <a:t>. </a:t>
            </a:r>
            <a:endParaRPr lang="ko-KR" altLang="en-US" sz="1500" dirty="0"/>
          </a:p>
        </p:txBody>
      </p:sp>
    </p:spTree>
    <p:extLst>
      <p:ext uri="{BB962C8B-B14F-4D97-AF65-F5344CB8AC3E}">
        <p14:creationId xmlns:p14="http://schemas.microsoft.com/office/powerpoint/2010/main" val="2950033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94" y="910295"/>
            <a:ext cx="10689029" cy="526619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999" dirty="0"/>
              <a:t>박해 받는 교회를 위한 기도가 이 땅에 요원의 불길처럼 뜨겁게 일어나기를 기도합니다</a:t>
            </a:r>
            <a:r>
              <a:rPr lang="en-US" altLang="ko-KR" sz="1999" dirty="0"/>
              <a:t>.</a:t>
            </a:r>
            <a:endParaRPr lang="ko-KR" altLang="en-US" sz="19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78672" y="1466967"/>
            <a:ext cx="3389278" cy="526619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2000" i="1" dirty="0">
                <a:solidFill>
                  <a:schemeClr val="tx1">
                    <a:lumMod val="50000"/>
                  </a:schemeClr>
                </a:solidFill>
              </a:rPr>
              <a:t>오픈도어</a:t>
            </a:r>
            <a:endParaRPr lang="ko-KR" altLang="en-US" sz="2000" i="1" dirty="0">
              <a:solidFill>
                <a:schemeClr val="tx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200" y="1993586"/>
            <a:ext cx="3389278" cy="1543726"/>
          </a:xfrm>
        </p:spPr>
        <p:txBody>
          <a:bodyPr rtlCol="0">
            <a:normAutofit fontScale="77500" lnSpcReduction="20000"/>
          </a:bodyPr>
          <a:lstStyle/>
          <a:p>
            <a:pPr marL="0" indent="0" algn="just">
              <a:buNone/>
            </a:pPr>
            <a:r>
              <a:rPr lang="ko-KR" altLang="en-US" sz="1400" dirty="0"/>
              <a:t>오픈도어 </a:t>
            </a:r>
            <a:r>
              <a:rPr lang="en-US" altLang="ko-KR" sz="1400" dirty="0"/>
              <a:t>1,300</a:t>
            </a:r>
            <a:r>
              <a:rPr lang="ko-KR" altLang="en-US" sz="1400" dirty="0"/>
              <a:t>여 명의 사역자들이 </a:t>
            </a:r>
            <a:r>
              <a:rPr lang="ko-KR" altLang="en-US" sz="1400" dirty="0" err="1"/>
              <a:t>브라더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앤드류의</a:t>
            </a:r>
            <a:r>
              <a:rPr lang="ko-KR" altLang="en-US" sz="1400" dirty="0"/>
              <a:t> 길을 따라 믿음과 용기를 잃지 않고</a:t>
            </a:r>
            <a:r>
              <a:rPr lang="en-US" altLang="ko-KR" sz="1400" dirty="0"/>
              <a:t>, </a:t>
            </a:r>
            <a:r>
              <a:rPr lang="ko-KR" altLang="en-US" sz="1400" dirty="0"/>
              <a:t>겸손하게 박해 받는 교회를 잘 섬길 수 있게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 </a:t>
            </a:r>
          </a:p>
          <a:p>
            <a:pPr marL="0" indent="0" algn="just">
              <a:buNone/>
            </a:pPr>
            <a:r>
              <a:rPr lang="ko-KR" altLang="en-US" sz="1400" dirty="0" err="1"/>
              <a:t>황자경</a:t>
            </a:r>
            <a:r>
              <a:rPr lang="en-US" altLang="ko-KR" sz="1400" dirty="0"/>
              <a:t>, </a:t>
            </a:r>
            <a:r>
              <a:rPr lang="ko-KR" altLang="en-US" sz="1400" dirty="0"/>
              <a:t>배수현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민태홍</a:t>
            </a:r>
            <a:r>
              <a:rPr lang="en-US" altLang="ko-KR" sz="1400" dirty="0"/>
              <a:t>, </a:t>
            </a:r>
            <a:r>
              <a:rPr lang="ko-KR" altLang="en-US" sz="1400" dirty="0"/>
              <a:t>김하영 간사들을 축복하시고</a:t>
            </a:r>
            <a:r>
              <a:rPr lang="en-US" altLang="ko-KR" sz="1400" dirty="0"/>
              <a:t>, </a:t>
            </a:r>
            <a:r>
              <a:rPr lang="ko-KR" altLang="en-US" sz="1400" dirty="0"/>
              <a:t>오픈도어의 소명을 따라 헌신하도록</a:t>
            </a:r>
            <a:endParaRPr lang="en-US" altLang="ko-KR" sz="1400" dirty="0"/>
          </a:p>
          <a:p>
            <a:pPr marL="0" indent="0" algn="just">
              <a:buNone/>
            </a:pPr>
            <a:r>
              <a:rPr lang="ko-KR" altLang="en-US" sz="1400" dirty="0"/>
              <a:t>예수의 제자의 길을 끝까지 걸어가게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</a:t>
            </a:r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51369" y="1466967"/>
            <a:ext cx="3389278" cy="526619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600" i="1" dirty="0">
                <a:solidFill>
                  <a:schemeClr val="tx1">
                    <a:lumMod val="50000"/>
                  </a:schemeClr>
                </a:solidFill>
              </a:rPr>
              <a:t>북한선교학교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51369" y="2036407"/>
            <a:ext cx="3389278" cy="1524325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모든 참가자들의 주님의 마음을 품고</a:t>
            </a:r>
            <a:r>
              <a:rPr lang="en-US" altLang="ko-KR" sz="1100" dirty="0">
                <a:latin typeface="roboto" panose="02000000000000000000" pitchFamily="2" charset="0"/>
              </a:rPr>
              <a:t>, </a:t>
            </a:r>
            <a:r>
              <a:rPr lang="ko-KR" altLang="en-US" sz="1100" dirty="0">
                <a:latin typeface="roboto" panose="02000000000000000000" pitchFamily="2" charset="0"/>
              </a:rPr>
              <a:t>북한선교의 사명을 일깨우는 은혜가 있게 </a:t>
            </a:r>
            <a:r>
              <a:rPr lang="ko-KR" altLang="en-US" sz="1100" dirty="0" err="1">
                <a:latin typeface="roboto" panose="02000000000000000000" pitchFamily="2" charset="0"/>
              </a:rPr>
              <a:t>하옵소서</a:t>
            </a:r>
            <a:r>
              <a:rPr lang="en-US" altLang="ko-KR" sz="1100" dirty="0">
                <a:latin typeface="roboto" panose="02000000000000000000" pitchFamily="2" charset="0"/>
              </a:rPr>
              <a:t>!</a:t>
            </a:r>
          </a:p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준비된 강사들을 통하여 아버지의 긍휼한 마음을 잘 전달되게 </a:t>
            </a:r>
            <a:r>
              <a:rPr lang="ko-KR" altLang="en-US" sz="1100" dirty="0" err="1">
                <a:latin typeface="roboto" panose="02000000000000000000" pitchFamily="2" charset="0"/>
              </a:rPr>
              <a:t>하옵소서</a:t>
            </a:r>
            <a:r>
              <a:rPr lang="en-US" altLang="ko-KR" sz="1100" dirty="0">
                <a:latin typeface="roboto" panose="02000000000000000000" pitchFamily="2" charset="0"/>
              </a:rPr>
              <a:t>!</a:t>
            </a:r>
          </a:p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오픈도어를 통하여 마음이 하나되는 은혜의 강물이 흘러 넘치기를 기도합니다</a:t>
            </a:r>
            <a:r>
              <a:rPr lang="en-US" altLang="ko-KR" sz="1100" dirty="0">
                <a:latin typeface="roboto" panose="02000000000000000000" pitchFamily="2" charset="0"/>
              </a:rPr>
              <a:t>.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33555" y="1466967"/>
            <a:ext cx="3493830" cy="526619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en-US" altLang="ko-KR" sz="1600" b="1" i="0" dirty="0">
                <a:solidFill>
                  <a:schemeClr val="accent1">
                    <a:lumMod val="50000"/>
                  </a:schemeClr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Arise Africa - Standing Up To Violent Persecution </a:t>
            </a:r>
            <a:endParaRPr lang="ko-KR" altLang="en-US" sz="1100" i="1" dirty="0">
              <a:solidFill>
                <a:schemeClr val="tx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933555" y="2036110"/>
            <a:ext cx="3493830" cy="1771538"/>
          </a:xfrm>
        </p:spPr>
        <p:txBody>
          <a:bodyPr rtlCol="0">
            <a:normAutofit fontScale="92500"/>
          </a:bodyPr>
          <a:lstStyle/>
          <a:p>
            <a:pPr marL="0" indent="0" algn="just">
              <a:buNone/>
            </a:pPr>
            <a:r>
              <a:rPr lang="ko-KR" altLang="en-US" sz="1100" dirty="0">
                <a:solidFill>
                  <a:schemeClr val="tx2"/>
                </a:solidFill>
              </a:rPr>
              <a:t>아프리카에는 세계 어느 곳보다 많은 기독교인이 있습니다</a:t>
            </a:r>
            <a:r>
              <a:rPr lang="en-US" altLang="ko-KR" sz="1100" dirty="0">
                <a:solidFill>
                  <a:schemeClr val="tx2"/>
                </a:solidFill>
              </a:rPr>
              <a:t>. </a:t>
            </a:r>
            <a:r>
              <a:rPr lang="ko-KR" altLang="en-US" sz="1100" dirty="0">
                <a:solidFill>
                  <a:schemeClr val="tx2"/>
                </a:solidFill>
              </a:rPr>
              <a:t>그러나 가장 최근의 </a:t>
            </a:r>
            <a:r>
              <a:rPr lang="en-US" altLang="ko-KR" sz="1100" dirty="0">
                <a:solidFill>
                  <a:schemeClr val="tx2"/>
                </a:solidFill>
              </a:rPr>
              <a:t>Open Doors </a:t>
            </a:r>
            <a:r>
              <a:rPr lang="ko-KR" altLang="en-US" sz="1100" dirty="0">
                <a:solidFill>
                  <a:schemeClr val="tx2"/>
                </a:solidFill>
              </a:rPr>
              <a:t>조사에 따르면 </a:t>
            </a:r>
            <a:r>
              <a:rPr lang="en-US" altLang="ko-KR" sz="1100" dirty="0">
                <a:solidFill>
                  <a:schemeClr val="tx2"/>
                </a:solidFill>
              </a:rPr>
              <a:t>2022</a:t>
            </a:r>
            <a:r>
              <a:rPr lang="ko-KR" altLang="en-US" sz="1100" dirty="0">
                <a:solidFill>
                  <a:schemeClr val="tx2"/>
                </a:solidFill>
              </a:rPr>
              <a:t>년에 신앙 때문에 살해된 기독교인의 최소 </a:t>
            </a:r>
            <a:r>
              <a:rPr lang="en-US" altLang="ko-KR" sz="1100" dirty="0">
                <a:solidFill>
                  <a:schemeClr val="tx2"/>
                </a:solidFill>
              </a:rPr>
              <a:t>95%</a:t>
            </a:r>
            <a:r>
              <a:rPr lang="ko-KR" altLang="en-US" sz="1100" dirty="0">
                <a:solidFill>
                  <a:schemeClr val="tx2"/>
                </a:solidFill>
              </a:rPr>
              <a:t>가 사하라 사막 이남 아프리카에서 살해된 것으로 추정됩니다</a:t>
            </a:r>
            <a:r>
              <a:rPr lang="en-US" altLang="ko-KR" sz="1100" dirty="0">
                <a:solidFill>
                  <a:schemeClr val="tx2"/>
                </a:solidFill>
              </a:rPr>
              <a:t>. </a:t>
            </a:r>
            <a:r>
              <a:rPr lang="ko-KR" altLang="en-US" sz="1100" dirty="0">
                <a:solidFill>
                  <a:schemeClr val="tx2"/>
                </a:solidFill>
              </a:rPr>
              <a:t>그 중 대다수는 나이지리아에 있습니다</a:t>
            </a:r>
            <a:r>
              <a:rPr lang="en-US" altLang="ko-KR" sz="1100" dirty="0">
                <a:solidFill>
                  <a:schemeClr val="tx2"/>
                </a:solidFill>
              </a:rPr>
              <a:t>. </a:t>
            </a:r>
          </a:p>
          <a:p>
            <a:pPr marL="0" indent="0" algn="just">
              <a:buNone/>
            </a:pPr>
            <a:r>
              <a:rPr lang="ko-KR" altLang="en-US" sz="1100" dirty="0">
                <a:solidFill>
                  <a:schemeClr val="tx2"/>
                </a:solidFill>
              </a:rPr>
              <a:t>사하라 사막 이남 아프리카 전역에서 기독교인에 대한 폭력은 상상조차 할 수 없습니다</a:t>
            </a:r>
            <a:r>
              <a:rPr lang="en-US" altLang="ko-KR" sz="1100" dirty="0">
                <a:solidFill>
                  <a:schemeClr val="tx2"/>
                </a:solidFill>
              </a:rPr>
              <a:t>. </a:t>
            </a:r>
            <a:r>
              <a:rPr lang="ko-KR" altLang="en-US" sz="1100" dirty="0">
                <a:solidFill>
                  <a:schemeClr val="tx2"/>
                </a:solidFill>
              </a:rPr>
              <a:t>그러나 세상은 주목하지 않고 있습니다</a:t>
            </a:r>
            <a:r>
              <a:rPr lang="en-US" altLang="ko-KR" sz="1100" dirty="0">
                <a:solidFill>
                  <a:schemeClr val="tx2"/>
                </a:solidFill>
              </a:rPr>
              <a:t>. </a:t>
            </a:r>
            <a:r>
              <a:rPr lang="ko-KR" altLang="en-US" sz="1100" dirty="0">
                <a:solidFill>
                  <a:schemeClr val="tx2"/>
                </a:solidFill>
              </a:rPr>
              <a:t>설상가상으로 이 땅의 기독교인들은 눈치조차 채지 못하고 있습니다</a:t>
            </a:r>
            <a:r>
              <a:rPr lang="en-US" altLang="ko-KR" sz="1100" dirty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723" y="6597648"/>
            <a:ext cx="2591919" cy="153888"/>
          </a:xfrm>
        </p:spPr>
        <p:txBody>
          <a:bodyPr rtlCol="0"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dirty="0"/>
              <a:t>월 </a:t>
            </a:r>
            <a:r>
              <a:rPr lang="en-US" altLang="ko-KR" dirty="0"/>
              <a:t>4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 descr="텍스트, 사람, 젊은, 조그만이(가) 표시된 사진&#10;&#10;자동 생성된 설명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77" b="4114"/>
          <a:stretch/>
        </p:blipFill>
        <p:spPr>
          <a:xfrm>
            <a:off x="1829914" y="3960826"/>
            <a:ext cx="3083680" cy="2090785"/>
          </a:xfrm>
          <a:prstGeom prst="rect">
            <a:avLst/>
          </a:prstGeom>
        </p:spPr>
      </p:pic>
      <p:pic>
        <p:nvPicPr>
          <p:cNvPr id="12" name="그림 개체 틀 88">
            <a:extLst>
              <a:ext uri="{FF2B5EF4-FFF2-40B4-BE49-F238E27FC236}">
                <a16:creationId xmlns:a16="http://schemas.microsoft.com/office/drawing/2014/main" id="{D8E9C840-1FB2-39A1-19FD-62B369FAF57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2842" r="22842"/>
          <a:stretch/>
        </p:blipFill>
        <p:spPr>
          <a:xfrm>
            <a:off x="778672" y="3960826"/>
            <a:ext cx="935474" cy="209078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8215693" y="3967204"/>
            <a:ext cx="6349659" cy="2090785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29362" y="3960826"/>
            <a:ext cx="4908268" cy="2103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7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9AC6F4-9F40-4E8D-B217-72D59E563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134" y="576072"/>
            <a:ext cx="6560714" cy="2752344"/>
          </a:xfrm>
        </p:spPr>
        <p:txBody>
          <a:bodyPr rtlCol="0" anchor="ctr" anchorCtr="0"/>
          <a:lstStyle/>
          <a:p>
            <a:pPr rtl="0"/>
            <a:r>
              <a:rPr lang="ko-KR" altLang="en-US" dirty="0"/>
              <a:t>알림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B0FF0B9-C44C-4382-BEA4-405486B558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133" y="3448949"/>
            <a:ext cx="6560714" cy="2721345"/>
          </a:xfrm>
        </p:spPr>
        <p:txBody>
          <a:bodyPr rtlCol="0"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1. 2023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년에도 박해 받는 교회를 위한 오픈도어 기도모임은 계속됩니다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우리가 박해 받는 교회를 위해 기도할 때 하나님이 우리의 필요를 채워 주실 것입니다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</a:p>
          <a:p>
            <a:pPr>
              <a:lnSpc>
                <a:spcPct val="120000"/>
              </a:lnSpc>
            </a:pPr>
            <a:br>
              <a:rPr lang="en-US" altLang="ko-KR" sz="2400" dirty="0">
                <a:solidFill>
                  <a:schemeClr val="bg1"/>
                </a:solidFill>
                <a:highlight>
                  <a:srgbClr val="000000"/>
                </a:highlight>
              </a:rPr>
            </a:br>
            <a:r>
              <a:rPr lang="en-US" altLang="ko-KR" sz="2400" b="1" dirty="0">
                <a:solidFill>
                  <a:schemeClr val="bg1"/>
                </a:solidFill>
                <a:highlight>
                  <a:srgbClr val="000000"/>
                </a:highlight>
              </a:rPr>
              <a:t>2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시리아와 이라크를 위한 희망의 백만기도캠페인은 계속됩니다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r>
              <a:rPr lang="en-US" altLang="ko-KR" sz="24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  <a:hlinkClick r:id="rId3"/>
              </a:rPr>
              <a:t>www.makehopelast.org</a:t>
            </a:r>
            <a:r>
              <a:rPr lang="ko-KR" altLang="en-US" sz="24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  <a:hlinkClick r:id="rId3"/>
              </a:rPr>
              <a:t>을</a:t>
            </a:r>
            <a:r>
              <a:rPr lang="ko-KR" altLang="en-US" sz="24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 주위분들과 공유해 주셔서  기도의 불을 밝혀 주세요</a:t>
            </a:r>
            <a:r>
              <a:rPr lang="en-US" altLang="ko-KR" sz="24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!!!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 </a:t>
            </a:r>
          </a:p>
          <a:p>
            <a:pPr>
              <a:lnSpc>
                <a:spcPct val="120000"/>
              </a:lnSpc>
            </a:pPr>
            <a:b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</a:b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모임 기도시간을 조정하여 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7:30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에 시작합니다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다음 기도시간은 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2023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년 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4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월 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11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일 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(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화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)  pm 7:30 - 8:30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입니다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endParaRPr lang="ko-KR" altLang="en-US" sz="1600" dirty="0">
              <a:solidFill>
                <a:schemeClr val="bg1"/>
              </a:solidFill>
              <a:highlight>
                <a:srgbClr val="000000"/>
              </a:highlight>
            </a:endParaRPr>
          </a:p>
        </p:txBody>
      </p:sp>
      <p:pic>
        <p:nvPicPr>
          <p:cNvPr id="15" name="그림 개체 틀 14" descr="다양한 꽃병이 놓인 선반">
            <a:extLst>
              <a:ext uri="{FF2B5EF4-FFF2-40B4-BE49-F238E27FC236}">
                <a16:creationId xmlns:a16="http://schemas.microsoft.com/office/drawing/2014/main" id="{7F016E5C-96C4-4A52-A003-E44E57E7556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47888" y="654324"/>
            <a:ext cx="3209544" cy="1362456"/>
          </a:xfrm>
        </p:spPr>
      </p:pic>
      <p:pic>
        <p:nvPicPr>
          <p:cNvPr id="17" name="그림 개체 틀 16" descr="식물을 심은 파랑 화분 3개">
            <a:extLst>
              <a:ext uri="{FF2B5EF4-FFF2-40B4-BE49-F238E27FC236}">
                <a16:creationId xmlns:a16="http://schemas.microsoft.com/office/drawing/2014/main" id="{7A6DBEF4-A480-49BE-945B-C09709E372C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47888" y="2065548"/>
            <a:ext cx="3209544" cy="1362456"/>
          </a:xfrm>
        </p:spPr>
      </p:pic>
      <p:pic>
        <p:nvPicPr>
          <p:cNvPr id="19" name="그림 개체 틀 18">
            <a:hlinkClick r:id="rId6"/>
            <a:extLst>
              <a:ext uri="{FF2B5EF4-FFF2-40B4-BE49-F238E27FC236}">
                <a16:creationId xmlns:a16="http://schemas.microsoft.com/office/drawing/2014/main" id="{81E8D581-D606-43A2-AFFD-5A40E887B65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47888" y="3476772"/>
            <a:ext cx="3209544" cy="1362456"/>
          </a:xfrm>
        </p:spPr>
      </p:pic>
      <p:pic>
        <p:nvPicPr>
          <p:cNvPr id="21" name="그림 개체 틀 20" descr="물레를 돌려 화분 만들기">
            <a:extLst>
              <a:ext uri="{FF2B5EF4-FFF2-40B4-BE49-F238E27FC236}">
                <a16:creationId xmlns:a16="http://schemas.microsoft.com/office/drawing/2014/main" id="{D1868DF3-9029-4255-9E37-46C7B54BF7C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47888" y="4887996"/>
            <a:ext cx="3209544" cy="1362456"/>
          </a:xfrm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564ADFE-6B62-430B-88D6-AF0CC5D5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683240" y="987552"/>
            <a:ext cx="2286000" cy="640080"/>
          </a:xfrm>
        </p:spPr>
        <p:txBody>
          <a:bodyPr rtlCol="0"/>
          <a:lstStyle/>
          <a:p>
            <a:pPr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20XX</a:t>
            </a:r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년</a:t>
            </a:r>
          </a:p>
        </p:txBody>
      </p:sp>
      <p:sp>
        <p:nvSpPr>
          <p:cNvPr id="7" name="바닥글 개체 틀 6">
            <a:extLst>
              <a:ext uri="{FF2B5EF4-FFF2-40B4-BE49-F238E27FC236}">
                <a16:creationId xmlns:a16="http://schemas.microsoft.com/office/drawing/2014/main" id="{9F416924-7678-4629-A593-ACE481774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dirty="0"/>
              <a:t>월 </a:t>
            </a:r>
            <a:r>
              <a:rPr lang="en-US" altLang="ko-KR" dirty="0"/>
              <a:t>4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1F70A700-FA6F-47D7-9669-D5494856A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DF98CC-160E-494C-8C3C-8CDC5FA257DE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13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753645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600C4FDB-0CD0-4A24-86DA-1A1D1D16A2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1066800"/>
            <a:ext cx="4749276" cy="2592425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감사합니다</a:t>
            </a:r>
          </a:p>
        </p:txBody>
      </p:sp>
      <p:sp>
        <p:nvSpPr>
          <p:cNvPr id="7" name="부제목 6">
            <a:extLst>
              <a:ext uri="{FF2B5EF4-FFF2-40B4-BE49-F238E27FC236}">
                <a16:creationId xmlns:a16="http://schemas.microsoft.com/office/drawing/2014/main" id="{DA8E3932-CA6C-420E-9ABA-34B69620C42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>
          <a:xfrm>
            <a:off x="990599" y="3856314"/>
            <a:ext cx="4749275" cy="1858686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 err="1"/>
              <a:t>김경복선교사</a:t>
            </a:r>
            <a:endParaRPr lang="en-US" altLang="ko-KR" dirty="0"/>
          </a:p>
          <a:p>
            <a:pPr rtl="0"/>
            <a:r>
              <a:rPr lang="en-US" altLang="ko-KR" dirty="0">
                <a:hlinkClick r:id="rId3"/>
              </a:rPr>
              <a:t>odsk@opendoors.or.kr</a:t>
            </a:r>
            <a:endParaRPr lang="en-US" altLang="ko-KR" dirty="0"/>
          </a:p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  <a:hlinkClick r:id="rId4"/>
              </a:rPr>
              <a:t>http://opendoors.or.kr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9" name="그림 개체 틀 18" descr="용설란을 담은 그림">
            <a:extLst>
              <a:ext uri="{FF2B5EF4-FFF2-40B4-BE49-F238E27FC236}">
                <a16:creationId xmlns:a16="http://schemas.microsoft.com/office/drawing/2014/main" id="{E15DD46D-2D7C-463F-A18B-CF4C30E08A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77447" y="1066800"/>
            <a:ext cx="2405746" cy="2262033"/>
          </a:xfrm>
        </p:spPr>
      </p:pic>
      <p:pic>
        <p:nvPicPr>
          <p:cNvPr id="9" name="그림 개체 틀 8" descr="산, 야외, 하늘, 암석, 텐트를 담은 그림">
            <a:extLst>
              <a:ext uri="{FF2B5EF4-FFF2-40B4-BE49-F238E27FC236}">
                <a16:creationId xmlns:a16="http://schemas.microsoft.com/office/drawing/2014/main" id="{028D98CD-8146-4256-BD0A-D7B4C7C770A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92404" y="1066800"/>
            <a:ext cx="2405746" cy="2262033"/>
          </a:xfrm>
        </p:spPr>
      </p:pic>
      <p:pic>
        <p:nvPicPr>
          <p:cNvPr id="23" name="그림 개체 틀 22" descr="계곡, 자연, 협곡, 산을 담은 그림">
            <a:extLst>
              <a:ext uri="{FF2B5EF4-FFF2-40B4-BE49-F238E27FC236}">
                <a16:creationId xmlns:a16="http://schemas.microsoft.com/office/drawing/2014/main" id="{349394C9-EF9F-4C84-8978-9CF03DD05E5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77447" y="3443645"/>
            <a:ext cx="2405746" cy="2262033"/>
          </a:xfrm>
        </p:spPr>
      </p:pic>
      <p:pic>
        <p:nvPicPr>
          <p:cNvPr id="11" name="그림 개체 틀 10" descr="알로에 잎 클로즈업">
            <a:extLst>
              <a:ext uri="{FF2B5EF4-FFF2-40B4-BE49-F238E27FC236}">
                <a16:creationId xmlns:a16="http://schemas.microsoft.com/office/drawing/2014/main" id="{F5EBEBC0-CDA5-4DF4-A64C-698FF0B3401F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92405" y="3443645"/>
            <a:ext cx="2405746" cy="2262033"/>
          </a:xfrm>
        </p:spPr>
      </p:pic>
      <p:sp>
        <p:nvSpPr>
          <p:cNvPr id="26" name="날짜 개체 틀 25">
            <a:extLst>
              <a:ext uri="{FF2B5EF4-FFF2-40B4-BE49-F238E27FC236}">
                <a16:creationId xmlns:a16="http://schemas.microsoft.com/office/drawing/2014/main" id="{E6DC388C-72CE-4D2C-AA32-E1FF83F535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dirty="0"/>
              <a:t>월 </a:t>
            </a:r>
            <a:r>
              <a:rPr lang="en-US" altLang="ko-KR" dirty="0"/>
              <a:t>4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바닥글 개체 틀 26">
            <a:extLst>
              <a:ext uri="{FF2B5EF4-FFF2-40B4-BE49-F238E27FC236}">
                <a16:creationId xmlns:a16="http://schemas.microsoft.com/office/drawing/2014/main" id="{FD50BB59-A665-4D1E-BAE0-8D164269A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7648"/>
            <a:ext cx="4114800" cy="365125"/>
          </a:xfrm>
        </p:spPr>
        <p:txBody>
          <a:bodyPr rtlCol="0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28" name="슬라이드 번호 개체 틀 27">
            <a:extLst>
              <a:ext uri="{FF2B5EF4-FFF2-40B4-BE49-F238E27FC236}">
                <a16:creationId xmlns:a16="http://schemas.microsoft.com/office/drawing/2014/main" id="{96E5A4EB-E183-4EF0-8266-412826ACB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8400" y="6327648"/>
            <a:ext cx="1295400" cy="365125"/>
          </a:xfrm>
        </p:spPr>
        <p:txBody>
          <a:bodyPr rtlCol="0"/>
          <a:lstStyle/>
          <a:p>
            <a:pPr lvl="0"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lvl="0" rtl="0"/>
              <a:t>14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04280186"/>
      </p:ext>
    </p:extLst>
  </p:cSld>
  <p:clrMapOvr>
    <a:masterClrMapping/>
  </p:clrMapOvr>
</p:sld>
</file>

<file path=ppt/theme/theme1.xml><?xml version="1.0" encoding="utf-8"?>
<a:theme xmlns:a="http://schemas.openxmlformats.org/drawingml/2006/main" name="벚꽃 16x9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3357_TF03031002_TF03031002.potx" id="{9B1E95B5-C4D6-4671-8F5A-044EDC61D108}" vid="{F2079B9E-2AE6-46A2-85B1-F81CA2E2F25A}"/>
    </a:ext>
  </a:extLst>
</a:theme>
</file>

<file path=ppt/theme/theme2.xml><?xml version="1.0" encoding="utf-8"?>
<a:theme xmlns:a="http://schemas.openxmlformats.org/drawingml/2006/main" name="Office 테마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벚꽃 자연 프레젠테이션(와이드스크린)</Template>
  <TotalTime>1395</TotalTime>
  <Words>1443</Words>
  <Application>Microsoft Office PowerPoint</Application>
  <PresentationFormat>와이드스크린</PresentationFormat>
  <Paragraphs>101</Paragraphs>
  <Slides>14</Slides>
  <Notes>11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5" baseType="lpstr">
      <vt:lpstr>HY목각파임B</vt:lpstr>
      <vt:lpstr>HY중고딕</vt:lpstr>
      <vt:lpstr>noto</vt:lpstr>
      <vt:lpstr>맑은 고딕</vt:lpstr>
      <vt:lpstr>batang</vt:lpstr>
      <vt:lpstr>휴먼매직체</vt:lpstr>
      <vt:lpstr>Aharoni</vt:lpstr>
      <vt:lpstr>Arial</vt:lpstr>
      <vt:lpstr>Cambria</vt:lpstr>
      <vt:lpstr>roboto</vt:lpstr>
      <vt:lpstr>벚꽃 16x9</vt:lpstr>
      <vt:lpstr>Prayer Meeting  for Persecuted Church Worldwide</vt:lpstr>
      <vt:lpstr>순서</vt:lpstr>
      <vt:lpstr>오픈도어 영상</vt:lpstr>
      <vt:lpstr>OPEN DOORS CORE VALUE/핵심가치 (3’)</vt:lpstr>
      <vt:lpstr>OPEN DOORS  CORE VALUE 4</vt:lpstr>
      <vt:lpstr>박해 받는 교회를 위한 기도(30')</vt:lpstr>
      <vt:lpstr>WWL 박해순위 9위 국가/Afghanistan</vt:lpstr>
      <vt:lpstr>WWL 박해순위 9위 국가/Afghanistan</vt:lpstr>
      <vt:lpstr>#베트남:추방 후 노숙자에서 지역교회를 섬기는 사역자가 되다 </vt:lpstr>
      <vt:lpstr>“북한 인권보고서” 처음으로 공개</vt:lpstr>
      <vt:lpstr>북한을 위한 기도</vt:lpstr>
      <vt:lpstr>박해 받는 교회를 위한 기도가 이 땅에 요원의 불길처럼 뜨겁게 일어나기를 기도합니다.</vt:lpstr>
      <vt:lpstr>알림</vt:lpstr>
      <vt:lpstr>감사합니다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</dc:title>
  <dc:creator>DANIEL KIM</dc:creator>
  <cp:lastModifiedBy>DANIEL KIM</cp:lastModifiedBy>
  <cp:revision>12</cp:revision>
  <dcterms:created xsi:type="dcterms:W3CDTF">2023-03-21T06:10:29Z</dcterms:created>
  <dcterms:modified xsi:type="dcterms:W3CDTF">2023-04-05T10:03:51Z</dcterms:modified>
</cp:coreProperties>
</file>