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8" r:id="rId2"/>
    <p:sldId id="284" r:id="rId3"/>
    <p:sldId id="341" r:id="rId4"/>
    <p:sldId id="373" r:id="rId5"/>
    <p:sldId id="343" r:id="rId6"/>
    <p:sldId id="274" r:id="rId7"/>
    <p:sldId id="2445" r:id="rId8"/>
    <p:sldId id="2446" r:id="rId9"/>
    <p:sldId id="263" r:id="rId10"/>
    <p:sldId id="2448" r:id="rId11"/>
    <p:sldId id="409" r:id="rId12"/>
    <p:sldId id="299" r:id="rId13"/>
    <p:sldId id="348" r:id="rId14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1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1FC6B9D-7FA5-409A-BD19-D4453C422709}" type="datetime1">
              <a:rPr lang="ko-KR" altLang="en-US" smtClean="0">
                <a:latin typeface="batang" panose="02030600000101010101" pitchFamily="18" charset="-127"/>
                <a:ea typeface="batang" panose="02030600000101010101" pitchFamily="18" charset="-127"/>
              </a:rPr>
              <a:t>2023-04-11</a:t>
            </a:fld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63FFE7F-C917-439A-8026-3D301EB5CC28}" type="slidenum">
              <a:rPr lang="en-US" altLang="ko-KR" smtClean="0">
                <a:latin typeface="batang" panose="02030600000101010101" pitchFamily="18" charset="-127"/>
                <a:ea typeface="batang" panose="02030600000101010101" pitchFamily="18" charset="-127"/>
              </a:rPr>
              <a:t>‹#›</a:t>
            </a:fld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FEA91B68-4603-4DEF-A006-63D8FACC5AC0}" type="datetime1">
              <a:rPr lang="en-US" altLang="ko-KR" noProof="0" smtClean="0"/>
              <a:pPr/>
              <a:t>4/11/2023</a:t>
            </a:fld>
            <a:endParaRPr lang="ko-KR" altLang="en-US" noProof="0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4EC0B30D-C07A-425B-A90C-BA7BEB191079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1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3489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5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62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2023-04-11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AC3AA-9C47-4E0B-BAC0-E8DEA4AD5A4E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37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9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87853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11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237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1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027654-0E7F-4757-B50D-3D21B4DBD3EA}" type="datetime1">
              <a:rPr lang="en-US" altLang="ko-KR" smtClean="0"/>
              <a:t>4/11/2023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A19F7F-EF23-4D18-AD34-65799C27F88D}" type="datetime1">
              <a:rPr lang="en-US" altLang="ko-KR" smtClean="0"/>
              <a:t>4/11/2023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E6E3B0-B805-4CF0-82C9-298AE08E2DA0}" type="datetime1">
              <a:rPr lang="en-US" altLang="ko-KR" smtClean="0"/>
              <a:t>4/11/2023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851064-C4B3-4683-AA83-1D74BDB2C8C5}" type="datetime1">
              <a:rPr lang="en-US" altLang="ko-KR" smtClean="0"/>
              <a:t>4/11/2023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5FBCE7-9218-4D42-9EE0-011525A95F28}" type="datetime1">
              <a:rPr lang="en-US" altLang="ko-KR" smtClean="0"/>
              <a:t>4/11/2023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A32DBB-8D85-4659-8217-B08A4F06FC3E}" type="datetime1">
              <a:rPr lang="en-US" altLang="ko-KR" smtClean="0"/>
              <a:t>4/11/2023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 descr="이미지를 추가할 수 있는 빈 개체 틀입니다. 개체 틀을 클릭하고 추가할 이미지를 선택합니다.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BF716E-128F-435B-9787-B8AAF4A572BA}" type="datetime1">
              <a:rPr lang="en-US" altLang="ko-KR" noProof="0" smtClean="0"/>
              <a:t>4/11/2023</a:t>
            </a:fld>
            <a:endParaRPr lang="ko-KR" altLang="en-US" noProof="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FC29EB-E99B-4096-B8CE-1EADDE6FC05C}" type="datetime1">
              <a:rPr lang="en-US" altLang="ko-KR" smtClean="0"/>
              <a:t>4/11/2023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F887E59D-6BE5-4CB5-B3B3-BAF69EFA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13BFBD-7478-4683-BA2C-E7BFC660B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3FF916-2B4D-4DC1-AD98-AF8F2EFD4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80B3D3-8262-4D62-8B77-51C5FF58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텍스트 개체 틀 27">
            <a:extLst>
              <a:ext uri="{FF2B5EF4-FFF2-40B4-BE49-F238E27FC236}">
                <a16:creationId xmlns:a16="http://schemas.microsoft.com/office/drawing/2014/main" id="{D44A1B8E-1071-45A0-8A94-0AA7F201E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149" y="3412114"/>
            <a:ext cx="4952681" cy="2750307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날짜 개체 틀 5">
            <a:extLst>
              <a:ext uri="{FF2B5EF4-FFF2-40B4-BE49-F238E27FC236}">
                <a16:creationId xmlns:a16="http://schemas.microsoft.com/office/drawing/2014/main" id="{DF6FCAD9-068D-41D9-A5F4-E22F2D28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4" name="그림 개체 틀 20">
            <a:extLst>
              <a:ext uri="{FF2B5EF4-FFF2-40B4-BE49-F238E27FC236}">
                <a16:creationId xmlns:a16="http://schemas.microsoft.com/office/drawing/2014/main" id="{0402EFB4-17A2-4345-82DA-89EF34B5E9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1801" y="380991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EC3DFC6E-6D3D-48C3-BD9E-33878CD86D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1800" y="2376797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7EC41F32-B997-4949-A553-260965B03F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1800" y="4379170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8" name="바닥글 개체 틀 6">
            <a:extLst>
              <a:ext uri="{FF2B5EF4-FFF2-40B4-BE49-F238E27FC236}">
                <a16:creationId xmlns:a16="http://schemas.microsoft.com/office/drawing/2014/main" id="{3E86EC02-7D1A-4CB3-B376-1044BEF4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>
            <a:lvl1pPr algn="l"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7">
            <a:extLst>
              <a:ext uri="{FF2B5EF4-FFF2-40B4-BE49-F238E27FC236}">
                <a16:creationId xmlns:a16="http://schemas.microsoft.com/office/drawing/2014/main" id="{F1ABD226-6012-4821-BD32-E8E6EB95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소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C836EA2-D914-4028-95BF-1B97B17FE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5BDFAD1-E970-4A5F-98F7-D42CA9DFB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53E32FB-4A5F-4D36-A227-CF26EBF0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9DA8CA5C-5748-45EE-B537-5A44A3BFC6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175" y="0"/>
            <a:ext cx="6196013" cy="460287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텍스트 개체 틀 21">
            <a:extLst>
              <a:ext uri="{FF2B5EF4-FFF2-40B4-BE49-F238E27FC236}">
                <a16:creationId xmlns:a16="http://schemas.microsoft.com/office/drawing/2014/main" id="{5015D873-DDCC-44AF-AE80-703ED88AEC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16E99B66-5BC0-4B16-807E-B513E327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5" name="바닥글 개체 틀 7">
            <a:extLst>
              <a:ext uri="{FF2B5EF4-FFF2-40B4-BE49-F238E27FC236}">
                <a16:creationId xmlns:a16="http://schemas.microsoft.com/office/drawing/2014/main" id="{086E91BF-4612-41A6-9A9F-AA6236BF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프레젠테이션 제목</a:t>
            </a:r>
          </a:p>
        </p:txBody>
      </p:sp>
      <p:sp>
        <p:nvSpPr>
          <p:cNvPr id="16" name="슬라이드 번호 개체 틀 8">
            <a:extLst>
              <a:ext uri="{FF2B5EF4-FFF2-40B4-BE49-F238E27FC236}">
                <a16:creationId xmlns:a16="http://schemas.microsoft.com/office/drawing/2014/main" id="{F65A627F-E36A-460F-AD3C-7B63B500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1462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92205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2580089F-49C9-440C-8318-24576EE00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0DEEF06-129C-4E9F-BB08-1F653A08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AEFBDB-1B30-4054-9EAE-3085105D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6275" y="865762"/>
            <a:ext cx="10198776" cy="4056968"/>
          </a:xfrm>
        </p:spPr>
        <p:txBody>
          <a:bodyPr rtlCol="0" anchor="b"/>
          <a:lstStyle>
            <a:lvl1pPr algn="ctr">
              <a:lnSpc>
                <a:spcPct val="110000"/>
              </a:lnSpc>
              <a:spcBef>
                <a:spcPts val="10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부제목 2">
            <a:extLst>
              <a:ext uri="{FF2B5EF4-FFF2-40B4-BE49-F238E27FC236}">
                <a16:creationId xmlns:a16="http://schemas.microsoft.com/office/drawing/2014/main" id="{0F34EB02-AC27-416D-A53F-77F9841B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5101548"/>
            <a:ext cx="9781327" cy="5029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1354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1318281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733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슬라이드 배경 채우기">
            <a:extLst>
              <a:ext uri="{FF2B5EF4-FFF2-40B4-BE49-F238E27FC236}">
                <a16:creationId xmlns:a16="http://schemas.microsoft.com/office/drawing/2014/main" id="{BDD95D91-465E-4A29-A1CE-FD819DEFD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컬러 표지">
            <a:extLst>
              <a:ext uri="{FF2B5EF4-FFF2-40B4-BE49-F238E27FC236}">
                <a16:creationId xmlns:a16="http://schemas.microsoft.com/office/drawing/2014/main" id="{9B36A4A4-222D-4A12-86CF-F3089D0B7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색">
            <a:extLst>
              <a:ext uri="{FF2B5EF4-FFF2-40B4-BE49-F238E27FC236}">
                <a16:creationId xmlns:a16="http://schemas.microsoft.com/office/drawing/2014/main" id="{7495DBC9-4D8D-4535-B5B4-EB1B8C286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2" cy="34259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AF94F6-9687-4600-8069-D1B36EED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21E062A-8E79-43BA-8819-B2637E8861EC}"/>
                </a:ext>
              </a:extLst>
            </p:cNvPr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36D2022-A6A2-40EA-9A2F-DFF5AD88CB39}"/>
                </a:ext>
              </a:extLst>
            </p:cNvPr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2E1F7734-D897-4991-9131-0F341B742598}"/>
                </a:ext>
              </a:extLst>
            </p:cNvPr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B945341C-C27D-486C-ABA0-ACD348FD315C}"/>
                </a:ext>
              </a:extLst>
            </p:cNvPr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5E603748-A119-4A6E-9589-5FE9A968EBDE}"/>
                </a:ext>
              </a:extLst>
            </p:cNvPr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8DADBC72-AB57-4AE2-B01A-E19856D4C723}"/>
                </a:ext>
              </a:extLst>
            </p:cNvPr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05387CC0-B41D-44B4-A67A-D2699CC91E81}"/>
                </a:ext>
              </a:extLst>
            </p:cNvPr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제목 17">
            <a:extLst>
              <a:ext uri="{FF2B5EF4-FFF2-40B4-BE49-F238E27FC236}">
                <a16:creationId xmlns:a16="http://schemas.microsoft.com/office/drawing/2014/main" id="{15DDE0A9-9078-4B0D-A7CF-991E3ADD1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AA07D0E6-DA05-4E41-A199-0F5795023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  <a:buClr>
                <a:schemeClr val="accent5"/>
              </a:buClr>
            </a:pPr>
            <a:r>
              <a:rPr lang="ko-KR" altLang="en-US" sz="2000" spc="110" noProof="0">
                <a:solidFill>
                  <a:schemeClr val="tx2"/>
                </a:solidFill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C79086DD-652F-45A1-ABA7-44A0FE448A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7888" y="654324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5">
            <a:extLst>
              <a:ext uri="{FF2B5EF4-FFF2-40B4-BE49-F238E27FC236}">
                <a16:creationId xmlns:a16="http://schemas.microsoft.com/office/drawing/2014/main" id="{93B40836-2DB1-47A0-AA7D-CFFE954BEB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7888" y="2065548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8" name="그림 개체 틀 25">
            <a:extLst>
              <a:ext uri="{FF2B5EF4-FFF2-40B4-BE49-F238E27FC236}">
                <a16:creationId xmlns:a16="http://schemas.microsoft.com/office/drawing/2014/main" id="{42715D2B-D5F5-4E9A-B519-B857A72C79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47888" y="3476772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9" name="그림 개체 틀 25">
            <a:extLst>
              <a:ext uri="{FF2B5EF4-FFF2-40B4-BE49-F238E27FC236}">
                <a16:creationId xmlns:a16="http://schemas.microsoft.com/office/drawing/2014/main" id="{DAD06F7B-5B84-41B8-8785-E4109F2094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47888" y="4887996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48829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마무리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FB9ADE-90DA-4820-BE03-6440FAF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F4039C-77F7-44AD-AEB2-A6079C9D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6E930C2-F546-4C94-BF53-6C7C8A57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43F81DC1-1A78-495F-B862-27847D0E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 anchor="t"/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F44B6D46-2238-46D9-8D7F-730BDD0C14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7447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B600C62E-9610-468D-B50C-B5D55DB2D0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2404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7" name="그림 개체 틀 20">
            <a:extLst>
              <a:ext uri="{FF2B5EF4-FFF2-40B4-BE49-F238E27FC236}">
                <a16:creationId xmlns:a16="http://schemas.microsoft.com/office/drawing/2014/main" id="{03A822E7-844A-4C6F-9941-ACCF803F61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447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8" name="그림 개체 틀 20">
            <a:extLst>
              <a:ext uri="{FF2B5EF4-FFF2-40B4-BE49-F238E27FC236}">
                <a16:creationId xmlns:a16="http://schemas.microsoft.com/office/drawing/2014/main" id="{07DE9330-8C8A-4B8E-A4C6-F84147872A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92405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날짜 개체 틀 9">
            <a:extLst>
              <a:ext uri="{FF2B5EF4-FFF2-40B4-BE49-F238E27FC236}">
                <a16:creationId xmlns:a16="http://schemas.microsoft.com/office/drawing/2014/main" id="{693CD890-5369-4257-9426-7FA8B9FD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8" name="바닥글 개체 틀 10">
            <a:extLst>
              <a:ext uri="{FF2B5EF4-FFF2-40B4-BE49-F238E27FC236}">
                <a16:creationId xmlns:a16="http://schemas.microsoft.com/office/drawing/2014/main" id="{3A86BCFE-67DF-4B63-AC7B-74E66919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11">
            <a:extLst>
              <a:ext uri="{FF2B5EF4-FFF2-40B4-BE49-F238E27FC236}">
                <a16:creationId xmlns:a16="http://schemas.microsoft.com/office/drawing/2014/main" id="{1301AADD-E25B-4AB6-A4E4-E95CFB9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40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dirty="0"/>
              <a:t>마스터 텍스트 스타일 편집</a:t>
            </a:r>
          </a:p>
          <a:p>
            <a:pPr lvl="1" rtl="0"/>
            <a:r>
              <a:rPr lang="ko-KR" altLang="en-US" dirty="0"/>
              <a:t>둘째 수준</a:t>
            </a:r>
          </a:p>
          <a:p>
            <a:pPr lvl="2" rtl="0"/>
            <a:r>
              <a:rPr lang="ko-KR" altLang="en-US" dirty="0"/>
              <a:t>셋째 수준</a:t>
            </a:r>
          </a:p>
          <a:p>
            <a:pPr lvl="3" rtl="0"/>
            <a:r>
              <a:rPr lang="ko-KR" altLang="en-US" dirty="0"/>
              <a:t>넷째 수준</a:t>
            </a:r>
          </a:p>
          <a:p>
            <a:pPr lvl="4" rtl="0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A12FC27B-FF80-41BA-9E86-6C93893E70D0}" type="datetime1">
              <a:rPr lang="en-US" altLang="ko-KR" smtClean="0"/>
              <a:t>4/11/2023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6" r:id="rId17"/>
    <p:sldLayoutId id="2147483667" r:id="rId18"/>
    <p:sldLayoutId id="2147483668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1pPr>
      <a:lvl2pPr marL="548640" indent="-228600" algn="l" defTabSz="914400" rtl="0" eaLnBrk="1" latinLnBrk="1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2pPr>
      <a:lvl3pPr marL="82296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3pPr>
      <a:lvl4pPr marL="1097280" indent="-182880" algn="l" defTabSz="914400" rtl="0" eaLnBrk="1" latinLnBrk="1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4pPr>
      <a:lvl5pPr marL="13258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5pPr>
      <a:lvl6pPr marL="15544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hyperlink" Target="https://www.youtube.com/watch?v=1SExWwcJKy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hyperlink" Target="http://www.makehopelast.org&#51012;/" TargetMode="External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makehopelast.org/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hyperlink" Target="mailto:odsk@opendoors.or.kr" TargetMode="External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b="1">
                <a:solidFill>
                  <a:schemeClr val="bg1"/>
                </a:solidFill>
              </a:rPr>
              <a:t>Prayer</a:t>
            </a:r>
            <a:r>
              <a:rPr lang="ko-KR" altLang="en-US" b="1">
                <a:solidFill>
                  <a:schemeClr val="bg1"/>
                </a:solidFill>
              </a:rPr>
              <a:t> </a:t>
            </a:r>
            <a:r>
              <a:rPr lang="en-US" altLang="ko-KR" b="1">
                <a:solidFill>
                  <a:schemeClr val="bg1"/>
                </a:solidFill>
              </a:rPr>
              <a:t>Meeting </a:t>
            </a:r>
            <a:br>
              <a:rPr lang="en-US" altLang="ko-KR" b="1">
                <a:solidFill>
                  <a:schemeClr val="bg1"/>
                </a:solidFill>
              </a:rPr>
            </a:br>
            <a:r>
              <a:rPr lang="en-US" altLang="ko-KR" b="1">
                <a:solidFill>
                  <a:schemeClr val="bg1"/>
                </a:solidFill>
              </a:rPr>
              <a:t>for Persecuted Church Worldwide</a:t>
            </a:r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6ECB0B0-8E94-6AE7-FDB9-0F173F0A4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7" b="29107"/>
          <a:stretch/>
        </p:blipFill>
        <p:spPr>
          <a:xfrm>
            <a:off x="-3175" y="10"/>
            <a:ext cx="6196013" cy="4602867"/>
          </a:xfrm>
          <a:prstGeom prst="rect">
            <a:avLst/>
          </a:prstGeom>
          <a:noFill/>
        </p:spPr>
      </p:pic>
      <p:sp>
        <p:nvSpPr>
          <p:cNvPr id="3" name="부제 2"/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/>
          <a:p>
            <a:r>
              <a:rPr lang="ko-KR" altLang="en-US" dirty="0"/>
              <a:t>전세계 박해 받는 교회를 위한 오픈도어 기도회</a:t>
            </a:r>
            <a:r>
              <a:rPr lang="en-US" altLang="ko-KR" dirty="0"/>
              <a:t>/2023</a:t>
            </a:r>
            <a:r>
              <a:rPr lang="ko-KR" altLang="en-US" dirty="0"/>
              <a:t>년 </a:t>
            </a:r>
            <a:r>
              <a:rPr lang="en-US" altLang="ko-KR" dirty="0"/>
              <a:t>4</a:t>
            </a:r>
            <a:r>
              <a:rPr lang="ko-KR" altLang="en-US" dirty="0"/>
              <a:t>월 </a:t>
            </a:r>
            <a:r>
              <a:rPr lang="en-US" altLang="ko-KR" dirty="0"/>
              <a:t>11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화</a:t>
            </a:r>
            <a:r>
              <a:rPr lang="en-US" altLang="ko-KR" dirty="0"/>
              <a:t>) pm7:30-8:30/Zoom </a:t>
            </a:r>
            <a:r>
              <a:rPr lang="ko-KR" altLang="en-US" dirty="0"/>
              <a:t>회의 </a:t>
            </a:r>
            <a:r>
              <a:rPr lang="en-US" altLang="ko-KR" dirty="0"/>
              <a:t>ID 4286956103</a:t>
            </a:r>
            <a:endParaRPr lang="ko-KR" altLang="en-US" dirty="0"/>
          </a:p>
          <a:p>
            <a:pPr rtl="0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6E2FE00C-A4E7-4DD3-BED5-5746528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7B69611F-97FC-426E-8387-26F473573E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149" y="3412114"/>
            <a:ext cx="4952681" cy="2750307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ko-KR" sz="2000" dirty="0">
                <a:solidFill>
                  <a:schemeClr val="tx1"/>
                </a:solidFill>
              </a:rPr>
              <a:t>영상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2023 World Watch List 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날짜 개체 틀 56">
            <a:extLst>
              <a:ext uri="{FF2B5EF4-FFF2-40B4-BE49-F238E27FC236}">
                <a16:creationId xmlns:a16="http://schemas.microsoft.com/office/drawing/2014/main" id="{8870D893-2423-4900-AACF-892913F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개체 틀 12" descr="텍스트, 야외, 하늘, 자연을 담은 그림">
            <a:extLst>
              <a:ext uri="{FF2B5EF4-FFF2-40B4-BE49-F238E27FC236}">
                <a16:creationId xmlns:a16="http://schemas.microsoft.com/office/drawing/2014/main" id="{8F8654F3-37D9-4BF3-A6D7-D300F8837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1" y="380991"/>
            <a:ext cx="4856144" cy="1925415"/>
          </a:xfrm>
        </p:spPr>
      </p:pic>
      <p:pic>
        <p:nvPicPr>
          <p:cNvPr id="23" name="그림 개체 틀 22">
            <a:extLst>
              <a:ext uri="{FF2B5EF4-FFF2-40B4-BE49-F238E27FC236}">
                <a16:creationId xmlns:a16="http://schemas.microsoft.com/office/drawing/2014/main" id="{2D222395-31E3-4ED7-A23E-C243F9E34C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6781800" y="2376797"/>
            <a:ext cx="4856144" cy="1925415"/>
          </a:xfrm>
        </p:spPr>
      </p:pic>
      <p:sp>
        <p:nvSpPr>
          <p:cNvPr id="58" name="바닥글 개체 틀 57">
            <a:extLst>
              <a:ext uri="{FF2B5EF4-FFF2-40B4-BE49-F238E27FC236}">
                <a16:creationId xmlns:a16="http://schemas.microsoft.com/office/drawing/2014/main" id="{3F5D567B-B4E7-46C3-99A9-F2F32FA2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/>
          <a:p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9" name="슬라이드 번호 개체 틀 58">
            <a:extLst>
              <a:ext uri="{FF2B5EF4-FFF2-40B4-BE49-F238E27FC236}">
                <a16:creationId xmlns:a16="http://schemas.microsoft.com/office/drawing/2014/main" id="{51CFCC1B-86D5-4E89-A5FA-944094D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C4EAAB5-2208-AA61-4F10-A405B1328C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4372603"/>
            <a:ext cx="4856144" cy="208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0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>
            <a:extLst>
              <a:ext uri="{FF2B5EF4-FFF2-40B4-BE49-F238E27FC236}">
                <a16:creationId xmlns:a16="http://schemas.microsoft.com/office/drawing/2014/main" id="{B6134E62-0FEA-4101-A0C8-1395344EA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/>
          <a:p>
            <a:pPr rtl="0"/>
            <a:r>
              <a:rPr lang="ko-KR" altLang="en-US" dirty="0"/>
              <a:t>오픈도어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</a:p>
        </p:txBody>
      </p:sp>
      <p:pic>
        <p:nvPicPr>
          <p:cNvPr id="11" name="그림 개체 틀 10" descr="하늘, 야외, 깃털, 다채로운 색, 사람을 담은 그림">
            <a:extLst>
              <a:ext uri="{FF2B5EF4-FFF2-40B4-BE49-F238E27FC236}">
                <a16:creationId xmlns:a16="http://schemas.microsoft.com/office/drawing/2014/main" id="{FE5067FA-41D2-404F-9E22-8AE2507577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175" y="0"/>
            <a:ext cx="6196013" cy="4602877"/>
          </a:xfrm>
        </p:spPr>
      </p:pic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F95CA429-F668-43CB-B1F6-A9C08F07F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rtlCol="0">
            <a:normAutofit/>
          </a:bodyPr>
          <a:lstStyle/>
          <a:p>
            <a:pPr rtl="0"/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날짜 개체 틀 17">
            <a:extLst>
              <a:ext uri="{FF2B5EF4-FFF2-40B4-BE49-F238E27FC236}">
                <a16:creationId xmlns:a16="http://schemas.microsoft.com/office/drawing/2014/main" id="{D453A211-65B5-48E3-96AC-ADE300F4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바닥글 개체 틀 18">
            <a:extLst>
              <a:ext uri="{FF2B5EF4-FFF2-40B4-BE49-F238E27FC236}">
                <a16:creationId xmlns:a16="http://schemas.microsoft.com/office/drawing/2014/main" id="{DC007DDA-7459-4DC5-ADDC-B34A3D0D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8830570A-9F6D-4948-8AE0-762EE7BF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5ABF13-710C-D2B8-4B7E-6FD1F0227A93}"/>
              </a:ext>
            </a:extLst>
          </p:cNvPr>
          <p:cNvSpPr txBox="1"/>
          <p:nvPr/>
        </p:nvSpPr>
        <p:spPr>
          <a:xfrm>
            <a:off x="3047281" y="324864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순서</a:t>
            </a:r>
          </a:p>
        </p:txBody>
      </p:sp>
      <p:pic>
        <p:nvPicPr>
          <p:cNvPr id="5" name="그림 4">
            <a:hlinkClick r:id="rId4"/>
            <a:extLst>
              <a:ext uri="{FF2B5EF4-FFF2-40B4-BE49-F238E27FC236}">
                <a16:creationId xmlns:a16="http://schemas.microsoft.com/office/drawing/2014/main" id="{557891B4-F946-C5BF-ED27-15EE5A7B67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7470" y="744891"/>
            <a:ext cx="6896568" cy="295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5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5 ???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12901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원을 이룬 손을 담은 그림">
            <a:extLst>
              <a:ext uri="{FF2B5EF4-FFF2-40B4-BE49-F238E27FC236}">
                <a16:creationId xmlns:a16="http://schemas.microsoft.com/office/drawing/2014/main" id="{5B772296-B776-40B5-95DF-60BFE7CD9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</p:spPr>
      </p:pic>
      <p:sp>
        <p:nvSpPr>
          <p:cNvPr id="26" name="제목 25">
            <a:extLst>
              <a:ext uri="{FF2B5EF4-FFF2-40B4-BE49-F238E27FC236}">
                <a16:creationId xmlns:a16="http://schemas.microsoft.com/office/drawing/2014/main" id="{D85D0586-45E7-469A-A379-62E46DDB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276" y="1756452"/>
            <a:ext cx="4960189" cy="2291673"/>
          </a:xfrm>
        </p:spPr>
        <p:txBody>
          <a:bodyPr rtlCol="0">
            <a:normAutofit/>
          </a:bodyPr>
          <a:lstStyle/>
          <a:p>
            <a:pPr lvl="0" rtl="0"/>
            <a:r>
              <a:rPr lang="ko-KR" altLang="en-US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sz="38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E48E894-8343-4D22-9011-9F2725E9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7879" y="4558084"/>
            <a:ext cx="3252159" cy="502958"/>
          </a:xfrm>
        </p:spPr>
        <p:txBody>
          <a:bodyPr rtlCol="0">
            <a:normAutofit fontScale="62500" lnSpcReduction="20000"/>
          </a:bodyPr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448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ea typeface="굴림" panose="020B0600000101010101" pitchFamily="50" charset="-127"/>
              </a:rPr>
              <a:t>10</a:t>
            </a:r>
            <a:r>
              <a:rPr lang="ko-KR" altLang="en-US" sz="28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</a:t>
            </a:r>
            <a:r>
              <a:rPr lang="en-US" altLang="ko-KR" sz="2800" dirty="0">
                <a:latin typeface="Aharoni" panose="02010803020104030203" pitchFamily="2" charset="-79"/>
                <a:cs typeface="Aharoni" panose="02010803020104030203" pitchFamily="2" charset="-79"/>
              </a:rPr>
              <a:t>Sudan</a:t>
            </a:r>
            <a:endParaRPr lang="ko-KR" alt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200" dirty="0">
                <a:latin typeface="+mn-ea"/>
                <a:ea typeface="+mn-ea"/>
              </a:rPr>
              <a:t>"</a:t>
            </a:r>
            <a:r>
              <a:rPr lang="ko-KR" altLang="en-US" sz="1200" dirty="0">
                <a:latin typeface="+mn-ea"/>
                <a:ea typeface="+mn-ea"/>
              </a:rPr>
              <a:t>나 여호와가 </a:t>
            </a:r>
            <a:r>
              <a:rPr lang="ko-KR" altLang="en-US" sz="1200" dirty="0" err="1">
                <a:latin typeface="+mn-ea"/>
                <a:ea typeface="+mn-ea"/>
              </a:rPr>
              <a:t>말하노라</a:t>
            </a:r>
            <a:r>
              <a:rPr lang="ko-KR" altLang="en-US" sz="1200" dirty="0">
                <a:latin typeface="+mn-ea"/>
                <a:ea typeface="+mn-ea"/>
              </a:rPr>
              <a:t> 너희는 나의 증인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나의 종으로 택함을 </a:t>
            </a:r>
            <a:r>
              <a:rPr lang="ko-KR" altLang="en-US" sz="1200" dirty="0" err="1">
                <a:latin typeface="+mn-ea"/>
                <a:ea typeface="+mn-ea"/>
              </a:rPr>
              <a:t>입었나니</a:t>
            </a:r>
            <a:r>
              <a:rPr lang="ko-KR" altLang="en-US" sz="1200" dirty="0">
                <a:latin typeface="+mn-ea"/>
                <a:ea typeface="+mn-ea"/>
              </a:rPr>
              <a:t> 이는 너희가 나를 알고 믿으며 내가 그인 줄 깨닫게 하려 함이라 나의 전에 지음을 받은 신이 </a:t>
            </a:r>
            <a:r>
              <a:rPr lang="ko-KR" altLang="en-US" sz="1200" dirty="0" err="1">
                <a:latin typeface="+mn-ea"/>
                <a:ea typeface="+mn-ea"/>
              </a:rPr>
              <a:t>없었느니라</a:t>
            </a:r>
            <a:r>
              <a:rPr lang="ko-KR" altLang="en-US" sz="1200" dirty="0">
                <a:latin typeface="+mn-ea"/>
                <a:ea typeface="+mn-ea"/>
              </a:rPr>
              <a:t> 나의 후에도 없으리라</a:t>
            </a:r>
            <a:r>
              <a:rPr lang="en-US" altLang="ko-KR" sz="1200" dirty="0">
                <a:latin typeface="+mn-ea"/>
                <a:ea typeface="+mn-ea"/>
              </a:rPr>
              <a:t>" (</a:t>
            </a:r>
            <a:r>
              <a:rPr lang="ko-KR" altLang="en-US" sz="1200" dirty="0">
                <a:latin typeface="+mn-ea"/>
                <a:ea typeface="+mn-ea"/>
              </a:rPr>
              <a:t>이사야 </a:t>
            </a:r>
            <a:r>
              <a:rPr lang="en-US" altLang="ko-KR" sz="1200" dirty="0">
                <a:latin typeface="+mn-ea"/>
                <a:ea typeface="+mn-ea"/>
              </a:rPr>
              <a:t>43:10)</a:t>
            </a:r>
            <a:endParaRPr lang="ko-KR" altLang="en-US" sz="4000" b="0" i="0" u="none" strike="noStrike" baseline="0" dirty="0"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/>
          </a:bodyPr>
          <a:lstStyle/>
          <a:p>
            <a:pPr algn="just"/>
            <a:r>
              <a:rPr lang="ko-KR" altLang="en-US" sz="1200" dirty="0">
                <a:latin typeface="+mn-ea"/>
                <a:ea typeface="+mn-ea"/>
              </a:rPr>
              <a:t>기독교인에 대한 박해는 수단에서 여전히 높은 수준에 있으며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계속되는 불안 속에서 이것이 더욱 악화될 것이라는 우려가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en-US" altLang="ko-KR" sz="1200" dirty="0">
                <a:latin typeface="+mn-ea"/>
                <a:ea typeface="+mn-ea"/>
              </a:rPr>
              <a:t>2019</a:t>
            </a:r>
            <a:r>
              <a:rPr lang="ko-KR" altLang="en-US" sz="1200" dirty="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4</a:t>
            </a:r>
            <a:r>
              <a:rPr lang="ko-KR" altLang="en-US" sz="1200" dirty="0">
                <a:latin typeface="+mn-ea"/>
                <a:ea typeface="+mn-ea"/>
              </a:rPr>
              <a:t>월 오마르 알</a:t>
            </a:r>
            <a:r>
              <a:rPr lang="en-US" altLang="ko-KR" sz="1200" dirty="0">
                <a:latin typeface="+mn-ea"/>
                <a:ea typeface="+mn-ea"/>
              </a:rPr>
              <a:t>-</a:t>
            </a:r>
            <a:r>
              <a:rPr lang="ko-KR" altLang="en-US" sz="1200" dirty="0" err="1">
                <a:latin typeface="+mn-ea"/>
                <a:ea typeface="+mn-ea"/>
              </a:rPr>
              <a:t>바시르가</a:t>
            </a:r>
            <a:r>
              <a:rPr lang="ko-KR" altLang="en-US" sz="1200" dirty="0">
                <a:latin typeface="+mn-ea"/>
                <a:ea typeface="+mn-ea"/>
              </a:rPr>
              <a:t> 축출된 후 수단의 과도 정부는 인종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성별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종교에 </a:t>
            </a:r>
            <a:r>
              <a:rPr lang="ko-KR" altLang="en-US" sz="1200" dirty="0" err="1">
                <a:latin typeface="+mn-ea"/>
                <a:ea typeface="+mn-ea"/>
              </a:rPr>
              <a:t>관계없</a:t>
            </a:r>
            <a:r>
              <a:rPr lang="ko-KR" altLang="en-US" sz="1200" dirty="0">
                <a:latin typeface="+mn-ea"/>
                <a:ea typeface="+mn-ea"/>
              </a:rPr>
              <a:t> 이 모든 수단인의 기본 인권을 보장하는 법적 변화를 도입했습니다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그러나 대규모 시위로 </a:t>
            </a:r>
            <a:r>
              <a:rPr lang="en-US" altLang="ko-KR" sz="1200" dirty="0">
                <a:latin typeface="+mn-ea"/>
                <a:ea typeface="+mn-ea"/>
              </a:rPr>
              <a:t>2022</a:t>
            </a:r>
            <a:r>
              <a:rPr lang="ko-KR" altLang="en-US" sz="1200" dirty="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월 </a:t>
            </a:r>
            <a:r>
              <a:rPr lang="ko-KR" altLang="en-US" sz="1200" dirty="0" err="1">
                <a:latin typeface="+mn-ea"/>
                <a:ea typeface="+mn-ea"/>
              </a:rPr>
              <a:t>압달라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함독</a:t>
            </a:r>
            <a:r>
              <a:rPr lang="ko-KR" altLang="en-US" sz="1200" dirty="0">
                <a:latin typeface="+mn-ea"/>
                <a:ea typeface="+mn-ea"/>
              </a:rPr>
              <a:t> 총리가 사임하면서 수단이 전직 대통령의 권위주의 시대로 돌아갈 것이라는 우려가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이것은 과도기 정부 하에서 종교의 자유를 향한 긍정적인 조치를 취소할 수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기독교인에 대한 사회적 태도는 변하지 않았습니다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이것은 특히 수도인 하르툼 외곽 지역의 경우입니다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기독교인은 특히 이슬람에서 개종한 경우 지역 사회와 가족 모두로부터 극심한 박해를 받기 쉽습니다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개종자들은 가정에서 성폭행과 가정 폭력에 직면할 수 있을 뿐만 아니 라 투옥과 폭력에 취약할 수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정부는 기독교인과 기타 소수 종교를 위한 실질적인 보 호 조치를 취하지 않았습니다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군사 쿠데타 이후 </a:t>
            </a:r>
            <a:r>
              <a:rPr lang="en-US" altLang="ko-KR" sz="1200" dirty="0">
                <a:latin typeface="+mn-ea"/>
                <a:ea typeface="+mn-ea"/>
              </a:rPr>
              <a:t>4</a:t>
            </a:r>
            <a:r>
              <a:rPr lang="ko-KR" altLang="en-US" sz="1200" dirty="0">
                <a:latin typeface="+mn-ea"/>
                <a:ea typeface="+mn-ea"/>
              </a:rPr>
              <a:t>개의 교회가 강제로 폐쇄되었으며 공식 지 위가 변경되었음에도 불구하고 몰수된 교회와 토지는 아직 기독교인 소유주에게 반환되지 않았습니다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새로운 교회를 세우는 것은 여전히 매우 어렵습니다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ko-KR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>
                <a:latin typeface="+mn-ea"/>
                <a:ea typeface="+mn-ea"/>
              </a:rPr>
              <a:t>오픈도어는 수단 현지 교회 파트너들을 통해 박해 생존 훈련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제자 훈련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경제적 권한 부여 </a:t>
            </a:r>
            <a:r>
              <a:rPr lang="ko-KR" altLang="en-US" sz="1200" dirty="0" err="1">
                <a:latin typeface="+mn-ea"/>
                <a:ea typeface="+mn-ea"/>
              </a:rPr>
              <a:t>프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로젝트</a:t>
            </a:r>
            <a:r>
              <a:rPr lang="ko-KR" altLang="en-US" sz="1200" dirty="0">
                <a:latin typeface="+mn-ea"/>
                <a:ea typeface="+mn-ea"/>
              </a:rPr>
              <a:t> 등을 통해 박해 받는 기독교인들을 강화하고 있습니다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6000" dirty="0"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160" y="2282181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10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/Sudan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3903" y="784910"/>
            <a:ext cx="3209026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>
                <a:latin typeface="+mn-ea"/>
                <a:ea typeface="+mn-ea"/>
              </a:rPr>
              <a:t>수단에 평화가 승리하고 인권을 지속적으로 존중하는 통치자가 세워지도록 </a:t>
            </a:r>
            <a:endParaRPr lang="en-US" altLang="ko-KR" sz="1200" dirty="0">
              <a:latin typeface="+mn-ea"/>
              <a:ea typeface="+mn-ea"/>
            </a:endParaRP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지역사회내에서 진정한 변화를 위한 건설적인 대화가 이루어지도록 </a:t>
            </a:r>
            <a:endParaRPr lang="en-US" altLang="ko-KR" sz="1200" dirty="0">
              <a:latin typeface="+mn-ea"/>
              <a:ea typeface="+mn-ea"/>
            </a:endParaRP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무슬림 배경을 가진 신자들에게 그리스도에 대한 지식과 용기 그리고 지혜가 임하도록</a:t>
            </a:r>
            <a:endParaRPr lang="ko-KR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5904" y="664974"/>
            <a:ext cx="5913729" cy="269780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2608" y="1453158"/>
            <a:ext cx="2855749" cy="190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737121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#</a:t>
            </a:r>
            <a:r>
              <a:rPr lang="ko-KR" altLang="en-US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나이지리아</a:t>
            </a:r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:</a:t>
            </a:r>
            <a:r>
              <a:rPr lang="ko-KR" altLang="en-US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부활절을 앞두고 교회 공격으로 </a:t>
            </a:r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1</a:t>
            </a:r>
            <a:r>
              <a:rPr lang="ko-KR" altLang="en-US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명 사망</a:t>
            </a:r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, </a:t>
            </a:r>
            <a:r>
              <a:rPr lang="ko-KR" altLang="en-US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최소 </a:t>
            </a:r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3</a:t>
            </a:r>
            <a:r>
              <a:rPr lang="ko-KR" altLang="en-US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명 납치</a:t>
            </a:r>
            <a:endParaRPr lang="ko-KR" altLang="en-US" sz="2800" dirty="0">
              <a:solidFill>
                <a:schemeClr val="tx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801" y="1483726"/>
            <a:ext cx="4800600" cy="1181835"/>
          </a:xfrm>
        </p:spPr>
        <p:txBody>
          <a:bodyPr rtlCol="0">
            <a:normAutofit/>
          </a:bodyPr>
          <a:lstStyle/>
          <a:p>
            <a:r>
              <a:rPr lang="ko-KR" altLang="en-US" sz="1200" dirty="0" err="1">
                <a:latin typeface="+mn-ea"/>
                <a:ea typeface="+mn-ea"/>
              </a:rPr>
              <a:t>종려주일인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4</a:t>
            </a:r>
            <a:r>
              <a:rPr lang="ko-KR" altLang="en-US" sz="1200" dirty="0">
                <a:latin typeface="+mn-ea"/>
                <a:ea typeface="+mn-ea"/>
              </a:rPr>
              <a:t>월 </a:t>
            </a:r>
            <a:r>
              <a:rPr lang="en-US" altLang="ko-KR" sz="1200" dirty="0">
                <a:latin typeface="+mn-ea"/>
                <a:ea typeface="+mn-ea"/>
              </a:rPr>
              <a:t>2</a:t>
            </a:r>
            <a:r>
              <a:rPr lang="ko-KR" altLang="en-US" sz="1200" dirty="0">
                <a:latin typeface="+mn-ea"/>
                <a:ea typeface="+mn-ea"/>
              </a:rPr>
              <a:t>일에 </a:t>
            </a:r>
            <a:r>
              <a:rPr lang="ko-KR" altLang="en-US" sz="1200" dirty="0" err="1">
                <a:latin typeface="+mn-ea"/>
                <a:ea typeface="+mn-ea"/>
              </a:rPr>
              <a:t>풀라니로</a:t>
            </a:r>
            <a:r>
              <a:rPr lang="ko-KR" altLang="en-US" sz="1200" dirty="0">
                <a:latin typeface="+mn-ea"/>
                <a:ea typeface="+mn-ea"/>
              </a:rPr>
              <a:t> 의심되는 무장세력들이 나이지리아 중북부 </a:t>
            </a:r>
            <a:r>
              <a:rPr lang="ko-KR" altLang="en-US" sz="1200" dirty="0" err="1">
                <a:latin typeface="+mn-ea"/>
                <a:ea typeface="+mn-ea"/>
              </a:rPr>
              <a:t>베누에주</a:t>
            </a:r>
            <a:r>
              <a:rPr lang="en-US" altLang="ko-KR" sz="1200" dirty="0">
                <a:latin typeface="+mn-ea"/>
                <a:ea typeface="+mn-ea"/>
              </a:rPr>
              <a:t>(</a:t>
            </a:r>
            <a:r>
              <a:rPr lang="zh-CN" altLang="en-US" sz="1200" dirty="0">
                <a:latin typeface="+mn-ea"/>
                <a:ea typeface="+mn-ea"/>
              </a:rPr>
              <a:t>州</a:t>
            </a:r>
            <a:r>
              <a:rPr lang="en-US" altLang="ko-KR" sz="1200" dirty="0">
                <a:latin typeface="+mn-ea"/>
                <a:ea typeface="+mn-ea"/>
              </a:rPr>
              <a:t>)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츠와레프의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아케나웨에</a:t>
            </a:r>
            <a:r>
              <a:rPr lang="ko-KR" altLang="en-US" sz="1200" dirty="0">
                <a:latin typeface="+mn-ea"/>
                <a:ea typeface="+mn-ea"/>
              </a:rPr>
              <a:t> 있는 오순절 교회를 공격했습니다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예배 중이던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명을 살해하고 지역 사회의 지도자를 포함하여 여러 명이 부상을 입었습니다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그리고 목사와 적어도 </a:t>
            </a:r>
            <a:r>
              <a:rPr lang="en-US" altLang="ko-KR" sz="1200" dirty="0">
                <a:latin typeface="+mn-ea"/>
                <a:ea typeface="+mn-ea"/>
              </a:rPr>
              <a:t>2</a:t>
            </a:r>
            <a:r>
              <a:rPr lang="ko-KR" altLang="en-US" sz="1200" dirty="0">
                <a:latin typeface="+mn-ea"/>
                <a:ea typeface="+mn-ea"/>
              </a:rPr>
              <a:t>명의 다른 기독교인이 납치되었습니다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solidFill>
                <a:schemeClr val="tx1">
                  <a:lumMod val="7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766D4855-7032-8277-CA9C-D8E28B5FBBA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4599" y="1544128"/>
            <a:ext cx="4636698" cy="32262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D14A5D-1313-F17B-5087-D6C8CC2985D0}"/>
              </a:ext>
            </a:extLst>
          </p:cNvPr>
          <p:cNvSpPr txBox="1"/>
          <p:nvPr/>
        </p:nvSpPr>
        <p:spPr>
          <a:xfrm>
            <a:off x="6203829" y="4835454"/>
            <a:ext cx="49213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이번 부활절에는 나이지리아 북부 전역의 기독교인들의 주님의 보호하심을 위해 기도해 주십시오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noto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기독교인들은 </a:t>
            </a:r>
            <a:r>
              <a:rPr lang="ko-KR" altLang="en-US" sz="1200" b="0" i="0" dirty="0" err="1">
                <a:solidFill>
                  <a:srgbClr val="000000"/>
                </a:solidFill>
                <a:effectLst/>
                <a:latin typeface="noto"/>
              </a:rPr>
              <a:t>보코하람과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 북동부의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noto"/>
              </a:rPr>
              <a:t>ISWAP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분파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noto"/>
              </a:rPr>
              <a:t>,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미들 벨트의 여러 주에 걸쳐 있는 </a:t>
            </a:r>
            <a:r>
              <a:rPr lang="ko-KR" altLang="en-US" sz="1200" b="0" i="0" dirty="0" err="1">
                <a:solidFill>
                  <a:srgbClr val="000000"/>
                </a:solidFill>
                <a:effectLst/>
                <a:latin typeface="noto"/>
              </a:rPr>
              <a:t>풀라니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 무장단체를 포함한 다양한 이슬람 무장단체에 속한 전사들의 공격에 직면해 있습니다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noto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그들이 십자가의 죽음을 통한 그리스도의 구속을 평화롭게 기념할 수 있도록 기도해 주십시오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noto"/>
              </a:rPr>
              <a:t>.</a:t>
            </a:r>
            <a:endParaRPr lang="ko-KR" altLang="en-US" sz="1200" dirty="0">
              <a:solidFill>
                <a:srgbClr val="0416BC"/>
              </a:solidFill>
            </a:endParaRP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37E5872-FCBD-4BD2-B548-12C3DDF45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0" y="2799025"/>
            <a:ext cx="4800600" cy="3373175"/>
          </a:xfrm>
        </p:spPr>
        <p:txBody>
          <a:bodyPr>
            <a:normAutofit/>
          </a:bodyPr>
          <a:lstStyle/>
          <a:p>
            <a:pPr algn="just"/>
            <a:r>
              <a:rPr lang="en-US" altLang="ko-KR" sz="1200" dirty="0" err="1">
                <a:latin typeface="+mn-ea"/>
                <a:ea typeface="+mn-ea"/>
              </a:rPr>
              <a:t>Gwadue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en-US" altLang="ko-KR" sz="1200" dirty="0" err="1">
                <a:latin typeface="+mn-ea"/>
                <a:ea typeface="+mn-ea"/>
              </a:rPr>
              <a:t>Kwaghtyo</a:t>
            </a:r>
            <a:r>
              <a:rPr lang="en-US" altLang="ko-KR" sz="1200" dirty="0">
                <a:latin typeface="+mn-ea"/>
                <a:ea typeface="+mn-ea"/>
              </a:rPr>
              <a:t> </a:t>
            </a:r>
            <a:r>
              <a:rPr lang="ko-KR" altLang="en-US" sz="1200" dirty="0">
                <a:latin typeface="+mn-ea"/>
                <a:ea typeface="+mn-ea"/>
              </a:rPr>
              <a:t>목사는 철야 기도회를 인도하고 있었는데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무장괴한들이 교회 총을 난사하며 난입했습니다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 헤럴드는 목격자 </a:t>
            </a:r>
            <a:r>
              <a:rPr lang="en-US" altLang="ko-KR" sz="1200" dirty="0">
                <a:latin typeface="+mn-ea"/>
                <a:ea typeface="+mn-ea"/>
              </a:rPr>
              <a:t>Tor</a:t>
            </a:r>
            <a:r>
              <a:rPr lang="ko-KR" altLang="en-US" sz="1200" dirty="0">
                <a:latin typeface="+mn-ea"/>
                <a:ea typeface="+mn-ea"/>
              </a:rPr>
              <a:t>의 증언을 보도했습니다</a:t>
            </a:r>
            <a:r>
              <a:rPr lang="en-US" altLang="ko-KR" sz="1200" dirty="0">
                <a:latin typeface="+mn-ea"/>
                <a:ea typeface="+mn-ea"/>
              </a:rPr>
              <a:t>. “</a:t>
            </a:r>
            <a:r>
              <a:rPr lang="ko-KR" altLang="en-US" sz="1200" dirty="0">
                <a:latin typeface="+mn-ea"/>
                <a:ea typeface="+mn-ea"/>
              </a:rPr>
              <a:t>오늘 새벽까지 한 지역교회가 철야 기도를 가졌습니다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그들이 기도하고 있을 때 무장세력들이 성도들을 둘러쌓습니다</a:t>
            </a:r>
            <a:r>
              <a:rPr lang="en-US" altLang="ko-KR" sz="1200" dirty="0">
                <a:latin typeface="+mn-ea"/>
                <a:ea typeface="+mn-ea"/>
              </a:rPr>
              <a:t>.” </a:t>
            </a:r>
            <a:r>
              <a:rPr lang="ko-KR" altLang="en-US" sz="1200" dirty="0">
                <a:latin typeface="+mn-ea"/>
                <a:ea typeface="+mn-ea"/>
              </a:rPr>
              <a:t>의회 의장은 </a:t>
            </a:r>
            <a:r>
              <a:rPr lang="en-US" altLang="ko-KR" sz="1200" dirty="0">
                <a:latin typeface="+mn-ea"/>
                <a:ea typeface="+mn-ea"/>
              </a:rPr>
              <a:t>“</a:t>
            </a:r>
            <a:r>
              <a:rPr lang="ko-KR" altLang="en-US" sz="1200" dirty="0">
                <a:latin typeface="+mn-ea"/>
                <a:ea typeface="+mn-ea"/>
              </a:rPr>
              <a:t>그들은 소년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명을 살해하고</a:t>
            </a:r>
            <a:r>
              <a:rPr lang="en-US" altLang="ko-KR" sz="1200" dirty="0">
                <a:latin typeface="+mn-ea"/>
                <a:ea typeface="+mn-ea"/>
              </a:rPr>
              <a:t>, 3</a:t>
            </a:r>
            <a:r>
              <a:rPr lang="ko-KR" altLang="en-US" sz="1200" dirty="0">
                <a:latin typeface="+mn-ea"/>
                <a:ea typeface="+mn-ea"/>
              </a:rPr>
              <a:t>명을 납치해 갔으며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 err="1">
                <a:latin typeface="+mn-ea"/>
                <a:ea typeface="+mn-ea"/>
              </a:rPr>
              <a:t>마체테</a:t>
            </a:r>
            <a:r>
              <a:rPr lang="en-US" altLang="ko-KR" sz="1200" dirty="0">
                <a:latin typeface="+mn-ea"/>
                <a:ea typeface="+mn-ea"/>
              </a:rPr>
              <a:t>(machete)</a:t>
            </a:r>
            <a:r>
              <a:rPr lang="ko-KR" altLang="en-US" sz="1200" dirty="0">
                <a:latin typeface="+mn-ea"/>
                <a:ea typeface="+mn-ea"/>
              </a:rPr>
              <a:t>로 </a:t>
            </a:r>
            <a:r>
              <a:rPr lang="en-US" altLang="ko-KR" sz="1200" dirty="0">
                <a:latin typeface="+mn-ea"/>
                <a:ea typeface="+mn-ea"/>
              </a:rPr>
              <a:t>2</a:t>
            </a:r>
            <a:r>
              <a:rPr lang="ko-KR" altLang="en-US" sz="1200" dirty="0">
                <a:latin typeface="+mn-ea"/>
                <a:ea typeface="+mn-ea"/>
              </a:rPr>
              <a:t>명을 다치게 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부상자들은 지금 병원에 있습니다</a:t>
            </a:r>
            <a:r>
              <a:rPr lang="en-US" altLang="ko-KR" sz="1200" dirty="0">
                <a:latin typeface="+mn-ea"/>
                <a:ea typeface="+mn-ea"/>
              </a:rPr>
              <a:t>.”</a:t>
            </a:r>
            <a:r>
              <a:rPr lang="ko-KR" altLang="en-US" sz="1200" dirty="0">
                <a:latin typeface="+mn-ea"/>
                <a:ea typeface="+mn-ea"/>
              </a:rPr>
              <a:t>라고 말했습니다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한편</a:t>
            </a:r>
            <a:r>
              <a:rPr lang="en-US" altLang="ko-KR" sz="1200" dirty="0">
                <a:latin typeface="+mn-ea"/>
                <a:ea typeface="+mn-ea"/>
              </a:rPr>
              <a:t>, 4</a:t>
            </a:r>
            <a:r>
              <a:rPr lang="ko-KR" altLang="en-US" sz="1200" dirty="0">
                <a:latin typeface="+mn-ea"/>
                <a:ea typeface="+mn-ea"/>
              </a:rPr>
              <a:t>월 </a:t>
            </a:r>
            <a:r>
              <a:rPr lang="en-US" altLang="ko-KR" sz="1200" dirty="0">
                <a:latin typeface="+mn-ea"/>
                <a:ea typeface="+mn-ea"/>
              </a:rPr>
              <a:t>4</a:t>
            </a:r>
            <a:r>
              <a:rPr lang="ko-KR" altLang="en-US" sz="1200" dirty="0">
                <a:latin typeface="+mn-ea"/>
                <a:ea typeface="+mn-ea"/>
              </a:rPr>
              <a:t>일 또 다른 납치 사건이 발생했습니다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 err="1">
                <a:latin typeface="+mn-ea"/>
                <a:ea typeface="+mn-ea"/>
              </a:rPr>
              <a:t>카두나의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ko-KR" altLang="en-US" sz="1200" dirty="0" err="1">
                <a:latin typeface="+mn-ea"/>
                <a:ea typeface="+mn-ea"/>
              </a:rPr>
              <a:t>카치아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 err="1">
                <a:latin typeface="+mn-ea"/>
                <a:ea typeface="+mn-ea"/>
              </a:rPr>
              <a:t>아원의</a:t>
            </a:r>
            <a:r>
              <a:rPr lang="ko-KR" altLang="en-US" sz="1200" dirty="0">
                <a:latin typeface="+mn-ea"/>
                <a:ea typeface="+mn-ea"/>
              </a:rPr>
              <a:t> 공립 중등학교에서 집으로 돌아가던 학생들이 신원을 알 수 없는 괴한들에 의해 </a:t>
            </a:r>
            <a:r>
              <a:rPr lang="en-US" altLang="ko-KR" sz="1200" dirty="0">
                <a:latin typeface="+mn-ea"/>
                <a:ea typeface="+mn-ea"/>
              </a:rPr>
              <a:t>8</a:t>
            </a:r>
            <a:r>
              <a:rPr lang="ko-KR" altLang="en-US" sz="1200" dirty="0">
                <a:latin typeface="+mn-ea"/>
                <a:ea typeface="+mn-ea"/>
              </a:rPr>
              <a:t>명이 납치되었습니다</a:t>
            </a:r>
            <a:r>
              <a:rPr lang="en-US" altLang="ko-KR" sz="1200" dirty="0">
                <a:latin typeface="+mn-ea"/>
                <a:ea typeface="+mn-ea"/>
              </a:rPr>
              <a:t>. Nasir </a:t>
            </a:r>
            <a:r>
              <a:rPr lang="en-US" altLang="ko-KR" sz="1200" dirty="0" err="1">
                <a:latin typeface="+mn-ea"/>
                <a:ea typeface="+mn-ea"/>
              </a:rPr>
              <a:t>el</a:t>
            </a:r>
            <a:r>
              <a:rPr lang="en-US" altLang="ko-KR" sz="1200" dirty="0">
                <a:latin typeface="+mn-ea"/>
                <a:ea typeface="+mn-ea"/>
              </a:rPr>
              <a:t>-Rufai </a:t>
            </a:r>
            <a:r>
              <a:rPr lang="ko-KR" altLang="en-US" sz="1200" dirty="0" err="1">
                <a:latin typeface="+mn-ea"/>
                <a:ea typeface="+mn-ea"/>
              </a:rPr>
              <a:t>카두나</a:t>
            </a:r>
            <a:r>
              <a:rPr lang="ko-KR" altLang="en-US" sz="1200" dirty="0">
                <a:latin typeface="+mn-ea"/>
                <a:ea typeface="+mn-ea"/>
              </a:rPr>
              <a:t> 주지사는 언론에 희생자들을 구출하기 위한 노력이 진행 중이라고 말했습니다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현재</a:t>
            </a:r>
            <a:r>
              <a:rPr lang="en-US" altLang="ko-KR" sz="1200" dirty="0">
                <a:latin typeface="+mn-ea"/>
                <a:ea typeface="+mn-ea"/>
              </a:rPr>
              <a:t>,</a:t>
            </a:r>
            <a:r>
              <a:rPr lang="ko-KR" altLang="en-US" sz="1200" dirty="0">
                <a:latin typeface="+mn-ea"/>
                <a:ea typeface="+mn-ea"/>
              </a:rPr>
              <a:t> 피해자 중 기독교인이 있는지는 확실하지 않습니다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납치범이나 동기에 대해서도 알려진 정보는 없습니다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4329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FAD168D6-1577-82AC-CE7A-26B01C58C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anchor="b">
            <a:normAutofit/>
          </a:bodyPr>
          <a:lstStyle/>
          <a:p>
            <a:r>
              <a:rPr lang="ko-KR" altLang="en-US">
                <a:solidFill>
                  <a:schemeClr val="bg1"/>
                </a:solidFill>
              </a:rPr>
              <a:t>북한을 위한 기도</a:t>
            </a:r>
          </a:p>
        </p:txBody>
      </p:sp>
      <p:pic>
        <p:nvPicPr>
          <p:cNvPr id="11" name="내용 개체 틀 10" descr="건물, 야외, 집이(가) 표시된 사진&#10;&#10;자동 생성된 설명">
            <a:extLst>
              <a:ext uri="{FF2B5EF4-FFF2-40B4-BE49-F238E27FC236}">
                <a16:creationId xmlns:a16="http://schemas.microsoft.com/office/drawing/2014/main" id="{EA2950B7-0BDF-7F3D-5C4A-817ABE1418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-3175" y="411655"/>
            <a:ext cx="6196013" cy="3779567"/>
          </a:xfrm>
          <a:noFill/>
        </p:spPr>
      </p:pic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C35426FB-D735-D28E-ACD7-19736C43F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anchor="ctr">
            <a:normAutofit fontScale="92500"/>
          </a:bodyPr>
          <a:lstStyle/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/>
              <a:t>북한의 기독교 박해 중단과 지하교회 성도들을 위해 기도합니다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반동사상문화법 및 청년교양보장법 등 코로나 기간에도 기독교 박해에 이용될 수 있는 여러 법률을 만들었던 북한은 최근 </a:t>
            </a:r>
            <a:r>
              <a:rPr lang="ko-KR" altLang="en-US" sz="1100" dirty="0" err="1"/>
              <a:t>평양문화어보호법을</a:t>
            </a:r>
            <a:r>
              <a:rPr lang="ko-KR" altLang="en-US" sz="1100" dirty="0"/>
              <a:t> 추가로 제정하여 사람들의 일상 언어까지 통제의 대상으로 삼고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국가적인 어려움을 더욱 강력한 통제와 억압</a:t>
            </a:r>
            <a:r>
              <a:rPr lang="en-US" altLang="ko-KR" sz="1100" dirty="0"/>
              <a:t>, </a:t>
            </a:r>
            <a:r>
              <a:rPr lang="ko-KR" altLang="en-US" sz="1100" dirty="0"/>
              <a:t>박해로 풀어내는 모습이지만 이것이 대안이 될 수 없습니다</a:t>
            </a:r>
            <a:r>
              <a:rPr lang="en-US" altLang="ko-KR" sz="1100" dirty="0"/>
              <a:t>. 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/>
              <a:t>중국의 포스트 코로나로의 전환이 급격하게 진행되고 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북중</a:t>
            </a:r>
            <a:r>
              <a:rPr lang="ko-KR" altLang="en-US" sz="1100" dirty="0"/>
              <a:t> 간의 물적 교류도 점차 확대되고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인적 교류도 현재는 제한적이지만 점진적으로 개선 될 것으로 예상됩니다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특히 북한이 외화벌이를 위해 관광산업 등에 다시금 힘 쓸 가능성이 높아 </a:t>
            </a:r>
            <a:r>
              <a:rPr lang="ko-KR" altLang="en-US" sz="1100" dirty="0" err="1"/>
              <a:t>북중</a:t>
            </a:r>
            <a:r>
              <a:rPr lang="ko-KR" altLang="en-US" sz="1100" dirty="0"/>
              <a:t> 인적교류의 활성화가 전망됩니다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상황 변화가 북한선교에도 긍정적인 환경으로 작용하길 기대합니다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중국 현장사역자들과 선교사들의 안전을 위해 기도합니다</a:t>
            </a:r>
            <a:r>
              <a:rPr lang="en-US" altLang="ko-KR" sz="1100" dirty="0"/>
              <a:t>. 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/>
              <a:t>특별히 북한에 억류되어 있는 김정욱</a:t>
            </a:r>
            <a:r>
              <a:rPr lang="en-US" altLang="ko-KR" sz="1100" dirty="0"/>
              <a:t>(2013), </a:t>
            </a:r>
            <a:r>
              <a:rPr lang="ko-KR" altLang="en-US" sz="1100" dirty="0" err="1"/>
              <a:t>김국기</a:t>
            </a:r>
            <a:r>
              <a:rPr lang="en-US" altLang="ko-KR" sz="1100" dirty="0"/>
              <a:t>(2014), </a:t>
            </a:r>
            <a:r>
              <a:rPr lang="ko-KR" altLang="en-US" sz="1100" dirty="0" err="1"/>
              <a:t>최춘길</a:t>
            </a:r>
            <a:r>
              <a:rPr lang="en-US" altLang="ko-KR" sz="1100" dirty="0"/>
              <a:t>(2014)</a:t>
            </a:r>
            <a:r>
              <a:rPr lang="ko-KR" altLang="en-US" sz="1100" dirty="0"/>
              <a:t>선교사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탈북민</a:t>
            </a:r>
            <a:r>
              <a:rPr lang="ko-KR" altLang="en-US" sz="1100" dirty="0"/>
              <a:t> 출신 김원호</a:t>
            </a:r>
            <a:r>
              <a:rPr lang="en-US" altLang="ko-KR" sz="1100" dirty="0"/>
              <a:t>(2016), </a:t>
            </a:r>
            <a:r>
              <a:rPr lang="ko-KR" altLang="en-US" sz="1100" dirty="0" err="1"/>
              <a:t>함진우</a:t>
            </a:r>
            <a:r>
              <a:rPr lang="en-US" altLang="ko-KR" sz="1100" dirty="0"/>
              <a:t>(2016), </a:t>
            </a:r>
            <a:r>
              <a:rPr lang="ko-KR" altLang="en-US" sz="1100" dirty="0"/>
              <a:t>고현철</a:t>
            </a:r>
            <a:r>
              <a:rPr lang="en-US" altLang="ko-KR" sz="1100" dirty="0"/>
              <a:t>(2016)</a:t>
            </a:r>
            <a:r>
              <a:rPr lang="ko-KR" altLang="en-US" sz="1100" dirty="0"/>
              <a:t>씨</a:t>
            </a:r>
            <a:r>
              <a:rPr lang="en-US" altLang="ko-KR" sz="1100" dirty="0"/>
              <a:t>, </a:t>
            </a:r>
            <a:r>
              <a:rPr lang="ko-KR" altLang="en-US" sz="1100" dirty="0"/>
              <a:t>그리고 조선족 사역자들의 조속한 석방을 위해 기도합니다</a:t>
            </a:r>
            <a:r>
              <a:rPr lang="en-US" altLang="ko-KR" sz="1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5003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>
                    <a:lumMod val="50000"/>
                  </a:schemeClr>
                </a:solidFill>
              </a:rPr>
              <a:t>오픈도어</a:t>
            </a:r>
            <a:endParaRPr lang="ko-KR" altLang="en-US" sz="2000" i="1" dirty="0">
              <a:solidFill>
                <a:schemeClr val="tx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77500" lnSpcReduction="2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>
                <a:solidFill>
                  <a:schemeClr val="tx1">
                    <a:lumMod val="50000"/>
                  </a:schemeClr>
                </a:solidFill>
              </a:rPr>
              <a:t>북한선교학교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참가자들의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준비된 강사들을 통하여 아버지의 긍휼한 마음을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오픈도어를 통하여 마음이 하나되는 은혜의 강물이 흘러 넘치기를 기도합니다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US" altLang="ko-KR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fontScale="92500"/>
          </a:bodyPr>
          <a:lstStyle/>
          <a:p>
            <a:pPr marL="0" indent="0" algn="just">
              <a:buNone/>
            </a:pPr>
            <a:r>
              <a:rPr lang="ko-KR" altLang="en-US" sz="1100" dirty="0">
                <a:solidFill>
                  <a:schemeClr val="tx2"/>
                </a:solidFill>
              </a:rPr>
              <a:t>아프리카에는 세계 어느 곳보다 많은 기독교인이 있습니다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그러나 가장 최근의 </a:t>
            </a:r>
            <a:r>
              <a:rPr lang="en-US" altLang="ko-KR" sz="1100" dirty="0">
                <a:solidFill>
                  <a:schemeClr val="tx2"/>
                </a:solidFill>
              </a:rPr>
              <a:t>Open Doors </a:t>
            </a:r>
            <a:r>
              <a:rPr lang="ko-KR" altLang="en-US" sz="1100" dirty="0">
                <a:solidFill>
                  <a:schemeClr val="tx2"/>
                </a:solidFill>
              </a:rPr>
              <a:t>조사에 따르면 </a:t>
            </a:r>
            <a:r>
              <a:rPr lang="en-US" altLang="ko-KR" sz="1100" dirty="0">
                <a:solidFill>
                  <a:schemeClr val="tx2"/>
                </a:solidFill>
              </a:rPr>
              <a:t>2022</a:t>
            </a:r>
            <a:r>
              <a:rPr lang="ko-KR" altLang="en-US" sz="1100" dirty="0">
                <a:solidFill>
                  <a:schemeClr val="tx2"/>
                </a:solidFill>
              </a:rPr>
              <a:t>년에 신앙 때문에 살해된 기독교인의 최소 </a:t>
            </a:r>
            <a:r>
              <a:rPr lang="en-US" altLang="ko-KR" sz="1100" dirty="0">
                <a:solidFill>
                  <a:schemeClr val="tx2"/>
                </a:solidFill>
              </a:rPr>
              <a:t>95%</a:t>
            </a:r>
            <a:r>
              <a:rPr lang="ko-KR" altLang="en-US" sz="1100" dirty="0">
                <a:solidFill>
                  <a:schemeClr val="tx2"/>
                </a:solidFill>
              </a:rPr>
              <a:t>가 사하라 사막 이남 아프리카에서 살해된 것으로 추정됩니다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그 중 대다수는 나이지리아에 있습니다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ko-KR" altLang="en-US" sz="1100" dirty="0">
                <a:solidFill>
                  <a:schemeClr val="tx2"/>
                </a:solidFill>
              </a:rPr>
              <a:t>사하라 사막 이남 아프리카 전역에서 기독교인에 대한 폭력은 상상조차 할 수 없습니다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그러나 세상은 주목하지 않고 있습니다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설상가상으로 이 땅의 기독교인들은 눈치조차 채지 못하고 있습니다</a:t>
            </a:r>
            <a:r>
              <a:rPr lang="en-US" altLang="ko-KR" sz="11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829914" y="3960826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778672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215693" y="3967204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362" y="3960826"/>
            <a:ext cx="4908268" cy="210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9AC6F4-9F40-4E8D-B217-72D59E56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/>
          <a:lstStyle/>
          <a:p>
            <a:pPr rtl="0"/>
            <a:r>
              <a:rPr lang="ko-KR" altLang="en-US" dirty="0"/>
              <a:t>알림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0FF0B9-C44C-4382-BEA4-405486B55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1. 2023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년에도 박해 받는 교회를 위한 오픈도어 기도모임은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우리가 박해 받는 교회를 위해 기도할 때 하나님이 우리의 필요를 채워 주실 것입니다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pPr>
              <a:lnSpc>
                <a:spcPct val="120000"/>
              </a:lnSpc>
            </a:pPr>
            <a:br>
              <a:rPr lang="en-US" altLang="ko-KR" sz="2400" dirty="0">
                <a:solidFill>
                  <a:schemeClr val="bg1"/>
                </a:solidFill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highlight>
                  <a:srgbClr val="000000"/>
                </a:highlight>
              </a:rPr>
              <a:t>2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시리아와 이라크를 위한 희망의 백만기도캠페인은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www.makehopelast.org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을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주위분들과 공유해 주셔서  기도의 불을 밝혀 주세요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!!!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pPr>
              <a:lnSpc>
                <a:spcPct val="120000"/>
              </a:lnSpc>
            </a:pPr>
            <a:b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모임 기도시간을 조정하여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7:30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에 시작합니다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다음 기도시간은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4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18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화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)  pm 7:30 - 8:30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endParaRPr lang="ko-KR" altLang="en-US" sz="1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15" name="그림 개체 틀 14" descr="다양한 꽃병이 놓인 선반">
            <a:extLst>
              <a:ext uri="{FF2B5EF4-FFF2-40B4-BE49-F238E27FC236}">
                <a16:creationId xmlns:a16="http://schemas.microsoft.com/office/drawing/2014/main" id="{7F016E5C-96C4-4A52-A003-E44E57E755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654324"/>
            <a:ext cx="3209544" cy="1362456"/>
          </a:xfrm>
        </p:spPr>
      </p:pic>
      <p:pic>
        <p:nvPicPr>
          <p:cNvPr id="17" name="그림 개체 틀 16" descr="식물을 심은 파랑 화분 3개">
            <a:extLst>
              <a:ext uri="{FF2B5EF4-FFF2-40B4-BE49-F238E27FC236}">
                <a16:creationId xmlns:a16="http://schemas.microsoft.com/office/drawing/2014/main" id="{7A6DBEF4-A480-49BE-945B-C09709E372C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2065548"/>
            <a:ext cx="3209544" cy="1362456"/>
          </a:xfrm>
        </p:spPr>
      </p:pic>
      <p:pic>
        <p:nvPicPr>
          <p:cNvPr id="19" name="그림 개체 틀 18">
            <a:hlinkClick r:id="rId6"/>
            <a:extLst>
              <a:ext uri="{FF2B5EF4-FFF2-40B4-BE49-F238E27FC236}">
                <a16:creationId xmlns:a16="http://schemas.microsoft.com/office/drawing/2014/main" id="{81E8D581-D606-43A2-AFFD-5A40E887B6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3476772"/>
            <a:ext cx="3209544" cy="1362456"/>
          </a:xfrm>
        </p:spPr>
      </p:pic>
      <p:pic>
        <p:nvPicPr>
          <p:cNvPr id="21" name="그림 개체 틀 20" descr="물레를 돌려 화분 만들기">
            <a:extLst>
              <a:ext uri="{FF2B5EF4-FFF2-40B4-BE49-F238E27FC236}">
                <a16:creationId xmlns:a16="http://schemas.microsoft.com/office/drawing/2014/main" id="{D1868DF3-9029-4255-9E37-46C7B54BF7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4887996"/>
            <a:ext cx="3209544" cy="136245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64ADFE-6B62-430B-88D6-AF0CC5D5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9F416924-7678-4629-A593-ACE48177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1F70A700-FA6F-47D7-9669-D5494856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5364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00C4FDB-0CD0-4A24-86DA-1A1D1D16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DA8E3932-CA6C-420E-9ABA-34B69620C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개체 틀 18" descr="용설란을 담은 그림">
            <a:extLst>
              <a:ext uri="{FF2B5EF4-FFF2-40B4-BE49-F238E27FC236}">
                <a16:creationId xmlns:a16="http://schemas.microsoft.com/office/drawing/2014/main" id="{E15DD46D-2D7C-463F-A18B-CF4C30E08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1066800"/>
            <a:ext cx="2405746" cy="2262033"/>
          </a:xfrm>
        </p:spPr>
      </p:pic>
      <p:pic>
        <p:nvPicPr>
          <p:cNvPr id="9" name="그림 개체 틀 8" descr="산, 야외, 하늘, 암석, 텐트를 담은 그림">
            <a:extLst>
              <a:ext uri="{FF2B5EF4-FFF2-40B4-BE49-F238E27FC236}">
                <a16:creationId xmlns:a16="http://schemas.microsoft.com/office/drawing/2014/main" id="{028D98CD-8146-4256-BD0A-D7B4C7C7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4" y="1066800"/>
            <a:ext cx="2405746" cy="2262033"/>
          </a:xfrm>
        </p:spPr>
      </p:pic>
      <p:pic>
        <p:nvPicPr>
          <p:cNvPr id="23" name="그림 개체 틀 22" descr="계곡, 자연, 협곡, 산을 담은 그림">
            <a:extLst>
              <a:ext uri="{FF2B5EF4-FFF2-40B4-BE49-F238E27FC236}">
                <a16:creationId xmlns:a16="http://schemas.microsoft.com/office/drawing/2014/main" id="{349394C9-EF9F-4C84-8978-9CF03DD05E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3443645"/>
            <a:ext cx="2405746" cy="2262033"/>
          </a:xfrm>
        </p:spPr>
      </p:pic>
      <p:pic>
        <p:nvPicPr>
          <p:cNvPr id="11" name="그림 개체 틀 10" descr="알로에 잎 클로즈업">
            <a:extLst>
              <a:ext uri="{FF2B5EF4-FFF2-40B4-BE49-F238E27FC236}">
                <a16:creationId xmlns:a16="http://schemas.microsoft.com/office/drawing/2014/main" id="{F5EBEBC0-CDA5-4DF4-A64C-698FF0B3401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5" y="3443645"/>
            <a:ext cx="2405746" cy="2262033"/>
          </a:xfrm>
        </p:spPr>
      </p:pic>
      <p:sp>
        <p:nvSpPr>
          <p:cNvPr id="26" name="날짜 개체 틀 25">
            <a:extLst>
              <a:ext uri="{FF2B5EF4-FFF2-40B4-BE49-F238E27FC236}">
                <a16:creationId xmlns:a16="http://schemas.microsoft.com/office/drawing/2014/main" id="{E6DC388C-72CE-4D2C-AA32-E1FF83F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11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바닥글 개체 틀 26">
            <a:extLst>
              <a:ext uri="{FF2B5EF4-FFF2-40B4-BE49-F238E27FC236}">
                <a16:creationId xmlns:a16="http://schemas.microsoft.com/office/drawing/2014/main" id="{FD50BB59-A665-4D1E-BAE0-8D164269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96E5A4EB-E183-4EF0-8266-412826A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280186"/>
      </p:ext>
    </p:extLst>
  </p:cSld>
  <p:clrMapOvr>
    <a:masterClrMapping/>
  </p:clrMapOvr>
</p:sld>
</file>

<file path=ppt/theme/theme1.xml><?xml version="1.0" encoding="utf-8"?>
<a:theme xmlns:a="http://schemas.openxmlformats.org/drawingml/2006/main" name="벚꽃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357_TF03031002_TF03031002.potx" id="{9B1E95B5-C4D6-4671-8F5A-044EDC61D108}" vid="{F2079B9E-2AE6-46A2-85B1-F81CA2E2F25A}"/>
    </a:ext>
  </a:extLst>
</a:theme>
</file>

<file path=ppt/theme/theme2.xml><?xml version="1.0" encoding="utf-8"?>
<a:theme xmlns:a="http://schemas.openxmlformats.org/drawingml/2006/main" name="Office 테마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벚꽃 자연 프레젠테이션(와이드스크린)</Template>
  <TotalTime>1497</TotalTime>
  <Words>1264</Words>
  <Application>Microsoft Office PowerPoint</Application>
  <PresentationFormat>와이드스크린</PresentationFormat>
  <Paragraphs>90</Paragraphs>
  <Slides>13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5" baseType="lpstr">
      <vt:lpstr>HY목각파임B</vt:lpstr>
      <vt:lpstr>HY중고딕</vt:lpstr>
      <vt:lpstr>noto</vt:lpstr>
      <vt:lpstr>幼圆</vt:lpstr>
      <vt:lpstr>맑은 고딕</vt:lpstr>
      <vt:lpstr>batang</vt:lpstr>
      <vt:lpstr>휴먼매직체</vt:lpstr>
      <vt:lpstr>Aharoni</vt:lpstr>
      <vt:lpstr>Arial</vt:lpstr>
      <vt:lpstr>Cambria</vt:lpstr>
      <vt:lpstr>roboto</vt:lpstr>
      <vt:lpstr>벚꽃 16x9</vt:lpstr>
      <vt:lpstr>Prayer Meeting  for Persecuted Church Worldwide</vt:lpstr>
      <vt:lpstr>순서</vt:lpstr>
      <vt:lpstr>오픈도어 영상</vt:lpstr>
      <vt:lpstr>OPEN DOORS CORE VALUE/핵심가치 (3’)</vt:lpstr>
      <vt:lpstr>OPEN DOORS  CORE VALUE 5</vt:lpstr>
      <vt:lpstr>박해 받는 교회를 위한 기도(30')</vt:lpstr>
      <vt:lpstr>WWL 박해순위 10위 국가/Sudan</vt:lpstr>
      <vt:lpstr>WWL 박해순위 10위 국가/Sudan</vt:lpstr>
      <vt:lpstr>#나이지리아:부활절을 앞두고 교회 공격으로 1명 사망, 최소 3명 납치</vt:lpstr>
      <vt:lpstr>북한을 위한 기도</vt:lpstr>
      <vt:lpstr>박해 받는 교회를 위한 기도가 이 땅에 요원의 불길처럼 뜨겁게 일어나기를 기도합니다.</vt:lpstr>
      <vt:lpstr>알림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15</cp:revision>
  <dcterms:created xsi:type="dcterms:W3CDTF">2023-03-21T06:10:29Z</dcterms:created>
  <dcterms:modified xsi:type="dcterms:W3CDTF">2023-04-11T08:09:27Z</dcterms:modified>
</cp:coreProperties>
</file>