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20"/>
  </p:notesMasterIdLst>
  <p:handoutMasterIdLst>
    <p:handoutMasterId r:id="rId21"/>
  </p:handoutMasterIdLst>
  <p:sldIdLst>
    <p:sldId id="256" r:id="rId5"/>
    <p:sldId id="349" r:id="rId6"/>
    <p:sldId id="341" r:id="rId7"/>
    <p:sldId id="343" r:id="rId8"/>
    <p:sldId id="373" r:id="rId9"/>
    <p:sldId id="374" r:id="rId10"/>
    <p:sldId id="375" r:id="rId11"/>
    <p:sldId id="2445" r:id="rId12"/>
    <p:sldId id="2446" r:id="rId13"/>
    <p:sldId id="271" r:id="rId14"/>
    <p:sldId id="346" r:id="rId15"/>
    <p:sldId id="2447" r:id="rId16"/>
    <p:sldId id="2448" r:id="rId17"/>
    <p:sldId id="409" r:id="rId18"/>
    <p:sldId id="2449" r:id="rId1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7B7544C-42D7-4873-A8D4-2D240BE596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8A6EE3-A2F8-4241-8DF3-7E17241E6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3833D-0448-4964-A3FC-7C2EB074D285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2023-04-18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1103AF7-ACBE-49AD-9865-F6A2CE9883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E202F9E-810E-4EEC-8B18-4A8A566E03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9C86A-1226-43B5-A55F-7EF39D468B7A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1343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01E8E6DD-9E75-4F64-9821-7CAA1E99FC8A}" type="datetime1">
              <a:rPr lang="ko-KR" altLang="en-US" smtClean="0"/>
              <a:pPr/>
              <a:t>2023-04-18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2E2E0407-935A-438B-AF66-28803EDE65A9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0795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33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5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2023-04-18</a:t>
            </a:fld>
            <a:endParaRPr 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953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562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F47124D-D927-400B-B59C-CEDBD507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3976" y="-43974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6ADF6CE-9ECB-46C3-934F-B81BC2BE0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 anchor="b">
            <a:norm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62DF7C0A-1B3B-401D-A625-E7F87B1DFE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840" y="3013206"/>
            <a:ext cx="11084189" cy="3854030"/>
          </a:xfrm>
          <a:custGeom>
            <a:avLst/>
            <a:gdLst>
              <a:gd name="connsiteX0" fmla="*/ 5542094 w 11084189"/>
              <a:gd name="connsiteY0" fmla="*/ 0 h 3854030"/>
              <a:gd name="connsiteX1" fmla="*/ 11061525 w 11084189"/>
              <a:gd name="connsiteY1" fmla="*/ 3748287 h 3854030"/>
              <a:gd name="connsiteX2" fmla="*/ 11084189 w 11084189"/>
              <a:gd name="connsiteY2" fmla="*/ 3854030 h 3854030"/>
              <a:gd name="connsiteX3" fmla="*/ 0 w 11084189"/>
              <a:gd name="connsiteY3" fmla="*/ 3854030 h 3854030"/>
              <a:gd name="connsiteX4" fmla="*/ 22663 w 11084189"/>
              <a:gd name="connsiteY4" fmla="*/ 3748287 h 3854030"/>
              <a:gd name="connsiteX5" fmla="*/ 5542094 w 11084189"/>
              <a:gd name="connsiteY5" fmla="*/ 0 h 385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ADA6D2C5-E6A9-4A27-AE58-9CEDCFCB4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1905001"/>
            <a:ext cx="8763001" cy="962442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B147A7F-B058-475D-BA3A-E1807E37B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0400" y="3144779"/>
            <a:ext cx="1371600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408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C50B4F7D-E398-40AA-9F3C-F3D59A3F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388EFA-705D-45DA-BB3E-901ED20A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B0C378B-9DA9-4513-BF84-7422A1AE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B924BE58-42FE-46C1-9582-9E08FAFE0F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200400"/>
            <a:ext cx="4633913" cy="2913063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2A2724A1-1A21-49B5-9057-269BD5D624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8749" y="862806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차트 및 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4C7413-1C75-42B7-9BFD-E0E14118F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2567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01FDE2-61AF-4DEB-BF43-3694E0083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88D0D73E-DE18-4A23-B6FB-5182A784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81000"/>
            <a:ext cx="10003218" cy="1600124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BDED38F6-34C9-4DB4-9BBF-DEBC412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FBD13A29-DF90-4047-B6E5-DFA75D6A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DD0AF7D0-41AD-41E1-84B0-436A90E2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팀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2798F9B1-9C80-43D7-9EEB-62368C6E4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19F8183-B975-40ED-AF54-2E47480E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5F15006B-9319-46AF-AE0D-7BBBA5A5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9001"/>
            <a:ext cx="10348147" cy="1388631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1" name="날짜 개체 틀 5">
            <a:extLst>
              <a:ext uri="{FF2B5EF4-FFF2-40B4-BE49-F238E27FC236}">
                <a16:creationId xmlns:a16="http://schemas.microsoft.com/office/drawing/2014/main" id="{EF966BF4-C741-471C-BD3E-40536108B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22" name="바닥글 개체 틀 6">
            <a:extLst>
              <a:ext uri="{FF2B5EF4-FFF2-40B4-BE49-F238E27FC236}">
                <a16:creationId xmlns:a16="http://schemas.microsoft.com/office/drawing/2014/main" id="{E4052D32-8B32-4C10-8FF9-3CC40E7F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23" name="슬라이드 번호 개체 틀 7">
            <a:extLst>
              <a:ext uri="{FF2B5EF4-FFF2-40B4-BE49-F238E27FC236}">
                <a16:creationId xmlns:a16="http://schemas.microsoft.com/office/drawing/2014/main" id="{423F6085-8F80-41B9-9BA1-8719DDB0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452533-4333-455C-A755-FD0DB69511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2113" y="217488"/>
            <a:ext cx="11407775" cy="434498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7286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3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5EDB5FC-CA7C-4369-A121-67C4C93AB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79814F19-D3DA-42AB-AAD4-22D54FE3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4126634-B312-428E-8F30-17C189040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1AC832B9-3155-477F-89D0-A1708364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7801D982-FEE5-4484-AD95-86DEE2E5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5F932331-BB94-49D3-9E40-67111663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  <p:sp>
        <p:nvSpPr>
          <p:cNvPr id="15" name="텍스트 개체 틀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653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6265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1" name="텍스트 개체 틀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926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2" name="텍스트 개체 틀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2987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3" name="텍스트 개체 틀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3617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텍스트 개체 틀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4229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0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32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43277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E6E3B0-B805-4CF0-82C9-298AE08E2DA0}" type="datetime1">
              <a:rPr lang="en-US" altLang="ko-KR" smtClean="0"/>
              <a:t>4/18/2023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424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11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69" r:id="rId11"/>
    <p:sldLayoutId id="2147483770" r:id="rId12"/>
    <p:sldLayoutId id="2147483771" r:id="rId13"/>
    <p:sldLayoutId id="2147483772" r:id="rId14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B0B2BB2-146B-4714-8570-77C449ABC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/>
          <a:lstStyle/>
          <a:p>
            <a:pPr rtl="0"/>
            <a:r>
              <a:rPr lang="en-US" altLang="ko-KR" b="1" dirty="0">
                <a:solidFill>
                  <a:schemeClr val="tx1"/>
                </a:solidFill>
              </a:rPr>
              <a:t>Prayer</a:t>
            </a:r>
            <a:r>
              <a:rPr lang="ko-KR" altLang="en-US" b="1" dirty="0">
                <a:solidFill>
                  <a:schemeClr val="tx1"/>
                </a:solidFill>
              </a:rPr>
              <a:t> </a:t>
            </a:r>
            <a:r>
              <a:rPr lang="en-US" altLang="ko-KR" b="1" dirty="0">
                <a:solidFill>
                  <a:schemeClr val="tx1"/>
                </a:solidFill>
              </a:rPr>
              <a:t>Meeting </a:t>
            </a:r>
            <a:br>
              <a:rPr lang="en-US" altLang="ko-KR" b="1" dirty="0">
                <a:solidFill>
                  <a:schemeClr val="tx1"/>
                </a:solidFill>
              </a:rPr>
            </a:br>
            <a:r>
              <a:rPr lang="en-US" altLang="ko-KR" b="1" dirty="0">
                <a:solidFill>
                  <a:schemeClr val="tx1"/>
                </a:solidFill>
              </a:rPr>
              <a:t>for Persecuted Church Worldwide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7DEE731E-C361-4204-9B35-43843B693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0433" y="2096219"/>
            <a:ext cx="8763001" cy="811154"/>
          </a:xfrm>
        </p:spPr>
        <p:txBody>
          <a:bodyPr rtlCol="0">
            <a:normAutofit/>
          </a:bodyPr>
          <a:lstStyle/>
          <a:p>
            <a:r>
              <a:rPr lang="ko-KR" altLang="en-US" dirty="0">
                <a:solidFill>
                  <a:schemeClr val="tx1"/>
                </a:solidFill>
              </a:rPr>
              <a:t>전세계 박해 받는 교회를 위한 오픈도어 기도회</a:t>
            </a:r>
          </a:p>
        </p:txBody>
      </p:sp>
      <p:pic>
        <p:nvPicPr>
          <p:cNvPr id="11" name="그림 개체 틀 10" descr="원뿔 모양 천막에서의 일몰을 담은 그림">
            <a:extLst>
              <a:ext uri="{FF2B5EF4-FFF2-40B4-BE49-F238E27FC236}">
                <a16:creationId xmlns:a16="http://schemas.microsoft.com/office/drawing/2014/main" id="{458CF8B8-D058-4FD3-9B2C-5511E2BCDE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840" y="3013206"/>
            <a:ext cx="11084189" cy="385403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C62038-47CB-2C3E-F89F-851A9D44161B}"/>
              </a:ext>
            </a:extLst>
          </p:cNvPr>
          <p:cNvSpPr txBox="1"/>
          <p:nvPr/>
        </p:nvSpPr>
        <p:spPr>
          <a:xfrm>
            <a:off x="4796286" y="4735902"/>
            <a:ext cx="3692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bg1"/>
                </a:solidFill>
              </a:rPr>
              <a:t>2023</a:t>
            </a:r>
            <a:r>
              <a:rPr lang="ko-KR" altLang="en-US" dirty="0">
                <a:solidFill>
                  <a:schemeClr val="bg1"/>
                </a:solidFill>
              </a:rPr>
              <a:t>년 </a:t>
            </a:r>
            <a:r>
              <a:rPr lang="en-US" altLang="ko-KR" dirty="0">
                <a:solidFill>
                  <a:schemeClr val="bg1"/>
                </a:solidFill>
              </a:rPr>
              <a:t>4</a:t>
            </a:r>
            <a:r>
              <a:rPr lang="ko-KR" altLang="en-US" dirty="0">
                <a:solidFill>
                  <a:schemeClr val="bg1"/>
                </a:solidFill>
              </a:rPr>
              <a:t>월 </a:t>
            </a:r>
            <a:r>
              <a:rPr lang="en-US" altLang="ko-KR" dirty="0">
                <a:solidFill>
                  <a:schemeClr val="bg1"/>
                </a:solidFill>
              </a:rPr>
              <a:t>18</a:t>
            </a:r>
            <a:r>
              <a:rPr lang="ko-KR" altLang="en-US" dirty="0">
                <a:solidFill>
                  <a:schemeClr val="bg1"/>
                </a:solidFill>
              </a:rPr>
              <a:t>일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ko-KR" altLang="en-US" dirty="0">
                <a:solidFill>
                  <a:schemeClr val="bg1"/>
                </a:solidFill>
              </a:rPr>
              <a:t>화</a:t>
            </a:r>
            <a:r>
              <a:rPr lang="en-US" altLang="ko-KR" dirty="0">
                <a:solidFill>
                  <a:schemeClr val="bg1"/>
                </a:solidFill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bg1"/>
                </a:solidFill>
              </a:rPr>
              <a:t>pm7:30-8:30/Zoom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bg1"/>
                </a:solidFill>
              </a:rPr>
              <a:t>회의 </a:t>
            </a:r>
            <a:r>
              <a:rPr lang="en-US" altLang="ko-KR" dirty="0">
                <a:solidFill>
                  <a:schemeClr val="bg1"/>
                </a:solidFill>
              </a:rPr>
              <a:t>ID 4286956103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66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ko-KR" sz="2000" dirty="0">
                <a:solidFill>
                  <a:schemeClr val="tx1"/>
                </a:solidFill>
              </a:rPr>
              <a:t>영상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2023 World Watch List 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6781800" y="2376797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C4EAAB5-2208-AA61-4F10-A405B1328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2603"/>
            <a:ext cx="4856144" cy="20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7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6134E62-0FEA-4101-A0C8-1395344E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소개</a:t>
            </a:r>
          </a:p>
        </p:txBody>
      </p:sp>
      <p:pic>
        <p:nvPicPr>
          <p:cNvPr id="11" name="그림 개체 틀 10" descr="하늘, 야외, 깃털, 다채로운 색, 사람을 담은 그림">
            <a:extLst>
              <a:ext uri="{FF2B5EF4-FFF2-40B4-BE49-F238E27FC236}">
                <a16:creationId xmlns:a16="http://schemas.microsoft.com/office/drawing/2014/main" id="{FE5067FA-41D2-404F-9E22-8AE250757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75" y="0"/>
            <a:ext cx="6196013" cy="4602877"/>
          </a:xfrm>
        </p:spPr>
      </p:pic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F95CA429-F668-43CB-B1F6-A9C08F07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PowerPoint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를 사용하여 어디서나 프레젠테이션을 만들고 다른 사람과 작업을 공유할 수 있습니다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시작하려면 여기에 원하는 텍스트를 입력합니다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이 템플릿에 이미지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아트 및 비디오를 추가할 수도 있습니다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. OneDrive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에 저장하여 컴퓨터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태블릿 또는 휴대폰에서 프레젠테이션에 액세스할 수 있습니다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sp>
        <p:nvSpPr>
          <p:cNvPr id="18" name="날짜 개체 틀 17">
            <a:extLst>
              <a:ext uri="{FF2B5EF4-FFF2-40B4-BE49-F238E27FC236}">
                <a16:creationId xmlns:a16="http://schemas.microsoft.com/office/drawing/2014/main" id="{D453A211-65B5-48E3-96AC-ADE300F4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바닥글 개체 틀 18">
            <a:extLst>
              <a:ext uri="{FF2B5EF4-FFF2-40B4-BE49-F238E27FC236}">
                <a16:creationId xmlns:a16="http://schemas.microsoft.com/office/drawing/2014/main" id="{DC007DDA-7459-4DC5-ADDC-B34A3D0D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8830570A-9F6D-4948-8AE0-762EE7B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00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주제 </a:t>
            </a:r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200400"/>
            <a:ext cx="4633913" cy="2913063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부제목</a:t>
            </a:r>
          </a:p>
        </p:txBody>
      </p:sp>
      <p:pic>
        <p:nvPicPr>
          <p:cNvPr id="7" name="그림 개체 틀 6" descr="형형색색 모래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749" y="862806"/>
            <a:ext cx="5132388" cy="5132388"/>
          </a:xfrm>
        </p:spPr>
      </p:pic>
    </p:spTree>
    <p:extLst>
      <p:ext uri="{BB962C8B-B14F-4D97-AF65-F5344CB8AC3E}">
        <p14:creationId xmlns:p14="http://schemas.microsoft.com/office/powerpoint/2010/main" val="2129010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5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5 ???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080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ea typeface="굴림" panose="020B0600000101010101" pitchFamily="50" charset="-127"/>
              </a:rPr>
              <a:t>11</a:t>
            </a:r>
            <a:r>
              <a:rPr lang="ko-KR" altLang="en-US" sz="28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</a:t>
            </a:r>
            <a:r>
              <a:rPr lang="en-US" altLang="ko-KR" sz="2800" dirty="0">
                <a:latin typeface="Aharoni" panose="02010803020104030203" pitchFamily="2" charset="-79"/>
                <a:cs typeface="Aharoni" panose="02010803020104030203" pitchFamily="2" charset="-79"/>
              </a:rPr>
              <a:t>India</a:t>
            </a:r>
            <a:endParaRPr lang="ko-KR" alt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"</a:t>
            </a:r>
            <a:r>
              <a:rPr lang="ko-KR" altLang="en-US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나 곧 나는 여호와라 나 외에 구원자가 </a:t>
            </a:r>
            <a:r>
              <a:rPr lang="ko-KR" altLang="en-US" sz="1050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없느니라</a:t>
            </a:r>
            <a:r>
              <a:rPr lang="en-US" altLang="ko-KR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" (</a:t>
            </a:r>
            <a:r>
              <a:rPr lang="ko-KR" altLang="en-US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이사야 </a:t>
            </a:r>
            <a:r>
              <a:rPr lang="en-US" altLang="ko-KR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43:11)</a:t>
            </a:r>
            <a:endParaRPr lang="ko-KR" altLang="en-US" sz="4000" b="0" i="0" u="none" strike="noStrike" baseline="0" dirty="0">
              <a:solidFill>
                <a:schemeClr val="accent6">
                  <a:lumMod val="20000"/>
                  <a:lumOff val="8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050" dirty="0"/>
              <a:t>인도는 종교적 평등이 법으로 보장되는 다양하고 민주적인 국가입니다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하지만 </a:t>
            </a:r>
            <a:r>
              <a:rPr lang="en-US" altLang="ko-KR" sz="1050" dirty="0"/>
              <a:t>2023</a:t>
            </a:r>
            <a:r>
              <a:rPr lang="ko-KR" altLang="en-US" sz="1050" dirty="0"/>
              <a:t>년에는 일부 주에서 기독교인이 되기에는 무서운 곳입니다</a:t>
            </a:r>
            <a:r>
              <a:rPr lang="en-US" altLang="ko-KR" sz="1050" dirty="0"/>
              <a:t>. </a:t>
            </a:r>
          </a:p>
          <a:p>
            <a:pPr algn="just"/>
            <a:r>
              <a:rPr lang="ko-KR" altLang="en-US" sz="1050" dirty="0"/>
              <a:t>최근 몇 년 동안 힌두인만이 진정한 인도 인이며 기독교인</a:t>
            </a:r>
            <a:r>
              <a:rPr lang="en-US" altLang="ko-KR" sz="1050" dirty="0"/>
              <a:t>, </a:t>
            </a:r>
            <a:r>
              <a:rPr lang="ko-KR" altLang="en-US" sz="1050" dirty="0"/>
              <a:t>무슬림 및 기타 소수 종교는 </a:t>
            </a:r>
            <a:r>
              <a:rPr lang="en-US" altLang="ko-KR" sz="1050" dirty="0"/>
              <a:t>'</a:t>
            </a:r>
            <a:r>
              <a:rPr lang="ko-KR" altLang="en-US" sz="1050" dirty="0"/>
              <a:t>외국인</a:t>
            </a:r>
            <a:r>
              <a:rPr lang="en-US" altLang="ko-KR" sz="1050" dirty="0"/>
              <a:t>' </a:t>
            </a:r>
            <a:r>
              <a:rPr lang="ko-KR" altLang="en-US" sz="1050" dirty="0"/>
              <a:t>뿌리를 가지고 있으며 추방되어야 한 </a:t>
            </a:r>
            <a:r>
              <a:rPr lang="ko-KR" altLang="en-US" sz="1050" dirty="0" err="1"/>
              <a:t>다고</a:t>
            </a:r>
            <a:r>
              <a:rPr lang="ko-KR" altLang="en-US" sz="1050" dirty="0"/>
              <a:t> 믿는 이데올로기인 </a:t>
            </a:r>
            <a:r>
              <a:rPr lang="ko-KR" altLang="en-US" sz="1050" dirty="0" err="1"/>
              <a:t>힌두트바</a:t>
            </a:r>
            <a:r>
              <a:rPr lang="en-US" altLang="ko-KR" sz="1050" dirty="0"/>
              <a:t>(Hindutva)</a:t>
            </a:r>
            <a:r>
              <a:rPr lang="ko-KR" altLang="en-US" sz="1050" dirty="0"/>
              <a:t>가 크게 증가했습니다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힌두 극단주의자들은 국 가의 일부 지역에서 극단적인 폭력을 사용하는 경우에도 처벌을 받지 않고 다른 사람들을 공 격할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점점 더 많은 주에서 힌두교도가 강제로 다른 종교로 개종하는 것을 막기 위해 반 개종법을 시행하고 있습니다</a:t>
            </a:r>
            <a:r>
              <a:rPr lang="en-US" altLang="ko-KR" sz="1050" dirty="0"/>
              <a:t>. </a:t>
            </a:r>
          </a:p>
          <a:p>
            <a:pPr algn="just"/>
            <a:r>
              <a:rPr lang="ko-KR" altLang="en-US" sz="1050" dirty="0"/>
              <a:t>기독교인들은 점점 더 지역 사회에서 사회적 배제를 경험하고</a:t>
            </a:r>
            <a:r>
              <a:rPr lang="en-US" altLang="ko-KR" sz="1050" dirty="0"/>
              <a:t>, </a:t>
            </a:r>
            <a:r>
              <a:rPr lang="ko-KR" altLang="en-US" sz="1050" dirty="0"/>
              <a:t>직장에서 차별을 경험하며</a:t>
            </a:r>
            <a:r>
              <a:rPr lang="en-US" altLang="ko-KR" sz="1050" dirty="0"/>
              <a:t>, </a:t>
            </a:r>
            <a:r>
              <a:rPr lang="ko-KR" altLang="en-US" sz="1050" dirty="0"/>
              <a:t>자신에 대한 거짓 비난과 소문을 듣습니다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가장 위험에 처한 기독교인은 힌두교 배경에서 신앙을 갖게 된 사람들입니다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인도의 일부 지 역에서는 많은 사람들이 힌두교로 돌아가라는 끊임없는 압력</a:t>
            </a:r>
            <a:r>
              <a:rPr lang="en-US" altLang="ko-KR" sz="1050" dirty="0"/>
              <a:t>, </a:t>
            </a:r>
            <a:r>
              <a:rPr lang="ko-KR" altLang="en-US" sz="1050" dirty="0"/>
              <a:t>사회적 배제</a:t>
            </a:r>
            <a:r>
              <a:rPr lang="en-US" altLang="ko-KR" sz="1050" dirty="0"/>
              <a:t>, </a:t>
            </a:r>
            <a:r>
              <a:rPr lang="ko-KR" altLang="en-US" sz="1050" dirty="0"/>
              <a:t>노동</a:t>
            </a:r>
            <a:r>
              <a:rPr lang="en-US" altLang="ko-KR" sz="1050" dirty="0"/>
              <a:t>, </a:t>
            </a:r>
            <a:r>
              <a:rPr lang="ko-KR" altLang="en-US" sz="1050" dirty="0"/>
              <a:t>신체적 폭 행</a:t>
            </a:r>
            <a:r>
              <a:rPr lang="en-US" altLang="ko-KR" sz="1050" dirty="0"/>
              <a:t>, </a:t>
            </a:r>
            <a:r>
              <a:rPr lang="ko-KR" altLang="en-US" sz="1050" dirty="0"/>
              <a:t>때로는 살해당하기도 합니다</a:t>
            </a:r>
            <a:r>
              <a:rPr lang="en-US" altLang="ko-KR" sz="1050" dirty="0"/>
              <a:t>. </a:t>
            </a:r>
          </a:p>
          <a:p>
            <a:pPr algn="just"/>
            <a:r>
              <a:rPr lang="ko-KR" altLang="en-US" sz="1050" dirty="0"/>
              <a:t>교회 지도자들도 특히 취약합니다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힌두 극단주의자들은 더 넓은 기독교 공동체에 공포를 심어주기 위해 그들과 그들의 아내</a:t>
            </a:r>
            <a:r>
              <a:rPr lang="en-US" altLang="ko-KR" sz="1050" dirty="0"/>
              <a:t>, </a:t>
            </a:r>
            <a:r>
              <a:rPr lang="ko-KR" altLang="en-US" sz="1050" dirty="0"/>
              <a:t>아이들을 폭력적인 공격의 표적으로 삼고 있습니다</a:t>
            </a:r>
            <a:r>
              <a:rPr lang="en-US" altLang="ko-KR" sz="1050" dirty="0"/>
              <a:t>.</a:t>
            </a:r>
            <a:endParaRPr lang="ko-KR" altLang="ko-KR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8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오픈도어 파트너들은 인도에서 성경과 긴급구호</a:t>
            </a:r>
            <a:r>
              <a:rPr lang="en-US" altLang="ko-KR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</a:t>
            </a:r>
            <a:r>
              <a:rPr lang="ko-KR" altLang="en-US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박해 생존훈련</a:t>
            </a:r>
            <a:r>
              <a:rPr lang="en-US" altLang="ko-KR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</a:t>
            </a:r>
            <a:r>
              <a:rPr lang="ko-KR" altLang="en-US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생계</a:t>
            </a:r>
            <a:r>
              <a:rPr lang="en-US" altLang="ko-KR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·</a:t>
            </a:r>
            <a:r>
              <a:rPr lang="ko-KR" altLang="en-US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공동체 발전 프로젝트 등을 제공해 교회를 강화하고 있다</a:t>
            </a:r>
            <a:r>
              <a:rPr lang="en-US" altLang="ko-KR" sz="105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.</a:t>
            </a:r>
            <a:endParaRPr lang="ko-KR" altLang="en-US" sz="6000" dirty="0">
              <a:solidFill>
                <a:schemeClr val="accent6">
                  <a:lumMod val="20000"/>
                  <a:lumOff val="80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70160" y="2282181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11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/India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9</a:t>
            </a:fld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776631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800" dirty="0">
                <a:solidFill>
                  <a:schemeClr val="tx1"/>
                </a:solidFill>
              </a:rPr>
              <a:t>소수 종교를 받아들이는 인도 정책의 변화를 위해</a:t>
            </a:r>
            <a:r>
              <a:rPr lang="en-US" altLang="ko-KR" sz="180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ko-KR" altLang="en-US" sz="1800" dirty="0">
                <a:solidFill>
                  <a:schemeClr val="tx1"/>
                </a:solidFill>
              </a:rPr>
              <a:t>교회 지도자들과 그들의 가족들에 대한 보호를 위해 </a:t>
            </a:r>
            <a:endParaRPr lang="en-US" altLang="ko-KR" sz="1800" dirty="0">
              <a:solidFill>
                <a:schemeClr val="tx1"/>
              </a:solidFill>
            </a:endParaRPr>
          </a:p>
          <a:p>
            <a:pPr algn="just"/>
            <a:r>
              <a:rPr lang="ko-KR" altLang="en-US" sz="1800" dirty="0">
                <a:solidFill>
                  <a:schemeClr val="tx1"/>
                </a:solidFill>
              </a:rPr>
              <a:t>개종자들의 진정한 믿음이 그들의 가족과 이웃들에게 영향을 주도록</a:t>
            </a:r>
            <a:endParaRPr lang="ko-KR" altLang="en-US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70957" y="784910"/>
            <a:ext cx="2860212" cy="269780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31169" y="779370"/>
            <a:ext cx="4319079" cy="269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>
            <a:extLst>
              <a:ext uri="{FF2B5EF4-FFF2-40B4-BE49-F238E27FC236}">
                <a16:creationId xmlns:a16="http://schemas.microsoft.com/office/drawing/2014/main" id="{7BDCFE24-4073-46C8-8929-7FA131F9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411" y="559814"/>
            <a:ext cx="9573936" cy="753172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 dirty="0"/>
              <a:t>현장스토리</a:t>
            </a:r>
            <a:r>
              <a:rPr lang="en-US" altLang="ko-KR" sz="3200" dirty="0"/>
              <a:t>#</a:t>
            </a:r>
            <a:r>
              <a:rPr lang="ko-KR" altLang="en-US" sz="3200" dirty="0"/>
              <a:t>인도네시아</a:t>
            </a:r>
            <a:r>
              <a:rPr lang="en-US" altLang="ko-KR" sz="3200" dirty="0"/>
              <a:t>_</a:t>
            </a:r>
            <a:r>
              <a:rPr lang="ko-KR" altLang="en-US" sz="3200" dirty="0" err="1"/>
              <a:t>발레리아</a:t>
            </a:r>
            <a:r>
              <a:rPr lang="ko-KR" altLang="en-US" sz="3200" dirty="0"/>
              <a:t> </a:t>
            </a:r>
            <a:r>
              <a:rPr lang="en-US" altLang="ko-KR" sz="3200" dirty="0"/>
              <a:t>Valeria</a:t>
            </a:r>
            <a:endParaRPr lang="ko-KR" altLang="en-US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26AC250E-B97F-49DA-B8EC-0916B661EF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2411" y="1579588"/>
            <a:ext cx="8961315" cy="680533"/>
          </a:xfrm>
        </p:spPr>
        <p:txBody>
          <a:bodyPr rtlCol="0">
            <a:normAutofit fontScale="55000" lnSpcReduction="20000"/>
          </a:bodyPr>
          <a:lstStyle/>
          <a:p>
            <a:pPr algn="just" rtl="0"/>
            <a:r>
              <a:rPr lang="ko-KR" altLang="en-US" sz="2400" dirty="0" err="1"/>
              <a:t>발레리아는</a:t>
            </a:r>
            <a:r>
              <a:rPr lang="ko-KR" altLang="en-US" sz="2400" dirty="0"/>
              <a:t> 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28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마카사르에서 발생한 교회 폭발의 희생자 중 한 명입니다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부활절을 맞을 때마다 이 날의 고통을 </a:t>
            </a:r>
            <a:r>
              <a:rPr lang="ko-KR" altLang="en-US" sz="2400" dirty="0"/>
              <a:t>떨쳐 버릴 수가 없습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니다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피부의 가려움과 온 몸의 고통을 통해 그날의 아픔을 똑똑히 상기하는 것입니다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그러나 그럼에도 불구하고 </a:t>
            </a:r>
            <a:r>
              <a:rPr lang="ko-KR" altLang="en-US" sz="2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발레리아는</a:t>
            </a:r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하나님께서 어떻게 계속해서 그녀에게 힘을 주시는지 간증합니다</a:t>
            </a:r>
            <a:r>
              <a:rPr lang="en-US" altLang="ko-KR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68F70A53-C627-4476-8714-26F92C96C9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411" y="2682931"/>
            <a:ext cx="5201968" cy="3559193"/>
          </a:xfrm>
        </p:spPr>
        <p:txBody>
          <a:bodyPr rtlCol="0">
            <a:normAutofit fontScale="62500" lnSpcReduction="20000"/>
          </a:bodyPr>
          <a:lstStyle/>
          <a:p>
            <a:pPr algn="just" rtl="0"/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발레리아는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간호학교를 졸업하고 고향으로 돌아와 간호사로 일하고 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/>
            <a:r>
              <a:rPr lang="en-US" altLang="ko-KR" dirty="0"/>
              <a:t>“</a:t>
            </a:r>
            <a:r>
              <a:rPr lang="ko-KR" altLang="en-US" dirty="0"/>
              <a:t>사고 이후에 저는 며칠이 </a:t>
            </a:r>
            <a:r>
              <a:rPr lang="ko-KR" altLang="en-US" dirty="0" err="1"/>
              <a:t>니나서</a:t>
            </a:r>
            <a:r>
              <a:rPr lang="ko-KR" altLang="en-US" dirty="0"/>
              <a:t> 수술을 받게 되었어요</a:t>
            </a:r>
            <a:r>
              <a:rPr lang="en-US" altLang="ko-KR" dirty="0"/>
              <a:t>. </a:t>
            </a:r>
            <a:r>
              <a:rPr lang="ko-KR" altLang="en-US" dirty="0"/>
              <a:t>그때가 성금요일 이었는데</a:t>
            </a:r>
            <a:r>
              <a:rPr lang="en-US" altLang="ko-KR" dirty="0"/>
              <a:t>, </a:t>
            </a:r>
            <a:r>
              <a:rPr lang="ko-KR" altLang="en-US" dirty="0"/>
              <a:t>저는 수술실에 누워 두 팔을 쭉 뻗고 있었죠</a:t>
            </a:r>
            <a:r>
              <a:rPr lang="en-US" altLang="ko-KR" dirty="0"/>
              <a:t>. </a:t>
            </a:r>
            <a:r>
              <a:rPr lang="ko-KR" altLang="en-US" dirty="0"/>
              <a:t>그 전날 밤부터 성금요일 오후</a:t>
            </a:r>
            <a:r>
              <a:rPr lang="en-US" altLang="ko-KR" dirty="0"/>
              <a:t>6</a:t>
            </a:r>
            <a:r>
              <a:rPr lang="ko-KR" altLang="en-US" dirty="0"/>
              <a:t>시까지 많은 통증이 있었어요</a:t>
            </a:r>
            <a:r>
              <a:rPr lang="en-US" altLang="ko-KR" dirty="0"/>
              <a:t>. </a:t>
            </a:r>
            <a:r>
              <a:rPr lang="ko-KR" altLang="en-US" dirty="0"/>
              <a:t>정말 견딜 수 없을 만큼 고통스러웠죠</a:t>
            </a:r>
            <a:r>
              <a:rPr lang="en-US" altLang="ko-KR" dirty="0"/>
              <a:t>. </a:t>
            </a:r>
            <a:r>
              <a:rPr lang="ko-KR" altLang="en-US" dirty="0"/>
              <a:t>그 당시 저는 이런 생각을 했어요</a:t>
            </a:r>
            <a:r>
              <a:rPr lang="en-US" altLang="ko-KR" dirty="0"/>
              <a:t>. ‘</a:t>
            </a:r>
            <a:r>
              <a:rPr lang="ko-KR" altLang="en-US" dirty="0"/>
              <a:t>예수님 당신이 십자가에 매달리실 때 겪은 고통이 </a:t>
            </a:r>
            <a:r>
              <a:rPr lang="ko-KR" altLang="en-US" dirty="0" err="1"/>
              <a:t>이런것인가요</a:t>
            </a:r>
            <a:r>
              <a:rPr lang="en-US" altLang="ko-KR" dirty="0"/>
              <a:t>?’ </a:t>
            </a:r>
            <a:r>
              <a:rPr lang="ko-KR" altLang="en-US" dirty="0"/>
              <a:t>정말 고통스러웠어요</a:t>
            </a:r>
            <a:r>
              <a:rPr lang="en-US" altLang="ko-KR" dirty="0"/>
              <a:t>.”</a:t>
            </a:r>
          </a:p>
          <a:p>
            <a:pPr algn="just" rtl="0"/>
            <a:r>
              <a:rPr lang="ko-KR" altLang="en-US" dirty="0" err="1"/>
              <a:t>발레리아는</a:t>
            </a:r>
            <a:r>
              <a:rPr lang="ko-KR" altLang="en-US" dirty="0"/>
              <a:t> 그 때의 고통스러웠던 경험을 통해 환자들을 더욱 긍휼이 여기게 되었습니다</a:t>
            </a:r>
            <a:r>
              <a:rPr lang="en-US" altLang="ko-KR" dirty="0"/>
              <a:t>. </a:t>
            </a:r>
          </a:p>
          <a:p>
            <a:pPr algn="just" rtl="0"/>
            <a:r>
              <a:rPr lang="en-US" altLang="ko-KR" dirty="0"/>
              <a:t>“</a:t>
            </a:r>
            <a:r>
              <a:rPr lang="ko-KR" altLang="en-US" dirty="0"/>
              <a:t>저는 환자들이 느끼는 고통</a:t>
            </a:r>
            <a:r>
              <a:rPr lang="en-US" altLang="ko-KR" dirty="0"/>
              <a:t>, </a:t>
            </a:r>
            <a:r>
              <a:rPr lang="ko-KR" altLang="en-US" dirty="0"/>
              <a:t>외로움</a:t>
            </a:r>
            <a:r>
              <a:rPr lang="en-US" altLang="ko-KR" dirty="0"/>
              <a:t>, </a:t>
            </a:r>
            <a:r>
              <a:rPr lang="ko-KR" altLang="en-US" dirty="0"/>
              <a:t>그리고 수술실의 냉기를 공감할 수 있어요</a:t>
            </a:r>
            <a:r>
              <a:rPr lang="en-US" altLang="ko-KR" dirty="0"/>
              <a:t>. </a:t>
            </a:r>
            <a:r>
              <a:rPr lang="ko-KR" altLang="en-US" dirty="0"/>
              <a:t>저도 겪어온 시간들이기에 그들을 더 잘 섬길 수 있는 것 같아요</a:t>
            </a:r>
            <a:r>
              <a:rPr lang="en-US" altLang="ko-KR" dirty="0"/>
              <a:t>.” </a:t>
            </a:r>
            <a:r>
              <a:rPr lang="ko-KR" altLang="en-US" dirty="0"/>
              <a:t> </a:t>
            </a:r>
            <a:endParaRPr lang="en-US" altLang="ko-KR" dirty="0"/>
          </a:p>
          <a:p>
            <a:pPr algn="just" rtl="0"/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발레리아는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삶속에서 하나님이 허락하신 모든 일들에 대해서 감사를 드리며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이를 통해 자신을 변화시킨 것에 대해서도 감사를 드리고 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/>
            <a:r>
              <a:rPr lang="ko-KR" altLang="en-US" dirty="0" err="1"/>
              <a:t>발레리아와</a:t>
            </a:r>
            <a:r>
              <a:rPr lang="ko-KR" altLang="en-US" dirty="0"/>
              <a:t> 같이 애매하게 </a:t>
            </a:r>
            <a:r>
              <a:rPr lang="ko-KR" altLang="en-US" dirty="0" err="1"/>
              <a:t>고통당하는</a:t>
            </a:r>
            <a:r>
              <a:rPr lang="ko-KR" altLang="en-US" dirty="0"/>
              <a:t> </a:t>
            </a:r>
            <a:r>
              <a:rPr lang="ko-KR" altLang="en-US" dirty="0" err="1"/>
              <a:t>박해받는</a:t>
            </a:r>
            <a:r>
              <a:rPr lang="ko-KR" altLang="en-US" dirty="0"/>
              <a:t> 성도들에게 피할 길을 주시고</a:t>
            </a:r>
            <a:r>
              <a:rPr lang="en-US" altLang="ko-KR" dirty="0"/>
              <a:t>, </a:t>
            </a:r>
            <a:r>
              <a:rPr lang="ko-KR" altLang="en-US" dirty="0"/>
              <a:t>믿음이 더욱 견고하여 그리스도의 산 증인으로 온전히 세워지게 </a:t>
            </a:r>
            <a:r>
              <a:rPr lang="ko-KR" altLang="en-US" dirty="0" err="1"/>
              <a:t>하옵소서</a:t>
            </a:r>
            <a:r>
              <a:rPr lang="en-US" altLang="ko-KR" dirty="0"/>
              <a:t>!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날짜 개체 틀 5">
            <a:extLst>
              <a:ext uri="{FF2B5EF4-FFF2-40B4-BE49-F238E27FC236}">
                <a16:creationId xmlns:a16="http://schemas.microsoft.com/office/drawing/2014/main" id="{9E3BCEA2-51FD-4B45-8A14-E848E9A56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바닥글 개체 틀 6">
            <a:extLst>
              <a:ext uri="{FF2B5EF4-FFF2-40B4-BE49-F238E27FC236}">
                <a16:creationId xmlns:a16="http://schemas.microsoft.com/office/drawing/2014/main" id="{234B3968-2B8A-4B13-B3DE-DDD4BFBBD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39" name="슬라이드 번호 개체 틀 7">
            <a:extLst>
              <a:ext uri="{FF2B5EF4-FFF2-40B4-BE49-F238E27FC236}">
                <a16:creationId xmlns:a16="http://schemas.microsoft.com/office/drawing/2014/main" id="{DCC26F06-B960-4707-9ED1-8EFB4425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10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 descr="실내, 사람, 침대, 포즈이(가) 표시된 사진&#10;&#10;자동 생성된 설명">
            <a:extLst>
              <a:ext uri="{FF2B5EF4-FFF2-40B4-BE49-F238E27FC236}">
                <a16:creationId xmlns:a16="http://schemas.microsoft.com/office/drawing/2014/main" id="{97CD5D94-4E17-2BB5-E439-F29A48A2E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749" y="2682931"/>
            <a:ext cx="3933490" cy="295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989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08208F77-A55A-4B32-A3B6-A4E5287B2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 군부충돌 사망자 최소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날짜 개체 틀 5">
            <a:extLst>
              <a:ext uri="{FF2B5EF4-FFF2-40B4-BE49-F238E27FC236}">
                <a16:creationId xmlns:a16="http://schemas.microsoft.com/office/drawing/2014/main" id="{CACEAF03-7AD6-47E8-AD82-BD8508B10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바닥글 개체 틀 6">
            <a:extLst>
              <a:ext uri="{FF2B5EF4-FFF2-40B4-BE49-F238E27FC236}">
                <a16:creationId xmlns:a16="http://schemas.microsoft.com/office/drawing/2014/main" id="{9A9B7F5F-1164-4166-A976-1FAA0D3F7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9" name="슬라이드 번호 개체 틀 7">
            <a:extLst>
              <a:ext uri="{FF2B5EF4-FFF2-40B4-BE49-F238E27FC236}">
                <a16:creationId xmlns:a16="http://schemas.microsoft.com/office/drawing/2014/main" id="{F2638129-EB98-47AD-A8CF-7F25F7D2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11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254989AE-2F43-40A0-A83E-0C9A654542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653" y="1719628"/>
            <a:ext cx="9725607" cy="554038"/>
          </a:xfrm>
        </p:spPr>
        <p:txBody>
          <a:bodyPr rtlCol="0">
            <a:normAutofit fontScale="47500" lnSpcReduction="20000"/>
          </a:bodyPr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BBC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따르면 무장충돌은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RSF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대원이 전국에 재배치되면서 정부군이 위협을 느끼고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긴장이 고조된 며칠 후에 발생했습니다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RSF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년에 출범한 강력한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준군사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조직입니다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군대 외부에 있는 그러한 강력한 세력이 국가 불안정의 원인이 될 수 있다는 오랜 우려가 있었던 것 같습니다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EAC31FAC-047A-4A04-8E05-FADE2E5AB1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>
            <a:normAutofit fontScale="77500" lnSpcReduction="20000"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어느 쪽이 먼저 발포했는지는 불분명하지만 전투가 시작된 이후 불안이 확산되어 최소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59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민간인이 사망한 것으로 알려져 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수단군과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RSF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모두 핵심 기지를 장악했다고 주장했지만 국내 목격자들은 군이 우위를 점하고 있는 것으로 보인다고 전했습니다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몇몇 서방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중동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아프리카 국가들은 양 당사자에게 휴전과 민간 통치 회복을 목표로 하는 회담 복귀를 촉구했습니다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일요일에는 </a:t>
            </a:r>
            <a:r>
              <a:rPr lang="en-US" altLang="ko-KR" dirty="0"/>
              <a:t>3</a:t>
            </a:r>
            <a:r>
              <a:rPr lang="ko-KR" altLang="en-US" dirty="0"/>
              <a:t>시간의 휴전이 이루어졌습니다</a:t>
            </a:r>
            <a:r>
              <a:rPr lang="en-US" altLang="ko-KR" dirty="0"/>
              <a:t>. </a:t>
            </a:r>
            <a:r>
              <a:rPr lang="ko-KR" altLang="en-US" dirty="0"/>
              <a:t>때문에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사람들이 병원으로 이송될 수 있었고 예기치 않게 전투에 휘말린 민간인들이 집으로 돌아갈 수 있었습니다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277DD16F-F9F8-4078-B3DF-99CCF26D70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>
            <a:normAutofit fontScale="70000" lnSpcReduction="20000"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오마르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알바시르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대통령은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축출됐다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거의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년에 가까운 그의 통치를 종식시킬 것을 요구하는 대규모 거리 시위는 군부 쿠데타의 성공으로 이어졌습니다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군민합동정부가 수립되었으나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2021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또 다른 쿠데타로 전복되었습니다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ko-KR" altLang="en-US" dirty="0"/>
              <a:t>시민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들은 계속해서 민주통치를 요구했지만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2022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세부 사항을 확정하기 위한 회담은 실패했습니다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2019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정부가 바뀌었음에도 불구하고 인간의 생명과 존엄성에 대한 존중은 여전히 우리의 주요 관심사입니다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수단을 위한 기도에 동참해 주세요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2E1FC77F-A906-47E6-8FEE-F2660C93CA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>
            <a:normAutofit fontScale="85000" lnSpcReduction="20000"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정부군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부르한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장군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RSF(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다갈로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사령관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 싸움보다 평화로운 대화에 서로 양보하도록 기도합시다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수단의 교회를 위해 그리고 이 불확실한 시기에 계속해서 평화와 희망의 목소리가 될 수 있도록 기도해 주세요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새로운 불안으로 영향을 받는 모든 사람들을 위해 기도해 주십시오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"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우리가 낙심하지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아니하노니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겉사람은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후패하나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우리의 속은 날로 </a:t>
            </a:r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새롭도다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고전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4:16)"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라는 말씀처럼 신자들이 낙심하지 않도록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기도해 주세요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0636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ea typeface="굴림" panose="020B0600000101010101" pitchFamily="50" charset="-127"/>
              </a:rPr>
              <a:t>10</a:t>
            </a:r>
            <a:r>
              <a:rPr lang="ko-KR" altLang="en-US" sz="28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</a:t>
            </a:r>
            <a:r>
              <a:rPr lang="en-US" altLang="ko-KR" sz="2800" dirty="0">
                <a:latin typeface="Aharoni" panose="02010803020104030203" pitchFamily="2" charset="-79"/>
                <a:cs typeface="Aharoni" panose="02010803020104030203" pitchFamily="2" charset="-79"/>
              </a:rPr>
              <a:t>Sudan</a:t>
            </a:r>
            <a:endParaRPr lang="ko-KR" alt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200" dirty="0">
                <a:latin typeface="+mn-ea"/>
                <a:ea typeface="+mn-ea"/>
              </a:rPr>
              <a:t>"</a:t>
            </a:r>
            <a:r>
              <a:rPr lang="ko-KR" altLang="en-US" sz="1200" dirty="0">
                <a:latin typeface="+mn-ea"/>
                <a:ea typeface="+mn-ea"/>
              </a:rPr>
              <a:t>나 여호와가 </a:t>
            </a:r>
            <a:r>
              <a:rPr lang="ko-KR" altLang="en-US" sz="1200" dirty="0" err="1">
                <a:latin typeface="+mn-ea"/>
                <a:ea typeface="+mn-ea"/>
              </a:rPr>
              <a:t>말하노라</a:t>
            </a:r>
            <a:r>
              <a:rPr lang="ko-KR" altLang="en-US" sz="1200" dirty="0">
                <a:latin typeface="+mn-ea"/>
                <a:ea typeface="+mn-ea"/>
              </a:rPr>
              <a:t> 너희는 나의 증인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나의 종으로 택함을 </a:t>
            </a:r>
            <a:r>
              <a:rPr lang="ko-KR" altLang="en-US" sz="1200" dirty="0" err="1">
                <a:latin typeface="+mn-ea"/>
                <a:ea typeface="+mn-ea"/>
              </a:rPr>
              <a:t>입었나니</a:t>
            </a:r>
            <a:r>
              <a:rPr lang="ko-KR" altLang="en-US" sz="1200" dirty="0">
                <a:latin typeface="+mn-ea"/>
                <a:ea typeface="+mn-ea"/>
              </a:rPr>
              <a:t> 이는 너희가 나를 알고 믿으며 내가 그인 줄 깨닫게 하려 함이라 나의 전에 지음을 받은 신이 </a:t>
            </a:r>
            <a:r>
              <a:rPr lang="ko-KR" altLang="en-US" sz="1200" dirty="0" err="1">
                <a:latin typeface="+mn-ea"/>
                <a:ea typeface="+mn-ea"/>
              </a:rPr>
              <a:t>없었느니라</a:t>
            </a:r>
            <a:r>
              <a:rPr lang="ko-KR" altLang="en-US" sz="1200" dirty="0">
                <a:latin typeface="+mn-ea"/>
                <a:ea typeface="+mn-ea"/>
              </a:rPr>
              <a:t> 나의 후에도 없으리라</a:t>
            </a:r>
            <a:r>
              <a:rPr lang="en-US" altLang="ko-KR" sz="1200" dirty="0">
                <a:latin typeface="+mn-ea"/>
                <a:ea typeface="+mn-ea"/>
              </a:rPr>
              <a:t>" (</a:t>
            </a:r>
            <a:r>
              <a:rPr lang="ko-KR" altLang="en-US" sz="1200" dirty="0">
                <a:latin typeface="+mn-ea"/>
                <a:ea typeface="+mn-ea"/>
              </a:rPr>
              <a:t>이사야 </a:t>
            </a:r>
            <a:r>
              <a:rPr lang="en-US" altLang="ko-KR" sz="1200" dirty="0">
                <a:latin typeface="+mn-ea"/>
                <a:ea typeface="+mn-ea"/>
              </a:rPr>
              <a:t>43:10)</a:t>
            </a:r>
            <a:endParaRPr lang="ko-KR" altLang="en-US" sz="4000" b="0" i="0" u="none" strike="noStrike" baseline="0" dirty="0"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200" dirty="0">
                <a:latin typeface="+mn-ea"/>
                <a:ea typeface="+mn-ea"/>
              </a:rPr>
              <a:t>기독교인에 대한 박해는 수단에서 여전히 높은 수준에 있으며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계속되는 불안 속에서 이것이 더욱 악화될 것이라는 우려가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en-US" altLang="ko-KR" sz="1200" dirty="0">
                <a:latin typeface="+mn-ea"/>
                <a:ea typeface="+mn-ea"/>
              </a:rPr>
              <a:t>2019</a:t>
            </a:r>
            <a:r>
              <a:rPr lang="ko-KR" altLang="en-US" sz="1200" dirty="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 dirty="0">
                <a:latin typeface="+mn-ea"/>
                <a:ea typeface="+mn-ea"/>
              </a:rPr>
              <a:t>월 오마르 알</a:t>
            </a:r>
            <a:r>
              <a:rPr lang="en-US" altLang="ko-KR" sz="1200" dirty="0">
                <a:latin typeface="+mn-ea"/>
                <a:ea typeface="+mn-ea"/>
              </a:rPr>
              <a:t>-</a:t>
            </a:r>
            <a:r>
              <a:rPr lang="ko-KR" altLang="en-US" sz="1200" dirty="0" err="1">
                <a:latin typeface="+mn-ea"/>
                <a:ea typeface="+mn-ea"/>
              </a:rPr>
              <a:t>바시르가</a:t>
            </a:r>
            <a:r>
              <a:rPr lang="ko-KR" altLang="en-US" sz="1200" dirty="0">
                <a:latin typeface="+mn-ea"/>
                <a:ea typeface="+mn-ea"/>
              </a:rPr>
              <a:t> 축출된 후 수단의 과도 정부는 인종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성별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종교에 </a:t>
            </a:r>
            <a:r>
              <a:rPr lang="ko-KR" altLang="en-US" sz="1200" dirty="0" err="1">
                <a:latin typeface="+mn-ea"/>
                <a:ea typeface="+mn-ea"/>
              </a:rPr>
              <a:t>관계없</a:t>
            </a:r>
            <a:r>
              <a:rPr lang="ko-KR" altLang="en-US" sz="1200" dirty="0">
                <a:latin typeface="+mn-ea"/>
                <a:ea typeface="+mn-ea"/>
              </a:rPr>
              <a:t> 이 모든 수단인의 기본 인권을 보장하는 법적 변화를 도입했습니다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그러나 대규모 시위로 </a:t>
            </a:r>
            <a:r>
              <a:rPr lang="en-US" altLang="ko-KR" sz="1200" dirty="0">
                <a:latin typeface="+mn-ea"/>
                <a:ea typeface="+mn-ea"/>
              </a:rPr>
              <a:t>2022</a:t>
            </a:r>
            <a:r>
              <a:rPr lang="ko-KR" altLang="en-US" sz="1200" dirty="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월 </a:t>
            </a:r>
            <a:r>
              <a:rPr lang="ko-KR" altLang="en-US" sz="1200" dirty="0" err="1">
                <a:latin typeface="+mn-ea"/>
                <a:ea typeface="+mn-ea"/>
              </a:rPr>
              <a:t>압달라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함독</a:t>
            </a:r>
            <a:r>
              <a:rPr lang="ko-KR" altLang="en-US" sz="1200" dirty="0">
                <a:latin typeface="+mn-ea"/>
                <a:ea typeface="+mn-ea"/>
              </a:rPr>
              <a:t> 총리가 사임하면서 수단이 전직 대통령의 권위주의 시대로 돌아갈 것이라는 우려가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이것은 과도기 정부 하에서 종교의 자유를 향한 긍정적인 조치를 취소할 수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기독교인에 대한 사회적 태도는 변하지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이것은 특히 수도인 하르툼 외곽 지역의 경우입니다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기독교인은 특히 이슬람에서 개종한 경우 지역 사회와 가족 모두로부터 극심한 박해를 받기 쉽습니다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개종자들은 가정에서 성폭행과 가정 폭력에 직면할 수 있을 뿐만 아니 라 투옥과 폭력에 취약할 수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정부는 기독교인과 기타 소수 종교를 위한 실질적인 보 호 조치를 취하지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군사 쿠데타 이후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 dirty="0">
                <a:latin typeface="+mn-ea"/>
                <a:ea typeface="+mn-ea"/>
              </a:rPr>
              <a:t>개의 교회가 강제로 폐쇄되었으며 공식 지 위가 변경되었음에도 불구하고 몰수된 교회와 토지는 아직 기독교인 소유주에게 반환되지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새로운 교회를 세우는 것은 여전히 매우 어렵습니다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ko-KR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12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>
                <a:latin typeface="+mn-ea"/>
                <a:ea typeface="+mn-ea"/>
              </a:rPr>
              <a:t>오픈도어는 수단 현지 교회 파트너들을 통해 박해 생존 훈련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제자 훈련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경제적 권한 부여 </a:t>
            </a:r>
            <a:r>
              <a:rPr lang="ko-KR" altLang="en-US" sz="1200" dirty="0" err="1">
                <a:latin typeface="+mn-ea"/>
                <a:ea typeface="+mn-ea"/>
              </a:rPr>
              <a:t>프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로젝트</a:t>
            </a:r>
            <a:r>
              <a:rPr lang="ko-KR" altLang="en-US" sz="1200" dirty="0">
                <a:latin typeface="+mn-ea"/>
                <a:ea typeface="+mn-ea"/>
              </a:rPr>
              <a:t> 등을 통해 박해 받는 기독교인들을 강화하고 있습니다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6000" dirty="0"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160" y="2282181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190729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10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/Sudan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13</a:t>
            </a:fld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3" y="784910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>
                <a:solidFill>
                  <a:schemeClr val="tx1"/>
                </a:solidFill>
                <a:latin typeface="+mn-ea"/>
                <a:ea typeface="+mn-ea"/>
              </a:rPr>
              <a:t>수단에 평화가 승리하고 인권을 지속적으로 존중하는 통치자가 세워지도록 </a:t>
            </a:r>
            <a:endParaRPr lang="en-US" altLang="ko-KR" sz="12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just"/>
            <a:r>
              <a:rPr lang="ko-KR" altLang="en-US" sz="1200" dirty="0">
                <a:solidFill>
                  <a:schemeClr val="tx1"/>
                </a:solidFill>
                <a:latin typeface="+mn-ea"/>
                <a:ea typeface="+mn-ea"/>
              </a:rPr>
              <a:t>지역사회내에서 진정한 변화를 위한 건설적인 대화가 이루어지도록 </a:t>
            </a:r>
            <a:endParaRPr lang="en-US" altLang="ko-KR" sz="12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just"/>
            <a:r>
              <a:rPr lang="ko-KR" altLang="en-US" sz="1200" dirty="0">
                <a:solidFill>
                  <a:schemeClr val="tx1"/>
                </a:solidFill>
                <a:latin typeface="+mn-ea"/>
                <a:ea typeface="+mn-ea"/>
              </a:rPr>
              <a:t>무슬림 배경을 가진 신자들에게 그리스도에 대한 지식과 용기 그리고 지혜가 임하도록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5904" y="664974"/>
            <a:ext cx="5913729" cy="269780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2608" y="1453158"/>
            <a:ext cx="2855749" cy="190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50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오픈도어</a:t>
            </a:r>
            <a:endParaRPr lang="ko-KR" altLang="en-US" sz="2000" i="1" dirty="0">
              <a:solidFill>
                <a:schemeClr val="accent5">
                  <a:lumMod val="20000"/>
                  <a:lumOff val="8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accent5">
                  <a:lumMod val="20000"/>
                  <a:lumOff val="8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15693" y="3967204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362" y="3960826"/>
            <a:ext cx="4908268" cy="21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0365775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337_TF11507366_Win32" id="{99A106EE-79AC-4A27-9DE5-DB9D9C5C3198}" vid="{E6A9FDE5-552D-49ED-8318-F369296065BB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A578DBA-2233-4100-A154-9B2EE99CB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6CE74E-0E49-4DCF-8160-81B293B5DD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0DF15B-6C3C-4D75-B10D-16EE1DCCB6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블록프린트 디자인</Template>
  <TotalTime>221</TotalTime>
  <Words>1575</Words>
  <Application>Microsoft Office PowerPoint</Application>
  <PresentationFormat>와이드스크린</PresentationFormat>
  <Paragraphs>120</Paragraphs>
  <Slides>15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HY목각파임B</vt:lpstr>
      <vt:lpstr>맑은 고딕</vt:lpstr>
      <vt:lpstr>휴먼매직체</vt:lpstr>
      <vt:lpstr>Aharoni</vt:lpstr>
      <vt:lpstr>Arial</vt:lpstr>
      <vt:lpstr>Avenir Next LT Pro</vt:lpstr>
      <vt:lpstr>roboto</vt:lpstr>
      <vt:lpstr>BlockprintVTI</vt:lpstr>
      <vt:lpstr>Prayer Meeting  for Persecuted Church Worldwide</vt:lpstr>
      <vt:lpstr>순서</vt:lpstr>
      <vt:lpstr>소개</vt:lpstr>
      <vt:lpstr>주제 1</vt:lpstr>
      <vt:lpstr>OPEN DOORS CORE VALUE/핵심가치 (3’)</vt:lpstr>
      <vt:lpstr>OPEN DOORS  CORE VALUE 5</vt:lpstr>
      <vt:lpstr>박해 받는 교회를 위한 기도(30')</vt:lpstr>
      <vt:lpstr>WWL 박해순위 11위 국가/India</vt:lpstr>
      <vt:lpstr>WWL 박해순위 11위 국가/India</vt:lpstr>
      <vt:lpstr>현장스토리#인도네시아_발레리아 Valeria</vt:lpstr>
      <vt:lpstr>수단 군부충돌 사망자 최소100명…</vt:lpstr>
      <vt:lpstr>WWL 박해순위 10위 국가/Sudan</vt:lpstr>
      <vt:lpstr>WWL 박해순위 10위 국가/Sudan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4</cp:revision>
  <dcterms:created xsi:type="dcterms:W3CDTF">2023-04-18T02:50:05Z</dcterms:created>
  <dcterms:modified xsi:type="dcterms:W3CDTF">2023-04-18T06:33:52Z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