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18"/>
  </p:notesMasterIdLst>
  <p:handoutMasterIdLst>
    <p:handoutMasterId r:id="rId19"/>
  </p:handoutMasterIdLst>
  <p:sldIdLst>
    <p:sldId id="256" r:id="rId5"/>
    <p:sldId id="349" r:id="rId6"/>
    <p:sldId id="373" r:id="rId7"/>
    <p:sldId id="374" r:id="rId8"/>
    <p:sldId id="375" r:id="rId9"/>
    <p:sldId id="2445" r:id="rId10"/>
    <p:sldId id="2446" r:id="rId11"/>
    <p:sldId id="2447" r:id="rId12"/>
    <p:sldId id="346" r:id="rId13"/>
    <p:sldId id="2448" r:id="rId14"/>
    <p:sldId id="271" r:id="rId15"/>
    <p:sldId id="409" r:id="rId16"/>
    <p:sldId id="2449" r:id="rId17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26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7B7544C-42D7-4873-A8D4-2D240BE596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C8A6EE3-A2F8-4241-8DF3-7E17241E62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3833D-0448-4964-A3FC-7C2EB074D285}" type="datetime1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2023-04-25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1103AF7-ACBE-49AD-9865-F6A2CE9883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E202F9E-810E-4EEC-8B18-4A8A566E03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9C86A-1226-43B5-A55F-7EF39D468B7A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13435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01E8E6DD-9E75-4F64-9821-7CAA1E99FC8A}" type="datetime1">
              <a:rPr lang="ko-KR" altLang="en-US" smtClean="0"/>
              <a:pPr/>
              <a:t>2023-04-25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2E2E0407-935A-438B-AF66-28803EDE65A9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0795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338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450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2023-04-25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3AC3AA-9C47-4E0B-BAC0-E8DEA4AD5A4E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437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0562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311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71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7F47124D-D927-400B-B59C-CEDBD507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43976" y="-43974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6ADF6CE-9ECB-46C3-934F-B81BC2BE0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1534297"/>
          </a:xfrm>
        </p:spPr>
        <p:txBody>
          <a:bodyPr rtlCol="0" anchor="b">
            <a:norm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8">
            <a:extLst>
              <a:ext uri="{FF2B5EF4-FFF2-40B4-BE49-F238E27FC236}">
                <a16:creationId xmlns:a16="http://schemas.microsoft.com/office/drawing/2014/main" id="{62DF7C0A-1B3B-401D-A625-E7F87B1DFE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840" y="3013206"/>
            <a:ext cx="11084189" cy="3854030"/>
          </a:xfrm>
          <a:custGeom>
            <a:avLst/>
            <a:gdLst>
              <a:gd name="connsiteX0" fmla="*/ 5542094 w 11084189"/>
              <a:gd name="connsiteY0" fmla="*/ 0 h 3854030"/>
              <a:gd name="connsiteX1" fmla="*/ 11061525 w 11084189"/>
              <a:gd name="connsiteY1" fmla="*/ 3748287 h 3854030"/>
              <a:gd name="connsiteX2" fmla="*/ 11084189 w 11084189"/>
              <a:gd name="connsiteY2" fmla="*/ 3854030 h 3854030"/>
              <a:gd name="connsiteX3" fmla="*/ 0 w 11084189"/>
              <a:gd name="connsiteY3" fmla="*/ 3854030 h 3854030"/>
              <a:gd name="connsiteX4" fmla="*/ 22663 w 11084189"/>
              <a:gd name="connsiteY4" fmla="*/ 3748287 h 3854030"/>
              <a:gd name="connsiteX5" fmla="*/ 5542094 w 11084189"/>
              <a:gd name="connsiteY5" fmla="*/ 0 h 3854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84189" h="3854030">
                <a:moveTo>
                  <a:pt x="5542094" y="0"/>
                </a:moveTo>
                <a:cubicBezTo>
                  <a:pt x="8264668" y="0"/>
                  <a:pt x="10536186" y="1609144"/>
                  <a:pt x="11061525" y="3748287"/>
                </a:cubicBezTo>
                <a:lnTo>
                  <a:pt x="11084189" y="3854030"/>
                </a:lnTo>
                <a:lnTo>
                  <a:pt x="0" y="3854030"/>
                </a:lnTo>
                <a:lnTo>
                  <a:pt x="22663" y="3748287"/>
                </a:lnTo>
                <a:cubicBezTo>
                  <a:pt x="548002" y="1609144"/>
                  <a:pt x="2819520" y="0"/>
                  <a:pt x="554209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ADA6D2C5-E6A9-4A27-AE58-9CEDCFCB4C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1905001"/>
            <a:ext cx="8763001" cy="962442"/>
          </a:xfrm>
        </p:spPr>
        <p:txBody>
          <a:bodyPr rtlCol="0" anchor="t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B147A7F-B058-475D-BA3A-E1807E37B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20400" y="3144779"/>
            <a:ext cx="1371600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F887E59D-6BE5-4CB5-B3B3-BAF69EFA1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D13BFBD-7478-4683-BA2C-E7BFC660B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8400" y="0"/>
            <a:ext cx="59436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B3FF916-2B4D-4DC1-AD98-AF8F2EFD4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90666" y="0"/>
            <a:ext cx="600133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480B3D3-8262-4D62-8B77-51C5FF582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196875" y="0"/>
            <a:ext cx="5992075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9" name="텍스트 개체 틀 27">
            <a:extLst>
              <a:ext uri="{FF2B5EF4-FFF2-40B4-BE49-F238E27FC236}">
                <a16:creationId xmlns:a16="http://schemas.microsoft.com/office/drawing/2014/main" id="{D44A1B8E-1071-45A0-8A94-0AA7F201EB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5149" y="3412114"/>
            <a:ext cx="4952681" cy="2750307"/>
          </a:xfrm>
        </p:spPr>
        <p:txBody>
          <a:bodyPr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None/>
              <a:defRPr sz="2400">
                <a:solidFill>
                  <a:schemeClr val="tx2"/>
                </a:solidFill>
              </a:defRPr>
            </a:lvl4pPr>
            <a:lvl5pPr marL="1828800" indent="0">
              <a:buNone/>
              <a:defRPr sz="24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날짜 개체 틀 5">
            <a:extLst>
              <a:ext uri="{FF2B5EF4-FFF2-40B4-BE49-F238E27FC236}">
                <a16:creationId xmlns:a16="http://schemas.microsoft.com/office/drawing/2014/main" id="{DF6FCAD9-068D-41D9-A5F4-E22F2D2871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24" name="그림 개체 틀 20">
            <a:extLst>
              <a:ext uri="{FF2B5EF4-FFF2-40B4-BE49-F238E27FC236}">
                <a16:creationId xmlns:a16="http://schemas.microsoft.com/office/drawing/2014/main" id="{0402EFB4-17A2-4345-82DA-89EF34B5E91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1801" y="380991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EC3DFC6E-6D3D-48C3-BD9E-33878CD86D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81800" y="2376797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7EC41F32-B997-4949-A553-260965B03F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81800" y="4379170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8" name="바닥글 개체 틀 6">
            <a:extLst>
              <a:ext uri="{FF2B5EF4-FFF2-40B4-BE49-F238E27FC236}">
                <a16:creationId xmlns:a16="http://schemas.microsoft.com/office/drawing/2014/main" id="{3E86EC02-7D1A-4CB3-B376-1044BEF4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>
            <a:lvl1pPr algn="l"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7">
            <a:extLst>
              <a:ext uri="{FF2B5EF4-FFF2-40B4-BE49-F238E27FC236}">
                <a16:creationId xmlns:a16="http://schemas.microsoft.com/office/drawing/2014/main" id="{F1ABD226-6012-4821-BD32-E8E6EB95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소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CC836EA2-D914-4028-95BF-1B97B17FE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02877"/>
            <a:ext cx="12192000" cy="226733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5BDFAD1-E970-4A5F-98F7-D42CA9DFB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3055" y="4596020"/>
            <a:ext cx="12191999" cy="2274195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C53E32FB-4A5F-4D36-A227-CF26EBF0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7">
            <a:extLst>
              <a:ext uri="{FF2B5EF4-FFF2-40B4-BE49-F238E27FC236}">
                <a16:creationId xmlns:a16="http://schemas.microsoft.com/office/drawing/2014/main" id="{9DA8CA5C-5748-45EE-B537-5A44A3BFC6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175" y="0"/>
            <a:ext cx="6196013" cy="460287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3" name="텍스트 개체 틀 21">
            <a:extLst>
              <a:ext uri="{FF2B5EF4-FFF2-40B4-BE49-F238E27FC236}">
                <a16:creationId xmlns:a16="http://schemas.microsoft.com/office/drawing/2014/main" id="{5015D873-DDCC-44AF-AE80-703ED88AEC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50718" y="327025"/>
            <a:ext cx="5073194" cy="3949987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4" name="날짜 개체 틀 6">
            <a:extLst>
              <a:ext uri="{FF2B5EF4-FFF2-40B4-BE49-F238E27FC236}">
                <a16:creationId xmlns:a16="http://schemas.microsoft.com/office/drawing/2014/main" id="{16E99B66-5BC0-4B16-807E-B513E3272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5" name="바닥글 개체 틀 7">
            <a:extLst>
              <a:ext uri="{FF2B5EF4-FFF2-40B4-BE49-F238E27FC236}">
                <a16:creationId xmlns:a16="http://schemas.microsoft.com/office/drawing/2014/main" id="{086E91BF-4612-41A6-9A9F-AA6236BF5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프레젠테이션 제목</a:t>
            </a:r>
          </a:p>
        </p:txBody>
      </p:sp>
      <p:sp>
        <p:nvSpPr>
          <p:cNvPr id="16" name="슬라이드 번호 개체 틀 8">
            <a:extLst>
              <a:ext uri="{FF2B5EF4-FFF2-40B4-BE49-F238E27FC236}">
                <a16:creationId xmlns:a16="http://schemas.microsoft.com/office/drawing/2014/main" id="{F65A627F-E36A-460F-AD3C-7B63B500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408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C50B4F7D-E398-40AA-9F3C-F3D59A3F4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0388EFA-705D-45DA-BB3E-901ED20AF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19800" y="0"/>
            <a:ext cx="617219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B0C378B-9DA9-4513-BF84-7422A1AE6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019800" y="0"/>
            <a:ext cx="6172198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B924BE58-42FE-46C1-9582-9E08FAFE0F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200400"/>
            <a:ext cx="4633913" cy="2913063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3" name="그림 개체 틀 22">
            <a:extLst>
              <a:ext uri="{FF2B5EF4-FFF2-40B4-BE49-F238E27FC236}">
                <a16:creationId xmlns:a16="http://schemas.microsoft.com/office/drawing/2014/main" id="{2A2724A1-1A21-49B5-9057-269BD5D6249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08749" y="862806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차트 및 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B34C7413-1C75-42B7-9BFD-E0E14118F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2567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01FDE2-61AF-4DEB-BF43-3694E0083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88D0D73E-DE18-4A23-B6FB-5182A7846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381000"/>
            <a:ext cx="10003218" cy="1600124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날짜 개체 틀 6">
            <a:extLst>
              <a:ext uri="{FF2B5EF4-FFF2-40B4-BE49-F238E27FC236}">
                <a16:creationId xmlns:a16="http://schemas.microsoft.com/office/drawing/2014/main" id="{BDED38F6-34C9-4DB4-9BBF-DEBC4124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16" name="바닥글 개체 틀 7">
            <a:extLst>
              <a:ext uri="{FF2B5EF4-FFF2-40B4-BE49-F238E27FC236}">
                <a16:creationId xmlns:a16="http://schemas.microsoft.com/office/drawing/2014/main" id="{FBD13A29-DF90-4047-B6E5-DFA75D6A5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7" name="슬라이드 번호 개체 틀 8">
            <a:extLst>
              <a:ext uri="{FF2B5EF4-FFF2-40B4-BE49-F238E27FC236}">
                <a16:creationId xmlns:a16="http://schemas.microsoft.com/office/drawing/2014/main" id="{DD0AF7D0-41AD-41E1-84B0-436A90E26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2580089F-49C9-440C-8318-24576EE00A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0DEEF06-129C-4E9F-BB08-1F653A08D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4AEFBDB-1B30-4054-9EAE-3085105D6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6275" y="865762"/>
            <a:ext cx="10198776" cy="4056968"/>
          </a:xfrm>
        </p:spPr>
        <p:txBody>
          <a:bodyPr rtlCol="0" anchor="b"/>
          <a:lstStyle>
            <a:lvl1pPr algn="ctr">
              <a:lnSpc>
                <a:spcPct val="110000"/>
              </a:lnSpc>
              <a:spcBef>
                <a:spcPts val="1000"/>
              </a:spcBef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부제목 2">
            <a:extLst>
              <a:ext uri="{FF2B5EF4-FFF2-40B4-BE49-F238E27FC236}">
                <a16:creationId xmlns:a16="http://schemas.microsoft.com/office/drawing/2014/main" id="{0F34EB02-AC27-416D-A53F-77F9841BF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5101548"/>
            <a:ext cx="9781327" cy="5029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팀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2798F9B1-9C80-43D7-9EEB-62368C6E47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19F8183-B975-40ED-AF54-2E47480E8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제목 1">
            <a:extLst>
              <a:ext uri="{FF2B5EF4-FFF2-40B4-BE49-F238E27FC236}">
                <a16:creationId xmlns:a16="http://schemas.microsoft.com/office/drawing/2014/main" id="{5F15006B-9319-46AF-AE0D-7BBBA5A5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9001"/>
            <a:ext cx="10348147" cy="1388631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1" name="날짜 개체 틀 5">
            <a:extLst>
              <a:ext uri="{FF2B5EF4-FFF2-40B4-BE49-F238E27FC236}">
                <a16:creationId xmlns:a16="http://schemas.microsoft.com/office/drawing/2014/main" id="{EF966BF4-C741-471C-BD3E-40536108BD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22" name="바닥글 개체 틀 6">
            <a:extLst>
              <a:ext uri="{FF2B5EF4-FFF2-40B4-BE49-F238E27FC236}">
                <a16:creationId xmlns:a16="http://schemas.microsoft.com/office/drawing/2014/main" id="{E4052D32-8B32-4C10-8FF9-3CC40E7F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23" name="슬라이드 번호 개체 틀 7">
            <a:extLst>
              <a:ext uri="{FF2B5EF4-FFF2-40B4-BE49-F238E27FC236}">
                <a16:creationId xmlns:a16="http://schemas.microsoft.com/office/drawing/2014/main" id="{423F6085-8F80-41B9-9BA1-8719DDB0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452533-4333-455C-A755-FD0DB695115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2113" y="217488"/>
            <a:ext cx="11407775" cy="4344987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872868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 3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25EDB5FC-CA7C-4369-A121-67C4C93AB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79814F19-D3DA-42AB-AAD4-22D54FE37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4126634-B312-428E-8F30-17C189040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1AC832B9-3155-477F-89D0-A170836416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7801D982-FEE5-4484-AD95-86DEE2E5D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5F932331-BB94-49D3-9E40-67111663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  <p:sp>
        <p:nvSpPr>
          <p:cNvPr id="15" name="텍스트 개체 틀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5653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6265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1" name="텍스트 개체 틀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9261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2" name="텍스트 개체 틀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29873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3" name="텍스트 개체 틀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53617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4" name="텍스트 개체 틀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54229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07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마무리"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0FB9ADE-90DA-4820-BE03-6440FAF8B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1"/>
            <a:ext cx="12191999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FF4039C-77F7-44AD-AEB2-A6079C9DA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6E930C2-F546-4C94-BF53-6C7C8A57E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 anchor="b">
            <a:norm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43F81DC1-1A78-495F-B862-27847D0EE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 anchor="t"/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F44B6D46-2238-46D9-8D7F-730BDD0C14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7447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B600C62E-9610-468D-B50C-B5D55DB2D06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92404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7" name="그림 개체 틀 20">
            <a:extLst>
              <a:ext uri="{FF2B5EF4-FFF2-40B4-BE49-F238E27FC236}">
                <a16:creationId xmlns:a16="http://schemas.microsoft.com/office/drawing/2014/main" id="{03A822E7-844A-4C6F-9941-ACCF803F61F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7447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8" name="그림 개체 틀 20">
            <a:extLst>
              <a:ext uri="{FF2B5EF4-FFF2-40B4-BE49-F238E27FC236}">
                <a16:creationId xmlns:a16="http://schemas.microsoft.com/office/drawing/2014/main" id="{07DE9330-8C8A-4B8E-A4C6-F84147872A3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92405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날짜 개체 틀 9">
            <a:extLst>
              <a:ext uri="{FF2B5EF4-FFF2-40B4-BE49-F238E27FC236}">
                <a16:creationId xmlns:a16="http://schemas.microsoft.com/office/drawing/2014/main" id="{693CD890-5369-4257-9426-7FA8B9FD3B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8" name="바닥글 개체 틀 10">
            <a:extLst>
              <a:ext uri="{FF2B5EF4-FFF2-40B4-BE49-F238E27FC236}">
                <a16:creationId xmlns:a16="http://schemas.microsoft.com/office/drawing/2014/main" id="{3A86BCFE-67DF-4B63-AC7B-74E66919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11">
            <a:extLst>
              <a:ext uri="{FF2B5EF4-FFF2-40B4-BE49-F238E27FC236}">
                <a16:creationId xmlns:a16="http://schemas.microsoft.com/office/drawing/2014/main" id="{1301AADD-E25B-4AB6-A4E4-E95CFB98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432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843277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E6E3B0-B805-4CF0-82C9-298AE08E2DA0}" type="datetime1">
              <a:rPr lang="en-US" altLang="ko-KR" smtClean="0"/>
              <a:t>4/25/2023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424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411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69" r:id="rId11"/>
    <p:sldLayoutId id="2147483770" r:id="rId12"/>
    <p:sldLayoutId id="2147483771" r:id="rId13"/>
    <p:sldLayoutId id="2147483772" r:id="rId14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mailto:odsk@opendoors.or.kr" TargetMode="External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B0B2BB2-146B-4714-8570-77C449ABC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1534297"/>
          </a:xfrm>
        </p:spPr>
        <p:txBody>
          <a:bodyPr rtlCol="0"/>
          <a:lstStyle/>
          <a:p>
            <a:pPr rtl="0"/>
            <a:r>
              <a:rPr lang="en-US" altLang="ko-KR" b="1" dirty="0">
                <a:solidFill>
                  <a:schemeClr val="tx1"/>
                </a:solidFill>
              </a:rPr>
              <a:t>Prayer</a:t>
            </a:r>
            <a:r>
              <a:rPr lang="ko-KR" altLang="en-US" b="1" dirty="0">
                <a:solidFill>
                  <a:schemeClr val="tx1"/>
                </a:solidFill>
              </a:rPr>
              <a:t> </a:t>
            </a:r>
            <a:r>
              <a:rPr lang="en-US" altLang="ko-KR" b="1" dirty="0">
                <a:solidFill>
                  <a:schemeClr val="tx1"/>
                </a:solidFill>
              </a:rPr>
              <a:t>Meeting </a:t>
            </a:r>
            <a:br>
              <a:rPr lang="en-US" altLang="ko-KR" b="1" dirty="0">
                <a:solidFill>
                  <a:schemeClr val="tx1"/>
                </a:solidFill>
              </a:rPr>
            </a:br>
            <a:r>
              <a:rPr lang="en-US" altLang="ko-KR" b="1" dirty="0">
                <a:solidFill>
                  <a:schemeClr val="tx1"/>
                </a:solidFill>
              </a:rPr>
              <a:t>for Persecuted Church Worldwide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7DEE731E-C361-4204-9B35-43843B693B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0433" y="2096219"/>
            <a:ext cx="8763001" cy="811154"/>
          </a:xfrm>
        </p:spPr>
        <p:txBody>
          <a:bodyPr rtlCol="0">
            <a:normAutofit/>
          </a:bodyPr>
          <a:lstStyle/>
          <a:p>
            <a:r>
              <a:rPr lang="ko-KR" altLang="en-US" dirty="0">
                <a:solidFill>
                  <a:schemeClr val="tx1"/>
                </a:solidFill>
              </a:rPr>
              <a:t>전세계 박해 받는 교회를 위한 오픈도어 기도회</a:t>
            </a:r>
          </a:p>
        </p:txBody>
      </p:sp>
      <p:pic>
        <p:nvPicPr>
          <p:cNvPr id="11" name="그림 개체 틀 10" descr="원뿔 모양 천막에서의 일몰을 담은 그림">
            <a:extLst>
              <a:ext uri="{FF2B5EF4-FFF2-40B4-BE49-F238E27FC236}">
                <a16:creationId xmlns:a16="http://schemas.microsoft.com/office/drawing/2014/main" id="{458CF8B8-D058-4FD3-9B2C-5511E2BCDE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840" y="3013206"/>
            <a:ext cx="11084189" cy="385403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C62038-47CB-2C3E-F89F-851A9D44161B}"/>
              </a:ext>
            </a:extLst>
          </p:cNvPr>
          <p:cNvSpPr txBox="1"/>
          <p:nvPr/>
        </p:nvSpPr>
        <p:spPr>
          <a:xfrm>
            <a:off x="4796286" y="4735902"/>
            <a:ext cx="3692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bg1"/>
                </a:solidFill>
              </a:rPr>
              <a:t>2023</a:t>
            </a:r>
            <a:r>
              <a:rPr lang="ko-KR" altLang="en-US" dirty="0">
                <a:solidFill>
                  <a:schemeClr val="bg1"/>
                </a:solidFill>
              </a:rPr>
              <a:t>년 </a:t>
            </a:r>
            <a:r>
              <a:rPr lang="en-US" altLang="ko-KR" dirty="0">
                <a:solidFill>
                  <a:schemeClr val="bg1"/>
                </a:solidFill>
              </a:rPr>
              <a:t>4</a:t>
            </a:r>
            <a:r>
              <a:rPr lang="ko-KR" altLang="en-US" dirty="0">
                <a:solidFill>
                  <a:schemeClr val="bg1"/>
                </a:solidFill>
              </a:rPr>
              <a:t>월 </a:t>
            </a:r>
            <a:r>
              <a:rPr lang="en-US" altLang="ko-KR" dirty="0">
                <a:solidFill>
                  <a:schemeClr val="bg1"/>
                </a:solidFill>
              </a:rPr>
              <a:t>25</a:t>
            </a:r>
            <a:r>
              <a:rPr lang="ko-KR" altLang="en-US" dirty="0">
                <a:solidFill>
                  <a:schemeClr val="bg1"/>
                </a:solidFill>
              </a:rPr>
              <a:t>일</a:t>
            </a:r>
            <a:r>
              <a:rPr lang="en-US" altLang="ko-KR" dirty="0">
                <a:solidFill>
                  <a:schemeClr val="bg1"/>
                </a:solidFill>
              </a:rPr>
              <a:t>(</a:t>
            </a:r>
            <a:r>
              <a:rPr lang="ko-KR" altLang="en-US" dirty="0">
                <a:solidFill>
                  <a:schemeClr val="bg1"/>
                </a:solidFill>
              </a:rPr>
              <a:t>화</a:t>
            </a:r>
            <a:r>
              <a:rPr lang="en-US" altLang="ko-KR" dirty="0">
                <a:solidFill>
                  <a:schemeClr val="bg1"/>
                </a:solidFill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bg1"/>
                </a:solidFill>
              </a:rPr>
              <a:t>pm7:30-8:30/Zoom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bg1"/>
                </a:solidFill>
              </a:rPr>
              <a:t>회의 </a:t>
            </a:r>
            <a:r>
              <a:rPr lang="en-US" altLang="ko-KR" dirty="0">
                <a:solidFill>
                  <a:schemeClr val="bg1"/>
                </a:solidFill>
              </a:rPr>
              <a:t>ID 4286956103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661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6E2FE00C-A4E7-4DD3-BED5-5746528E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텍스트 개체 틀 33">
            <a:extLst>
              <a:ext uri="{FF2B5EF4-FFF2-40B4-BE49-F238E27FC236}">
                <a16:creationId xmlns:a16="http://schemas.microsoft.com/office/drawing/2014/main" id="{7B69611F-97FC-426E-8387-26F473573E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5149" y="3412114"/>
            <a:ext cx="4952681" cy="2750307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ODI CEO Dan Ole Shani(5’)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날짜 개체 틀 56">
            <a:extLst>
              <a:ext uri="{FF2B5EF4-FFF2-40B4-BE49-F238E27FC236}">
                <a16:creationId xmlns:a16="http://schemas.microsoft.com/office/drawing/2014/main" id="{8870D893-2423-4900-AACF-892913F9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개체 틀 12" descr="텍스트, 야외, 하늘, 자연을 담은 그림">
            <a:extLst>
              <a:ext uri="{FF2B5EF4-FFF2-40B4-BE49-F238E27FC236}">
                <a16:creationId xmlns:a16="http://schemas.microsoft.com/office/drawing/2014/main" id="{8F8654F3-37D9-4BF3-A6D7-D300F8837D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1" y="380991"/>
            <a:ext cx="4856144" cy="1925415"/>
          </a:xfrm>
        </p:spPr>
      </p:pic>
      <p:pic>
        <p:nvPicPr>
          <p:cNvPr id="23" name="그림 개체 틀 22">
            <a:extLst>
              <a:ext uri="{FF2B5EF4-FFF2-40B4-BE49-F238E27FC236}">
                <a16:creationId xmlns:a16="http://schemas.microsoft.com/office/drawing/2014/main" id="{2D222395-31E3-4ED7-A23E-C243F9E34C7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/>
          <a:stretch/>
        </p:blipFill>
        <p:spPr>
          <a:xfrm>
            <a:off x="6781800" y="2376797"/>
            <a:ext cx="4856144" cy="1925415"/>
          </a:xfrm>
        </p:spPr>
      </p:pic>
      <p:sp>
        <p:nvSpPr>
          <p:cNvPr id="58" name="바닥글 개체 틀 57">
            <a:extLst>
              <a:ext uri="{FF2B5EF4-FFF2-40B4-BE49-F238E27FC236}">
                <a16:creationId xmlns:a16="http://schemas.microsoft.com/office/drawing/2014/main" id="{3F5D567B-B4E7-46C3-99A9-F2F32FA2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/>
          <a:p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9" name="슬라이드 번호 개체 틀 58">
            <a:extLst>
              <a:ext uri="{FF2B5EF4-FFF2-40B4-BE49-F238E27FC236}">
                <a16:creationId xmlns:a16="http://schemas.microsoft.com/office/drawing/2014/main" id="{51CFCC1B-86D5-4E89-A5FA-944094DB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C4EAAB5-2208-AA61-4F10-A405B1328C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0" y="4372603"/>
            <a:ext cx="4856144" cy="208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75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6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핵심가치 </a:t>
            </a:r>
            <a:r>
              <a:rPr lang="en-US" altLang="ko-KR" dirty="0"/>
              <a:t>6 ???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 descr="원을 이룬 손을 담은 그림">
            <a:extLst>
              <a:ext uri="{FF2B5EF4-FFF2-40B4-BE49-F238E27FC236}">
                <a16:creationId xmlns:a16="http://schemas.microsoft.com/office/drawing/2014/main" id="{5B772296-B776-40B5-95DF-60BFE7CD98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</p:spPr>
      </p:pic>
      <p:sp>
        <p:nvSpPr>
          <p:cNvPr id="26" name="제목 25">
            <a:extLst>
              <a:ext uri="{FF2B5EF4-FFF2-40B4-BE49-F238E27FC236}">
                <a16:creationId xmlns:a16="http://schemas.microsoft.com/office/drawing/2014/main" id="{D85D0586-45E7-469A-A379-62E46DDBF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276" y="1756452"/>
            <a:ext cx="4960189" cy="2291673"/>
          </a:xfrm>
        </p:spPr>
        <p:txBody>
          <a:bodyPr rtlCol="0">
            <a:normAutofit/>
          </a:bodyPr>
          <a:lstStyle/>
          <a:p>
            <a:pPr lvl="0" rtl="0"/>
            <a:r>
              <a:rPr lang="ko-KR" altLang="en-US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sz="38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2E48E894-8343-4D22-9011-9F2725E95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7879" y="4558084"/>
            <a:ext cx="3252159" cy="502958"/>
          </a:xfrm>
        </p:spPr>
        <p:txBody>
          <a:bodyPr rtlCol="0">
            <a:normAutofit fontScale="62500" lnSpcReduction="20000"/>
          </a:bodyPr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</a:rPr>
              <a:t>C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7080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ea typeface="굴림" panose="020B0600000101010101" pitchFamily="50" charset="-127"/>
              </a:rPr>
              <a:t>12</a:t>
            </a:r>
            <a:r>
              <a:rPr lang="ko-KR" altLang="en-US" sz="2800" b="1" kern="0" dirty="0">
                <a:ea typeface="굴림" panose="020B0600000101010101" pitchFamily="50" charset="-127"/>
              </a:rPr>
              <a:t>위 국가</a:t>
            </a:r>
            <a:r>
              <a:rPr lang="en-US" altLang="ko-KR" sz="2800" dirty="0"/>
              <a:t>/</a:t>
            </a:r>
            <a:r>
              <a:rPr lang="en-US" altLang="ko-KR" sz="2800" dirty="0">
                <a:latin typeface="Aharoni" panose="02010803020104030203" pitchFamily="2" charset="-79"/>
                <a:cs typeface="Aharoni" panose="02010803020104030203" pitchFamily="2" charset="-79"/>
              </a:rPr>
              <a:t>Syria</a:t>
            </a:r>
            <a:endParaRPr lang="ko-KR" alt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34515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000" dirty="0">
                <a:solidFill>
                  <a:schemeClr val="bg1"/>
                </a:solidFill>
              </a:rPr>
              <a:t>"</a:t>
            </a:r>
            <a:r>
              <a:rPr lang="ko-KR" altLang="en-US" sz="1000" dirty="0">
                <a:solidFill>
                  <a:schemeClr val="bg1"/>
                </a:solidFill>
              </a:rPr>
              <a:t>내가 알려 주었으며 구원하였으며 보였고 너희 중에 다른 신이 </a:t>
            </a:r>
            <a:r>
              <a:rPr lang="ko-KR" altLang="en-US" sz="1000" dirty="0" err="1">
                <a:solidFill>
                  <a:schemeClr val="bg1"/>
                </a:solidFill>
              </a:rPr>
              <a:t>없었나니</a:t>
            </a:r>
            <a:r>
              <a:rPr lang="ko-KR" altLang="en-US" sz="1000" dirty="0">
                <a:solidFill>
                  <a:schemeClr val="bg1"/>
                </a:solidFill>
              </a:rPr>
              <a:t> 그러므로 너희는 나의 증인이요 나는 </a:t>
            </a:r>
            <a:r>
              <a:rPr lang="ko-KR" altLang="en-US" sz="1000" dirty="0" err="1">
                <a:solidFill>
                  <a:schemeClr val="bg1"/>
                </a:solidFill>
              </a:rPr>
              <a:t>하나님이니라</a:t>
            </a:r>
            <a:r>
              <a:rPr lang="ko-KR" altLang="en-US" sz="1000" dirty="0">
                <a:solidFill>
                  <a:schemeClr val="bg1"/>
                </a:solidFill>
              </a:rPr>
              <a:t> 여호와의 </a:t>
            </a:r>
            <a:r>
              <a:rPr lang="ko-KR" altLang="en-US" sz="1000" dirty="0" err="1">
                <a:solidFill>
                  <a:schemeClr val="bg1"/>
                </a:solidFill>
              </a:rPr>
              <a:t>말씀이니라</a:t>
            </a:r>
            <a:r>
              <a:rPr lang="en-US" altLang="ko-KR" sz="1000" dirty="0">
                <a:solidFill>
                  <a:schemeClr val="bg1"/>
                </a:solidFill>
              </a:rPr>
              <a:t>" (</a:t>
            </a:r>
            <a:r>
              <a:rPr lang="ko-KR" altLang="en-US" sz="1000" dirty="0">
                <a:solidFill>
                  <a:schemeClr val="bg1"/>
                </a:solidFill>
              </a:rPr>
              <a:t>이사야 </a:t>
            </a:r>
            <a:r>
              <a:rPr lang="en-US" altLang="ko-KR" sz="1000" dirty="0">
                <a:solidFill>
                  <a:schemeClr val="bg1"/>
                </a:solidFill>
              </a:rPr>
              <a:t>43:12)</a:t>
            </a:r>
            <a:endParaRPr lang="ko-KR" altLang="en-US" sz="4400" b="0" i="0" u="none" strike="noStrike" baseline="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/>
          </a:bodyPr>
          <a:lstStyle/>
          <a:p>
            <a:pPr algn="just"/>
            <a:r>
              <a:rPr lang="ko-KR" altLang="en-US" sz="1100" dirty="0"/>
              <a:t>수년간의 갈등과 불안정은 박해가 면책 없이 번창할 수 있는 환경을 조성했습니다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이슬람 무장세력이 통제하는 소수의 지역에서 전통 교회 지도자들은 대중의 눈에 더 잘 띄기 때문에 특히 납치나 공격의 표적이 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이것은 기독교 공동체를 위협하기 위한 것입니다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대부분의 교회 건물은 철거되거나 이슬람 중심지로 용도가 변경되었습니다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기독교 신앙을 공개적으로 표현하는 것은 금지되며 교회 건물은 수리하거나 복원할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정부가 통제하는 지역에서도 전도와 이슬람교에서 기독교로 개종하는 것은 사회 안정에 대한 위협으로 간주되어 심하게 억압됩니다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무슬림 배경을 가진 기독교인들은 그들의 개종이 가족의 명예를 경시하는 것으로 간주되기 때문에 가족과 지역 사회로부터 특별한 압력을 받습니다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개종자는 가정에서 쫓겨나거나 더 나쁜 상황에 처할 위험이 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북부 시리아에서는 소수 종교인</a:t>
            </a:r>
            <a:r>
              <a:rPr lang="en-US" altLang="ko-KR" sz="1100" dirty="0"/>
              <a:t>(</a:t>
            </a:r>
            <a:r>
              <a:rPr lang="ko-KR" altLang="en-US" sz="1100" dirty="0"/>
              <a:t>기독교인 포함</a:t>
            </a:r>
            <a:r>
              <a:rPr lang="en-US" altLang="ko-KR" sz="1100" dirty="0"/>
              <a:t>)</a:t>
            </a:r>
            <a:r>
              <a:rPr lang="ko-KR" altLang="en-US" sz="1100" dirty="0"/>
              <a:t>이 터키군과 관련 이슬람 민병대에 의해 박해를 받고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공격</a:t>
            </a:r>
            <a:r>
              <a:rPr lang="en-US" altLang="ko-KR" sz="1100" dirty="0"/>
              <a:t>, </a:t>
            </a:r>
            <a:r>
              <a:rPr lang="ko-KR" altLang="en-US" sz="1100" dirty="0"/>
              <a:t>살해</a:t>
            </a:r>
            <a:r>
              <a:rPr lang="en-US" altLang="ko-KR" sz="1100" dirty="0"/>
              <a:t>, </a:t>
            </a:r>
            <a:r>
              <a:rPr lang="ko-KR" altLang="en-US" sz="1100" dirty="0"/>
              <a:t>납치</a:t>
            </a:r>
            <a:r>
              <a:rPr lang="en-US" altLang="ko-KR" sz="1100" dirty="0"/>
              <a:t>, </a:t>
            </a:r>
            <a:r>
              <a:rPr lang="ko-KR" altLang="en-US" sz="1100" dirty="0"/>
              <a:t>강간을 당했습니다</a:t>
            </a:r>
            <a:r>
              <a:rPr lang="en-US" altLang="ko-KR" sz="1100" dirty="0"/>
              <a:t>. </a:t>
            </a:r>
            <a:endParaRPr lang="ko-KR" altLang="ko-KR" sz="3600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6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59345"/>
            <a:ext cx="5183188" cy="899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>
                <a:solidFill>
                  <a:schemeClr val="bg1"/>
                </a:solidFill>
              </a:rPr>
              <a:t>오픈도어 파트너들은 성경 배포</a:t>
            </a:r>
            <a:r>
              <a:rPr lang="en-US" altLang="ko-KR" sz="1000" dirty="0">
                <a:solidFill>
                  <a:schemeClr val="bg1"/>
                </a:solidFill>
              </a:rPr>
              <a:t>, </a:t>
            </a:r>
            <a:r>
              <a:rPr lang="ko-KR" altLang="en-US" sz="1000" dirty="0">
                <a:solidFill>
                  <a:schemeClr val="bg1"/>
                </a:solidFill>
              </a:rPr>
              <a:t>제자도 및 리더십 훈련</a:t>
            </a:r>
            <a:r>
              <a:rPr lang="en-US" altLang="ko-KR" sz="1000" dirty="0">
                <a:solidFill>
                  <a:schemeClr val="bg1"/>
                </a:solidFill>
              </a:rPr>
              <a:t>, </a:t>
            </a:r>
            <a:r>
              <a:rPr lang="ko-KR" altLang="en-US" sz="1000" dirty="0">
                <a:solidFill>
                  <a:schemeClr val="bg1"/>
                </a:solidFill>
              </a:rPr>
              <a:t>트라우마 상담</a:t>
            </a:r>
            <a:r>
              <a:rPr lang="en-US" altLang="ko-KR" sz="1000" dirty="0">
                <a:solidFill>
                  <a:schemeClr val="bg1"/>
                </a:solidFill>
              </a:rPr>
              <a:t>, </a:t>
            </a:r>
            <a:r>
              <a:rPr lang="ko-KR" altLang="en-US" sz="1000" dirty="0">
                <a:solidFill>
                  <a:schemeClr val="bg1"/>
                </a:solidFill>
              </a:rPr>
              <a:t>내부 실향민 구호 및 실질적 지원</a:t>
            </a:r>
            <a:r>
              <a:rPr lang="en-US" altLang="ko-KR" sz="1000" dirty="0">
                <a:solidFill>
                  <a:schemeClr val="bg1"/>
                </a:solidFill>
              </a:rPr>
              <a:t>, </a:t>
            </a:r>
            <a:r>
              <a:rPr lang="ko-KR" altLang="en-US" sz="1000" dirty="0">
                <a:solidFill>
                  <a:schemeClr val="bg1"/>
                </a:solidFill>
              </a:rPr>
              <a:t>시리아 기독교인들과 그들의 공동체를 지원하는 희망센터 등을 통해 시리아 내 교회를 강화하고 있습니다</a:t>
            </a:r>
            <a:r>
              <a:rPr lang="en-US" altLang="ko-KR" sz="1000" dirty="0">
                <a:solidFill>
                  <a:schemeClr val="bg1"/>
                </a:solidFill>
              </a:rPr>
              <a:t>.</a:t>
            </a:r>
            <a:endParaRPr lang="ko-KR" altLang="en-US" sz="66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570160" y="2282181"/>
            <a:ext cx="4463025" cy="4454637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12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/Syria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7</a:t>
            </a:fld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기도제목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776631"/>
            <a:ext cx="3209026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200" dirty="0">
                <a:solidFill>
                  <a:schemeClr val="tx1"/>
                </a:solidFill>
              </a:rPr>
              <a:t>용감한 기독교인들이 소금과 빛이 되고 있는 것을 하나님께 감사드립니다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</a:p>
          <a:p>
            <a:pPr algn="just"/>
            <a:r>
              <a:rPr lang="ko-KR" altLang="en-US" sz="1200" dirty="0">
                <a:solidFill>
                  <a:schemeClr val="tx1"/>
                </a:solidFill>
              </a:rPr>
              <a:t>평화와 안정을 위해 정부가 경제를 안정시킬 수 있는 지혜를 갖도록 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just"/>
            <a:r>
              <a:rPr lang="ko-KR" altLang="en-US" sz="1200" dirty="0">
                <a:solidFill>
                  <a:schemeClr val="tx1"/>
                </a:solidFill>
              </a:rPr>
              <a:t>전쟁에 지친 사람들에게 소망을 갖도록</a:t>
            </a:r>
            <a:endParaRPr lang="ko-KR" altLang="en-US" sz="1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69003" y="847460"/>
            <a:ext cx="4286540" cy="19809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53400" y="2828359"/>
            <a:ext cx="3067500" cy="1524565"/>
          </a:xfrm>
          <a:prstGeom prst="rect">
            <a:avLst/>
          </a:prstGeom>
        </p:spPr>
      </p:pic>
      <p:pic>
        <p:nvPicPr>
          <p:cNvPr id="2" name="내용 개체 틀 10">
            <a:extLst>
              <a:ext uri="{FF2B5EF4-FFF2-40B4-BE49-F238E27FC236}">
                <a16:creationId xmlns:a16="http://schemas.microsoft.com/office/drawing/2014/main" id="{D193E493-0ACF-4660-F2AA-8AB9983268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41692" y="852480"/>
            <a:ext cx="3108543" cy="197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ea typeface="굴림" panose="020B0600000101010101" pitchFamily="50" charset="-127"/>
              </a:rPr>
              <a:t>10</a:t>
            </a:r>
            <a:r>
              <a:rPr lang="ko-KR" altLang="en-US" sz="2800" b="1" kern="0" dirty="0">
                <a:ea typeface="굴림" panose="020B0600000101010101" pitchFamily="50" charset="-127"/>
              </a:rPr>
              <a:t>위 국가</a:t>
            </a:r>
            <a:r>
              <a:rPr lang="en-US" altLang="ko-KR" sz="2800" dirty="0"/>
              <a:t>/</a:t>
            </a:r>
            <a:r>
              <a:rPr lang="en-US" altLang="ko-KR" sz="2800" dirty="0">
                <a:latin typeface="Aharoni" panose="02010803020104030203" pitchFamily="2" charset="-79"/>
                <a:cs typeface="Aharoni" panose="02010803020104030203" pitchFamily="2" charset="-79"/>
              </a:rPr>
              <a:t>Sudan</a:t>
            </a:r>
            <a:endParaRPr lang="ko-KR" alt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34515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200" dirty="0">
                <a:solidFill>
                  <a:schemeClr val="bg1"/>
                </a:solidFill>
                <a:latin typeface="+mn-ea"/>
                <a:ea typeface="+mn-ea"/>
              </a:rPr>
              <a:t>"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ea typeface="+mn-ea"/>
              </a:rPr>
              <a:t>나 여호와가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ea typeface="+mn-ea"/>
              </a:rPr>
              <a:t>말하노라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ea typeface="+mn-ea"/>
              </a:rPr>
              <a:t> 너희는 나의 증인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ea typeface="+mn-ea"/>
              </a:rPr>
              <a:t>나의 종으로 택함을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ea typeface="+mn-ea"/>
              </a:rPr>
              <a:t>입었나니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ea typeface="+mn-ea"/>
              </a:rPr>
              <a:t> 이는 너희가 나를 알고 믿으며 내가 그인 줄 깨닫게 하려 함이라 나의 전에 지음을 받은 신이 </a:t>
            </a:r>
            <a:r>
              <a:rPr lang="ko-KR" altLang="en-US" sz="1200" dirty="0" err="1">
                <a:solidFill>
                  <a:schemeClr val="bg1"/>
                </a:solidFill>
                <a:latin typeface="+mn-ea"/>
                <a:ea typeface="+mn-ea"/>
              </a:rPr>
              <a:t>없었느니라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ea typeface="+mn-ea"/>
              </a:rPr>
              <a:t> 나의 후에도 없으리라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ea typeface="+mn-ea"/>
              </a:rPr>
              <a:t>" (</a:t>
            </a:r>
            <a:r>
              <a:rPr lang="ko-KR" altLang="en-US" sz="1200" dirty="0">
                <a:solidFill>
                  <a:schemeClr val="bg1"/>
                </a:solidFill>
                <a:latin typeface="+mn-ea"/>
                <a:ea typeface="+mn-ea"/>
              </a:rPr>
              <a:t>이사야 </a:t>
            </a:r>
            <a:r>
              <a:rPr lang="en-US" altLang="ko-KR" sz="1200" dirty="0">
                <a:solidFill>
                  <a:schemeClr val="bg1"/>
                </a:solidFill>
                <a:latin typeface="+mn-ea"/>
                <a:ea typeface="+mn-ea"/>
              </a:rPr>
              <a:t>43:10)</a:t>
            </a:r>
            <a:endParaRPr lang="ko-KR" altLang="en-US" sz="4000" b="0" i="0" u="none" strike="noStrike" baseline="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/>
          </a:bodyPr>
          <a:lstStyle/>
          <a:p>
            <a:pPr algn="just"/>
            <a:r>
              <a:rPr lang="ko-KR" altLang="en-US" sz="1200" dirty="0">
                <a:latin typeface="+mn-ea"/>
                <a:ea typeface="+mn-ea"/>
              </a:rPr>
              <a:t>기독교인에 대한 박해는 수단에서 여전히 높은 수준에 있으며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계속되는 불안 속에서 이것이 더욱 악화될 것이라는 우려가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en-US" altLang="ko-KR" sz="1200" dirty="0">
                <a:latin typeface="+mn-ea"/>
                <a:ea typeface="+mn-ea"/>
              </a:rPr>
              <a:t>2019</a:t>
            </a:r>
            <a:r>
              <a:rPr lang="ko-KR" altLang="en-US" sz="1200" dirty="0">
                <a:latin typeface="+mn-ea"/>
                <a:ea typeface="+mn-ea"/>
              </a:rPr>
              <a:t>년 </a:t>
            </a:r>
            <a:r>
              <a:rPr lang="en-US" altLang="ko-KR" sz="1200" dirty="0">
                <a:latin typeface="+mn-ea"/>
                <a:ea typeface="+mn-ea"/>
              </a:rPr>
              <a:t>4</a:t>
            </a:r>
            <a:r>
              <a:rPr lang="ko-KR" altLang="en-US" sz="1200" dirty="0">
                <a:latin typeface="+mn-ea"/>
                <a:ea typeface="+mn-ea"/>
              </a:rPr>
              <a:t>월 오마르 알</a:t>
            </a:r>
            <a:r>
              <a:rPr lang="en-US" altLang="ko-KR" sz="1200" dirty="0">
                <a:latin typeface="+mn-ea"/>
                <a:ea typeface="+mn-ea"/>
              </a:rPr>
              <a:t>-</a:t>
            </a:r>
            <a:r>
              <a:rPr lang="ko-KR" altLang="en-US" sz="1200" dirty="0" err="1">
                <a:latin typeface="+mn-ea"/>
                <a:ea typeface="+mn-ea"/>
              </a:rPr>
              <a:t>바시르가</a:t>
            </a:r>
            <a:r>
              <a:rPr lang="ko-KR" altLang="en-US" sz="1200" dirty="0">
                <a:latin typeface="+mn-ea"/>
                <a:ea typeface="+mn-ea"/>
              </a:rPr>
              <a:t> 축출된 후 수단의 과도 정부는 인종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성별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종교에 </a:t>
            </a:r>
            <a:r>
              <a:rPr lang="ko-KR" altLang="en-US" sz="1200" dirty="0" err="1">
                <a:latin typeface="+mn-ea"/>
                <a:ea typeface="+mn-ea"/>
              </a:rPr>
              <a:t>관계없</a:t>
            </a:r>
            <a:r>
              <a:rPr lang="ko-KR" altLang="en-US" sz="1200" dirty="0">
                <a:latin typeface="+mn-ea"/>
                <a:ea typeface="+mn-ea"/>
              </a:rPr>
              <a:t> 이 모든 수단인의 기본 인권을 보장하는 법적 변화를 도입했습니다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그러나 대규모 시위로 </a:t>
            </a:r>
            <a:r>
              <a:rPr lang="en-US" altLang="ko-KR" sz="1200" dirty="0">
                <a:latin typeface="+mn-ea"/>
                <a:ea typeface="+mn-ea"/>
              </a:rPr>
              <a:t>2022</a:t>
            </a:r>
            <a:r>
              <a:rPr lang="ko-KR" altLang="en-US" sz="1200" dirty="0">
                <a:latin typeface="+mn-ea"/>
                <a:ea typeface="+mn-ea"/>
              </a:rPr>
              <a:t>년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월 </a:t>
            </a:r>
            <a:r>
              <a:rPr lang="ko-KR" altLang="en-US" sz="1200" dirty="0" err="1">
                <a:latin typeface="+mn-ea"/>
                <a:ea typeface="+mn-ea"/>
              </a:rPr>
              <a:t>압달라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ko-KR" altLang="en-US" sz="1200" dirty="0" err="1">
                <a:latin typeface="+mn-ea"/>
                <a:ea typeface="+mn-ea"/>
              </a:rPr>
              <a:t>함독</a:t>
            </a:r>
            <a:r>
              <a:rPr lang="ko-KR" altLang="en-US" sz="1200" dirty="0">
                <a:latin typeface="+mn-ea"/>
                <a:ea typeface="+mn-ea"/>
              </a:rPr>
              <a:t> 총리가 사임하면서 수단이 전직 대통령의 권위주의 시대로 돌아갈 것이라는 우려가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이것은 과도기 정부 하에서 종교의 자유를 향한 긍정적인 조치를 취소할 수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기독교인에 대한 사회적 태도는 변하지 않았습니다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이것은 특히 수도인 하르툼 외곽 지역의 경우입니다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기독교인은 특히 이슬람에서 개종한 경우 지역 사회와 가족 모두로부터 극심한 박해를 받기 쉽습니다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개종자들은 가정에서 성폭행과 가정 폭력에 직면할 수 있을 뿐만 아니라 투옥과 폭력에 취약할 수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정부는 기독교인과 기타 소수 종교를 위한 실질적인 보 호 조치를 취하지 않았습니다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군사 쿠데타 이후 </a:t>
            </a:r>
            <a:r>
              <a:rPr lang="en-US" altLang="ko-KR" sz="1200" dirty="0">
                <a:latin typeface="+mn-ea"/>
                <a:ea typeface="+mn-ea"/>
              </a:rPr>
              <a:t>4</a:t>
            </a:r>
            <a:r>
              <a:rPr lang="ko-KR" altLang="en-US" sz="1200" dirty="0">
                <a:latin typeface="+mn-ea"/>
                <a:ea typeface="+mn-ea"/>
              </a:rPr>
              <a:t>개의 교회가 강제로 폐쇄되었으며 공식 지 위가 변경되었음에도 불구하고 몰수된 교회와 토지는 아직 기독교인 소유주에게 반환되지 않았습니다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새로운 교회를 세우는 것은 여전히 매우 어렵습니다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ko-KR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8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59345"/>
            <a:ext cx="5183188" cy="89908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endParaRPr lang="ko-KR" altLang="en-US" sz="6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FE71F06-FBDC-E4D4-12E3-79DB29CF1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1160835"/>
            <a:ext cx="5913729" cy="2697803"/>
          </a:xfrm>
          <a:prstGeom prst="rect">
            <a:avLst/>
          </a:prstGeom>
        </p:spPr>
      </p:pic>
      <p:pic>
        <p:nvPicPr>
          <p:cNvPr id="9" name="내용 개체 틀 8">
            <a:extLst>
              <a:ext uri="{FF2B5EF4-FFF2-40B4-BE49-F238E27FC236}">
                <a16:creationId xmlns:a16="http://schemas.microsoft.com/office/drawing/2014/main" id="{C78417A9-0602-E7D6-379C-03391985836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9328" y="3858637"/>
            <a:ext cx="3150401" cy="210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9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08208F77-A55A-4B32-A3B6-A4E5287B2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수단 군부충돌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수단을 위해 기도해 주세요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254989AE-2F43-40A0-A83E-0C9A654542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2288" y="1719628"/>
            <a:ext cx="8834301" cy="554038"/>
          </a:xfrm>
        </p:spPr>
        <p:txBody>
          <a:bodyPr rtlCol="0">
            <a:normAutofit fontScale="47500" lnSpcReduction="20000"/>
          </a:bodyPr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BBC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 따르면 무장충돌은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RSF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대원이 전국에 재배치되면서 정부군이 위협을 느끼고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긴장이 고조된 며칠 후에 발생했습니다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RSF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년에 출범한 강력한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준군사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조직입니다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군대 외부에 있는 그러한 강력한 세력이 국가 불안정의 원인이 될 수 있다는 오랜 우려가 있었던 것 같습니다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277DD16F-F9F8-4078-B3DF-99CCF26D70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>
            <a:normAutofit fontScale="85000" lnSpcReduction="10000"/>
          </a:bodyPr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오마르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알바시르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대통령은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2019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축출됐다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거의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년에 가까운 그의 통치를 종식시킬 것을 요구하는 대규모 거리 시위는 군부 쿠데타의 성공으로 이어졌습니다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군민합동정부가 수립되었으나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2021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또 다른 쿠데타로 전복되었습니다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rtl="0"/>
            <a:r>
              <a:rPr lang="ko-KR" altLang="en-US" dirty="0"/>
              <a:t>시민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들은 계속해서 민주통치를 요구했지만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2022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세부 사항을 확정하기 위한 회담은 실패했습니다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2019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정부가 바뀌었음에도 불구하고 인간의 생명과 존엄성에 대한 존중은 여전히 우리의 주요 관심사입니다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수단을 위한 기도에 동참해 주세요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7B56114-457F-8A9B-4D9A-0AF9804DC9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ko-KR" altLang="en-US" dirty="0">
                <a:solidFill>
                  <a:schemeClr val="tx1"/>
                </a:solidFill>
                <a:latin typeface="+mn-ea"/>
                <a:ea typeface="+mn-ea"/>
              </a:rPr>
              <a:t>상황이 계속 악화됨에 따라 계속해서 기도를 요청합니다</a:t>
            </a:r>
            <a:r>
              <a:rPr lang="en-US" altLang="ko-KR" dirty="0">
                <a:solidFill>
                  <a:schemeClr val="tx1"/>
                </a:solidFill>
                <a:latin typeface="+mn-ea"/>
                <a:ea typeface="+mn-ea"/>
              </a:rPr>
              <a:t>. BBC</a:t>
            </a:r>
            <a:r>
              <a:rPr lang="ko-KR" altLang="en-US" dirty="0">
                <a:solidFill>
                  <a:schemeClr val="tx1"/>
                </a:solidFill>
                <a:latin typeface="+mn-ea"/>
                <a:ea typeface="+mn-ea"/>
              </a:rPr>
              <a:t>는 미국</a:t>
            </a:r>
            <a:r>
              <a:rPr lang="en-US" altLang="ko-KR" dirty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+mn-ea"/>
                <a:ea typeface="+mn-ea"/>
              </a:rPr>
              <a:t>영국</a:t>
            </a:r>
            <a:r>
              <a:rPr lang="en-US" altLang="ko-KR" dirty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+mn-ea"/>
                <a:ea typeface="+mn-ea"/>
              </a:rPr>
              <a:t>프랑스</a:t>
            </a:r>
            <a:r>
              <a:rPr lang="en-US" altLang="ko-KR" dirty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+mn-ea"/>
                <a:ea typeface="+mn-ea"/>
              </a:rPr>
              <a:t>중국의 외교관과 국민이 대피할 것이라고 보도했습니다</a:t>
            </a:r>
            <a:r>
              <a:rPr lang="en-US" altLang="ko-KR" dirty="0">
                <a:solidFill>
                  <a:schemeClr val="tx1"/>
                </a:solidFill>
                <a:latin typeface="+mn-ea"/>
                <a:ea typeface="+mn-ea"/>
              </a:rPr>
              <a:t>. </a:t>
            </a:r>
            <a:r>
              <a:rPr lang="ko-KR" altLang="en-US" dirty="0">
                <a:solidFill>
                  <a:schemeClr val="tx1"/>
                </a:solidFill>
                <a:latin typeface="+mn-ea"/>
                <a:ea typeface="+mn-ea"/>
              </a:rPr>
              <a:t>보고서에 따르면 </a:t>
            </a:r>
            <a:r>
              <a:rPr lang="en-US" altLang="ko-KR" dirty="0">
                <a:solidFill>
                  <a:schemeClr val="tx1"/>
                </a:solidFill>
                <a:latin typeface="+mn-ea"/>
                <a:ea typeface="+mn-ea"/>
              </a:rPr>
              <a:t>Fattah al Burhan </a:t>
            </a:r>
            <a:r>
              <a:rPr lang="ko-KR" altLang="en-US" dirty="0">
                <a:solidFill>
                  <a:schemeClr val="tx1"/>
                </a:solidFill>
                <a:latin typeface="+mn-ea"/>
                <a:ea typeface="+mn-ea"/>
              </a:rPr>
              <a:t>육군 참모총장은 그들의 대피를 안전하게 추진하는 데 동의한 것으로 보입니다</a:t>
            </a:r>
            <a:r>
              <a:rPr lang="en-US" altLang="ko-KR" dirty="0">
                <a:solidFill>
                  <a:schemeClr val="tx1"/>
                </a:solidFill>
                <a:latin typeface="+mn-ea"/>
                <a:ea typeface="+mn-ea"/>
              </a:rPr>
              <a:t>.</a:t>
            </a:r>
          </a:p>
          <a:p>
            <a:pPr algn="just"/>
            <a:r>
              <a:rPr lang="en-US" altLang="ko-KR" dirty="0"/>
              <a:t>4</a:t>
            </a:r>
            <a:r>
              <a:rPr lang="ko-KR" altLang="en-US" dirty="0"/>
              <a:t>월 </a:t>
            </a:r>
            <a:r>
              <a:rPr lang="en-US" altLang="ko-KR" dirty="0"/>
              <a:t>15</a:t>
            </a:r>
            <a:r>
              <a:rPr lang="ko-KR" altLang="en-US" dirty="0"/>
              <a:t>일 수도 </a:t>
            </a:r>
            <a:r>
              <a:rPr lang="ko-KR" altLang="en-US" dirty="0" err="1"/>
              <a:t>하르툼에서</a:t>
            </a:r>
            <a:r>
              <a:rPr lang="ko-KR" altLang="en-US" dirty="0"/>
              <a:t> 알 </a:t>
            </a:r>
            <a:r>
              <a:rPr lang="ko-KR" altLang="en-US" dirty="0" err="1"/>
              <a:t>부르한이</a:t>
            </a:r>
            <a:r>
              <a:rPr lang="ko-KR" altLang="en-US" dirty="0"/>
              <a:t> 이끄는 군대와 </a:t>
            </a:r>
            <a:r>
              <a:rPr lang="en-US" altLang="ko-KR" dirty="0"/>
              <a:t>"</a:t>
            </a:r>
            <a:r>
              <a:rPr lang="ko-KR" altLang="en-US" dirty="0" err="1"/>
              <a:t>헤메티</a:t>
            </a:r>
            <a:r>
              <a:rPr lang="en-US" altLang="ko-KR" dirty="0"/>
              <a:t>"</a:t>
            </a:r>
            <a:r>
              <a:rPr lang="ko-KR" altLang="en-US" dirty="0"/>
              <a:t>가 이끄는 악명 높은 신속 지원군</a:t>
            </a:r>
            <a:r>
              <a:rPr lang="en-US" altLang="ko-KR" dirty="0"/>
              <a:t>(RSF) </a:t>
            </a:r>
            <a:r>
              <a:rPr lang="ko-KR" altLang="en-US" dirty="0"/>
              <a:t>사이에 전투가 벌어졌습니다</a:t>
            </a:r>
            <a:r>
              <a:rPr lang="en-US" altLang="ko-KR" dirty="0"/>
              <a:t>. </a:t>
            </a:r>
            <a:r>
              <a:rPr lang="ko-KR" altLang="en-US" dirty="0"/>
              <a:t>군대는 이전 알 </a:t>
            </a:r>
            <a:r>
              <a:rPr lang="ko-KR" altLang="en-US" dirty="0" err="1"/>
              <a:t>바시르</a:t>
            </a:r>
            <a:r>
              <a:rPr lang="ko-KR" altLang="en-US" dirty="0"/>
              <a:t> 정권에 충성하는 것으로 보이지만 </a:t>
            </a:r>
            <a:r>
              <a:rPr lang="en-US" altLang="ko-KR" dirty="0"/>
              <a:t>RSF</a:t>
            </a:r>
            <a:r>
              <a:rPr lang="ko-KR" altLang="en-US" dirty="0"/>
              <a:t>는 </a:t>
            </a:r>
            <a:r>
              <a:rPr lang="ko-KR" altLang="en-US" dirty="0" err="1"/>
              <a:t>다르푸르</a:t>
            </a:r>
            <a:r>
              <a:rPr lang="en-US" altLang="ko-KR" dirty="0"/>
              <a:t>(Darfur)</a:t>
            </a:r>
            <a:r>
              <a:rPr lang="ko-KR" altLang="en-US" dirty="0"/>
              <a:t>에서 심각한 인권 유린 혐의를 받고 있는 세력인 </a:t>
            </a:r>
            <a:r>
              <a:rPr lang="ko-KR" altLang="en-US" dirty="0" err="1"/>
              <a:t>잔와지드</a:t>
            </a:r>
            <a:r>
              <a:rPr lang="en-US" altLang="ko-KR" dirty="0"/>
              <a:t>(</a:t>
            </a:r>
            <a:r>
              <a:rPr lang="en-US" altLang="ko-KR" dirty="0" err="1"/>
              <a:t>Janwajeed</a:t>
            </a:r>
            <a:r>
              <a:rPr lang="en-US" altLang="ko-KR" dirty="0"/>
              <a:t>)</a:t>
            </a:r>
            <a:r>
              <a:rPr lang="ko-KR" altLang="en-US" dirty="0"/>
              <a:t>에 뿌리를 두고 있습니다</a:t>
            </a:r>
            <a:r>
              <a:rPr lang="en-US" altLang="ko-KR" dirty="0"/>
              <a:t>. </a:t>
            </a:r>
            <a:r>
              <a:rPr lang="ko-KR" altLang="en-US" dirty="0"/>
              <a:t>이후 전투는 </a:t>
            </a:r>
            <a:r>
              <a:rPr lang="ko-KR" altLang="en-US" dirty="0" err="1"/>
              <a:t>다르푸르</a:t>
            </a:r>
            <a:r>
              <a:rPr lang="ko-KR" altLang="en-US" dirty="0"/>
              <a:t> 일부 지역과 일부 국경 지역으로 확산되었습니다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27" name="날짜 개체 틀 5">
            <a:extLst>
              <a:ext uri="{FF2B5EF4-FFF2-40B4-BE49-F238E27FC236}">
                <a16:creationId xmlns:a16="http://schemas.microsoft.com/office/drawing/2014/main" id="{CACEAF03-7AD6-47E8-AD82-BD8508B10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바닥글 개체 틀 6">
            <a:extLst>
              <a:ext uri="{FF2B5EF4-FFF2-40B4-BE49-F238E27FC236}">
                <a16:creationId xmlns:a16="http://schemas.microsoft.com/office/drawing/2014/main" id="{9A9B7F5F-1164-4166-A976-1FAA0D3F7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29" name="슬라이드 번호 개체 틀 7">
            <a:extLst>
              <a:ext uri="{FF2B5EF4-FFF2-40B4-BE49-F238E27FC236}">
                <a16:creationId xmlns:a16="http://schemas.microsoft.com/office/drawing/2014/main" id="{F2638129-EB98-47AD-A8CF-7F25F7D2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9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0636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수단 군부충돌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수단을 위해 기도해 주세요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2288" y="1719628"/>
            <a:ext cx="8815567" cy="554038"/>
          </a:xfrm>
        </p:spPr>
        <p:txBody>
          <a:bodyPr>
            <a:normAutofit/>
          </a:bodyPr>
          <a:lstStyle/>
          <a:p>
            <a:pPr algn="just"/>
            <a:r>
              <a:rPr lang="ko-KR" altLang="en-US" dirty="0"/>
              <a:t>기도제목</a:t>
            </a:r>
            <a:r>
              <a:rPr lang="en-US" altLang="ko-KR" dirty="0"/>
              <a:t>-</a:t>
            </a:r>
            <a:r>
              <a:rPr lang="ko-KR" altLang="en-US" dirty="0"/>
              <a:t>최신내용</a:t>
            </a:r>
            <a:endParaRPr lang="ko-KR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34DB237A-4A97-F557-6E59-C51CFC0A7F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ko-KR" altLang="en-US" dirty="0"/>
              <a:t>결과적으로 전투는 식량과 물</a:t>
            </a:r>
            <a:r>
              <a:rPr lang="en-US" altLang="ko-KR" dirty="0"/>
              <a:t>, </a:t>
            </a:r>
            <a:r>
              <a:rPr lang="ko-KR" altLang="en-US" dirty="0"/>
              <a:t>전기도 없이 민간인들을 집에 가두었습니다</a:t>
            </a:r>
            <a:r>
              <a:rPr lang="en-US" altLang="ko-KR" dirty="0"/>
              <a:t>. 4</a:t>
            </a:r>
            <a:r>
              <a:rPr lang="ko-KR" altLang="en-US" dirty="0"/>
              <a:t>월 </a:t>
            </a:r>
            <a:r>
              <a:rPr lang="en-US" altLang="ko-KR" dirty="0"/>
              <a:t>18</a:t>
            </a:r>
            <a:r>
              <a:rPr lang="ko-KR" altLang="en-US" dirty="0"/>
              <a:t>일 유엔 상황보고에 따르면 </a:t>
            </a:r>
            <a:r>
              <a:rPr lang="en-US" altLang="ko-KR" dirty="0"/>
              <a:t>180</a:t>
            </a:r>
            <a:r>
              <a:rPr lang="ko-KR" altLang="en-US" dirty="0"/>
              <a:t>명이 사망했습니다</a:t>
            </a:r>
            <a:r>
              <a:rPr lang="en-US" altLang="ko-KR" dirty="0"/>
              <a:t>. DW </a:t>
            </a:r>
            <a:r>
              <a:rPr lang="ko-KR" altLang="en-US" dirty="0"/>
              <a:t>보도에 따르면 </a:t>
            </a:r>
            <a:r>
              <a:rPr lang="en-US" altLang="ko-KR" dirty="0"/>
              <a:t>4</a:t>
            </a:r>
            <a:r>
              <a:rPr lang="ko-KR" altLang="en-US" dirty="0"/>
              <a:t>월 </a:t>
            </a:r>
            <a:r>
              <a:rPr lang="en-US" altLang="ko-KR" dirty="0"/>
              <a:t>21</a:t>
            </a:r>
            <a:r>
              <a:rPr lang="ko-KR" altLang="en-US" dirty="0"/>
              <a:t>일 금요일까지 최소 </a:t>
            </a:r>
            <a:r>
              <a:rPr lang="en-US" altLang="ko-KR" dirty="0"/>
              <a:t>400</a:t>
            </a:r>
            <a:r>
              <a:rPr lang="ko-KR" altLang="en-US" dirty="0"/>
              <a:t>명이 사망했습니다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endParaRPr lang="en-US" altLang="ko-KR" dirty="0"/>
          </a:p>
          <a:p>
            <a:pPr algn="just"/>
            <a:r>
              <a:rPr lang="ko-KR" altLang="en-US" dirty="0"/>
              <a:t>지금까지 기독교인을 특정 표적으로 삼았다는 보고는 없습니다</a:t>
            </a:r>
            <a:r>
              <a:rPr lang="en-US" altLang="ko-KR" dirty="0"/>
              <a:t>. OD</a:t>
            </a:r>
            <a:r>
              <a:rPr lang="ko-KR" altLang="en-US" dirty="0"/>
              <a:t>는 상황을 면밀히 관찰하고 있으며 인터넷 연결을 유지하면서 파트너 및 지역 교회와 연락을 취하고 있습니다</a:t>
            </a:r>
            <a:r>
              <a:rPr lang="en-US" altLang="ko-KR" dirty="0"/>
              <a:t>. </a:t>
            </a:r>
            <a:r>
              <a:rPr lang="ko-KR" altLang="en-US" dirty="0"/>
              <a:t>미래는 불확실해 보이지만 현재로서는 모든 사람들이 총격에 휘말리지 않기를 바라며</a:t>
            </a:r>
            <a:r>
              <a:rPr lang="en-US" altLang="ko-KR" dirty="0"/>
              <a:t>,</a:t>
            </a:r>
            <a:r>
              <a:rPr lang="ko-KR" altLang="en-US" dirty="0"/>
              <a:t> 현재 상황이 계속 지속되는 것에 대해 크게 우려하고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E0FD3C89-C409-9848-1C8F-FCEF216DFC0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ko-KR" altLang="en-US" dirty="0"/>
              <a:t>이러한 상황에서 주님의 자녀들을 보호해 주시기를 계속해서 기도해 주세요</a:t>
            </a:r>
            <a:r>
              <a:rPr lang="en-US" altLang="ko-KR" dirty="0"/>
              <a:t>. </a:t>
            </a:r>
          </a:p>
          <a:p>
            <a:pPr algn="just"/>
            <a:r>
              <a:rPr lang="ko-KR" altLang="en-US" dirty="0"/>
              <a:t>어떤 행동이 가장 안전한지 분별력을 달라고 기도해 주세요</a:t>
            </a:r>
            <a:r>
              <a:rPr lang="en-US" altLang="ko-KR" dirty="0"/>
              <a:t>. </a:t>
            </a:r>
          </a:p>
          <a:p>
            <a:pPr algn="just"/>
            <a:r>
              <a:rPr lang="ko-KR" altLang="en-US" dirty="0"/>
              <a:t>또한 이 매우 복잡한 상황에 있는 모든 사람들에게 하나님의 공급하심을 위해 기도해 주세요</a:t>
            </a:r>
            <a:r>
              <a:rPr lang="en-US" altLang="ko-KR" dirty="0"/>
              <a:t>. </a:t>
            </a:r>
          </a:p>
          <a:p>
            <a:pPr algn="just"/>
            <a:r>
              <a:rPr lang="ko-KR" altLang="en-US" dirty="0"/>
              <a:t>모든 신앙을 가진 수단 시민들이 이러한 어려움 가운데서도 그리스도의 증인으로 담대하게 세워질 수 있도록 기도해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0950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>
            <a:extLst>
              <a:ext uri="{FF2B5EF4-FFF2-40B4-BE49-F238E27FC236}">
                <a16:creationId xmlns:a16="http://schemas.microsoft.com/office/drawing/2014/main" id="{7BDCFE24-4073-46C8-8929-7FA131F92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411" y="559814"/>
            <a:ext cx="9573936" cy="753172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200" dirty="0"/>
              <a:t>현장스토리</a:t>
            </a:r>
            <a:r>
              <a:rPr lang="en-US" altLang="ko-KR" sz="3200" dirty="0"/>
              <a:t>#</a:t>
            </a:r>
            <a:r>
              <a:rPr lang="ko-KR" altLang="en-US" sz="3200" dirty="0"/>
              <a:t>네팔</a:t>
            </a:r>
            <a:r>
              <a:rPr lang="en-US" altLang="ko-KR" sz="3200" dirty="0"/>
              <a:t>_</a:t>
            </a:r>
            <a:r>
              <a:rPr lang="ko-KR" altLang="en-US" sz="3200" dirty="0" err="1"/>
              <a:t>샨티</a:t>
            </a:r>
            <a:r>
              <a:rPr lang="ko-KR" altLang="en-US" sz="3200" dirty="0"/>
              <a:t> </a:t>
            </a:r>
            <a:r>
              <a:rPr lang="en-US" altLang="ko-KR" sz="3200" dirty="0"/>
              <a:t>Shanti Karki</a:t>
            </a:r>
            <a:endParaRPr lang="ko-KR" altLang="en-US" sz="3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26AC250E-B97F-49DA-B8EC-0916B661EF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2411" y="1579588"/>
            <a:ext cx="8961315" cy="680533"/>
          </a:xfrm>
        </p:spPr>
        <p:txBody>
          <a:bodyPr rtlCol="0">
            <a:normAutofit fontScale="55000" lnSpcReduction="20000"/>
          </a:bodyPr>
          <a:lstStyle/>
          <a:p>
            <a:pPr algn="just" rtl="0"/>
            <a:r>
              <a:rPr lang="ko-KR" altLang="en-US" sz="2400" dirty="0"/>
              <a:t>세아이의 어머니 </a:t>
            </a:r>
            <a:r>
              <a:rPr lang="ko-KR" altLang="en-US" sz="2400" dirty="0" err="1"/>
              <a:t>샨티</a:t>
            </a:r>
            <a:r>
              <a:rPr lang="ko-KR" altLang="en-US" sz="2400" dirty="0"/>
              <a:t> </a:t>
            </a:r>
            <a:r>
              <a:rPr lang="ko-KR" altLang="en-US" sz="2400" dirty="0" err="1"/>
              <a:t>키르키는</a:t>
            </a:r>
            <a:r>
              <a:rPr lang="ko-KR" altLang="en-US" sz="2400" dirty="0"/>
              <a:t> 놀라운 간증을 나눴습니다</a:t>
            </a:r>
            <a:r>
              <a:rPr lang="en-US" altLang="ko-KR" sz="2400" dirty="0"/>
              <a:t>. </a:t>
            </a:r>
            <a:r>
              <a:rPr lang="ko-KR" altLang="en-US" sz="2400" dirty="0" err="1"/>
              <a:t>샨티는</a:t>
            </a:r>
            <a:r>
              <a:rPr lang="ko-KR" altLang="en-US" sz="2400" dirty="0"/>
              <a:t> 폭행과 조롱을 당하며 극심한 고통에 시달렸고</a:t>
            </a:r>
            <a:r>
              <a:rPr lang="en-US" altLang="ko-KR" sz="2400" dirty="0"/>
              <a:t>, </a:t>
            </a:r>
            <a:r>
              <a:rPr lang="ko-KR" altLang="en-US" sz="2400" dirty="0"/>
              <a:t>집에서 쫓겨나고</a:t>
            </a:r>
            <a:r>
              <a:rPr lang="en-US" altLang="ko-KR" sz="2400" dirty="0"/>
              <a:t>, </a:t>
            </a:r>
            <a:r>
              <a:rPr lang="ko-KR" altLang="en-US" sz="2400" dirty="0"/>
              <a:t>남편에게 몇 번의 죽임을 당할 위기에 처했지만 예수님을 향한 믿음과 헌신에 굳건히 서 있습니다</a:t>
            </a:r>
            <a:r>
              <a:rPr lang="en-US" altLang="ko-KR" sz="2400" dirty="0"/>
              <a:t>. </a:t>
            </a:r>
            <a:endParaRPr lang="ko-KR" altLang="en-US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68F70A53-C627-4476-8714-26F92C96C9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411" y="2526723"/>
            <a:ext cx="4801827" cy="3559193"/>
          </a:xfrm>
        </p:spPr>
        <p:txBody>
          <a:bodyPr rtlCol="0">
            <a:normAutofit fontScale="62500" lnSpcReduction="20000"/>
          </a:bodyPr>
          <a:lstStyle/>
          <a:p>
            <a:pPr algn="just"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예수님을 영접하고 나서 오히려 저의 삶은 많이 힘들어 졌어요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저의 남편은 기독교 신앙을 반대하며 학대하고 위협했어요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술을 마시고 저를 때렸고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소리를 지르며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기독교로 개종한 것을 비난했어요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just" rtl="0"/>
            <a:r>
              <a:rPr lang="ko-KR" altLang="en-US" dirty="0"/>
              <a:t>남편은 매일 저와 싸웠고</a:t>
            </a:r>
            <a:r>
              <a:rPr lang="en-US" altLang="ko-KR" dirty="0"/>
              <a:t>, </a:t>
            </a:r>
            <a:r>
              <a:rPr lang="ko-KR" altLang="en-US" dirty="0"/>
              <a:t>집에 있는 모든 물건들을 밖으로 내던졌어요</a:t>
            </a:r>
            <a:r>
              <a:rPr lang="en-US" altLang="ko-KR" dirty="0"/>
              <a:t>. </a:t>
            </a:r>
            <a:r>
              <a:rPr lang="ko-KR" altLang="en-US" dirty="0"/>
              <a:t>하지만</a:t>
            </a:r>
            <a:r>
              <a:rPr lang="en-US" altLang="ko-KR" dirty="0"/>
              <a:t>, </a:t>
            </a:r>
            <a:r>
              <a:rPr lang="ko-KR" altLang="en-US" dirty="0"/>
              <a:t>항상 그에게 부드럽게 대답했어요</a:t>
            </a:r>
            <a:r>
              <a:rPr lang="en-US" altLang="ko-KR" dirty="0"/>
              <a:t>. “</a:t>
            </a:r>
            <a:r>
              <a:rPr lang="ko-KR" altLang="en-US" dirty="0"/>
              <a:t>나는 죽든지 살든지 예수님을 따르고</a:t>
            </a:r>
            <a:r>
              <a:rPr lang="en-US" altLang="ko-KR" dirty="0"/>
              <a:t>, </a:t>
            </a:r>
            <a:r>
              <a:rPr lang="ko-KR" altLang="en-US" dirty="0"/>
              <a:t>그분을 섬기고 절대 돌아서지 않겠다고</a:t>
            </a:r>
            <a:r>
              <a:rPr lang="en-US" altLang="ko-KR" dirty="0"/>
              <a:t>.”</a:t>
            </a:r>
          </a:p>
          <a:p>
            <a:pPr algn="just"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결국 남편은 집에서 저를 쫓아 냈어요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당장의 필요를 위해 일용직을 전전해야 했죠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남편은 제가 일하는 석재 공장까지 찾아와 큰 돌로 머리를 내리쳐 죽이려고 세번이나 공격했어요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/>
              <a:t>저는 간신히 도망칠 수 있었고</a:t>
            </a:r>
            <a:r>
              <a:rPr lang="en-US" altLang="ko-KR" dirty="0"/>
              <a:t>, </a:t>
            </a:r>
            <a:r>
              <a:rPr lang="ko-KR" altLang="en-US" dirty="0"/>
              <a:t>교회로 피신했어요</a:t>
            </a:r>
            <a:r>
              <a:rPr lang="en-US" altLang="ko-KR" dirty="0"/>
              <a:t>…..</a:t>
            </a:r>
          </a:p>
          <a:p>
            <a:pPr algn="just" rtl="0"/>
            <a:r>
              <a:rPr lang="ko-KR" altLang="en-US" dirty="0"/>
              <a:t>저와 저의 가족을 위해서 기도해 주세요</a:t>
            </a:r>
            <a:r>
              <a:rPr lang="en-US" altLang="ko-KR" dirty="0"/>
              <a:t>. </a:t>
            </a:r>
            <a:r>
              <a:rPr lang="ko-KR" altLang="en-US" dirty="0"/>
              <a:t>저는 하나님을 더 잘 섬기고 싶어요</a:t>
            </a:r>
            <a:r>
              <a:rPr lang="en-US" altLang="ko-KR" dirty="0"/>
              <a:t>. </a:t>
            </a:r>
            <a:r>
              <a:rPr lang="ko-KR" altLang="en-US" dirty="0"/>
              <a:t>저는 아이들과 남편이 살면서 예수님을 영접할 수 있도록 기도해 주세요</a:t>
            </a:r>
            <a:r>
              <a:rPr lang="en-US" altLang="ko-KR" dirty="0"/>
              <a:t>. </a:t>
            </a:r>
          </a:p>
          <a:p>
            <a:pPr algn="just" rtl="0"/>
            <a:r>
              <a:rPr lang="ko-KR" altLang="en-US" dirty="0"/>
              <a:t>아이들과 남편이 하나님께 순종하고 하나님을 경외하는 삶을 살 수 있도록 기도해 주세요</a:t>
            </a:r>
            <a:r>
              <a:rPr lang="en-US" altLang="ko-KR" dirty="0"/>
              <a:t>. </a:t>
            </a:r>
          </a:p>
          <a:p>
            <a:pPr marL="0" indent="0" algn="just" rtl="0">
              <a:buNone/>
            </a:pP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날짜 개체 틀 5">
            <a:extLst>
              <a:ext uri="{FF2B5EF4-FFF2-40B4-BE49-F238E27FC236}">
                <a16:creationId xmlns:a16="http://schemas.microsoft.com/office/drawing/2014/main" id="{9E3BCEA2-51FD-4B45-8A14-E848E9A56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바닥글 개체 틀 6">
            <a:extLst>
              <a:ext uri="{FF2B5EF4-FFF2-40B4-BE49-F238E27FC236}">
                <a16:creationId xmlns:a16="http://schemas.microsoft.com/office/drawing/2014/main" id="{234B3968-2B8A-4B13-B3DE-DDD4BFBBD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09334" y="5879583"/>
            <a:ext cx="4114800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샨티의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이야기는 월간 오픈도어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월호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(p.15)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에서 만날 수 있습니다</a:t>
            </a:r>
          </a:p>
        </p:txBody>
      </p:sp>
      <p:sp>
        <p:nvSpPr>
          <p:cNvPr id="39" name="슬라이드 번호 개체 틀 7">
            <a:extLst>
              <a:ext uri="{FF2B5EF4-FFF2-40B4-BE49-F238E27FC236}">
                <a16:creationId xmlns:a16="http://schemas.microsoft.com/office/drawing/2014/main" id="{DCC26F06-B960-4707-9ED1-8EFB44255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11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7CD5D94-4E17-2BB5-E439-F29A48A2E4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06149" y="2526723"/>
            <a:ext cx="5125317" cy="341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69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오픈도어</a:t>
            </a:r>
            <a:endParaRPr lang="ko-KR" altLang="en-US" sz="2000" i="1" dirty="0">
              <a:solidFill>
                <a:schemeClr val="accent5">
                  <a:lumMod val="20000"/>
                  <a:lumOff val="8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6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북한선교학교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참가자들의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북한선교의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준비된 강사들을 통하여 아버지의 긍휼한 마음을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오픈도어를 통하여 마음이 하나되는 은혜의 강물이 흘러 넘치기를 기도합니다</a:t>
            </a:r>
            <a:r>
              <a:rPr lang="en-US" altLang="ko-KR" sz="1100" dirty="0">
                <a:latin typeface="roboto" panose="02000000000000000000" pitchFamily="2" charset="0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en-US" altLang="ko-KR" sz="1600" b="1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accent5">
                  <a:lumMod val="20000"/>
                  <a:lumOff val="8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100" dirty="0"/>
              <a:t>아프리카에는 세계 어느 곳보다 많은 기독교인이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가장 최근의 </a:t>
            </a:r>
            <a:r>
              <a:rPr lang="en-US" altLang="ko-KR" sz="1100" dirty="0"/>
              <a:t>Open Doors </a:t>
            </a:r>
            <a:r>
              <a:rPr lang="ko-KR" altLang="en-US" sz="1100" dirty="0"/>
              <a:t>조사에 따르면 </a:t>
            </a:r>
            <a:r>
              <a:rPr lang="en-US" altLang="ko-KR" sz="1100" dirty="0"/>
              <a:t>2022</a:t>
            </a:r>
            <a:r>
              <a:rPr lang="ko-KR" altLang="en-US" sz="1100" dirty="0"/>
              <a:t>년에 신앙 때문에 살해된 기독교인의 최소 </a:t>
            </a:r>
            <a:r>
              <a:rPr lang="en-US" altLang="ko-KR" sz="1100" dirty="0"/>
              <a:t>95%</a:t>
            </a:r>
            <a:r>
              <a:rPr lang="ko-KR" altLang="en-US" sz="1100" dirty="0"/>
              <a:t>가 사하라 사막 이남 아프리카에서 살해된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 대다수는 나이지리아에 있습니다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ko-KR" altLang="en-US" sz="1100" dirty="0"/>
              <a:t>사하라 사막 이남 아프리카 전역에서 기독교인에 대한 폭력은 상상조차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세상은 주목하지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설상가상으로 이 땅의 기독교인들은 눈치조차 채지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829914" y="3960826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778672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215693" y="3967204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9362" y="3960826"/>
            <a:ext cx="4908268" cy="210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00C4FDB-0CD0-4A24-86DA-1A1D1D16A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DA8E3932-CA6C-420E-9ABA-34B69620C4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개체 틀 18" descr="용설란을 담은 그림">
            <a:extLst>
              <a:ext uri="{FF2B5EF4-FFF2-40B4-BE49-F238E27FC236}">
                <a16:creationId xmlns:a16="http://schemas.microsoft.com/office/drawing/2014/main" id="{E15DD46D-2D7C-463F-A18B-CF4C30E08A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1066800"/>
            <a:ext cx="2405746" cy="2262033"/>
          </a:xfrm>
        </p:spPr>
      </p:pic>
      <p:pic>
        <p:nvPicPr>
          <p:cNvPr id="9" name="그림 개체 틀 8" descr="산, 야외, 하늘, 암석, 텐트를 담은 그림">
            <a:extLst>
              <a:ext uri="{FF2B5EF4-FFF2-40B4-BE49-F238E27FC236}">
                <a16:creationId xmlns:a16="http://schemas.microsoft.com/office/drawing/2014/main" id="{028D98CD-8146-4256-BD0A-D7B4C7C770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4" y="1066800"/>
            <a:ext cx="2405746" cy="2262033"/>
          </a:xfrm>
        </p:spPr>
      </p:pic>
      <p:pic>
        <p:nvPicPr>
          <p:cNvPr id="23" name="그림 개체 틀 22" descr="계곡, 자연, 협곡, 산을 담은 그림">
            <a:extLst>
              <a:ext uri="{FF2B5EF4-FFF2-40B4-BE49-F238E27FC236}">
                <a16:creationId xmlns:a16="http://schemas.microsoft.com/office/drawing/2014/main" id="{349394C9-EF9F-4C84-8978-9CF03DD05E5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3443645"/>
            <a:ext cx="2405746" cy="2262033"/>
          </a:xfrm>
        </p:spPr>
      </p:pic>
      <p:pic>
        <p:nvPicPr>
          <p:cNvPr id="11" name="그림 개체 틀 10" descr="알로에 잎 클로즈업">
            <a:extLst>
              <a:ext uri="{FF2B5EF4-FFF2-40B4-BE49-F238E27FC236}">
                <a16:creationId xmlns:a16="http://schemas.microsoft.com/office/drawing/2014/main" id="{F5EBEBC0-CDA5-4DF4-A64C-698FF0B3401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5" y="3443645"/>
            <a:ext cx="2405746" cy="2262033"/>
          </a:xfrm>
        </p:spPr>
      </p:pic>
      <p:sp>
        <p:nvSpPr>
          <p:cNvPr id="26" name="날짜 개체 틀 25">
            <a:extLst>
              <a:ext uri="{FF2B5EF4-FFF2-40B4-BE49-F238E27FC236}">
                <a16:creationId xmlns:a16="http://schemas.microsoft.com/office/drawing/2014/main" id="{E6DC388C-72CE-4D2C-AA32-E1FF83F5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바닥글 개체 틀 26">
            <a:extLst>
              <a:ext uri="{FF2B5EF4-FFF2-40B4-BE49-F238E27FC236}">
                <a16:creationId xmlns:a16="http://schemas.microsoft.com/office/drawing/2014/main" id="{FD50BB59-A665-4D1E-BAE0-8D164269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96E5A4EB-E183-4EF0-8266-412826AC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0365775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337_TF11507366_Win32" id="{99A106EE-79AC-4A27-9DE5-DB9D9C5C3198}" vid="{E6A9FDE5-552D-49ED-8318-F369296065BB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66CE74E-0E49-4DCF-8160-81B293B5DD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578DBA-2233-4100-A154-9B2EE99CB7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0DF15B-6C3C-4D75-B10D-16EE1DCCB68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블록프린트 디자인</Template>
  <TotalTime>495</TotalTime>
  <Words>1530</Words>
  <Application>Microsoft Office PowerPoint</Application>
  <PresentationFormat>와이드스크린</PresentationFormat>
  <Paragraphs>108</Paragraphs>
  <Slides>13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1" baseType="lpstr">
      <vt:lpstr>HY목각파임B</vt:lpstr>
      <vt:lpstr>맑은 고딕</vt:lpstr>
      <vt:lpstr>휴먼매직체</vt:lpstr>
      <vt:lpstr>Aharoni</vt:lpstr>
      <vt:lpstr>Arial</vt:lpstr>
      <vt:lpstr>Avenir Next LT Pro</vt:lpstr>
      <vt:lpstr>roboto</vt:lpstr>
      <vt:lpstr>BlockprintVTI</vt:lpstr>
      <vt:lpstr>Prayer Meeting  for Persecuted Church Worldwide</vt:lpstr>
      <vt:lpstr>순서</vt:lpstr>
      <vt:lpstr>OPEN DOORS CORE VALUE/핵심가치 (3’)</vt:lpstr>
      <vt:lpstr>OPEN DOORS  CORE VALUE 6</vt:lpstr>
      <vt:lpstr>박해 받는 교회를 위한 기도(30')</vt:lpstr>
      <vt:lpstr>WWL 박해순위 12위 국가/Syria</vt:lpstr>
      <vt:lpstr>WWL 박해순위 12위 국가/Syria</vt:lpstr>
      <vt:lpstr>WWL 박해순위 10위 국가/Sudan</vt:lpstr>
      <vt:lpstr>수단 군부충돌: 수단을 위해 기도해 주세요</vt:lpstr>
      <vt:lpstr>수단 군부충돌: 수단을 위해 기도해 주세요</vt:lpstr>
      <vt:lpstr>현장스토리#네팔_샨티 Shanti Karki</vt:lpstr>
      <vt:lpstr>박해 받는 교회를 위한 기도가 이 땅에 요원의 불길처럼 뜨겁게 일어나기를 기도합니다.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Development ODK-</cp:lastModifiedBy>
  <cp:revision>9</cp:revision>
  <dcterms:created xsi:type="dcterms:W3CDTF">2023-04-18T02:50:05Z</dcterms:created>
  <dcterms:modified xsi:type="dcterms:W3CDTF">2023-04-25T08:53:15Z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