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notesMasterIdLst>
    <p:notesMasterId r:id="rId18"/>
  </p:notesMasterIdLst>
  <p:handoutMasterIdLst>
    <p:handoutMasterId r:id="rId19"/>
  </p:handoutMasterIdLst>
  <p:sldIdLst>
    <p:sldId id="264" r:id="rId5"/>
    <p:sldId id="349" r:id="rId6"/>
    <p:sldId id="373" r:id="rId7"/>
    <p:sldId id="374" r:id="rId8"/>
    <p:sldId id="376" r:id="rId9"/>
    <p:sldId id="2445" r:id="rId10"/>
    <p:sldId id="2446" r:id="rId11"/>
    <p:sldId id="271" r:id="rId12"/>
    <p:sldId id="2447" r:id="rId13"/>
    <p:sldId id="2449" r:id="rId14"/>
    <p:sldId id="2448" r:id="rId15"/>
    <p:sldId id="409" r:id="rId16"/>
    <p:sldId id="2450" r:id="rId17"/>
  </p:sldIdLst>
  <p:sldSz cx="12192000" cy="6858000"/>
  <p:notesSz cx="6858000" cy="9144000"/>
  <p:defaultTextStyle>
    <a:defPPr rtl="0">
      <a:defRPr lang="ko-k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FCD5339C-519D-4230-BF0C-1BF09A2FE2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3982FE9-1227-454F-8FBE-5D49EEFEFD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96B108D-F6C9-4180-91B2-FC25224B03D5}" type="datetime1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2023-05-02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2C515AC-387D-4DC2-8066-2F960E1511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CA55534-4B86-498E-A9D9-C98A3290DCE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D9C5148-8ED6-434E-BA59-EF48324382B2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89953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32F9AA8D-185E-485E-B9CE-8264C61D4FCA}" type="datetime1">
              <a:rPr lang="ko-KR" altLang="en-US" smtClean="0"/>
              <a:pPr/>
              <a:t>2023-05-02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 dirty="0"/>
              <a:t>마스터 텍스트 스타일을 편집하려면 클릭하세요</a:t>
            </a:r>
            <a:r>
              <a:rPr lang="en-US" altLang="ko-KR" noProof="0" dirty="0"/>
              <a:t>.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CED33291-C0D9-4415-AEC4-F67D377A5AD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290305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ED33291-C0D9-4415-AEC4-F67D377A5ADC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3658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450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3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2023-05-02</a:t>
            </a:fld>
            <a:endParaRPr 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3AC3AA-9C47-4E0B-BAC0-E8DEA4AD5A4E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437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53119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715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직사각형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rtlCol="0"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24111A6-2D90-4270-9DD5-291652B6FB1A}" type="datetime1">
              <a:rPr lang="ko-KR" altLang="en-US" smtClean="0"/>
              <a:pPr/>
              <a:t>2023-05-02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DEC3756-4D05-4EB6-BF17-588C03EACDE0}" type="datetime1">
              <a:rPr lang="ko-KR" altLang="en-US" smtClean="0"/>
              <a:pPr/>
              <a:t>2023-05-02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rtlCol="0"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rtlCol="0"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D686B0A-28DF-4392-8CC2-1F313DA9D425}" type="datetime1">
              <a:rPr lang="ko-KR" altLang="en-US" smtClean="0"/>
              <a:pPr/>
              <a:t>2023-05-02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87D8E26-8B4D-42F1-BE53-A6E7DF6B1B3E}" type="datetime1">
              <a:rPr lang="ko-KR" altLang="en-US" smtClean="0"/>
              <a:pPr/>
              <a:t>2023-05-02</a:t>
            </a:fld>
            <a:endParaRPr lang="ko-KR" altLang="en-US" dirty="0"/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A3ECD8E-21EB-43AD-A460-D0639A4914F7}" type="datetime1">
              <a:rPr lang="ko-KR" altLang="en-US" smtClean="0"/>
              <a:pPr/>
              <a:t>2023-05-02</a:t>
            </a:fld>
            <a:endParaRPr lang="ko-KR" altLang="en-US" dirty="0"/>
          </a:p>
        </p:txBody>
      </p:sp>
      <p:sp>
        <p:nvSpPr>
          <p:cNvPr id="11" name="바닥글 개체 틀 1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D3032E4-0750-44C9-95B6-2CD209539D73}" type="datetime1">
              <a:rPr lang="ko-KR" altLang="en-US" smtClean="0"/>
              <a:pPr/>
              <a:t>2023-05-02</a:t>
            </a:fld>
            <a:endParaRPr lang="ko-KR" altLang="en-US" dirty="0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4313BDD-27A2-4605-B373-04158EAF240F}" type="datetime1">
              <a:rPr lang="ko-KR" altLang="en-US" smtClean="0"/>
              <a:pPr/>
              <a:t>2023-05-02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rtlCol="0" anchor="b">
            <a:normAutofit/>
          </a:bodyPr>
          <a:lstStyle>
            <a:lvl1pPr>
              <a:defRPr sz="3200" b="0" baseline="0"/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A8A315-64D6-4620-89B7-7E0CCBABE8FD}" type="datetime1">
              <a:rPr lang="ko-KR" altLang="en-US" smtClean="0"/>
              <a:pPr/>
              <a:t>2023-05-02</a:t>
            </a:fld>
            <a:endParaRPr lang="ko-KR" altLang="en-US" dirty="0"/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rtlCol="0" anchor="b">
            <a:normAutofit/>
          </a:bodyPr>
          <a:lstStyle>
            <a:lvl1pPr>
              <a:defRPr sz="3200" b="0"/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en-US" altLang="ko-KR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153371F-5017-44F7-89A4-F87DB1ED8907}" type="datetime1">
              <a:rPr lang="ko-KR" altLang="en-US" smtClean="0"/>
              <a:pPr/>
              <a:t>2023-05-02</a:t>
            </a:fld>
            <a:endParaRPr lang="ko-KR" altLang="en-US" dirty="0"/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6470038-3E52-4BC2-AC3D-80EF3834C790}" type="datetime1">
              <a:rPr lang="ko-KR" altLang="en-US" smtClean="0"/>
              <a:pPr/>
              <a:t>2023-05-02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rtlCol="0" anchor="t"/>
          <a:lstStyle/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12041B8-76E8-4245-8181-AC9E17ABEF82}" type="datetime1">
              <a:rPr lang="ko-KR" altLang="en-US" smtClean="0"/>
              <a:pPr/>
              <a:t>2023-05-02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:a16="http://schemas.microsoft.com/office/drawing/2014/main" id="{F887E59D-6BE5-4CB5-B3B3-BAF69EFA1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688598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D13BFBD-7478-4683-BA2C-E7BFC660B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8400" y="0"/>
            <a:ext cx="59436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B3FF916-2B4D-4DC1-AD98-AF8F2EFD4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90666" y="0"/>
            <a:ext cx="6001333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480B3D3-8262-4D62-8B77-51C5FF582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196875" y="0"/>
            <a:ext cx="5992075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9" name="텍스트 개체 틀 27">
            <a:extLst>
              <a:ext uri="{FF2B5EF4-FFF2-40B4-BE49-F238E27FC236}">
                <a16:creationId xmlns:a16="http://schemas.microsoft.com/office/drawing/2014/main" id="{D44A1B8E-1071-45A0-8A94-0AA7F201EB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5149" y="3412114"/>
            <a:ext cx="4952681" cy="2750307"/>
          </a:xfrm>
        </p:spPr>
        <p:txBody>
          <a:bodyPr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400">
                <a:solidFill>
                  <a:schemeClr val="tx2"/>
                </a:solidFill>
              </a:defRPr>
            </a:lvl2pPr>
            <a:lvl3pPr marL="914400" indent="0">
              <a:buNone/>
              <a:defRPr sz="2400">
                <a:solidFill>
                  <a:schemeClr val="tx2"/>
                </a:solidFill>
              </a:defRPr>
            </a:lvl3pPr>
            <a:lvl4pPr marL="1371600" indent="0">
              <a:buNone/>
              <a:defRPr sz="2400">
                <a:solidFill>
                  <a:schemeClr val="tx2"/>
                </a:solidFill>
              </a:defRPr>
            </a:lvl4pPr>
            <a:lvl5pPr marL="1828800" indent="0">
              <a:buNone/>
              <a:defRPr sz="24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날짜 개체 틀 5">
            <a:extLst>
              <a:ext uri="{FF2B5EF4-FFF2-40B4-BE49-F238E27FC236}">
                <a16:creationId xmlns:a16="http://schemas.microsoft.com/office/drawing/2014/main" id="{DF6FCAD9-068D-41D9-A5F4-E22F2D2871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24" name="그림 개체 틀 20">
            <a:extLst>
              <a:ext uri="{FF2B5EF4-FFF2-40B4-BE49-F238E27FC236}">
                <a16:creationId xmlns:a16="http://schemas.microsoft.com/office/drawing/2014/main" id="{0402EFB4-17A2-4345-82DA-89EF34B5E91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1801" y="380991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5" name="그림 개체 틀 20">
            <a:extLst>
              <a:ext uri="{FF2B5EF4-FFF2-40B4-BE49-F238E27FC236}">
                <a16:creationId xmlns:a16="http://schemas.microsoft.com/office/drawing/2014/main" id="{EC3DFC6E-6D3D-48C3-BD9E-33878CD86D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81800" y="2376797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6" name="그림 개체 틀 20">
            <a:extLst>
              <a:ext uri="{FF2B5EF4-FFF2-40B4-BE49-F238E27FC236}">
                <a16:creationId xmlns:a16="http://schemas.microsoft.com/office/drawing/2014/main" id="{7EC41F32-B997-4949-A553-260965B03F3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81800" y="4379170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8" name="바닥글 개체 틀 6">
            <a:extLst>
              <a:ext uri="{FF2B5EF4-FFF2-40B4-BE49-F238E27FC236}">
                <a16:creationId xmlns:a16="http://schemas.microsoft.com/office/drawing/2014/main" id="{3E86EC02-7D1A-4CB3-B376-1044BEF4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27648"/>
            <a:ext cx="3810000" cy="365125"/>
          </a:xfrm>
        </p:spPr>
        <p:txBody>
          <a:bodyPr rtlCol="0"/>
          <a:lstStyle>
            <a:lvl1pPr algn="l">
              <a:defRPr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19" name="슬라이드 번호 개체 틀 7">
            <a:extLst>
              <a:ext uri="{FF2B5EF4-FFF2-40B4-BE49-F238E27FC236}">
                <a16:creationId xmlns:a16="http://schemas.microsoft.com/office/drawing/2014/main" id="{F1ABD226-6012-4821-BD32-E8E6EB955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379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6490978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2580089F-49C9-440C-8318-24576EE00A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88825" cy="6858000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0DEEF06-129C-4E9F-BB08-1F653A08D2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681775"/>
            <a:ext cx="12191999" cy="5479852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A4AEFBDB-1B30-4054-9EAE-3085105D6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6275" y="865762"/>
            <a:ext cx="10198776" cy="4056968"/>
          </a:xfrm>
        </p:spPr>
        <p:txBody>
          <a:bodyPr rtlCol="0" anchor="b"/>
          <a:lstStyle>
            <a:lvl1pPr algn="ctr">
              <a:lnSpc>
                <a:spcPct val="110000"/>
              </a:lnSpc>
              <a:spcBef>
                <a:spcPts val="1000"/>
              </a:spcBef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부제목 2">
            <a:extLst>
              <a:ext uri="{FF2B5EF4-FFF2-40B4-BE49-F238E27FC236}">
                <a16:creationId xmlns:a16="http://schemas.microsoft.com/office/drawing/2014/main" id="{0F34EB02-AC27-416D-A53F-77F9841BF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8708" y="5101548"/>
            <a:ext cx="9781327" cy="5029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728284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4162204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886086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03628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마무리"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10FB9ADE-90DA-4820-BE03-6440FAF8B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1"/>
            <a:ext cx="12191999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FF4039C-77F7-44AD-AEB2-A6079C9DA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6E930C2-F546-4C94-BF53-6C7C8A57E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4749276" cy="2592425"/>
          </a:xfrm>
        </p:spPr>
        <p:txBody>
          <a:bodyPr rtlCol="0" anchor="b">
            <a:norm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43F81DC1-1A78-495F-B862-27847D0EE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599" y="3856314"/>
            <a:ext cx="4749275" cy="1858686"/>
          </a:xfrm>
        </p:spPr>
        <p:txBody>
          <a:bodyPr rtlCol="0" anchor="t"/>
          <a:lstStyle>
            <a:lvl1pPr marL="0" indent="0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solidFill>
                  <a:schemeClr val="tx2"/>
                </a:solidFill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25" name="그림 개체 틀 20">
            <a:extLst>
              <a:ext uri="{FF2B5EF4-FFF2-40B4-BE49-F238E27FC236}">
                <a16:creationId xmlns:a16="http://schemas.microsoft.com/office/drawing/2014/main" id="{F44B6D46-2238-46D9-8D7F-730BDD0C14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77447" y="1066800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6" name="그림 개체 틀 20">
            <a:extLst>
              <a:ext uri="{FF2B5EF4-FFF2-40B4-BE49-F238E27FC236}">
                <a16:creationId xmlns:a16="http://schemas.microsoft.com/office/drawing/2014/main" id="{B600C62E-9610-468D-B50C-B5D55DB2D06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592404" y="1066800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7" name="그림 개체 틀 20">
            <a:extLst>
              <a:ext uri="{FF2B5EF4-FFF2-40B4-BE49-F238E27FC236}">
                <a16:creationId xmlns:a16="http://schemas.microsoft.com/office/drawing/2014/main" id="{03A822E7-844A-4C6F-9941-ACCF803F61F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77447" y="3443645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8" name="그림 개체 틀 20">
            <a:extLst>
              <a:ext uri="{FF2B5EF4-FFF2-40B4-BE49-F238E27FC236}">
                <a16:creationId xmlns:a16="http://schemas.microsoft.com/office/drawing/2014/main" id="{07DE9330-8C8A-4B8E-A4C6-F84147872A3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92405" y="3443645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7" name="날짜 개체 틀 9">
            <a:extLst>
              <a:ext uri="{FF2B5EF4-FFF2-40B4-BE49-F238E27FC236}">
                <a16:creationId xmlns:a16="http://schemas.microsoft.com/office/drawing/2014/main" id="{693CD890-5369-4257-9426-7FA8B9FD3B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18" name="바닥글 개체 틀 10">
            <a:extLst>
              <a:ext uri="{FF2B5EF4-FFF2-40B4-BE49-F238E27FC236}">
                <a16:creationId xmlns:a16="http://schemas.microsoft.com/office/drawing/2014/main" id="{3A86BCFE-67DF-4B63-AC7B-74E66919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7648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19" name="슬라이드 번호 개체 틀 11">
            <a:extLst>
              <a:ext uri="{FF2B5EF4-FFF2-40B4-BE49-F238E27FC236}">
                <a16:creationId xmlns:a16="http://schemas.microsoft.com/office/drawing/2014/main" id="{1301AADD-E25B-4AB6-A4E4-E95CFB98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27648"/>
            <a:ext cx="1295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586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 dirty="0"/>
              <a:t>마스터 제목 스타일 편집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ko-KR" altLang="en-US" noProof="0" dirty="0"/>
              <a:t>마스터 텍스트 스타일을 편집하려면 클릭하세요</a:t>
            </a:r>
            <a:r>
              <a:rPr lang="en-US" altLang="ko-KR" noProof="0" dirty="0"/>
              <a:t>.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AEC63512-92B3-480A-9E30-C906924E6C74}" type="datetime1">
              <a:rPr lang="ko-KR" altLang="en-US" smtClean="0"/>
              <a:pPr/>
              <a:t>2023-05-02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  <p:sldLayoutId id="2147483858" r:id="rId18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182880" indent="-182880" algn="l" defTabSz="914400" rtl="0" eaLnBrk="1" latinLnBrk="1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182880" algn="l" defTabSz="914400" rtl="0" eaLnBrk="1" latinLnBrk="1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182880" algn="l" defTabSz="914400" rtl="0" eaLnBrk="1" latinLnBrk="1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182880" algn="l" defTabSz="914400" rtl="0" eaLnBrk="1" latinLnBrk="1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182880" algn="l" defTabSz="914400" rtl="0" eaLnBrk="1" latinLnBrk="1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9.JP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hyperlink" Target="mailto:odsk@opendoors.or.kr" TargetMode="External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hyperlink" Target="https://www.opendoors.or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직사각형 18">
            <a:extLst>
              <a:ext uri="{FF2B5EF4-FFF2-40B4-BE49-F238E27FC236}">
                <a16:creationId xmlns:a16="http://schemas.microsoft.com/office/drawing/2014/main" id="{9FDD9264-A478-4B82-A891-2BEA8BF9F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02A32A9-E857-46CE-8AA3-D318B7D64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26" r="9092" b="20447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1" name="직사각형 20">
            <a:extLst>
              <a:ext uri="{FF2B5EF4-FFF2-40B4-BE49-F238E27FC236}">
                <a16:creationId xmlns:a16="http://schemas.microsoft.com/office/drawing/2014/main" id="{C4D755E9-CEF5-43A7-A514-4664F25F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0BAEEE6-69AA-4811-8D2B-F84F74D46B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1298448"/>
            <a:ext cx="3685070" cy="3255264"/>
          </a:xfrm>
        </p:spPr>
        <p:txBody>
          <a:bodyPr rtlCol="0">
            <a:normAutofit/>
          </a:bodyPr>
          <a:lstStyle/>
          <a:p>
            <a:r>
              <a:rPr lang="en-US" altLang="ko-KR" sz="3200" b="1" dirty="0">
                <a:solidFill>
                  <a:schemeClr val="tx1"/>
                </a:solidFill>
              </a:rPr>
              <a:t>Prayer</a:t>
            </a:r>
            <a:r>
              <a:rPr lang="ko-KR" altLang="en-US" sz="3200" b="1" dirty="0">
                <a:solidFill>
                  <a:schemeClr val="tx1"/>
                </a:solidFill>
              </a:rPr>
              <a:t> </a:t>
            </a:r>
            <a:r>
              <a:rPr lang="en-US" altLang="ko-KR" sz="3200" b="1" dirty="0">
                <a:solidFill>
                  <a:schemeClr val="tx1"/>
                </a:solidFill>
              </a:rPr>
              <a:t>Meeting </a:t>
            </a:r>
            <a:br>
              <a:rPr lang="en-US" altLang="ko-KR" sz="3200" b="1" dirty="0">
                <a:solidFill>
                  <a:schemeClr val="tx1"/>
                </a:solidFill>
              </a:rPr>
            </a:br>
            <a:r>
              <a:rPr lang="en-US" altLang="ko-KR" sz="3200" b="1" dirty="0">
                <a:solidFill>
                  <a:schemeClr val="tx1"/>
                </a:solidFill>
              </a:rPr>
              <a:t>for Persecuted Church Worldwide</a:t>
            </a:r>
            <a:br>
              <a:rPr lang="en-US" altLang="ko-KR" sz="3200" b="1" dirty="0">
                <a:solidFill>
                  <a:schemeClr val="tx1"/>
                </a:solidFill>
              </a:rPr>
            </a:br>
            <a:r>
              <a:rPr lang="ko-KR" altLang="en-US" sz="1800" dirty="0">
                <a:solidFill>
                  <a:schemeClr val="tx1"/>
                </a:solidFill>
              </a:rPr>
              <a:t>전세계 박해 받는 교회를 위한 </a:t>
            </a:r>
            <a:br>
              <a:rPr lang="en-US" altLang="ko-KR" sz="1800" dirty="0">
                <a:solidFill>
                  <a:schemeClr val="tx1"/>
                </a:solidFill>
              </a:rPr>
            </a:br>
            <a:r>
              <a:rPr lang="ko-KR" altLang="en-US" sz="1800" dirty="0">
                <a:solidFill>
                  <a:schemeClr val="tx1"/>
                </a:solidFill>
              </a:rPr>
              <a:t>오픈도어 기도회</a:t>
            </a:r>
            <a:endParaRPr lang="en-US" altLang="ko-KR" sz="4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721F547-2086-4D47-BB8F-44FA940064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4670246"/>
            <a:ext cx="3685069" cy="914400"/>
          </a:xfrm>
        </p:spPr>
        <p:txBody>
          <a:bodyPr rtlCol="0">
            <a:normAutofit fontScale="70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bg1"/>
                </a:solidFill>
              </a:rPr>
              <a:t>2023</a:t>
            </a:r>
            <a:r>
              <a:rPr lang="ko-KR" altLang="en-US" dirty="0">
                <a:solidFill>
                  <a:schemeClr val="bg1"/>
                </a:solidFill>
              </a:rPr>
              <a:t>년 </a:t>
            </a:r>
            <a:r>
              <a:rPr lang="en-US" altLang="ko-KR" dirty="0">
                <a:solidFill>
                  <a:schemeClr val="bg1"/>
                </a:solidFill>
              </a:rPr>
              <a:t>5</a:t>
            </a:r>
            <a:r>
              <a:rPr lang="ko-KR" altLang="en-US" dirty="0">
                <a:solidFill>
                  <a:schemeClr val="bg1"/>
                </a:solidFill>
              </a:rPr>
              <a:t>월 </a:t>
            </a:r>
            <a:r>
              <a:rPr lang="en-US" altLang="ko-KR" dirty="0">
                <a:solidFill>
                  <a:schemeClr val="bg1"/>
                </a:solidFill>
              </a:rPr>
              <a:t>2</a:t>
            </a:r>
            <a:r>
              <a:rPr lang="ko-KR" altLang="en-US" dirty="0">
                <a:solidFill>
                  <a:schemeClr val="bg1"/>
                </a:solidFill>
              </a:rPr>
              <a:t>일</a:t>
            </a:r>
            <a:r>
              <a:rPr lang="en-US" altLang="ko-KR" dirty="0">
                <a:solidFill>
                  <a:schemeClr val="bg1"/>
                </a:solidFill>
              </a:rPr>
              <a:t>(</a:t>
            </a:r>
            <a:r>
              <a:rPr lang="ko-KR" altLang="en-US" dirty="0">
                <a:solidFill>
                  <a:schemeClr val="bg1"/>
                </a:solidFill>
              </a:rPr>
              <a:t>화</a:t>
            </a:r>
            <a:r>
              <a:rPr lang="en-US" altLang="ko-KR" dirty="0">
                <a:solidFill>
                  <a:schemeClr val="bg1"/>
                </a:solidFill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bg1"/>
                </a:solidFill>
              </a:rPr>
              <a:t>pm7:30-8:30/Zoom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bg1"/>
                </a:solidFill>
              </a:rPr>
              <a:t>회의 </a:t>
            </a:r>
            <a:r>
              <a:rPr lang="en-US" altLang="ko-KR" dirty="0">
                <a:solidFill>
                  <a:schemeClr val="bg1"/>
                </a:solidFill>
              </a:rPr>
              <a:t>ID 4286956103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2BF879CD-ED15-450F-B829-699C694D2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50316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6E2FE00C-A4E7-4DD3-BED5-5746528E6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688598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텍스트 개체 틀 33">
            <a:extLst>
              <a:ext uri="{FF2B5EF4-FFF2-40B4-BE49-F238E27FC236}">
                <a16:creationId xmlns:a16="http://schemas.microsoft.com/office/drawing/2014/main" id="{7B69611F-97FC-426E-8387-26F473573E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5149" y="3412114"/>
            <a:ext cx="4952681" cy="2750307"/>
          </a:xfrm>
        </p:spPr>
        <p:txBody>
          <a:bodyPr rtlCol="0"/>
          <a:lstStyle/>
          <a:p>
            <a:r>
              <a:rPr lang="ko-KR" altLang="ko-KR" sz="2000" dirty="0">
                <a:solidFill>
                  <a:schemeClr val="tx1"/>
                </a:solidFill>
              </a:rPr>
              <a:t>찬양 </a:t>
            </a:r>
            <a:r>
              <a:rPr lang="en-US" altLang="ko-KR" sz="2000" dirty="0">
                <a:solidFill>
                  <a:schemeClr val="tx1"/>
                </a:solidFill>
              </a:rPr>
              <a:t>5’</a:t>
            </a:r>
            <a:r>
              <a:rPr lang="ko-KR" altLang="ko-KR" sz="2000" dirty="0">
                <a:solidFill>
                  <a:schemeClr val="tx1"/>
                </a:solidFill>
              </a:rPr>
              <a:t> 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소그룹 </a:t>
            </a:r>
            <a:r>
              <a:rPr lang="ko-KR" altLang="ko-KR" sz="2000" dirty="0">
                <a:solidFill>
                  <a:schemeClr val="tx1"/>
                </a:solidFill>
              </a:rPr>
              <a:t>나눔 </a:t>
            </a:r>
            <a:r>
              <a:rPr lang="en-US" altLang="ko-KR" sz="2000" dirty="0">
                <a:solidFill>
                  <a:schemeClr val="tx1"/>
                </a:solidFill>
              </a:rPr>
              <a:t>15’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박해 받는 교</a:t>
            </a:r>
            <a:r>
              <a:rPr lang="ko-KR" altLang="ko-KR" sz="20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0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날짜 개체 틀 56">
            <a:extLst>
              <a:ext uri="{FF2B5EF4-FFF2-40B4-BE49-F238E27FC236}">
                <a16:creationId xmlns:a16="http://schemas.microsoft.com/office/drawing/2014/main" id="{8870D893-2423-4900-AACF-892913F9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dirty="0"/>
              <a:t>월 </a:t>
            </a:r>
            <a:r>
              <a:rPr lang="en-US" altLang="ko-KR" dirty="0"/>
              <a:t>2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개체 틀 12" descr="텍스트, 야외, 하늘, 자연을 담은 그림">
            <a:extLst>
              <a:ext uri="{FF2B5EF4-FFF2-40B4-BE49-F238E27FC236}">
                <a16:creationId xmlns:a16="http://schemas.microsoft.com/office/drawing/2014/main" id="{8F8654F3-37D9-4BF3-A6D7-D300F8837D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1" y="380991"/>
            <a:ext cx="4856144" cy="1925415"/>
          </a:xfrm>
        </p:spPr>
      </p:pic>
      <p:pic>
        <p:nvPicPr>
          <p:cNvPr id="23" name="그림 개체 틀 22">
            <a:extLst>
              <a:ext uri="{FF2B5EF4-FFF2-40B4-BE49-F238E27FC236}">
                <a16:creationId xmlns:a16="http://schemas.microsoft.com/office/drawing/2014/main" id="{2D222395-31E3-4ED7-A23E-C243F9E34C7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/>
          <a:stretch/>
        </p:blipFill>
        <p:spPr>
          <a:xfrm>
            <a:off x="6781800" y="2376797"/>
            <a:ext cx="4856144" cy="1925415"/>
          </a:xfrm>
        </p:spPr>
      </p:pic>
      <p:sp>
        <p:nvSpPr>
          <p:cNvPr id="58" name="바닥글 개체 틀 57">
            <a:extLst>
              <a:ext uri="{FF2B5EF4-FFF2-40B4-BE49-F238E27FC236}">
                <a16:creationId xmlns:a16="http://schemas.microsoft.com/office/drawing/2014/main" id="{3F5D567B-B4E7-46C3-99A9-F2F32FA23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27648"/>
            <a:ext cx="3810000" cy="365125"/>
          </a:xfrm>
        </p:spPr>
        <p:txBody>
          <a:bodyPr rtlCol="0"/>
          <a:lstStyle/>
          <a:p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9" name="슬라이드 번호 개체 틀 58">
            <a:extLst>
              <a:ext uri="{FF2B5EF4-FFF2-40B4-BE49-F238E27FC236}">
                <a16:creationId xmlns:a16="http://schemas.microsoft.com/office/drawing/2014/main" id="{51CFCC1B-86D5-4E89-A5FA-944094DBD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C4EAAB5-2208-AA61-4F10-A405B1328C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0" y="4372603"/>
            <a:ext cx="4856144" cy="208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975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412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2920" y="894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264" y="1570668"/>
            <a:ext cx="4004030" cy="4386563"/>
          </a:xfrm>
        </p:spPr>
        <p:txBody>
          <a:bodyPr vert="horz" lIns="91392" tIns="45696" rIns="91392" bIns="45696" rtlCol="0">
            <a:normAutofit fontScale="850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우리는 그리스도의 몸의 지체이다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part of the Body of Christ.</a:t>
            </a:r>
            <a:br>
              <a:rPr lang="en-US" altLang="ko-KR" sz="1400" b="1" dirty="0"/>
            </a:br>
            <a:r>
              <a:rPr lang="en-US" altLang="ko-KR" sz="1400" b="1" dirty="0"/>
              <a:t>2. </a:t>
            </a:r>
            <a:r>
              <a:rPr lang="ko-KR" altLang="en-US" sz="1400" b="1" dirty="0"/>
              <a:t>우리는 박해 받는 교회를 섬긴다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Persecuted Church driven.</a:t>
            </a:r>
            <a:br>
              <a:rPr lang="en-US" altLang="ko-KR" sz="1400" b="1" dirty="0"/>
            </a:br>
            <a:r>
              <a:rPr lang="en-US" altLang="ko-KR" sz="1400" b="1" dirty="0"/>
              <a:t>3. </a:t>
            </a:r>
            <a:r>
              <a:rPr lang="ko-KR" altLang="en-US" sz="1400" b="1" dirty="0"/>
              <a:t>우리는 성경의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the Bible. </a:t>
            </a:r>
            <a:br>
              <a:rPr lang="en-US" altLang="ko-KR" sz="1400" b="1" dirty="0"/>
            </a:br>
            <a:r>
              <a:rPr lang="en-US" altLang="ko-KR" sz="1400" b="1" dirty="0"/>
              <a:t>4. </a:t>
            </a:r>
            <a:r>
              <a:rPr lang="ko-KR" altLang="en-US" sz="1400" b="1" dirty="0"/>
              <a:t>우리는 기도의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prayer.</a:t>
            </a:r>
            <a:br>
              <a:rPr lang="en-US" altLang="ko-KR" sz="1400" b="1" dirty="0"/>
            </a:br>
            <a:r>
              <a:rPr lang="en-US" altLang="ko-KR" sz="1400" b="1" dirty="0"/>
              <a:t>5. </a:t>
            </a:r>
            <a:r>
              <a:rPr lang="ko-KR" altLang="en-US" sz="1400" b="1" dirty="0"/>
              <a:t>우리는 믿음으로 살며 사역한다</a:t>
            </a:r>
            <a:r>
              <a:rPr lang="en-US" altLang="ko-KR" sz="1400" b="1" dirty="0"/>
              <a:t>.	</a:t>
            </a:r>
            <a:br>
              <a:rPr lang="en-US" altLang="ko-KR" sz="1400" b="1" dirty="0"/>
            </a:br>
            <a:r>
              <a:rPr lang="en-US" altLang="ko-KR" sz="1400" b="1" dirty="0"/>
              <a:t>    We live and work by faith.</a:t>
            </a:r>
            <a:br>
              <a:rPr lang="en-US" altLang="ko-KR" sz="1400" b="1" dirty="0"/>
            </a:br>
            <a:r>
              <a:rPr lang="en-US" altLang="ko-KR" sz="1400" b="1" dirty="0"/>
              <a:t>6. </a:t>
            </a:r>
            <a:r>
              <a:rPr lang="ko-KR" altLang="en-US" sz="1400" b="1" dirty="0"/>
              <a:t>우리는 예수 그리스도와 그의 지상명령에 헌신한다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devoted to Jesus Christ and His commission.</a:t>
            </a:r>
            <a:br>
              <a:rPr lang="en-US" altLang="ko-KR" sz="1400" b="1" dirty="0"/>
            </a:br>
            <a:r>
              <a:rPr lang="en-US" altLang="ko-KR" sz="1400" b="1" dirty="0"/>
              <a:t>7. </a:t>
            </a:r>
            <a:r>
              <a:rPr lang="ko-KR" altLang="en-US" sz="1400" b="1" dirty="0"/>
              <a:t>우리는 오직 하나님의 영광을 위해 사역한다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6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/>
              <a:t>핵심가치 </a:t>
            </a:r>
            <a:r>
              <a:rPr lang="en-US" altLang="ko-KR" dirty="0"/>
              <a:t>7 ???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dirty="0"/>
              <a:t>월 </a:t>
            </a:r>
            <a:r>
              <a:rPr lang="en-US" altLang="ko-KR" dirty="0"/>
              <a:t>2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개체 틀 8" descr="원을 이룬 손을 담은 그림">
            <a:extLst>
              <a:ext uri="{FF2B5EF4-FFF2-40B4-BE49-F238E27FC236}">
                <a16:creationId xmlns:a16="http://schemas.microsoft.com/office/drawing/2014/main" id="{5B772296-B776-40B5-95DF-60BFE7CD98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8825" cy="6858000"/>
          </a:xfrm>
        </p:spPr>
      </p:pic>
      <p:sp>
        <p:nvSpPr>
          <p:cNvPr id="26" name="제목 25">
            <a:extLst>
              <a:ext uri="{FF2B5EF4-FFF2-40B4-BE49-F238E27FC236}">
                <a16:creationId xmlns:a16="http://schemas.microsoft.com/office/drawing/2014/main" id="{D85D0586-45E7-469A-A379-62E46DDBF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9276" y="1756452"/>
            <a:ext cx="4960189" cy="2291673"/>
          </a:xfrm>
        </p:spPr>
        <p:txBody>
          <a:bodyPr rtlCol="0">
            <a:normAutofit/>
          </a:bodyPr>
          <a:lstStyle/>
          <a:p>
            <a:pPr lvl="0" rtl="0"/>
            <a:r>
              <a:rPr lang="ko-KR" altLang="en-US" sz="54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박해 받는 교회를 위한 기도</a:t>
            </a:r>
            <a:r>
              <a:rPr lang="en-US" altLang="ko-KR" sz="54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(30')</a:t>
            </a:r>
            <a:endParaRPr lang="ko-KR" altLang="en-US" sz="3800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2E48E894-8343-4D22-9011-9F2725E955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7879" y="4558084"/>
            <a:ext cx="3252159" cy="502958"/>
          </a:xfrm>
        </p:spPr>
        <p:txBody>
          <a:bodyPr rtlCol="0">
            <a:normAutofit fontScale="62500" lnSpcReduction="20000"/>
          </a:bodyPr>
          <a:lstStyle/>
          <a:p>
            <a:pPr rtl="0"/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</a:rPr>
              <a:t>C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7080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13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2800" dirty="0">
                <a:solidFill>
                  <a:schemeClr val="tx1"/>
                </a:solidFill>
              </a:rPr>
              <a:t>/</a:t>
            </a:r>
            <a:r>
              <a:rPr lang="en-US" altLang="ko-KR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Saudi Arabia</a:t>
            </a:r>
            <a:endParaRPr lang="ko-KR" altLang="en-US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458269"/>
            <a:ext cx="5157787" cy="823912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900" dirty="0">
                <a:solidFill>
                  <a:schemeClr val="tx1"/>
                </a:solidFill>
              </a:rPr>
              <a:t>"</a:t>
            </a:r>
            <a:r>
              <a:rPr lang="ko-KR" altLang="en-US" sz="900" dirty="0">
                <a:solidFill>
                  <a:schemeClr val="tx1"/>
                </a:solidFill>
              </a:rPr>
              <a:t>과연 태초로부터 나는 그이니 내 손에서 건질 자가 </a:t>
            </a:r>
            <a:r>
              <a:rPr lang="ko-KR" altLang="en-US" sz="900" dirty="0" err="1">
                <a:solidFill>
                  <a:schemeClr val="tx1"/>
                </a:solidFill>
              </a:rPr>
              <a:t>없도다</a:t>
            </a:r>
            <a:r>
              <a:rPr lang="ko-KR" altLang="en-US" sz="900" dirty="0">
                <a:solidFill>
                  <a:schemeClr val="tx1"/>
                </a:solidFill>
              </a:rPr>
              <a:t> 내가 </a:t>
            </a:r>
            <a:r>
              <a:rPr lang="ko-KR" altLang="en-US" sz="900" dirty="0" err="1">
                <a:solidFill>
                  <a:schemeClr val="tx1"/>
                </a:solidFill>
              </a:rPr>
              <a:t>행하리니</a:t>
            </a:r>
            <a:r>
              <a:rPr lang="ko-KR" altLang="en-US" sz="900" dirty="0">
                <a:solidFill>
                  <a:schemeClr val="tx1"/>
                </a:solidFill>
              </a:rPr>
              <a:t> 누가 막으리요</a:t>
            </a:r>
            <a:r>
              <a:rPr lang="en-US" altLang="ko-KR" sz="900" dirty="0">
                <a:solidFill>
                  <a:schemeClr val="tx1"/>
                </a:solidFill>
              </a:rPr>
              <a:t>" (</a:t>
            </a:r>
            <a:r>
              <a:rPr lang="ko-KR" altLang="en-US" sz="900" dirty="0">
                <a:solidFill>
                  <a:schemeClr val="tx1"/>
                </a:solidFill>
              </a:rPr>
              <a:t>이사야 </a:t>
            </a:r>
            <a:r>
              <a:rPr lang="en-US" altLang="ko-KR" sz="900" dirty="0">
                <a:solidFill>
                  <a:schemeClr val="tx1"/>
                </a:solidFill>
              </a:rPr>
              <a:t>43:13</a:t>
            </a:r>
            <a:endParaRPr lang="ko-KR" altLang="en-US" sz="4400" b="0" i="0" u="none" strike="noStrike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4079157"/>
          </a:xfrm>
        </p:spPr>
        <p:txBody>
          <a:bodyPr rtlCol="0">
            <a:normAutofit/>
          </a:bodyPr>
          <a:lstStyle/>
          <a:p>
            <a:pPr algn="just"/>
            <a:r>
              <a:rPr lang="ko-KR" altLang="en-US" sz="1050" dirty="0">
                <a:solidFill>
                  <a:schemeClr val="tx1"/>
                </a:solidFill>
              </a:rPr>
              <a:t>사우디 아라비아는 매우 보수적인 이슬람 국가이며 다른 종교는 공개적으로 행할 수 없습니다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  <a:r>
              <a:rPr lang="ko-KR" altLang="en-US" sz="1050" dirty="0">
                <a:solidFill>
                  <a:schemeClr val="tx1"/>
                </a:solidFill>
              </a:rPr>
              <a:t>어떤 기독교 종파의 공식 교회도 허용되지 않으며 교회 건물이 금지된 세계에서 몇 안 되 는 국가 중 하나입니다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</a:p>
          <a:p>
            <a:pPr algn="just"/>
            <a:r>
              <a:rPr lang="ko-KR" altLang="en-US" sz="1050" dirty="0">
                <a:solidFill>
                  <a:schemeClr val="tx1"/>
                </a:solidFill>
              </a:rPr>
              <a:t>사우디아라비아의 기독교인 대부분은 아시아와 아프리카에서 온 이주 노동자들입니다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  <a:r>
              <a:rPr lang="ko-KR" altLang="en-US" sz="1050" dirty="0">
                <a:solidFill>
                  <a:schemeClr val="tx1"/>
                </a:solidFill>
              </a:rPr>
              <a:t>그들 은 종종 착취를 당하고 저임금을 받으며</a:t>
            </a:r>
            <a:r>
              <a:rPr lang="en-US" altLang="ko-KR" sz="1050" dirty="0">
                <a:solidFill>
                  <a:schemeClr val="tx1"/>
                </a:solidFill>
              </a:rPr>
              <a:t>, </a:t>
            </a:r>
            <a:r>
              <a:rPr lang="ko-KR" altLang="en-US" sz="1050" dirty="0">
                <a:solidFill>
                  <a:schemeClr val="tx1"/>
                </a:solidFill>
              </a:rPr>
              <a:t>민족성 뿐만 아니라 기독교 신앙 때문에 차별에 직면 합니다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  <a:r>
              <a:rPr lang="ko-KR" altLang="en-US" sz="1050" dirty="0">
                <a:solidFill>
                  <a:schemeClr val="tx1"/>
                </a:solidFill>
              </a:rPr>
              <a:t>세계의 다른 지역에서 온 그리스도인들도 있습니다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</a:p>
          <a:p>
            <a:pPr algn="just"/>
            <a:r>
              <a:rPr lang="ko-KR" altLang="en-US" sz="1050" dirty="0">
                <a:solidFill>
                  <a:schemeClr val="tx1"/>
                </a:solidFill>
              </a:rPr>
              <a:t>외국 기독교인은 기독교 신앙을 전하고 공적 예배를 위해 모이는데 있어 심각한 제한을 받고 있습니다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  <a:r>
              <a:rPr lang="ko-KR" altLang="en-US" sz="1050" dirty="0">
                <a:solidFill>
                  <a:schemeClr val="tx1"/>
                </a:solidFill>
              </a:rPr>
              <a:t>그렇게 하는 사람들은 구금 및 추방의 위험이 있습니다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</a:p>
          <a:p>
            <a:pPr algn="just"/>
            <a:r>
              <a:rPr lang="ko-KR" altLang="en-US" sz="1050" dirty="0">
                <a:solidFill>
                  <a:schemeClr val="tx1"/>
                </a:solidFill>
              </a:rPr>
              <a:t>소수의 사우디 기독교 개종자도 있습니다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  <a:r>
              <a:rPr lang="ko-KR" altLang="en-US" sz="1050" dirty="0">
                <a:solidFill>
                  <a:schemeClr val="tx1"/>
                </a:solidFill>
              </a:rPr>
              <a:t>이슬람에서 기독교로 개종하는 것은 이슬람법에 따 라 용납될 수 없기 때문에 많은 사람들이 비밀신자로 살고 있습니다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  <a:r>
              <a:rPr lang="ko-KR" altLang="en-US" sz="1050" dirty="0">
                <a:solidFill>
                  <a:schemeClr val="tx1"/>
                </a:solidFill>
              </a:rPr>
              <a:t>믿음이 발각된 사람들은 특히 가족들로부터 심한 압력을 받습니다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  <a:r>
              <a:rPr lang="ko-KR" altLang="en-US" sz="1050" dirty="0">
                <a:solidFill>
                  <a:schemeClr val="tx1"/>
                </a:solidFill>
              </a:rPr>
              <a:t>이러한 위험에도 불구하고 소수의 사우디 기독교인 은 서서히 증가하고 있으며 일부는 인터넷과 기독교 위성 </a:t>
            </a:r>
            <a:r>
              <a:rPr lang="en-US" altLang="ko-KR" sz="1050" dirty="0">
                <a:solidFill>
                  <a:schemeClr val="tx1"/>
                </a:solidFill>
              </a:rPr>
              <a:t>TV </a:t>
            </a:r>
            <a:r>
              <a:rPr lang="ko-KR" altLang="en-US" sz="1050" dirty="0">
                <a:solidFill>
                  <a:schemeClr val="tx1"/>
                </a:solidFill>
              </a:rPr>
              <a:t>채널에서 기독교 신앙을 담대하 게 전하고 있습니다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  <a:r>
              <a:rPr lang="ko-KR" altLang="en-US" sz="1050" dirty="0">
                <a:solidFill>
                  <a:schemeClr val="tx1"/>
                </a:solidFill>
              </a:rPr>
              <a:t>이것은 그들의 가족과 당국으로부터 심각한 반항을 불러일으켰습니다</a:t>
            </a:r>
            <a:r>
              <a:rPr lang="en-US" altLang="ko-KR" sz="1050" dirty="0">
                <a:solidFill>
                  <a:schemeClr val="tx1"/>
                </a:solidFill>
              </a:rPr>
              <a:t>.</a:t>
            </a:r>
            <a:endParaRPr lang="ko-KR" altLang="ko-KR" sz="3600" kern="100" dirty="0">
              <a:solidFill>
                <a:schemeClr val="tx1"/>
              </a:solidFill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6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0078" y="1383100"/>
            <a:ext cx="5183188" cy="8990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900" dirty="0">
                <a:solidFill>
                  <a:schemeClr val="tx1"/>
                </a:solidFill>
              </a:rPr>
              <a:t>오픈도어는 기도회를 조직하고 성경 자원을 배포하며 신자와 목회자를 양성하는 등 아라비아 반도에 그리스도의 몸을 지원하고 있습니다</a:t>
            </a:r>
            <a:r>
              <a:rPr lang="en-US" altLang="ko-KR" sz="900" dirty="0">
                <a:solidFill>
                  <a:schemeClr val="tx1"/>
                </a:solidFill>
              </a:rPr>
              <a:t>.</a:t>
            </a:r>
            <a:endParaRPr lang="ko-KR" altLang="en-US" sz="66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570160" y="2282181"/>
            <a:ext cx="4463025" cy="4454637"/>
          </a:xfrm>
        </p:spPr>
      </p:pic>
    </p:spTree>
    <p:extLst>
      <p:ext uri="{BB962C8B-B14F-4D97-AF65-F5344CB8AC3E}">
        <p14:creationId xmlns:p14="http://schemas.microsoft.com/office/powerpoint/2010/main" val="385439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12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/Saudi Arabia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25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7</a:t>
            </a:fld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2717" y="776631"/>
            <a:ext cx="3209026" cy="3161770"/>
          </a:xfrm>
        </p:spPr>
        <p:txBody>
          <a:bodyPr>
            <a:normAutofit/>
          </a:bodyPr>
          <a:lstStyle/>
          <a:p>
            <a:pPr algn="just"/>
            <a:r>
              <a:rPr lang="ko-KR" altLang="en-US" sz="1600" dirty="0"/>
              <a:t>고립된 비밀 신자들이 온라인에서 다른 신도들과 연결되는 방법을 찾도록 </a:t>
            </a:r>
            <a:endParaRPr lang="en-US" altLang="ko-KR" sz="1600" dirty="0"/>
          </a:p>
          <a:p>
            <a:pPr algn="just"/>
            <a:r>
              <a:rPr lang="ko-KR" altLang="en-US" sz="1600" dirty="0"/>
              <a:t>사우디아라비아의 더 큰 성평등과 여성에 대한 억압적인 처우의 종식을 위해 </a:t>
            </a:r>
            <a:endParaRPr lang="en-US" altLang="ko-KR" sz="1600" dirty="0"/>
          </a:p>
          <a:p>
            <a:pPr algn="just"/>
            <a:r>
              <a:rPr lang="ko-KR" altLang="en-US" sz="1600" dirty="0"/>
              <a:t>믿음을 나누고 있는 성도들의 용기와 증언을 통해 계속해서 교회가 세워지도록</a:t>
            </a:r>
            <a:endParaRPr lang="en-US" altLang="ko-KR" sz="1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24060" y="863696"/>
            <a:ext cx="4286540" cy="194842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610600" y="863696"/>
            <a:ext cx="2538614" cy="194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88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>
            <a:extLst>
              <a:ext uri="{FF2B5EF4-FFF2-40B4-BE49-F238E27FC236}">
                <a16:creationId xmlns:a16="http://schemas.microsoft.com/office/drawing/2014/main" id="{7BDCFE24-4073-46C8-8929-7FA131F92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411" y="559814"/>
            <a:ext cx="9573936" cy="753172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3200" dirty="0">
                <a:solidFill>
                  <a:schemeClr val="tx1"/>
                </a:solidFill>
              </a:rPr>
              <a:t>현장스토리</a:t>
            </a:r>
            <a:r>
              <a:rPr lang="en-US" altLang="ko-KR" sz="3200" dirty="0">
                <a:solidFill>
                  <a:schemeClr val="tx1"/>
                </a:solidFill>
              </a:rPr>
              <a:t>#</a:t>
            </a:r>
            <a:r>
              <a:rPr lang="ko-KR" altLang="en-US" sz="3200" dirty="0">
                <a:solidFill>
                  <a:schemeClr val="tx1"/>
                </a:solidFill>
              </a:rPr>
              <a:t>말레이시아</a:t>
            </a:r>
            <a:r>
              <a:rPr lang="en-US" altLang="ko-KR" sz="3200" dirty="0">
                <a:solidFill>
                  <a:schemeClr val="tx1"/>
                </a:solidFill>
              </a:rPr>
              <a:t>_</a:t>
            </a:r>
            <a:r>
              <a:rPr lang="ko-KR" altLang="en-US" sz="3200" dirty="0" err="1">
                <a:solidFill>
                  <a:schemeClr val="tx1"/>
                </a:solidFill>
              </a:rPr>
              <a:t>레미</a:t>
            </a:r>
            <a:r>
              <a:rPr lang="ko-KR" altLang="en-US" sz="3200" dirty="0">
                <a:solidFill>
                  <a:schemeClr val="tx1"/>
                </a:solidFill>
              </a:rPr>
              <a:t> 목사님</a:t>
            </a:r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26AC250E-B97F-49DA-B8EC-0916B661EF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2411" y="1579588"/>
            <a:ext cx="8961315" cy="680533"/>
          </a:xfrm>
        </p:spPr>
        <p:txBody>
          <a:bodyPr rtlCol="0">
            <a:normAutofit fontScale="70000" lnSpcReduction="20000"/>
          </a:bodyPr>
          <a:lstStyle/>
          <a:p>
            <a:pPr algn="just" rtl="0">
              <a:lnSpc>
                <a:spcPct val="120000"/>
              </a:lnSpc>
            </a:pPr>
            <a:r>
              <a:rPr lang="ko-KR" altLang="en-US" b="0" dirty="0">
                <a:solidFill>
                  <a:schemeClr val="tx2"/>
                </a:solidFill>
              </a:rPr>
              <a:t>말레이시아 동부 지역의 </a:t>
            </a:r>
            <a:r>
              <a:rPr lang="ko-KR" altLang="en-US" b="0" dirty="0" err="1">
                <a:solidFill>
                  <a:schemeClr val="tx2"/>
                </a:solidFill>
              </a:rPr>
              <a:t>레미목사님은</a:t>
            </a:r>
            <a:r>
              <a:rPr lang="ko-KR" altLang="en-US" b="0" dirty="0">
                <a:solidFill>
                  <a:schemeClr val="tx2"/>
                </a:solidFill>
              </a:rPr>
              <a:t> 오픈도어와 파트너쉽을 체결한 이후 성도들을 위한 훈련과 </a:t>
            </a:r>
            <a:r>
              <a:rPr lang="ko-KR" altLang="en-US" b="0" dirty="0" err="1">
                <a:solidFill>
                  <a:schemeClr val="tx2"/>
                </a:solidFill>
              </a:rPr>
              <a:t>위크샵을</a:t>
            </a:r>
            <a:r>
              <a:rPr lang="ko-KR" altLang="en-US" b="0" dirty="0">
                <a:solidFill>
                  <a:schemeClr val="tx2"/>
                </a:solidFill>
              </a:rPr>
              <a:t> 진행했고</a:t>
            </a:r>
            <a:r>
              <a:rPr lang="en-US" altLang="ko-KR" b="0" dirty="0">
                <a:solidFill>
                  <a:schemeClr val="tx2"/>
                </a:solidFill>
              </a:rPr>
              <a:t>, </a:t>
            </a:r>
            <a:r>
              <a:rPr lang="ko-KR" altLang="en-US" b="0" dirty="0">
                <a:solidFill>
                  <a:schemeClr val="tx2"/>
                </a:solidFill>
              </a:rPr>
              <a:t>사역을 인근 지역까지 확장할 계획을 세우고 있습니다</a:t>
            </a:r>
            <a:r>
              <a:rPr lang="en-US" altLang="ko-KR" b="0" dirty="0">
                <a:solidFill>
                  <a:schemeClr val="tx2"/>
                </a:solidFill>
              </a:rPr>
              <a:t>. </a:t>
            </a:r>
            <a:endParaRPr lang="ko-KR" altLang="en-US" sz="2400" b="0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68F70A53-C627-4476-8714-26F92C96C9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411" y="2526723"/>
            <a:ext cx="4801827" cy="3559193"/>
          </a:xfrm>
        </p:spPr>
        <p:txBody>
          <a:bodyPr rtlCol="0">
            <a:normAutofit fontScale="77500" lnSpcReduction="20000"/>
          </a:bodyPr>
          <a:lstStyle/>
          <a:p>
            <a:pPr marL="0" indent="0" algn="just" rtl="0">
              <a:lnSpc>
                <a:spcPct val="120000"/>
              </a:lnSpc>
              <a:buNone/>
            </a:pP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레미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목사님의 사역은 그가 속한 공동체의 다양한 집단에서 온 사람들을 포함하고 있으며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경제적으로 많은 좌절을 겪고 있습니다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이러한 가운데 오픈도어 현지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파트너들과의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동역을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통해 공동체의 더 많은 사람들의 필요를 채워 줄 수 있었습니다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 algn="just" rtl="0">
              <a:lnSpc>
                <a:spcPct val="120000"/>
              </a:lnSpc>
              <a:buNone/>
            </a:pPr>
            <a:r>
              <a:rPr lang="ko-KR" altLang="en-US" dirty="0"/>
              <a:t>오픈도어의 다양한 프로그램을 배워 공동체 사람들에게 나누고 사역을 더욱 확장할 수 있었습니다</a:t>
            </a:r>
            <a:r>
              <a:rPr lang="en-US" altLang="ko-KR" dirty="0"/>
              <a:t>. </a:t>
            </a:r>
            <a:r>
              <a:rPr lang="ko-KR" altLang="en-US" dirty="0"/>
              <a:t>특히 오픈도어 파트너들에게 받은 성경을 현지 감옥에 갇혀 있는 수감자들에게 나눠주는 사역은 큰 호응을 얻고 있습니다</a:t>
            </a:r>
            <a:r>
              <a:rPr lang="en-US" altLang="ko-KR" dirty="0"/>
              <a:t>. </a:t>
            </a:r>
          </a:p>
          <a:p>
            <a:pPr marL="0" indent="0" algn="just" rtl="0">
              <a:lnSpc>
                <a:spcPct val="120000"/>
              </a:lnSpc>
              <a:buNone/>
            </a:pPr>
            <a:r>
              <a:rPr lang="ko-KR" altLang="en-US" dirty="0"/>
              <a:t>공동체는 가난과 지원 부족으로 많은 도전에 직면하고 있지만 </a:t>
            </a:r>
            <a:r>
              <a:rPr lang="ko-KR" altLang="en-US" dirty="0" err="1"/>
              <a:t>레미목사님은</a:t>
            </a:r>
            <a:r>
              <a:rPr lang="ko-KR" altLang="en-US" dirty="0"/>
              <a:t> 공동체를 위해서 영향력 있는 일을 할 수 있다는 것에 대해서 큰 기쁨을 맛보고 있습니다</a:t>
            </a:r>
            <a:r>
              <a:rPr lang="en-US" altLang="ko-KR" dirty="0"/>
              <a:t>. </a:t>
            </a:r>
            <a:r>
              <a:rPr lang="ko-KR" altLang="en-US" dirty="0"/>
              <a:t> </a:t>
            </a:r>
            <a:endParaRPr lang="en-US" altLang="ko-KR" dirty="0"/>
          </a:p>
          <a:p>
            <a:pPr marL="0" indent="0" algn="just" rtl="0">
              <a:lnSpc>
                <a:spcPct val="120000"/>
              </a:lnSpc>
              <a:buNone/>
            </a:pPr>
            <a:r>
              <a:rPr lang="en-US" altLang="ko-KR" dirty="0"/>
              <a:t> 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날짜 개체 틀 5">
            <a:extLst>
              <a:ext uri="{FF2B5EF4-FFF2-40B4-BE49-F238E27FC236}">
                <a16:creationId xmlns:a16="http://schemas.microsoft.com/office/drawing/2014/main" id="{9E3BCEA2-51FD-4B45-8A14-E848E9A563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dirty="0"/>
              <a:t>월 </a:t>
            </a:r>
            <a:r>
              <a:rPr lang="en-US" altLang="ko-KR" dirty="0"/>
              <a:t>2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바닥글 개체 틀 6">
            <a:extLst>
              <a:ext uri="{FF2B5EF4-FFF2-40B4-BE49-F238E27FC236}">
                <a16:creationId xmlns:a16="http://schemas.microsoft.com/office/drawing/2014/main" id="{234B3968-2B8A-4B13-B3DE-DDD4BFBBD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44503" y="5967285"/>
            <a:ext cx="3774073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 dirty="0" err="1">
                <a:solidFill>
                  <a:schemeClr val="tx1">
                    <a:lumMod val="95000"/>
                    <a:lumOff val="5000"/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레미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목사님의 이야기는 오픈도어 위클리 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현장스토리에서 확인할 수 있습니다</a:t>
            </a:r>
          </a:p>
        </p:txBody>
      </p:sp>
      <p:sp>
        <p:nvSpPr>
          <p:cNvPr id="39" name="슬라이드 번호 개체 틀 7">
            <a:extLst>
              <a:ext uri="{FF2B5EF4-FFF2-40B4-BE49-F238E27FC236}">
                <a16:creationId xmlns:a16="http://schemas.microsoft.com/office/drawing/2014/main" id="{DCC26F06-B960-4707-9ED1-8EFB44255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8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7CD5D94-4E17-2BB5-E439-F29A48A2E4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35970" y="2526723"/>
            <a:ext cx="3682606" cy="341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69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76099C3-2B41-79C5-3044-0BE8AF45BD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2288" y="1719628"/>
            <a:ext cx="8860180" cy="554038"/>
          </a:xfrm>
        </p:spPr>
        <p:txBody>
          <a:bodyPr/>
          <a:lstStyle/>
          <a:p>
            <a:r>
              <a:rPr lang="ko-KR" altLang="en-US" dirty="0" err="1"/>
              <a:t>레미</a:t>
            </a:r>
            <a:r>
              <a:rPr lang="ko-KR" altLang="en-US" dirty="0"/>
              <a:t> 목사님을 위해 기도해 주세요</a:t>
            </a:r>
            <a:r>
              <a:rPr lang="en-US" altLang="ko-KR" dirty="0"/>
              <a:t>!!!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0C3B6BE-A2C4-8561-410D-6BBAC2F621E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ko-KR" altLang="en-US" dirty="0"/>
              <a:t>말레이시아 동부에서 사역하는 </a:t>
            </a:r>
            <a:r>
              <a:rPr lang="ko-KR" altLang="en-US" dirty="0" err="1"/>
              <a:t>레미목사님과</a:t>
            </a:r>
            <a:r>
              <a:rPr lang="ko-KR" altLang="en-US" dirty="0"/>
              <a:t> 현지 파트너들이 사역을 확장하고 시골에서 도움이 필요한 이들에게 다가갈 때 하나님이 지혜와 보호 가운데서 인도해 주시도록 기도해 주세요</a:t>
            </a:r>
            <a:r>
              <a:rPr lang="en-US" altLang="ko-KR" dirty="0"/>
              <a:t>.</a:t>
            </a:r>
          </a:p>
          <a:p>
            <a:pPr algn="just"/>
            <a:r>
              <a:rPr lang="ko-KR" altLang="en-US" dirty="0"/>
              <a:t>목사님이 섬기는 공동체가 더욱 성장하고 영적으로 성숙해지며 지역사회에서 빛이 되어 복음을 전하고자 하는 마음을 품을 수 있도록 기도해 주세요</a:t>
            </a:r>
            <a:r>
              <a:rPr lang="en-US" altLang="ko-KR" dirty="0"/>
              <a:t>. </a:t>
            </a:r>
            <a:r>
              <a:rPr lang="ko-KR" altLang="en-US" dirty="0"/>
              <a:t>그리고 목사님이 소외된 지역사회에 더 많은 교회를 세우고자 하는 갈망을 허락하시고</a:t>
            </a:r>
            <a:r>
              <a:rPr lang="en-US" altLang="ko-KR" dirty="0"/>
              <a:t>, </a:t>
            </a:r>
            <a:r>
              <a:rPr lang="ko-KR" altLang="en-US" dirty="0"/>
              <a:t>이 모든 계획 가운데 공급하심과 축복이 있기를 기도해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7F35E2D-F1C8-6A63-20A6-BDEAAD36879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just"/>
            <a:r>
              <a:rPr lang="ko-KR" altLang="en-US" dirty="0"/>
              <a:t>전세계에서 경제적 어려움과 박해와 같은 도전을 직면하는 모든 사람들을 위해서 기도해 주세요</a:t>
            </a:r>
            <a:r>
              <a:rPr lang="en-US" altLang="ko-KR" dirty="0"/>
              <a:t>. </a:t>
            </a:r>
            <a:r>
              <a:rPr lang="ko-KR" altLang="en-US" dirty="0"/>
              <a:t>그들이 굳건하게 이 장애물들을 극복할 수 있는 회복력을 갖고 하나님의 사랑 안에서 소망과 위로를 발견할 수 있도록 기도해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1362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30909"/>
            <a:ext cx="10348146" cy="1082077"/>
          </a:xfrm>
        </p:spPr>
        <p:txBody>
          <a:bodyPr>
            <a:normAutofit/>
          </a:bodyPr>
          <a:lstStyle/>
          <a:p>
            <a:r>
              <a:rPr lang="en-US" altLang="ko-KR" dirty="0"/>
              <a:t>Arise Africa Campaign </a:t>
            </a:r>
            <a:br>
              <a:rPr lang="en-US" altLang="ko-KR" dirty="0"/>
            </a:br>
            <a:r>
              <a:rPr lang="ko-KR" altLang="en-US" dirty="0"/>
              <a:t>아프리카여 일어나라 폭력적 박해에 맞서서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2288" y="1719628"/>
            <a:ext cx="8961438" cy="55403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dirty="0">
                <a:solidFill>
                  <a:srgbClr val="00B0F0"/>
                </a:solidFill>
              </a:rPr>
              <a:t>본 캠페인은 사하라 이남 아프리카의 폭력적인 기독 교 박해 속에서 고통받고 있는 그리스도 안의 형제</a:t>
            </a:r>
            <a:r>
              <a:rPr lang="en-US" altLang="ko-KR" dirty="0">
                <a:solidFill>
                  <a:srgbClr val="00B0F0"/>
                </a:solidFill>
              </a:rPr>
              <a:t>, </a:t>
            </a:r>
            <a:r>
              <a:rPr lang="ko-KR" altLang="en-US" dirty="0">
                <a:solidFill>
                  <a:srgbClr val="00B0F0"/>
                </a:solidFill>
              </a:rPr>
              <a:t>자 매들을 기억하고 함께 연합하며 폭력적인 박해에 함께 맞서기 위한 </a:t>
            </a:r>
            <a:r>
              <a:rPr lang="ko-KR" altLang="en-US" dirty="0" err="1">
                <a:solidFill>
                  <a:srgbClr val="00B0F0"/>
                </a:solidFill>
              </a:rPr>
              <a:t>동역입니다</a:t>
            </a:r>
            <a:r>
              <a:rPr lang="en-US" altLang="ko-KR" dirty="0">
                <a:solidFill>
                  <a:srgbClr val="00B0F0"/>
                </a:solidFill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dirty="0"/>
              <a:t>저희가 </a:t>
            </a:r>
            <a:r>
              <a:rPr lang="ko-KR" altLang="en-US" dirty="0" err="1"/>
              <a:t>동역하지</a:t>
            </a:r>
            <a:r>
              <a:rPr lang="ko-KR" altLang="en-US" dirty="0"/>
              <a:t> 않으면 이 곳의 교회들은 미래를 잃어버릴 수도 있습니다</a:t>
            </a:r>
            <a:r>
              <a:rPr lang="en-US" altLang="ko-KR" dirty="0"/>
              <a:t>. </a:t>
            </a:r>
            <a:r>
              <a:rPr lang="ko-KR" altLang="en-US" dirty="0"/>
              <a:t>오픈도어는 앞으로 </a:t>
            </a:r>
            <a:r>
              <a:rPr lang="en-US" altLang="ko-KR" dirty="0"/>
              <a:t>4</a:t>
            </a:r>
            <a:r>
              <a:rPr lang="ko-KR" altLang="en-US" dirty="0"/>
              <a:t>년 동안 이 캠페인을 진행하며 전세계 교회들이 이 폭력적인 박해에 맞서 함께 일어서기를 기대합니다</a:t>
            </a:r>
            <a:r>
              <a:rPr lang="en-US" altLang="ko-KR" dirty="0"/>
              <a:t>. </a:t>
            </a:r>
            <a:r>
              <a:rPr lang="ko-KR" altLang="en-US" dirty="0"/>
              <a:t>깨어 간절히 기도해주시고 지원해주시고</a:t>
            </a:r>
            <a:r>
              <a:rPr lang="en-US" altLang="ko-KR" dirty="0"/>
              <a:t>, </a:t>
            </a:r>
            <a:r>
              <a:rPr lang="ko-KR" altLang="en-US" dirty="0"/>
              <a:t>현재 아프리카에서 일어나고 있는 일들에 대해서 함께 나눠주세요</a:t>
            </a:r>
            <a:r>
              <a:rPr lang="en-US" altLang="ko-KR" dirty="0"/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오픈도어는 극단주의 이데올로기와 만연해 있는 폭력에 맞서기 위해 캠페인활동을 하며 변화를 만들어 낼 것입니다</a:t>
            </a:r>
            <a:r>
              <a:rPr lang="en-US" altLang="ko-KR" dirty="0"/>
              <a:t>. </a:t>
            </a:r>
            <a:r>
              <a:rPr lang="ko-KR" altLang="en-US" dirty="0"/>
              <a:t>그리고 향후 </a:t>
            </a:r>
            <a:r>
              <a:rPr lang="en-US" altLang="ko-KR" dirty="0"/>
              <a:t>4</a:t>
            </a:r>
            <a:r>
              <a:rPr lang="ko-KR" altLang="en-US" dirty="0"/>
              <a:t>년 동안 사하라 사막 이남 아프리카의 기독교인 성도들 </a:t>
            </a:r>
            <a:r>
              <a:rPr lang="en-US" altLang="ko-KR" dirty="0"/>
              <a:t>400</a:t>
            </a:r>
            <a:r>
              <a:rPr lang="ko-KR" altLang="en-US" dirty="0"/>
              <a:t>만명을 접촉하고 이들에게 영적</a:t>
            </a:r>
            <a:r>
              <a:rPr lang="en-US" altLang="ko-KR" dirty="0"/>
              <a:t>, </a:t>
            </a:r>
            <a:r>
              <a:rPr lang="ko-KR" altLang="en-US" dirty="0"/>
              <a:t>물리적</a:t>
            </a:r>
            <a:r>
              <a:rPr lang="en-US" altLang="ko-KR" dirty="0"/>
              <a:t>, </a:t>
            </a:r>
            <a:r>
              <a:rPr lang="ko-KR" altLang="en-US" dirty="0"/>
              <a:t>그리고 정서적 지원을 제공할 계획입니다</a:t>
            </a:r>
            <a:r>
              <a:rPr lang="en-US" altLang="ko-KR" dirty="0"/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하나님께서 돕고 계십니다</a:t>
            </a:r>
            <a:r>
              <a:rPr lang="en-US" altLang="ko-KR" dirty="0"/>
              <a:t>. </a:t>
            </a:r>
            <a:r>
              <a:rPr lang="ko-KR" altLang="en-US" dirty="0"/>
              <a:t>여러분도 아프리카의 폭력적인 기독교 박해에 함께 맞서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838" y="2328962"/>
            <a:ext cx="3302888" cy="429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1">
            <a:extLst>
              <a:ext uri="{FF2B5EF4-FFF2-40B4-BE49-F238E27FC236}">
                <a16:creationId xmlns:a16="http://schemas.microsoft.com/office/drawing/2014/main" id="{264A924D-5520-31DA-8603-E1D15045C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014268"/>
          </a:xfrm>
        </p:spPr>
        <p:txBody>
          <a:bodyPr/>
          <a:lstStyle/>
          <a:p>
            <a:r>
              <a:rPr lang="ko-KR" altLang="en-US" dirty="0"/>
              <a:t>사하라 이남 아프리카</a:t>
            </a:r>
            <a:r>
              <a:rPr lang="en-US" altLang="ko-KR" dirty="0"/>
              <a:t>(</a:t>
            </a:r>
            <a:r>
              <a:rPr lang="ko-KR" altLang="en-US" dirty="0" err="1"/>
              <a:t>사헬지역</a:t>
            </a:r>
            <a:r>
              <a:rPr lang="en-US" altLang="ko-KR" dirty="0"/>
              <a:t>)</a:t>
            </a:r>
            <a:r>
              <a:rPr lang="ko-KR" altLang="en-US" dirty="0"/>
              <a:t>의 상황</a:t>
            </a:r>
          </a:p>
        </p:txBody>
      </p:sp>
      <p:sp>
        <p:nvSpPr>
          <p:cNvPr id="10" name="부제목 9">
            <a:extLst>
              <a:ext uri="{FF2B5EF4-FFF2-40B4-BE49-F238E27FC236}">
                <a16:creationId xmlns:a16="http://schemas.microsoft.com/office/drawing/2014/main" id="{B36266EF-0E81-6E7E-7839-2958B192B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r>
              <a:rPr lang="en-US" altLang="ko-KR" sz="1400" dirty="0"/>
              <a:t>5,170</a:t>
            </a:r>
            <a:r>
              <a:rPr lang="ko-KR" altLang="en-US" sz="1400" dirty="0"/>
              <a:t>명의 기독교인들이 신앙을 이유로 살해 되었습니다</a:t>
            </a:r>
            <a:r>
              <a:rPr lang="en-US" altLang="ko-KR" sz="1400" dirty="0"/>
              <a:t>.</a:t>
            </a:r>
          </a:p>
          <a:p>
            <a:r>
              <a:rPr lang="en-US" altLang="ko-KR" sz="1400" dirty="0"/>
              <a:t>1,500</a:t>
            </a:r>
            <a:r>
              <a:rPr lang="ko-KR" altLang="en-US" sz="1400" dirty="0"/>
              <a:t>명의 기독교인들이 성폭력을 당했습니다</a:t>
            </a:r>
            <a:r>
              <a:rPr lang="en-US" altLang="ko-KR" sz="1400" dirty="0"/>
              <a:t>.</a:t>
            </a:r>
          </a:p>
          <a:p>
            <a:r>
              <a:rPr lang="en-US" altLang="ko-KR" sz="1400" dirty="0"/>
              <a:t>2,714</a:t>
            </a:r>
            <a:r>
              <a:rPr lang="ko-KR" altLang="en-US" sz="1400" dirty="0"/>
              <a:t>명의 기독교인들이 납치를 당했습니다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EF41FB50-9DE6-980D-3027-A989D4468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ko-KR" altLang="en-US" dirty="0"/>
              <a:t>이 지역의 폭력 상황은 사상 최고치를 기록하고 있습니다</a:t>
            </a:r>
            <a:r>
              <a:rPr lang="en-US" altLang="ko-KR" dirty="0"/>
              <a:t>. </a:t>
            </a:r>
            <a:r>
              <a:rPr lang="ko-KR" altLang="en-US" dirty="0" err="1"/>
              <a:t>보코하람</a:t>
            </a:r>
            <a:r>
              <a:rPr lang="en-US" altLang="ko-KR" dirty="0"/>
              <a:t>(Boko Haram), </a:t>
            </a:r>
            <a:r>
              <a:rPr lang="ko-KR" altLang="en-US" dirty="0"/>
              <a:t>이슬람국가</a:t>
            </a:r>
            <a:r>
              <a:rPr lang="en-US" altLang="ko-KR" dirty="0"/>
              <a:t>(IS), </a:t>
            </a:r>
            <a:r>
              <a:rPr lang="ko-KR" altLang="en-US" dirty="0" err="1"/>
              <a:t>알샤</a:t>
            </a:r>
            <a:r>
              <a:rPr lang="ko-KR" altLang="en-US" dirty="0"/>
              <a:t> </a:t>
            </a:r>
            <a:r>
              <a:rPr lang="ko-KR" altLang="en-US" dirty="0" err="1"/>
              <a:t>바브</a:t>
            </a:r>
            <a:r>
              <a:rPr lang="en-US" altLang="ko-KR" dirty="0"/>
              <a:t>(al-Shabaab)</a:t>
            </a:r>
            <a:r>
              <a:rPr lang="ko-KR" altLang="en-US" dirty="0"/>
              <a:t>와 같은 극도의 </a:t>
            </a:r>
            <a:r>
              <a:rPr lang="ko-KR" altLang="en-US" dirty="0" err="1"/>
              <a:t>지하디스트</a:t>
            </a:r>
            <a:r>
              <a:rPr lang="ko-KR" altLang="en-US" dirty="0"/>
              <a:t> 단체들은 나이지리아</a:t>
            </a:r>
            <a:r>
              <a:rPr lang="en-US" altLang="ko-KR" dirty="0"/>
              <a:t>, </a:t>
            </a:r>
            <a:r>
              <a:rPr lang="ko-KR" altLang="en-US" dirty="0"/>
              <a:t>부르키나파소</a:t>
            </a:r>
            <a:r>
              <a:rPr lang="en-US" altLang="ko-KR" dirty="0"/>
              <a:t>, </a:t>
            </a:r>
            <a:r>
              <a:rPr lang="ko-KR" altLang="en-US" dirty="0"/>
              <a:t>소말리아</a:t>
            </a:r>
            <a:r>
              <a:rPr lang="en-US" altLang="ko-KR" dirty="0"/>
              <a:t>, </a:t>
            </a:r>
            <a:r>
              <a:rPr lang="ko-KR" altLang="en-US" dirty="0"/>
              <a:t>그리고 말리 와 같은 나라에서 활발히 활동하고 있습니다</a:t>
            </a:r>
            <a:r>
              <a:rPr lang="en-US" altLang="ko-KR" dirty="0"/>
              <a:t>. </a:t>
            </a:r>
            <a:r>
              <a:rPr lang="ko-KR" altLang="en-US" dirty="0"/>
              <a:t>이들은 혼란과 강도 가운데서도 작전을 펼치며 기독교인과 무슬림을 살해하고 있습니다</a:t>
            </a:r>
            <a:r>
              <a:rPr lang="en-US" altLang="ko-KR" dirty="0"/>
              <a:t>. </a:t>
            </a:r>
            <a:r>
              <a:rPr lang="ko-KR" altLang="en-US" dirty="0"/>
              <a:t>이중 기독교인들은 특별히 더 표적이 되고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8" name="그림 7" descr="지도이(가) 표시된 사진&#10;&#10;자동 생성된 설명">
            <a:extLst>
              <a:ext uri="{FF2B5EF4-FFF2-40B4-BE49-F238E27FC236}">
                <a16:creationId xmlns:a16="http://schemas.microsoft.com/office/drawing/2014/main" id="{61F321D1-FAB9-4AB1-9BEA-762429868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912" y="756537"/>
            <a:ext cx="7374802" cy="364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37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i="1" dirty="0">
                <a:solidFill>
                  <a:schemeClr val="tx1"/>
                </a:solidFill>
              </a:rPr>
              <a:t>오픈도어</a:t>
            </a:r>
            <a:endParaRPr lang="ko-KR" altLang="en-US" sz="20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 fontScale="85000" lnSpcReduction="2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 간사들을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600" i="1" dirty="0">
                <a:solidFill>
                  <a:schemeClr val="tx1"/>
                </a:solidFill>
              </a:rPr>
              <a:t>북한선교학교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모든 참가자들의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북한선교의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준비된 강사들을 통하여 아버지의 긍휼한 마음을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오픈도어를 통하여 마음이 하나되는 은혜의 강물이 흘러 넘치기를 기도합니다</a:t>
            </a:r>
            <a:r>
              <a:rPr lang="en-US" altLang="ko-KR" sz="1100" dirty="0">
                <a:latin typeface="roboto" panose="02000000000000000000" pitchFamily="2" charset="0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en-US" altLang="ko-KR" sz="1600" b="1" i="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Arise Africa - Standing Up To Violent Persecution </a:t>
            </a:r>
            <a:endParaRPr lang="ko-KR" altLang="en-US" sz="11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 lnSpcReduction="10000"/>
          </a:bodyPr>
          <a:lstStyle/>
          <a:p>
            <a:pPr marL="0" indent="0" algn="just">
              <a:buNone/>
            </a:pPr>
            <a:r>
              <a:rPr lang="ko-KR" altLang="en-US" sz="1100" dirty="0"/>
              <a:t>아프리카에는 세계 어느 곳보다 많은 기독교인이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가장 최근의 </a:t>
            </a:r>
            <a:r>
              <a:rPr lang="en-US" altLang="ko-KR" sz="1100" dirty="0"/>
              <a:t>Open Doors </a:t>
            </a:r>
            <a:r>
              <a:rPr lang="ko-KR" altLang="en-US" sz="1100" dirty="0"/>
              <a:t>조사에 따르면 </a:t>
            </a:r>
            <a:r>
              <a:rPr lang="en-US" altLang="ko-KR" sz="1100" dirty="0"/>
              <a:t>2022</a:t>
            </a:r>
            <a:r>
              <a:rPr lang="ko-KR" altLang="en-US" sz="1100" dirty="0"/>
              <a:t>년에 신앙 때문에 살해된 기독교인의 최소 </a:t>
            </a:r>
            <a:r>
              <a:rPr lang="en-US" altLang="ko-KR" sz="1100" dirty="0"/>
              <a:t>95%</a:t>
            </a:r>
            <a:r>
              <a:rPr lang="ko-KR" altLang="en-US" sz="1100" dirty="0"/>
              <a:t>가 사하라 사막 이남 아프리카에서 살해된 것으로 추정됩니다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중 대다수는 나이지리아에 있습니다</a:t>
            </a:r>
            <a:r>
              <a:rPr lang="en-US" altLang="ko-KR" sz="1100" dirty="0"/>
              <a:t>. </a:t>
            </a:r>
          </a:p>
          <a:p>
            <a:pPr marL="0" indent="0" algn="just">
              <a:buNone/>
            </a:pPr>
            <a:r>
              <a:rPr lang="ko-KR" altLang="en-US" sz="1100" dirty="0"/>
              <a:t>사하라 사막 이남 아프리카 전역에서 기독교인에 대한 폭력은 상상조차 할 수 없습니다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세상은 주목하지 않고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설상가상으로 이 땅의 기독교인들은 눈치조차 채지 못하고 있습니다</a:t>
            </a:r>
            <a:r>
              <a:rPr lang="en-US" altLang="ko-KR" sz="11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dirty="0"/>
              <a:t>월 </a:t>
            </a:r>
            <a:r>
              <a:rPr lang="en-US" altLang="ko-KR" dirty="0"/>
              <a:t>2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829914" y="3960826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42" r="22842"/>
          <a:stretch/>
        </p:blipFill>
        <p:spPr>
          <a:xfrm>
            <a:off x="778672" y="3960826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215693" y="3967204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9362" y="3960826"/>
            <a:ext cx="4908268" cy="210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600C4FDB-0CD0-4A24-86DA-1A1D1D16A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4749276" cy="2592425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7" name="부제목 6">
            <a:extLst>
              <a:ext uri="{FF2B5EF4-FFF2-40B4-BE49-F238E27FC236}">
                <a16:creationId xmlns:a16="http://schemas.microsoft.com/office/drawing/2014/main" id="{DA8E3932-CA6C-420E-9ABA-34B69620C4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990599" y="3856314"/>
            <a:ext cx="4749275" cy="1858686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3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개체 틀 18" descr="용설란을 담은 그림">
            <a:extLst>
              <a:ext uri="{FF2B5EF4-FFF2-40B4-BE49-F238E27FC236}">
                <a16:creationId xmlns:a16="http://schemas.microsoft.com/office/drawing/2014/main" id="{E15DD46D-2D7C-463F-A18B-CF4C30E08A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447" y="1066800"/>
            <a:ext cx="2405746" cy="2262033"/>
          </a:xfrm>
        </p:spPr>
      </p:pic>
      <p:pic>
        <p:nvPicPr>
          <p:cNvPr id="9" name="그림 개체 틀 8" descr="산, 야외, 하늘, 암석, 텐트를 담은 그림">
            <a:extLst>
              <a:ext uri="{FF2B5EF4-FFF2-40B4-BE49-F238E27FC236}">
                <a16:creationId xmlns:a16="http://schemas.microsoft.com/office/drawing/2014/main" id="{028D98CD-8146-4256-BD0A-D7B4C7C770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2404" y="1066800"/>
            <a:ext cx="2405746" cy="2262033"/>
          </a:xfrm>
        </p:spPr>
      </p:pic>
      <p:pic>
        <p:nvPicPr>
          <p:cNvPr id="23" name="그림 개체 틀 22" descr="계곡, 자연, 협곡, 산을 담은 그림">
            <a:extLst>
              <a:ext uri="{FF2B5EF4-FFF2-40B4-BE49-F238E27FC236}">
                <a16:creationId xmlns:a16="http://schemas.microsoft.com/office/drawing/2014/main" id="{349394C9-EF9F-4C84-8978-9CF03DD05E5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447" y="3443645"/>
            <a:ext cx="2405746" cy="2262033"/>
          </a:xfrm>
        </p:spPr>
      </p:pic>
      <p:pic>
        <p:nvPicPr>
          <p:cNvPr id="11" name="그림 개체 틀 10" descr="알로에 잎 클로즈업">
            <a:extLst>
              <a:ext uri="{FF2B5EF4-FFF2-40B4-BE49-F238E27FC236}">
                <a16:creationId xmlns:a16="http://schemas.microsoft.com/office/drawing/2014/main" id="{F5EBEBC0-CDA5-4DF4-A64C-698FF0B3401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2405" y="3443645"/>
            <a:ext cx="2405746" cy="2262033"/>
          </a:xfrm>
        </p:spPr>
      </p:pic>
      <p:sp>
        <p:nvSpPr>
          <p:cNvPr id="26" name="날짜 개체 틀 25">
            <a:extLst>
              <a:ext uri="{FF2B5EF4-FFF2-40B4-BE49-F238E27FC236}">
                <a16:creationId xmlns:a16="http://schemas.microsoft.com/office/drawing/2014/main" id="{E6DC388C-72CE-4D2C-AA32-E1FF83F535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dirty="0"/>
              <a:t>월 </a:t>
            </a:r>
            <a:r>
              <a:rPr lang="en-US" altLang="ko-KR" dirty="0"/>
              <a:t>2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바닥글 개체 틀 26">
            <a:extLst>
              <a:ext uri="{FF2B5EF4-FFF2-40B4-BE49-F238E27FC236}">
                <a16:creationId xmlns:a16="http://schemas.microsoft.com/office/drawing/2014/main" id="{FD50BB59-A665-4D1E-BAE0-8D164269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7648"/>
            <a:ext cx="4114800" cy="365125"/>
          </a:xfrm>
        </p:spPr>
        <p:txBody>
          <a:bodyPr rtlCol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28" name="슬라이드 번호 개체 틀 27">
            <a:extLst>
              <a:ext uri="{FF2B5EF4-FFF2-40B4-BE49-F238E27FC236}">
                <a16:creationId xmlns:a16="http://schemas.microsoft.com/office/drawing/2014/main" id="{96E5A4EB-E183-4EF0-8266-412826ACB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27648"/>
            <a:ext cx="1295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13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0365775"/>
      </p:ext>
    </p:extLst>
  </p:cSld>
  <p:clrMapOvr>
    <a:masterClrMapping/>
  </p:clrMapOvr>
</p:sld>
</file>

<file path=ppt/theme/theme1.xml><?xml version="1.0" encoding="utf-8"?>
<a:theme xmlns:a="http://schemas.openxmlformats.org/drawingml/2006/main" name="틀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5844_TF00804820.potx" id="{82B96944-509D-4DC3-B005-C53AEA2D5C4F}" vid="{018BC001-5FB8-4794-8E1A-4AE6D0B72689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5A9C098-A058-4A59-AA77-E2402053F60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0BD8AF61-0EFE-4B67-AC63-165AA360F9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EA0254-3646-4633-AE89-92733C2D697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프레임 디자인</Template>
  <TotalTime>102</TotalTime>
  <Words>1176</Words>
  <Application>Microsoft Office PowerPoint</Application>
  <PresentationFormat>와이드스크린</PresentationFormat>
  <Paragraphs>96</Paragraphs>
  <Slides>13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3" baseType="lpstr">
      <vt:lpstr>HY목각파임B</vt:lpstr>
      <vt:lpstr>HY중고딕</vt:lpstr>
      <vt:lpstr>맑은 고딕</vt:lpstr>
      <vt:lpstr>휴먼매직체</vt:lpstr>
      <vt:lpstr>Aharoni</vt:lpstr>
      <vt:lpstr>Arial</vt:lpstr>
      <vt:lpstr>Calibri</vt:lpstr>
      <vt:lpstr>roboto</vt:lpstr>
      <vt:lpstr>Wingdings 2</vt:lpstr>
      <vt:lpstr>틀</vt:lpstr>
      <vt:lpstr>Prayer Meeting  for Persecuted Church Worldwide 전세계 박해 받는 교회를 위한  오픈도어 기도회</vt:lpstr>
      <vt:lpstr>순서</vt:lpstr>
      <vt:lpstr>OPEN DOORS CORE VALUE/핵심가치 (3’)</vt:lpstr>
      <vt:lpstr>OPEN DOORS  CORE VALUE 6</vt:lpstr>
      <vt:lpstr>박해 받는 교회를 위한 기도(30')</vt:lpstr>
      <vt:lpstr>WWL 박해순위 13위 국가/Saudi Arabia</vt:lpstr>
      <vt:lpstr>WWL 박해순위 12위 국가/Saudi Arabia</vt:lpstr>
      <vt:lpstr>현장스토리#말레이시아_레미 목사님</vt:lpstr>
      <vt:lpstr>PowerPoint 프레젠테이션</vt:lpstr>
      <vt:lpstr>Arise Africa Campaign  아프리카여 일어나라 폭력적 박해에 맞서서</vt:lpstr>
      <vt:lpstr>사하라 이남 아프리카(사헬지역)의 상황</vt:lpstr>
      <vt:lpstr>박해 받는 교회를 위한 기도가 이 땅에 요원의 불길처럼 뜨겁게 일어나기를 기도합니다.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전세계 박해 받는 교회를 위한  오픈도어 기도회</dc:title>
  <dc:creator>ODK Communicator</dc:creator>
  <cp:lastModifiedBy>ODK Communicator</cp:lastModifiedBy>
  <cp:revision>2</cp:revision>
  <dcterms:created xsi:type="dcterms:W3CDTF">2023-05-02T05:19:57Z</dcterms:created>
  <dcterms:modified xsi:type="dcterms:W3CDTF">2023-05-02T07:02:01Z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