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60" r:id="rId5"/>
    <p:sldId id="264" r:id="rId6"/>
    <p:sldId id="373" r:id="rId7"/>
    <p:sldId id="374" r:id="rId8"/>
    <p:sldId id="301" r:id="rId9"/>
    <p:sldId id="2445" r:id="rId10"/>
    <p:sldId id="2446" r:id="rId11"/>
    <p:sldId id="2451" r:id="rId12"/>
    <p:sldId id="2449" r:id="rId13"/>
    <p:sldId id="2448" r:id="rId14"/>
    <p:sldId id="2452" r:id="rId15"/>
    <p:sldId id="2453" r:id="rId16"/>
    <p:sldId id="2454" r:id="rId17"/>
    <p:sldId id="409" r:id="rId18"/>
    <p:sldId id="309" r:id="rId1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D5CE3A-B811-46C3-9C2A-D59B7D696A44}" type="datetime1">
              <a:rPr lang="ko-KR" altLang="en-US" smtClean="0">
                <a:latin typeface="+mj-ea"/>
                <a:ea typeface="+mj-ea"/>
              </a:rPr>
              <a:t>2023-06-14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B899CE89-86A0-43B2-A971-45310AA3BEB1}" type="datetime1">
              <a:rPr lang="ko-KR" altLang="en-US" smtClean="0"/>
              <a:pPr/>
              <a:t>2023-06-14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4FAE989-34A2-4477-8CFD-C14743BD7CFB}" type="slidenum">
              <a:rPr lang="en-US" altLang="ko-KR" noProof="0" smtClean="0"/>
              <a:pPr/>
              <a:t>‹#›</a:t>
            </a:fld>
            <a:endParaRPr lang="ko-KR" altLang="en-US" noProof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93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23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2023-06-14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92" name="그림 개체 틀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자유형(F)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자유형(F)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자유형(F)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자유형(F)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자유형(F)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0" name="자유형(F)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자유형(F)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자유형(F)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3" name="자유형(F)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4" name="자유형(F)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자유형(F)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자유형(F)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자유형(F)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자유형(F)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(F)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(F)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(F)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2" name="자유형(F)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3" name="자유형(F)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4" name="자유형(F)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7" name="바닥글 개체 틀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자유형(F)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3" name="그림 개체 틀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6" name="그림 개체 틀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8" name="슬라이드 번호 개체 틀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자유형(F)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제목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5" name="바닥글 개체 틀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8" name="그림 개체 틀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9" name="그림 개체 틀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0" name="그림 개체 틀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4" name="날짜 개체 틀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7" name="슬라이드 번호 개체 틀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테이블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자유형(F)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자유형(F)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자유형(F)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자유형(F)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자유형(F)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자유형(F)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자유형(F)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자유형(F)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자유형(F)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자유형(F)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자유형(F)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(F)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(F)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(F)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자유형(F)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자유형(F)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자유형(F)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" name="그림 개체 틀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6" name="부제목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팀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28" name="그림 개체 틀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9" name="그림 개체 틀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0" name="그림 개체 틀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1" name="그림 개체 틀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2" name="텍스트 개체 틀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25" name="텍스트 개체 틀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4" name="텍스트 개체 틀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3" name="텍스트 개체 틀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6" name="텍스트 개체 틀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5" name="텍스트 개체 틀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8" name="텍스트 개체 틀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7" name="텍스트 개체 틀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27" name="날짜 개체 틀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자유형(F)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자유형(F)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4" name="자유형(F)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5" name="자유형(F)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6" name="자유형(F)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7" name="자유형(F)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8" name="자유형(F)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9" name="자유형(F)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0" name="자유형(F)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1" name="자유형(F)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2" name="자유형(F)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3" name="자유형(F)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4" name="자유형(F)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5" name="자유형(F)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6" name="자유형(F)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7" name="자유형(F)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8" name="자유형(F)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9" name="자유형(F)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0" name="자유형(F)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1" name="자유형(F)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2" name="자유형(F)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3" name="자유형(F)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4" name="자유형(F)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5" name="자유형(F)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6" name="자유형(F)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7" name="자유형(F)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8" name="자유형(F)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9" name="자유형(F)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0" name="자유형(F)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1" name="자유형(F)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2" name="자유형(F)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3" name="자유형(F)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4" name="자유형(F)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5" name="자유형(F)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6" name="자유형(F)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7" descr="내용 개체 틀 시간 표시 막대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9903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2023-06-14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134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340727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60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2023-06-14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5709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자유형(F)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4864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54864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3439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b="1" dirty="0">
                <a:solidFill>
                  <a:schemeClr val="tx1"/>
                </a:solidFill>
              </a:rPr>
              <a:t>Prayer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tx1"/>
                </a:solidFill>
              </a:rPr>
              <a:t>Meeting 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en-US" altLang="ko-KR" sz="24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600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오픈도어 기도회</a:t>
            </a:r>
            <a:endParaRPr lang="ko-KR" altLang="en-US" sz="2400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/>
                </a:solidFill>
              </a:rPr>
              <a:t>2023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5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16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화</a:t>
            </a:r>
            <a:r>
              <a:rPr lang="en-US" altLang="ko-KR" sz="12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</a:rPr>
              <a:t>회의 </a:t>
            </a:r>
            <a:r>
              <a:rPr lang="en-US" altLang="ko-KR" sz="1200" dirty="0">
                <a:solidFill>
                  <a:schemeClr val="tx1"/>
                </a:solidFill>
              </a:rPr>
              <a:t>ID 4286956103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100" name="그림 개체 틀 99" descr="배경에 패들보더가 있는 해변 사진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거북이 옆에서 수용하는 다이버 사진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그림 개체 틀 10" descr="해변에서 서핑보드를 들고 있는 사람 사진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그림 개체 틀 13" descr="파도 사진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그림 개체 틀 12" descr="파도를 타는 서퍼 사진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451C227-806A-4DE3-9B09-36809B5873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CDBA34-DDFE-4712-B837-B0D27713126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F05D1D-8C9F-492C-B8A4-73A49CC5A6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6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2 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15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Maldives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7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100" dirty="0"/>
              <a:t>"</a:t>
            </a:r>
            <a:r>
              <a:rPr lang="ko-KR" altLang="en-US" sz="1100" dirty="0"/>
              <a:t>나는 여호와 너희의 거룩한 이요 이스라엘의 창조자요 너희의 </a:t>
            </a:r>
            <a:r>
              <a:rPr lang="ko-KR" altLang="en-US" sz="1100" dirty="0" err="1"/>
              <a:t>왕이니라</a:t>
            </a:r>
            <a:r>
              <a:rPr lang="ko-KR" altLang="en-US" sz="1100" dirty="0"/>
              <a:t> </a:t>
            </a:r>
            <a:r>
              <a:rPr lang="en-US" altLang="ko-KR" sz="1100" dirty="0"/>
              <a:t>" (</a:t>
            </a:r>
            <a:r>
              <a:rPr lang="ko-KR" altLang="en-US" sz="1100" dirty="0"/>
              <a:t>이사야 </a:t>
            </a:r>
            <a:r>
              <a:rPr lang="en-US" altLang="ko-KR" sz="1100" dirty="0"/>
              <a:t>43:15)</a:t>
            </a:r>
            <a:endParaRPr lang="ko-KR" altLang="en-US" sz="72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93449"/>
            <a:ext cx="4998304" cy="4371254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/>
              <a:t>몰디브 정부는 몰디브가 </a:t>
            </a:r>
            <a:r>
              <a:rPr lang="en-US" altLang="ko-KR" sz="1100" dirty="0"/>
              <a:t>100% </a:t>
            </a:r>
            <a:r>
              <a:rPr lang="ko-KR" altLang="en-US" sz="1100" dirty="0"/>
              <a:t>수니파 이슬람교도임을 자랑하기를 좋아하므로 어떤 일탈도 심각하게 받아들입니다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국가는 어떤 소수 종교도 인정하지 않으며 모든 시민은 무슬림으로 간주됩니다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기독교 개종자는 극비리에 예수를 따라야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발각되면 무슬림 지도 자나 당국에 신고될 가능성이 매우 높으며 시민권을 박탈당하거나 심지어 사형을 선고받을 수도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모든 사람은 이슬람 복장을 하고 라마단 금식을 지켜야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그렇지 않으면 당국에 체포되어 지역 사회로부터 괴롭힘을 당할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섬의 관광 부문에서 일하는 외국인 기독교인도 당국의 면밀한 감시를 받습니다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오직 사적인 장소</a:t>
            </a:r>
            <a:r>
              <a:rPr lang="en-US" altLang="ko-KR" sz="1100" dirty="0"/>
              <a:t>(</a:t>
            </a:r>
            <a:r>
              <a:rPr lang="ko-KR" altLang="en-US" sz="1100" dirty="0"/>
              <a:t>예</a:t>
            </a:r>
            <a:r>
              <a:rPr lang="en-US" altLang="ko-KR" sz="1100" dirty="0"/>
              <a:t>: </a:t>
            </a:r>
            <a:r>
              <a:rPr lang="ko-KR" altLang="en-US" sz="1100" dirty="0"/>
              <a:t>자국 대사관</a:t>
            </a:r>
            <a:r>
              <a:rPr lang="en-US" altLang="ko-KR" sz="1100" dirty="0"/>
              <a:t>)</a:t>
            </a:r>
            <a:r>
              <a:rPr lang="ko-KR" altLang="en-US" sz="1100" dirty="0"/>
              <a:t>에서만 예배나 결혼식을 위해 모일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지역 시민에게 자신의 신앙을 표현하거나 논의해서는 안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그럴 경우 벌금을 물거나 추방당하거나 심 지어 몇 년 동안 투옥될 수도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몰디브는 매우 긴밀한 커뮤니티로 구성되어 있어 누구 와도 비밀리에 대화하거나 만나기가 매우 어렵습니다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기독교 신앙은 비밀로 유지되어야 하며</a:t>
            </a:r>
            <a:r>
              <a:rPr lang="en-US" altLang="ko-KR" sz="1100" dirty="0"/>
              <a:t>, </a:t>
            </a:r>
            <a:r>
              <a:rPr lang="ko-KR" altLang="en-US" sz="1100" dirty="0"/>
              <a:t>상호 격려와 친교는 큰 도전입니다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기독교인들이 해외에서 새로운 삶을 시작하려고 시도합니다</a:t>
            </a:r>
            <a:endParaRPr lang="ko-KR" altLang="ko-KR" sz="44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6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406307"/>
            <a:ext cx="5183188" cy="6000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100" dirty="0"/>
              <a:t>오픈 도어는 몰디브에서 박해 받는 신자들을 위해 기도로 지원할 지원자를 모집하고 있습니다</a:t>
            </a:r>
            <a:r>
              <a:rPr lang="en-US" altLang="ko-KR" sz="1100" dirty="0"/>
              <a:t>.</a:t>
            </a:r>
            <a:endParaRPr lang="ko-KR" altLang="en-US" sz="115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15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/Maldives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776631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/>
              <a:t>몰디브에 종교의 자유가 오도록 </a:t>
            </a:r>
            <a:endParaRPr lang="en-US" altLang="ko-KR" sz="1200" dirty="0"/>
          </a:p>
          <a:p>
            <a:pPr algn="just"/>
            <a:r>
              <a:rPr lang="ko-KR" altLang="en-US" sz="1200" dirty="0"/>
              <a:t>성도들이 안전하게 성경 자료를 소통하고 접근할 수 있는 방법을 위해 </a:t>
            </a:r>
            <a:endParaRPr lang="en-US" altLang="ko-KR" sz="1200" dirty="0"/>
          </a:p>
          <a:p>
            <a:pPr algn="just"/>
            <a:r>
              <a:rPr lang="ko-KR" altLang="en-US" sz="1200" dirty="0"/>
              <a:t>고립감을 느끼는 기독교인들이 하나님의 존재와 사랑을 알게 되도록</a:t>
            </a:r>
            <a:endParaRPr lang="en-US" altLang="ko-KR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3005" y="868218"/>
            <a:ext cx="2701106" cy="216932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74111" y="868218"/>
            <a:ext cx="4430684" cy="216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ED117E-C492-FED1-35B5-F6031DF3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200" dirty="0"/>
              <a:t>박해현장</a:t>
            </a:r>
            <a:r>
              <a:rPr lang="en-US" altLang="ko-KR" sz="3200" dirty="0"/>
              <a:t>-#</a:t>
            </a:r>
            <a:r>
              <a:rPr lang="ko-KR" altLang="en-US" sz="3200" dirty="0"/>
              <a:t>인도</a:t>
            </a:r>
            <a:r>
              <a:rPr lang="en-US" altLang="ko-KR" sz="3200" dirty="0"/>
              <a:t>-</a:t>
            </a:r>
            <a:r>
              <a:rPr lang="ko-KR" altLang="en-US" sz="3200" dirty="0"/>
              <a:t>북동부 </a:t>
            </a:r>
            <a:r>
              <a:rPr lang="ko-KR" altLang="en-US" sz="3200" dirty="0" err="1"/>
              <a:t>마니푸르에서</a:t>
            </a:r>
            <a:r>
              <a:rPr lang="ko-KR" altLang="en-US" sz="3200" dirty="0"/>
              <a:t> 발생한 인종충돌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EDA3EC-CB6F-005C-48B1-AD143CF7D5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5</a:t>
            </a:r>
            <a:r>
              <a:rPr lang="ko-KR" altLang="en-US" dirty="0"/>
              <a:t>월 </a:t>
            </a:r>
            <a:r>
              <a:rPr lang="en-US" altLang="ko-KR" dirty="0"/>
              <a:t>3</a:t>
            </a:r>
            <a:r>
              <a:rPr lang="ko-KR" altLang="en-US" dirty="0"/>
              <a:t>일부터 </a:t>
            </a:r>
            <a:r>
              <a:rPr lang="ko-KR" altLang="en-US" dirty="0" err="1"/>
              <a:t>마니푸르를</a:t>
            </a:r>
            <a:r>
              <a:rPr lang="ko-KR" altLang="en-US" dirty="0"/>
              <a:t> 뒤흔든 인종 충돌로 인해 주민들은 모두 피난을 떠났고 실향민이 되었습니다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928C45-B0C8-04AF-3737-03FC6A3E24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150210" cy="352901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ko-KR" altLang="en-US" dirty="0"/>
              <a:t>최소 </a:t>
            </a:r>
            <a:r>
              <a:rPr lang="en-US" altLang="ko-KR" dirty="0"/>
              <a:t>15,000</a:t>
            </a:r>
            <a:r>
              <a:rPr lang="ko-KR" altLang="en-US" dirty="0"/>
              <a:t>명이 피난캠프에서 안식처를 찾고 있습니다</a:t>
            </a:r>
            <a:r>
              <a:rPr lang="en-US" altLang="ko-KR" dirty="0"/>
              <a:t>.</a:t>
            </a:r>
            <a:r>
              <a:rPr lang="ko-KR" altLang="en-US" dirty="0"/>
              <a:t>우리의 </a:t>
            </a:r>
            <a:r>
              <a:rPr lang="en-US" altLang="ko-KR" dirty="0"/>
              <a:t>OD </a:t>
            </a:r>
            <a:r>
              <a:rPr lang="ko-KR" altLang="en-US" dirty="0"/>
              <a:t>파트너들은 </a:t>
            </a:r>
            <a:r>
              <a:rPr lang="en-US" altLang="ko-KR" dirty="0"/>
              <a:t>100</a:t>
            </a:r>
            <a:r>
              <a:rPr lang="ko-KR" altLang="en-US" dirty="0"/>
              <a:t>개 이상의 교회가 불태워지고 파괴되었으며</a:t>
            </a:r>
            <a:r>
              <a:rPr lang="en-US" altLang="ko-KR" dirty="0"/>
              <a:t>, 18</a:t>
            </a:r>
            <a:r>
              <a:rPr lang="ko-KR" altLang="en-US" dirty="0"/>
              <a:t>개 마을의 </a:t>
            </a:r>
            <a:r>
              <a:rPr lang="en-US" altLang="ko-KR" dirty="0"/>
              <a:t>300</a:t>
            </a:r>
            <a:r>
              <a:rPr lang="ko-KR" altLang="en-US" dirty="0"/>
              <a:t>채 이상의 집</a:t>
            </a:r>
            <a:r>
              <a:rPr lang="en-US" altLang="ko-KR" dirty="0"/>
              <a:t>, </a:t>
            </a:r>
            <a:r>
              <a:rPr lang="ko-KR" altLang="en-US" dirty="0"/>
              <a:t>기독교 기관 및 목회 구역이 방화 되었습니다</a:t>
            </a:r>
            <a:r>
              <a:rPr lang="en-US" altLang="ko-KR" dirty="0"/>
              <a:t>. 17</a:t>
            </a:r>
            <a:r>
              <a:rPr lang="ko-KR" altLang="en-US" dirty="0"/>
              <a:t>명의 기독교인이 살해당했으며</a:t>
            </a:r>
            <a:r>
              <a:rPr lang="en-US" altLang="ko-KR" dirty="0"/>
              <a:t>, </a:t>
            </a:r>
            <a:r>
              <a:rPr lang="ko-KR" altLang="en-US" dirty="0"/>
              <a:t>몇 명은 구타와 위협을 받았다고 보고했습니다</a:t>
            </a:r>
            <a:r>
              <a:rPr lang="en-US" altLang="ko-KR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/>
              <a:t>OD </a:t>
            </a:r>
            <a:r>
              <a:rPr lang="ko-KR" altLang="en-US" dirty="0"/>
              <a:t>파트너인 </a:t>
            </a:r>
            <a:r>
              <a:rPr lang="en-US" altLang="ko-KR" dirty="0"/>
              <a:t>Neha*</a:t>
            </a:r>
            <a:r>
              <a:rPr lang="ko-KR" altLang="en-US" dirty="0"/>
              <a:t>는 “상황이 끔찍하고 집과 재산이 불타고 있습니다</a:t>
            </a:r>
            <a:r>
              <a:rPr lang="en-US" altLang="ko-KR" dirty="0"/>
              <a:t>. </a:t>
            </a:r>
            <a:r>
              <a:rPr lang="ko-KR" altLang="en-US" dirty="0"/>
              <a:t>사람들은 두려움 속에 살고 있으며 다음 시간이 어떻게 될지 비관적입니다</a:t>
            </a:r>
            <a:r>
              <a:rPr lang="en-US" altLang="ko-KR" dirty="0"/>
              <a:t>. </a:t>
            </a:r>
            <a:r>
              <a:rPr lang="ko-KR" altLang="en-US" dirty="0"/>
              <a:t>기독교인들이 직면한 불의와 잔학 행위에 반대하는 목소리를 높이는 데 여러분의 도움이 필요합니다</a:t>
            </a:r>
            <a:r>
              <a:rPr lang="en-US" altLang="ko-KR" dirty="0"/>
              <a:t>.”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ko-KR" altLang="en-US" dirty="0"/>
              <a:t>현재 상황은 평온하지만 상황이 악화되어 더 많은 인명 피해와 재산 피해가 발생할 수 있습니다</a:t>
            </a:r>
            <a:r>
              <a:rPr lang="en-US" altLang="ko-KR" dirty="0"/>
              <a:t>. </a:t>
            </a:r>
            <a:r>
              <a:rPr lang="ko-KR" altLang="en-US" dirty="0"/>
              <a:t>주정부는 극단적인 폭력의 경우 </a:t>
            </a:r>
            <a:r>
              <a:rPr lang="en-US" altLang="ko-KR" dirty="0"/>
              <a:t>'</a:t>
            </a:r>
            <a:r>
              <a:rPr lang="ko-KR" altLang="en-US" dirty="0"/>
              <a:t>보자마자 사격</a:t>
            </a:r>
            <a:r>
              <a:rPr lang="en-US" altLang="ko-KR" dirty="0"/>
              <a:t>' </a:t>
            </a:r>
            <a:r>
              <a:rPr lang="ko-KR" altLang="en-US" dirty="0"/>
              <a:t>명령을 내렸습니다</a:t>
            </a:r>
            <a:r>
              <a:rPr lang="en-US" altLang="ko-KR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/>
              <a:t>“</a:t>
            </a:r>
            <a:r>
              <a:rPr lang="ko-KR" altLang="en-US" dirty="0"/>
              <a:t>우리는 인도 정부가 인도의 소수 기독교인에 대한 폭력 행위를 공개적으로 규탄할 것을 요청합니다</a:t>
            </a:r>
            <a:r>
              <a:rPr lang="en-US" altLang="ko-KR" dirty="0"/>
              <a:t>.”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4D2C8A5-69B4-3616-A4C5-B239CC9B79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0068" y="4828832"/>
            <a:ext cx="4411306" cy="1371600"/>
          </a:xfrm>
        </p:spPr>
        <p:txBody>
          <a:bodyPr>
            <a:normAutofit fontScale="55000" lnSpcReduction="20000"/>
          </a:bodyPr>
          <a:lstStyle/>
          <a:p>
            <a:r>
              <a:rPr lang="ko-KR" altLang="en-US" dirty="0"/>
              <a:t>집이 불타고 파괴되어 난민캠프에 피신하고 있는 부족 기독교 난민들을 위해 기도해 주십시오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폭력으로 목숨을 잃은 그리스도인 가족들을 위해 기도해 주십시오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충돌이 종교적 박해로 번지고 있는 가운데 피해 지역의 평화를 위해 기도해 주십시오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CFFE39E-5A44-13E1-B021-46F1C88B9D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10067" y="2449224"/>
            <a:ext cx="4411307" cy="230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30909"/>
            <a:ext cx="10348146" cy="1082077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Arise Africa Campaign </a:t>
            </a:r>
            <a:br>
              <a:rPr lang="en-US" altLang="ko-KR" dirty="0"/>
            </a:br>
            <a:r>
              <a:rPr lang="ko-KR" altLang="en-US" dirty="0"/>
              <a:t>아프리카여 일어나라 폭력적 박해에 맞서서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rgbClr val="00B0F0"/>
                </a:solidFill>
              </a:rPr>
              <a:t>본 캠페인은 사하라 이남 아프리카의 폭력적인 기독 교 박해 속에서 고통받고 있는 그리스도 안의 형제</a:t>
            </a:r>
            <a:r>
              <a:rPr lang="en-US" altLang="ko-KR" dirty="0">
                <a:solidFill>
                  <a:srgbClr val="00B0F0"/>
                </a:solidFill>
              </a:rPr>
              <a:t>, </a:t>
            </a:r>
            <a:r>
              <a:rPr lang="ko-KR" altLang="en-US" dirty="0">
                <a:solidFill>
                  <a:srgbClr val="00B0F0"/>
                </a:solidFill>
              </a:rPr>
              <a:t>자 매들을 기억하고 함께 연합하며 폭력적인 박해에 함께 맞서기 위한 </a:t>
            </a:r>
            <a:r>
              <a:rPr lang="ko-KR" altLang="en-US" dirty="0" err="1">
                <a:solidFill>
                  <a:srgbClr val="00B0F0"/>
                </a:solidFill>
              </a:rPr>
              <a:t>동역입니다</a:t>
            </a:r>
            <a:r>
              <a:rPr lang="en-US" altLang="ko-KR" dirty="0">
                <a:solidFill>
                  <a:srgbClr val="00B0F0"/>
                </a:solidFill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332649"/>
            <a:ext cx="6142247" cy="352901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저희가 </a:t>
            </a:r>
            <a:r>
              <a:rPr lang="ko-KR" altLang="en-US" dirty="0" err="1"/>
              <a:t>동역하지</a:t>
            </a:r>
            <a:r>
              <a:rPr lang="ko-KR" altLang="en-US" dirty="0"/>
              <a:t> 않으면 이 곳의 교회들은 미래를 잃어버릴 수도 있습니다</a:t>
            </a:r>
            <a:r>
              <a:rPr lang="en-US" altLang="ko-KR" dirty="0"/>
              <a:t>. </a:t>
            </a:r>
            <a:r>
              <a:rPr lang="ko-KR" altLang="en-US" dirty="0"/>
              <a:t>오픈도어는 앞으로 </a:t>
            </a:r>
            <a:r>
              <a:rPr lang="en-US" altLang="ko-KR" dirty="0"/>
              <a:t>4</a:t>
            </a:r>
            <a:r>
              <a:rPr lang="ko-KR" altLang="en-US" dirty="0"/>
              <a:t>년 동안 이 캠페인을 진행하며 전세계 교회들이 이 폭력적인 박해에 맞서 함께 일어서기를 기대합니다</a:t>
            </a:r>
            <a:r>
              <a:rPr lang="en-US" altLang="ko-KR" dirty="0"/>
              <a:t>. </a:t>
            </a:r>
            <a:r>
              <a:rPr lang="ko-KR" altLang="en-US" dirty="0"/>
              <a:t>깨어 간절히 기도해주시고 지원해주시고</a:t>
            </a:r>
            <a:r>
              <a:rPr lang="en-US" altLang="ko-KR" dirty="0"/>
              <a:t>, </a:t>
            </a:r>
            <a:r>
              <a:rPr lang="ko-KR" altLang="en-US" dirty="0"/>
              <a:t>현재 아프리카에서 일어나고 있는 일들에 대해서 함께 나눠주세요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극단주의 이데올로기와 만연해 있는 폭력에 맞서기 위해 캠페인활동을 하며 변화를 만들어 낼 것입니다</a:t>
            </a:r>
            <a:r>
              <a:rPr lang="en-US" altLang="ko-KR" dirty="0"/>
              <a:t>. </a:t>
            </a:r>
            <a:r>
              <a:rPr lang="ko-KR" altLang="en-US" dirty="0"/>
              <a:t>그리고 향후 </a:t>
            </a:r>
            <a:r>
              <a:rPr lang="en-US" altLang="ko-KR" dirty="0"/>
              <a:t>4</a:t>
            </a:r>
            <a:r>
              <a:rPr lang="ko-KR" altLang="en-US" dirty="0"/>
              <a:t>년 동안 사하라 사막 이남 아프리카의 기독교인 성도들 </a:t>
            </a:r>
            <a:r>
              <a:rPr lang="en-US" altLang="ko-KR" dirty="0"/>
              <a:t>400</a:t>
            </a:r>
            <a:r>
              <a:rPr lang="ko-KR" altLang="en-US" dirty="0"/>
              <a:t>만명을 접촉하고 이들에게 영적</a:t>
            </a:r>
            <a:r>
              <a:rPr lang="en-US" altLang="ko-KR" dirty="0"/>
              <a:t>, </a:t>
            </a:r>
            <a:r>
              <a:rPr lang="ko-KR" altLang="en-US" dirty="0"/>
              <a:t>물리적</a:t>
            </a:r>
            <a:r>
              <a:rPr lang="en-US" altLang="ko-KR" dirty="0"/>
              <a:t>, </a:t>
            </a:r>
            <a:r>
              <a:rPr lang="ko-KR" altLang="en-US" dirty="0"/>
              <a:t>그리고 정서적 지원을 제공할 계획입니다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하나님께서 돕고 계십니다</a:t>
            </a:r>
            <a:r>
              <a:rPr lang="en-US" altLang="ko-KR" dirty="0"/>
              <a:t>. </a:t>
            </a:r>
            <a:r>
              <a:rPr lang="ko-KR" altLang="en-US" dirty="0"/>
              <a:t>여러분도 아프리카의 폭력적인 기독교 박해에 함께 맞서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014268"/>
          </a:xfrm>
        </p:spPr>
        <p:txBody>
          <a:bodyPr/>
          <a:lstStyle/>
          <a:p>
            <a:r>
              <a:rPr lang="ko-KR" altLang="en-US" dirty="0"/>
              <a:t>사하라 이남 아프리카</a:t>
            </a:r>
            <a:r>
              <a:rPr lang="en-US" altLang="ko-KR" dirty="0"/>
              <a:t>(</a:t>
            </a:r>
            <a:r>
              <a:rPr lang="ko-KR" altLang="en-US" dirty="0" err="1"/>
              <a:t>사헬지역</a:t>
            </a:r>
            <a:r>
              <a:rPr lang="en-US" altLang="ko-KR" dirty="0"/>
              <a:t>)</a:t>
            </a:r>
            <a:r>
              <a:rPr lang="ko-KR" altLang="en-US" dirty="0"/>
              <a:t>의 상황</a:t>
            </a:r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B36266EF-0E81-6E7E-7839-2958B192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sz="1400" dirty="0"/>
              <a:t>5,170</a:t>
            </a:r>
            <a:r>
              <a:rPr lang="ko-KR" altLang="en-US" sz="1400" dirty="0"/>
              <a:t>명의 기독교인들이 신앙을 이유로 살해 되었습니다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1,500</a:t>
            </a:r>
            <a:r>
              <a:rPr lang="ko-KR" altLang="en-US" sz="1400" dirty="0"/>
              <a:t>명의 기독교인들이 성폭력을 당했습니다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2,714</a:t>
            </a:r>
            <a:r>
              <a:rPr lang="ko-KR" altLang="en-US" sz="1400" dirty="0"/>
              <a:t>명의 기독교인들이 납치를 당했습니다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ko-KR" altLang="en-US" dirty="0"/>
              <a:t>이 </a:t>
            </a:r>
            <a:r>
              <a:rPr lang="ko-KR" altLang="en-US" dirty="0">
                <a:solidFill>
                  <a:schemeClr val="tx1"/>
                </a:solidFill>
              </a:rPr>
              <a:t>지역의 폭력 상황은 사상 최고치를 기록하고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 err="1">
                <a:solidFill>
                  <a:schemeClr val="tx1"/>
                </a:solidFill>
              </a:rPr>
              <a:t>보코하람</a:t>
            </a:r>
            <a:r>
              <a:rPr lang="en-US" altLang="ko-KR" dirty="0">
                <a:solidFill>
                  <a:schemeClr val="tx1"/>
                </a:solidFill>
              </a:rPr>
              <a:t>(Boko Haram), </a:t>
            </a:r>
            <a:r>
              <a:rPr lang="ko-KR" altLang="en-US" dirty="0">
                <a:solidFill>
                  <a:schemeClr val="tx1"/>
                </a:solidFill>
              </a:rPr>
              <a:t>이슬람국가</a:t>
            </a:r>
            <a:r>
              <a:rPr lang="en-US" altLang="ko-KR" dirty="0">
                <a:solidFill>
                  <a:schemeClr val="tx1"/>
                </a:solidFill>
              </a:rPr>
              <a:t>(IS), </a:t>
            </a:r>
            <a:r>
              <a:rPr lang="ko-KR" altLang="en-US" dirty="0" err="1">
                <a:solidFill>
                  <a:schemeClr val="tx1"/>
                </a:solidFill>
              </a:rPr>
              <a:t>알샤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ko-KR" altLang="en-US" dirty="0" err="1">
                <a:solidFill>
                  <a:schemeClr val="tx1"/>
                </a:solidFill>
              </a:rPr>
              <a:t>바브</a:t>
            </a:r>
            <a:r>
              <a:rPr lang="en-US" altLang="ko-KR" dirty="0">
                <a:solidFill>
                  <a:schemeClr val="tx1"/>
                </a:solidFill>
              </a:rPr>
              <a:t>(al-Shabaab)</a:t>
            </a:r>
            <a:r>
              <a:rPr lang="ko-KR" altLang="en-US" dirty="0">
                <a:solidFill>
                  <a:schemeClr val="tx1"/>
                </a:solidFill>
              </a:rPr>
              <a:t>와 같은 극단적 </a:t>
            </a:r>
            <a:r>
              <a:rPr lang="ko-KR" altLang="en-US" dirty="0" err="1">
                <a:solidFill>
                  <a:schemeClr val="tx1"/>
                </a:solidFill>
              </a:rPr>
              <a:t>지하디스트</a:t>
            </a:r>
            <a:r>
              <a:rPr lang="ko-KR" altLang="en-US" dirty="0">
                <a:solidFill>
                  <a:schemeClr val="tx1"/>
                </a:solidFill>
              </a:rPr>
              <a:t> 단체들은 나이지리아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부르키나파소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소말리아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그리고 말리 와 같은 나라에서 활발히 활동하고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이들은 혼란을 조장하고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 강도 짓을 하는 가운데서도 작전을 펼치며 기독교인과 무슬림을 살해하고 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이중 기독교인들은 특별히 더 표적이 되고 있습니다</a:t>
            </a:r>
            <a:r>
              <a:rPr lang="en-US" altLang="ko-KR" dirty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756537"/>
            <a:ext cx="7374802" cy="364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1142999"/>
            <a:ext cx="2573433" cy="211778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Day 1.</a:t>
            </a:r>
            <a:r>
              <a:rPr lang="ko-KR" altLang="en-US" dirty="0"/>
              <a:t> 사하라 이남 아프리카의 교회를 위해 기도합니다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3000"/>
            <a:ext cx="3757839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사하라 이남 아프리카 교회의 생존을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기독교인들이 예수님을 굳게 붙잡을 수 있도록 도와주세요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사헬</a:t>
            </a:r>
            <a:r>
              <a:rPr lang="ko-KR" altLang="en-US" sz="1600" dirty="0"/>
              <a:t> 지역 성도들을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폭력과 살인으로 인해 생긴 트라우마를 치료해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이들의 마음을 위로하여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박해가 심해지는 가운데에서도 그리스도인들이 하나님의 영광을 구할 때에 지혜와 믿음을 주시기를 기도합니다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881886"/>
            <a:ext cx="2834640" cy="1934279"/>
          </a:xfrm>
        </p:spPr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고후 </a:t>
            </a:r>
            <a:r>
              <a:rPr lang="en-US" altLang="ko-KR" dirty="0">
                <a:solidFill>
                  <a:schemeClr val="tx1"/>
                </a:solidFill>
              </a:rPr>
              <a:t>4:8-9)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그림 5" descr="텍스트, 인간의 얼굴, 스크린샷, 피부이(가) 표시된 사진&#10;&#10;자동 생성된 설명">
            <a:extLst>
              <a:ext uri="{FF2B5EF4-FFF2-40B4-BE49-F238E27FC236}">
                <a16:creationId xmlns:a16="http://schemas.microsoft.com/office/drawing/2014/main" id="{30D3DCFD-E6BD-E285-41DC-649FA014C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503" y="1143000"/>
            <a:ext cx="3730496" cy="37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Day 2. </a:t>
            </a:r>
            <a:r>
              <a:rPr lang="ko-KR" altLang="en-US" dirty="0"/>
              <a:t>사하라 이남 아프리카의 지도자를 위해 기도합니다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3824090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사하라 이남 아프리카의 혼란 속에서 안정을 찾을 수 있도록 기도해 주세요</a:t>
            </a:r>
            <a:r>
              <a:rPr lang="en-US" altLang="ko-KR" dirty="0"/>
              <a:t>. </a:t>
            </a:r>
            <a:r>
              <a:rPr lang="ko-KR" altLang="en-US" dirty="0"/>
              <a:t>특별히 정치 지도자들이 부족</a:t>
            </a:r>
            <a:r>
              <a:rPr lang="en-US" altLang="ko-KR" dirty="0"/>
              <a:t>, </a:t>
            </a:r>
            <a:r>
              <a:rPr lang="ko-KR" altLang="en-US" dirty="0"/>
              <a:t>종교</a:t>
            </a:r>
            <a:r>
              <a:rPr lang="en-US" altLang="ko-KR" dirty="0"/>
              <a:t>, </a:t>
            </a:r>
            <a:r>
              <a:rPr lang="ko-KR" altLang="en-US" dirty="0"/>
              <a:t>성별에 관계없이 모든 사람들이 살 수 있는 안전한 국가를 만들 수 있도록 기도해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현명한 지도자들이 경제 위기 가운데서도 국가를 안정적으로 이끌 수 있도록 기도해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박해를 받은 교회 지도자들을 위해 기도해 주세요</a:t>
            </a:r>
            <a:r>
              <a:rPr lang="en-US" altLang="ko-KR" dirty="0"/>
              <a:t>. </a:t>
            </a:r>
            <a:r>
              <a:rPr lang="ko-KR" altLang="en-US" dirty="0"/>
              <a:t>새 힘을 회복시켜 주시고</a:t>
            </a:r>
            <a:r>
              <a:rPr lang="en-US" altLang="ko-KR" dirty="0"/>
              <a:t>,</a:t>
            </a:r>
            <a:r>
              <a:rPr lang="ko-KR" altLang="en-US" dirty="0"/>
              <a:t> 다시 교회를 잘 인도할 수 있도록 영적으로 잘 준비시켜 주시도록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907766"/>
            <a:ext cx="2834640" cy="1908400"/>
          </a:xfrm>
        </p:spPr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 err="1">
                <a:solidFill>
                  <a:schemeClr val="tx1"/>
                </a:solidFill>
              </a:rPr>
              <a:t>딤전</a:t>
            </a:r>
            <a:r>
              <a:rPr lang="en-US" altLang="ko-KR" dirty="0">
                <a:solidFill>
                  <a:schemeClr val="tx1"/>
                </a:solidFill>
              </a:rPr>
              <a:t>2:2)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2023-06-14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12</a:t>
            </a:fld>
            <a:endParaRPr lang="ko-KR" altLang="en-US" noProof="0" dirty="0"/>
          </a:p>
        </p:txBody>
      </p:sp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501" y="5078428"/>
            <a:ext cx="9042453" cy="138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014268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Day 3. </a:t>
            </a:r>
            <a:r>
              <a:rPr lang="ko-KR" altLang="en-US" dirty="0"/>
              <a:t>사하라 사막 이남 지역의 젊은이들을 위해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아프리카 인구의 </a:t>
            </a:r>
            <a:r>
              <a:rPr lang="en-US" altLang="ko-KR" dirty="0"/>
              <a:t>60% </a:t>
            </a:r>
            <a:r>
              <a:rPr lang="ko-KR" altLang="en-US" dirty="0"/>
              <a:t>이상이 </a:t>
            </a:r>
            <a:r>
              <a:rPr lang="en-US" altLang="ko-KR" dirty="0"/>
              <a:t>25</a:t>
            </a:r>
            <a:r>
              <a:rPr lang="ko-KR" altLang="en-US" dirty="0"/>
              <a:t>세 미만입니다</a:t>
            </a:r>
            <a:r>
              <a:rPr lang="en-US" altLang="ko-KR" dirty="0"/>
              <a:t>. </a:t>
            </a:r>
            <a:r>
              <a:rPr lang="ko-KR" altLang="en-US" dirty="0"/>
              <a:t>교회는 젊고 역동적이며 성장하고 있습니다</a:t>
            </a:r>
            <a:r>
              <a:rPr lang="en-US" altLang="ko-KR" dirty="0"/>
              <a:t>. </a:t>
            </a:r>
            <a:r>
              <a:rPr lang="ko-KR" altLang="en-US" dirty="0"/>
              <a:t>그러나 사하라 이남 아프리카에서는 폭력적인 박해로 젊은이들의 삶이 황폐화되고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하나님</a:t>
            </a:r>
            <a:r>
              <a:rPr lang="en-US" altLang="ko-KR" dirty="0"/>
              <a:t>!</a:t>
            </a:r>
            <a:r>
              <a:rPr lang="ko-KR" altLang="en-US" dirty="0"/>
              <a:t> 사하라 사막 이남 아프리카의 젊은 그리스도인들을 보호하여 주세요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하나님</a:t>
            </a:r>
            <a:r>
              <a:rPr lang="en-US" altLang="ko-KR" dirty="0"/>
              <a:t>!</a:t>
            </a:r>
            <a:r>
              <a:rPr lang="ko-KR" altLang="en-US" dirty="0"/>
              <a:t> 젊은 성도들에게 힘과 은혜를 주셔서</a:t>
            </a:r>
            <a:r>
              <a:rPr lang="en-US" altLang="ko-KR" dirty="0"/>
              <a:t>,</a:t>
            </a:r>
            <a:r>
              <a:rPr lang="ko-KR" altLang="en-US" dirty="0"/>
              <a:t> 극심한 핍박에도 불구하고 예수님을 계속 따르게 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트라우마 치료</a:t>
            </a:r>
            <a:r>
              <a:rPr lang="en-US" altLang="ko-KR" dirty="0"/>
              <a:t>, </a:t>
            </a:r>
            <a:r>
              <a:rPr lang="ko-KR" altLang="en-US" dirty="0"/>
              <a:t>영적 도움</a:t>
            </a:r>
            <a:r>
              <a:rPr lang="en-US" altLang="ko-KR" dirty="0"/>
              <a:t>, </a:t>
            </a:r>
            <a:r>
              <a:rPr lang="ko-KR" altLang="en-US" dirty="0"/>
              <a:t>기술 및 고용 훈련을 통해 올해 나이지리아에서 </a:t>
            </a:r>
            <a:r>
              <a:rPr lang="en-US" altLang="ko-KR" dirty="0"/>
              <a:t>42,000</a:t>
            </a:r>
            <a:r>
              <a:rPr lang="ko-KR" altLang="en-US" dirty="0"/>
              <a:t>명의 젊은 기독교인을 지원하고자 하는 </a:t>
            </a:r>
            <a:r>
              <a:rPr lang="en-US" altLang="ko-KR" dirty="0"/>
              <a:t>Open Doors</a:t>
            </a:r>
            <a:r>
              <a:rPr lang="ko-KR" altLang="en-US" dirty="0"/>
              <a:t>의 사역을 사용하여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dirty="0" err="1">
                <a:solidFill>
                  <a:schemeClr val="tx1"/>
                </a:solidFill>
              </a:rPr>
              <a:t>선포하리로다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시</a:t>
            </a:r>
            <a:r>
              <a:rPr lang="en-US" altLang="ko-KR" dirty="0">
                <a:solidFill>
                  <a:schemeClr val="tx1"/>
                </a:solidFill>
              </a:rPr>
              <a:t>145:4)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2023-06-14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13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/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764_TF56081997_Win32" id="{4EE47301-B7E2-4081-BBF4-FFC4B0225879}" vid="{2044D298-B443-4CF7-9D7B-608735B7152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보헤미안 디자인</Template>
  <TotalTime>416</TotalTime>
  <Words>1396</Words>
  <Application>Microsoft Office PowerPoint</Application>
  <PresentationFormat>와이드스크린</PresentationFormat>
  <Paragraphs>109</Paragraphs>
  <Slides>15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HY목각파임B</vt:lpstr>
      <vt:lpstr>맑은 고딕</vt:lpstr>
      <vt:lpstr>휴먼매직체</vt:lpstr>
      <vt:lpstr>Aharoni</vt:lpstr>
      <vt:lpstr>Arial</vt:lpstr>
      <vt:lpstr>roboto</vt:lpstr>
      <vt:lpstr>BohemianVTI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6</vt:lpstr>
      <vt:lpstr>박해 받는 교회를 위한 기도(30')</vt:lpstr>
      <vt:lpstr>WWL 박해순위 15위 국가/Maldives</vt:lpstr>
      <vt:lpstr>WWL 박해순위 15위 국가/Maldives</vt:lpstr>
      <vt:lpstr>박해현장-#인도-북동부 마니푸르에서 발생한 인종충돌</vt:lpstr>
      <vt:lpstr>Arise Africa Campaign  아프리카여 일어나라 폭력적 박해에 맞서서</vt:lpstr>
      <vt:lpstr>사하라 이남 아프리카(사헬지역)의 상황</vt:lpstr>
      <vt:lpstr>Day 1. 사하라 이남 아프리카의 교회를 위해 기도합니다.</vt:lpstr>
      <vt:lpstr>Day 2. 사하라 이남 아프리카의 지도자를 위해 기도합니다.</vt:lpstr>
      <vt:lpstr>Day 3. 사하라 사막 이남 지역의 젊은이들을 위해 기도해 주세요.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DANIEL KIM</cp:lastModifiedBy>
  <cp:revision>3</cp:revision>
  <dcterms:created xsi:type="dcterms:W3CDTF">2023-05-16T02:12:52Z</dcterms:created>
  <dcterms:modified xsi:type="dcterms:W3CDTF">2023-06-14T08:11:24Z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