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60" r:id="rId5"/>
    <p:sldId id="264" r:id="rId6"/>
    <p:sldId id="373" r:id="rId7"/>
    <p:sldId id="374" r:id="rId8"/>
    <p:sldId id="301" r:id="rId9"/>
    <p:sldId id="2445" r:id="rId10"/>
    <p:sldId id="2446" r:id="rId11"/>
    <p:sldId id="2451" r:id="rId12"/>
    <p:sldId id="2449" r:id="rId13"/>
    <p:sldId id="2448" r:id="rId14"/>
    <p:sldId id="2452" r:id="rId15"/>
    <p:sldId id="2453" r:id="rId16"/>
    <p:sldId id="2454" r:id="rId17"/>
    <p:sldId id="2456" r:id="rId18"/>
    <p:sldId id="2460" r:id="rId19"/>
    <p:sldId id="2461" r:id="rId20"/>
    <p:sldId id="409" r:id="rId21"/>
    <p:sldId id="309" r:id="rId2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D5CE3A-B811-46C3-9C2A-D59B7D696A44}" type="datetime1">
              <a:rPr lang="ko-KR" altLang="en-US" smtClean="0">
                <a:latin typeface="+mj-ea"/>
                <a:ea typeface="+mj-ea"/>
              </a:rPr>
              <a:t>2023-06-29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B899CE89-86A0-43B2-A971-45310AA3BEB1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4FAE989-34A2-4477-8CFD-C14743BD7CFB}" type="slidenum">
              <a:rPr lang="en-US" altLang="ko-KR" noProof="0" smtClean="0"/>
              <a:pPr/>
              <a:t>‹#›</a:t>
            </a:fld>
            <a:endParaRPr lang="ko-KR" altLang="en-US" noProof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93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23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2023-06-29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18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92" name="그림 개체 틀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자유형(F)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자유형(F)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자유형(F)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자유형(F)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자유형(F)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0" name="자유형(F)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자유형(F)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자유형(F)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3" name="자유형(F)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4" name="자유형(F)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자유형(F)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자유형(F)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자유형(F)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자유형(F)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(F)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(F)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(F)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2" name="자유형(F)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3" name="자유형(F)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4" name="자유형(F)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7" name="바닥글 개체 틀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자유형(F)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3" name="그림 개체 틀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6" name="그림 개체 틀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8" name="슬라이드 번호 개체 틀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자유형(F)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제목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5" name="바닥글 개체 틀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8" name="그림 개체 틀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9" name="그림 개체 틀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0" name="그림 개체 틀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4" name="날짜 개체 틀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7" name="슬라이드 번호 개체 틀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테이블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자유형(F)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자유형(F)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자유형(F)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자유형(F)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자유형(F)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자유형(F)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자유형(F)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자유형(F)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자유형(F)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자유형(F)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자유형(F)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(F)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(F)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(F)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자유형(F)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자유형(F)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자유형(F)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" name="그림 개체 틀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6" name="부제목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팀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28" name="그림 개체 틀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9" name="그림 개체 틀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0" name="그림 개체 틀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1" name="그림 개체 틀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2" name="텍스트 개체 틀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25" name="텍스트 개체 틀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4" name="텍스트 개체 틀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3" name="텍스트 개체 틀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6" name="텍스트 개체 틀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5" name="텍스트 개체 틀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8" name="텍스트 개체 틀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7" name="텍스트 개체 틀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27" name="날짜 개체 틀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자유형(F)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자유형(F)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4" name="자유형(F)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5" name="자유형(F)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6" name="자유형(F)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7" name="자유형(F)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8" name="자유형(F)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9" name="자유형(F)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0" name="자유형(F)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1" name="자유형(F)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2" name="자유형(F)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3" name="자유형(F)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4" name="자유형(F)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5" name="자유형(F)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6" name="자유형(F)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7" name="자유형(F)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8" name="자유형(F)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9" name="자유형(F)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0" name="자유형(F)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1" name="자유형(F)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2" name="자유형(F)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3" name="자유형(F)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4" name="자유형(F)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5" name="자유형(F)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6" name="자유형(F)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7" name="자유형(F)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8" name="자유형(F)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9" name="자유형(F)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0" name="자유형(F)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1" name="자유형(F)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2" name="자유형(F)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3" name="자유형(F)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4" name="자유형(F)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5" name="자유형(F)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6" name="자유형(F)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7" descr="내용 개체 틀 시간 표시 막대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9903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134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340727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60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5709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자유형(F)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4864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54864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3439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timesofindia.indiatimes.com/city/imphal/amit-shah-warns-manipur-rioters-surrender-weapons-or-face-action/articleshow/100670678.cms?from=mdr" TargetMode="Externa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b="1" dirty="0">
                <a:solidFill>
                  <a:schemeClr val="tx1"/>
                </a:solidFill>
              </a:rPr>
              <a:t>Prayer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tx1"/>
                </a:solidFill>
              </a:rPr>
              <a:t>Meeting 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en-US" altLang="ko-KR" sz="24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600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오픈도어 기도회</a:t>
            </a:r>
            <a:endParaRPr lang="ko-KR" altLang="en-US" sz="2400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/>
                </a:solidFill>
              </a:rPr>
              <a:t>2023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6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20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화</a:t>
            </a:r>
            <a:r>
              <a:rPr lang="en-US" altLang="ko-KR" sz="12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</a:rPr>
              <a:t>회의 </a:t>
            </a:r>
            <a:r>
              <a:rPr lang="en-US" altLang="ko-KR" sz="1200" dirty="0">
                <a:solidFill>
                  <a:schemeClr val="tx1"/>
                </a:solidFill>
              </a:rPr>
              <a:t>ID 4286956103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100" name="그림 개체 틀 99" descr="배경에 패들보더가 있는 해변 사진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거북이 옆에서 수용하는 다이버 사진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그림 개체 틀 10" descr="해변에서 서핑보드를 들고 있는 사람 사진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그림 개체 틀 13" descr="파도 사진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그림 개체 틀 12" descr="파도를 타는 서퍼 사진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451C227-806A-4DE3-9B09-36809B5873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CDBA34-DDFE-4712-B837-B0D27713126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F05D1D-8C9F-492C-B8A4-73A49CC5A6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오픈도어 핵심가치 중에서 자신에게 가장 도전적인 것 </a:t>
            </a:r>
            <a:r>
              <a:rPr lang="en-US" altLang="ko-KR" dirty="0"/>
              <a:t>1</a:t>
            </a:r>
            <a:r>
              <a:rPr lang="ko-KR" altLang="en-US" dirty="0"/>
              <a:t>가지 씩만 나누어 봅시다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16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Mali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7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00" dirty="0"/>
              <a:t>"</a:t>
            </a:r>
            <a:r>
              <a:rPr lang="ko-KR" altLang="en-US" sz="1000" dirty="0"/>
              <a:t>병거와 말과 군대의 용사를 이끌어 내어 그들이 일시에 엎드러져 일어나지 못하고 소멸하기를 꺼져가는 등불 같게 </a:t>
            </a:r>
            <a:r>
              <a:rPr lang="ko-KR" altLang="en-US" sz="1000" dirty="0" err="1"/>
              <a:t>하였느니라</a:t>
            </a:r>
            <a:r>
              <a:rPr lang="en-US" altLang="ko-KR" sz="1000" dirty="0"/>
              <a:t>" (</a:t>
            </a:r>
            <a:r>
              <a:rPr lang="ko-KR" altLang="en-US" sz="1000" dirty="0"/>
              <a:t>이사야 </a:t>
            </a:r>
            <a:r>
              <a:rPr lang="en-US" altLang="ko-KR" sz="1000" dirty="0"/>
              <a:t>43:17)</a:t>
            </a:r>
            <a:endParaRPr lang="ko-KR" altLang="en-US" sz="72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93449"/>
            <a:ext cx="4998304" cy="4371254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00" dirty="0"/>
              <a:t>2012</a:t>
            </a:r>
            <a:r>
              <a:rPr lang="ko-KR" altLang="en-US" sz="1000" dirty="0"/>
              <a:t>년 이슬람 극단주의 단체가 북부 지역을 장악했을 때 교회는 불타고 기독교인들은 강제로 떠나야 했습니다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북부에서의 전도 활동은 특히 위험하며 이슬람 극단주의자들의 공격으로 이 어질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말리에서 활동하는 기독교 선교사들 역시 끊임없는 납치 위협 아래 살고 있으며 일부는 실제로 </a:t>
            </a:r>
            <a:r>
              <a:rPr lang="ko-KR" altLang="en-US" sz="1000" dirty="0" err="1"/>
              <a:t>지하디스트들에게</a:t>
            </a:r>
            <a:r>
              <a:rPr lang="ko-KR" altLang="en-US" sz="1000" dirty="0"/>
              <a:t> 납치되었습니다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이슬람에서 기독교로 개종한 것이 발각되면 기독교인들은 </a:t>
            </a:r>
            <a:r>
              <a:rPr lang="en-US" altLang="ko-KR" sz="1000" dirty="0"/>
              <a:t>(</a:t>
            </a:r>
            <a:r>
              <a:rPr lang="ko-KR" altLang="en-US" sz="1000" dirty="0"/>
              <a:t>특히 북부에서</a:t>
            </a:r>
            <a:r>
              <a:rPr lang="en-US" altLang="ko-KR" sz="1000" dirty="0"/>
              <a:t>) </a:t>
            </a:r>
            <a:r>
              <a:rPr lang="ko-KR" altLang="en-US" sz="1000" dirty="0"/>
              <a:t>폭력을 당하고</a:t>
            </a:r>
            <a:r>
              <a:rPr lang="en-US" altLang="ko-KR" sz="1000" dirty="0"/>
              <a:t>, </a:t>
            </a:r>
            <a:r>
              <a:rPr lang="ko-KR" altLang="en-US" sz="1000" dirty="0"/>
              <a:t>친척과 가족으로부터 압력을 받습니다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기독교인들이 종교의 자유를 더 많이 누리는 남부 지역에서도 이슬람 극단주의 단체의 위협 이 증가하고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또한 </a:t>
            </a:r>
            <a:r>
              <a:rPr lang="en-US" altLang="ko-KR" sz="1000" dirty="0"/>
              <a:t>2020</a:t>
            </a:r>
            <a:r>
              <a:rPr lang="ko-KR" altLang="en-US" sz="1000" dirty="0"/>
              <a:t>년 늦여름의 쿠데타는 말리의 정치적 격변을 틈타 강력한 리더십이 없는 곳에 극단주의자들이 뿌리를 내릴 수 있는 문을 열게 했습니다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극단주의자들은 또한 </a:t>
            </a:r>
            <a:r>
              <a:rPr lang="en-US" altLang="ko-KR" sz="1000" dirty="0"/>
              <a:t>COVID-19 </a:t>
            </a:r>
            <a:r>
              <a:rPr lang="ko-KR" altLang="en-US" sz="1000" dirty="0"/>
              <a:t>대유행의 불확실성을 이용하여 아프리카에서 가장 가난한 나라 중 하나인 말리의 일부 지역에 대한 통제력을 강화했습니다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이들은 기독교인을 표적으로 삼는 경우가 많기 때문에 기독교인에게는 걱정스러운 추세이지만 정부가 종교의 자유에 어떤 의미를 두고 있는지는 지켜봐야 합니다</a:t>
            </a:r>
            <a:r>
              <a:rPr lang="en-US" altLang="ko-KR" sz="1000" dirty="0"/>
              <a:t>.</a:t>
            </a:r>
            <a:endParaRPr lang="ko-KR" altLang="ko-KR" sz="44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6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294367"/>
            <a:ext cx="5183188" cy="7119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지역교회와 손잡고 말리의 취약한 기독교인들을 위해 성경을 제공하고 목회자와 신자들을 훈련시키며 박해 받는 기독교인들에게 사회경제적 지원을 제공하고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오픈 도어는 지역 파트너십을 통해 박해 대비 훈련</a:t>
            </a:r>
            <a:r>
              <a:rPr lang="en-US" altLang="ko-KR" sz="1000" dirty="0"/>
              <a:t>, </a:t>
            </a:r>
            <a:r>
              <a:rPr lang="ko-KR" altLang="en-US" sz="1000" dirty="0"/>
              <a:t>성경 배포</a:t>
            </a:r>
            <a:r>
              <a:rPr lang="en-US" altLang="ko-KR" sz="1000" dirty="0"/>
              <a:t>, </a:t>
            </a:r>
            <a:r>
              <a:rPr lang="ko-KR" altLang="en-US" sz="1000" dirty="0"/>
              <a:t>문맹퇴치 교육 등도 지원합니다</a:t>
            </a:r>
            <a:r>
              <a:rPr lang="en-US" altLang="ko-KR" sz="1000" dirty="0"/>
              <a:t>.</a:t>
            </a:r>
            <a:endParaRPr lang="ko-KR" altLang="en-US" sz="115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353909" y="2110066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17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/Mali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776631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50" dirty="0"/>
              <a:t>임시정부가 종교의 자유와 정의를 세우고 코로나</a:t>
            </a:r>
            <a:r>
              <a:rPr lang="en-US" altLang="ko-KR" sz="1050" dirty="0"/>
              <a:t>19 </a:t>
            </a:r>
            <a:r>
              <a:rPr lang="ko-KR" altLang="en-US" sz="1050" dirty="0"/>
              <a:t>위기에서 벗어날 수 있도록 </a:t>
            </a:r>
            <a:endParaRPr lang="en-US" altLang="ko-KR" sz="1050" dirty="0"/>
          </a:p>
          <a:p>
            <a:pPr algn="just"/>
            <a:r>
              <a:rPr lang="ko-KR" altLang="en-US" sz="1050" dirty="0"/>
              <a:t>말리의 기독교인들을 목표로 하는 이슬람 극단주의 단체들이 복음을 들을 수 있도록 </a:t>
            </a:r>
            <a:endParaRPr lang="en-US" altLang="ko-KR" sz="1050" dirty="0"/>
          </a:p>
          <a:p>
            <a:pPr algn="just"/>
            <a:r>
              <a:rPr lang="ko-KR" altLang="en-US" sz="1050" dirty="0"/>
              <a:t>지속적인 위협과 차별</a:t>
            </a:r>
            <a:r>
              <a:rPr lang="en-US" altLang="ko-KR" sz="1050" dirty="0"/>
              <a:t>, </a:t>
            </a:r>
            <a:r>
              <a:rPr lang="ko-KR" altLang="en-US" sz="1050" dirty="0"/>
              <a:t>박해로 지친 말리 기독교인들이 성령으로 믿음을 굳건히 세우도록</a:t>
            </a:r>
            <a:endParaRPr lang="en-US" altLang="ko-KR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3004" y="861067"/>
            <a:ext cx="4795505" cy="217647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68509" y="846688"/>
            <a:ext cx="2513718" cy="2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ED117E-C492-FED1-35B5-F6031DF3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559814"/>
            <a:ext cx="9574059" cy="753172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박해현장</a:t>
            </a:r>
            <a:r>
              <a:rPr lang="en-US" altLang="ko-KR" sz="3200" dirty="0"/>
              <a:t>-#</a:t>
            </a:r>
            <a:r>
              <a:rPr lang="ko-KR" altLang="en-US" sz="3200" dirty="0"/>
              <a:t>인도 </a:t>
            </a:r>
            <a:r>
              <a:rPr lang="ko-KR" altLang="en-US" sz="3200" dirty="0" err="1"/>
              <a:t>카르나타카주</a:t>
            </a:r>
            <a:r>
              <a:rPr lang="en-US" altLang="ko-KR" sz="3200" dirty="0"/>
              <a:t>,</a:t>
            </a:r>
            <a:r>
              <a:rPr lang="ko-KR" altLang="en-US" sz="3200" dirty="0"/>
              <a:t> </a:t>
            </a:r>
            <a:r>
              <a:rPr lang="ko-KR" altLang="en-US" sz="3200" dirty="0" err="1"/>
              <a:t>반개종법</a:t>
            </a:r>
            <a:r>
              <a:rPr lang="ko-KR" altLang="en-US" sz="3200" dirty="0"/>
              <a:t> 폐지 결정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EDA3EC-CB6F-005C-48B1-AD143CF7D5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>
                <a:solidFill>
                  <a:srgbClr val="0070C0"/>
                </a:solidFill>
              </a:rPr>
              <a:t>새로 선출된 인도의 </a:t>
            </a:r>
            <a:r>
              <a:rPr lang="ko-KR" altLang="en-US" dirty="0" err="1">
                <a:solidFill>
                  <a:srgbClr val="0070C0"/>
                </a:solidFill>
              </a:rPr>
              <a:t>카르나타카주</a:t>
            </a:r>
            <a:r>
              <a:rPr lang="ko-KR" altLang="en-US" dirty="0">
                <a:solidFill>
                  <a:srgbClr val="0070C0"/>
                </a:solidFill>
              </a:rPr>
              <a:t> 의회당</a:t>
            </a:r>
            <a:r>
              <a:rPr lang="en-US" altLang="ko-KR" dirty="0">
                <a:solidFill>
                  <a:srgbClr val="0070C0"/>
                </a:solidFill>
              </a:rPr>
              <a:t>(Congress party)</a:t>
            </a:r>
            <a:r>
              <a:rPr lang="ko-KR" altLang="en-US" dirty="0">
                <a:solidFill>
                  <a:srgbClr val="0070C0"/>
                </a:solidFill>
              </a:rPr>
              <a:t> 정부는 이전 </a:t>
            </a:r>
            <a:r>
              <a:rPr lang="en-US" altLang="ko-KR" dirty="0">
                <a:solidFill>
                  <a:srgbClr val="0070C0"/>
                </a:solidFill>
              </a:rPr>
              <a:t>BJP </a:t>
            </a:r>
            <a:r>
              <a:rPr lang="ko-KR" altLang="en-US" dirty="0">
                <a:solidFill>
                  <a:srgbClr val="0070C0"/>
                </a:solidFill>
              </a:rPr>
              <a:t>정부가 만든 주정부 개종금지법</a:t>
            </a:r>
            <a:r>
              <a:rPr lang="en-US" altLang="ko-KR" dirty="0">
                <a:solidFill>
                  <a:srgbClr val="0070C0"/>
                </a:solidFill>
              </a:rPr>
              <a:t>(anti-conversion law)</a:t>
            </a:r>
            <a:r>
              <a:rPr lang="ko-KR" altLang="en-US" dirty="0">
                <a:solidFill>
                  <a:srgbClr val="0070C0"/>
                </a:solidFill>
              </a:rPr>
              <a:t>을 폐기하기로 결정했습니다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928C45-B0C8-04AF-3737-03FC6A3E24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150210" cy="352901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ko-KR" altLang="en-US" dirty="0"/>
              <a:t>폐지 절차는 아직 시작되지 않았지만 긍정적인 소식입니다</a:t>
            </a:r>
            <a:r>
              <a:rPr lang="en-US" altLang="ko-KR" dirty="0"/>
              <a:t>. </a:t>
            </a:r>
            <a:r>
              <a:rPr lang="ko-KR" altLang="en-US" dirty="0"/>
              <a:t>그동안 개종금지법에 의해 공격의 표적이 되고</a:t>
            </a:r>
            <a:r>
              <a:rPr lang="en-US" altLang="ko-KR" dirty="0"/>
              <a:t>, </a:t>
            </a:r>
            <a:r>
              <a:rPr lang="ko-KR" altLang="en-US" dirty="0" err="1"/>
              <a:t>차별받고</a:t>
            </a:r>
            <a:r>
              <a:rPr lang="en-US" altLang="ko-KR" dirty="0"/>
              <a:t>, </a:t>
            </a:r>
            <a:r>
              <a:rPr lang="ko-KR" altLang="en-US" dirty="0"/>
              <a:t>온갖 괴롭힘을 당했던 </a:t>
            </a:r>
            <a:r>
              <a:rPr lang="ko-KR" altLang="en-US" dirty="0" err="1"/>
              <a:t>카르나타카에</a:t>
            </a:r>
            <a:r>
              <a:rPr lang="ko-KR" altLang="en-US" dirty="0"/>
              <a:t> 살고 있는 종교적 소수자인 기독교인들에게 큰 안도감을 가져다 줄 것입니다</a:t>
            </a:r>
            <a:r>
              <a:rPr lang="en-US" altLang="ko-KR" dirty="0"/>
              <a:t>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/>
              <a:t>Hindutva </a:t>
            </a:r>
            <a:r>
              <a:rPr lang="ko-KR" altLang="en-US" dirty="0"/>
              <a:t>자경단 폭도들은 개종금지법을 사용하여 기독교인을 </a:t>
            </a:r>
            <a:r>
              <a:rPr lang="en-US" altLang="ko-KR" dirty="0"/>
              <a:t>"</a:t>
            </a:r>
            <a:r>
              <a:rPr lang="ko-KR" altLang="en-US" dirty="0"/>
              <a:t>개종</a:t>
            </a:r>
            <a:r>
              <a:rPr lang="en-US" altLang="ko-KR" dirty="0"/>
              <a:t>"</a:t>
            </a:r>
            <a:r>
              <a:rPr lang="ko-KR" altLang="en-US" dirty="0"/>
              <a:t>에 대한 거짓 혐의로 공격하고 교회기도회를 불법 모임이라고 선언하며 방해를 했습니다</a:t>
            </a:r>
            <a:r>
              <a:rPr lang="en-US" altLang="ko-KR" dirty="0"/>
              <a:t>. </a:t>
            </a:r>
            <a:r>
              <a:rPr lang="ko-KR" altLang="en-US" dirty="0"/>
              <a:t>이러한 개종 금지법은 현재 인도의 </a:t>
            </a:r>
            <a:r>
              <a:rPr lang="en-US" altLang="ko-KR" dirty="0"/>
              <a:t>10</a:t>
            </a:r>
            <a:r>
              <a:rPr lang="ko-KR" altLang="en-US" dirty="0"/>
              <a:t>개 주</a:t>
            </a:r>
            <a:r>
              <a:rPr lang="en-US" altLang="ko-KR" dirty="0"/>
              <a:t>(Odisha, Madhya Pradesh, Jharkhand, Gujarat, Himachal Pradesh, Uttarakhand, Arunachal Pradesh (although here the law has not yet been formally implemented), Chhattisgarh, Uttar Pradesh and Haryana )</a:t>
            </a:r>
            <a:r>
              <a:rPr lang="ko-KR" altLang="en-US" dirty="0"/>
              <a:t>에 더 존재합니다</a:t>
            </a:r>
            <a:r>
              <a:rPr lang="en-US" altLang="ko-KR" dirty="0"/>
              <a:t>. </a:t>
            </a:r>
            <a:r>
              <a:rPr lang="ko-KR" altLang="en-US" dirty="0"/>
              <a:t>이 법은 지금도 광범위한 오용</a:t>
            </a:r>
            <a:r>
              <a:rPr lang="en-US" altLang="ko-KR" dirty="0"/>
              <a:t>, </a:t>
            </a:r>
            <a:r>
              <a:rPr lang="ko-KR" altLang="en-US" dirty="0"/>
              <a:t>모호한 용어 및 적절한 집행의 불명확성으로 인해 종교 또는 신념의 자유에 대한 권리를 깨닫지 못하도록 만들고 있습니다</a:t>
            </a:r>
            <a:r>
              <a:rPr lang="en-US" altLang="ko-KR" dirty="0"/>
              <a:t>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ko-KR" altLang="en-US" dirty="0"/>
              <a:t>이 놀라운 변화를 허락하신 하나님께 감사하고 찬양합니다</a:t>
            </a:r>
            <a:r>
              <a:rPr lang="en-US" altLang="ko-KR" dirty="0"/>
              <a:t>. </a:t>
            </a:r>
            <a:r>
              <a:rPr lang="ko-KR" altLang="en-US" dirty="0"/>
              <a:t>모든 영광을 하나님께 돌립니다</a:t>
            </a:r>
            <a:r>
              <a:rPr lang="en-US" altLang="ko-KR" dirty="0"/>
              <a:t>! </a:t>
            </a:r>
            <a:r>
              <a:rPr lang="ko-KR" altLang="en-US" dirty="0"/>
              <a:t>또한 인도를 옹호해 주시고</a:t>
            </a:r>
            <a:r>
              <a:rPr lang="en-US" altLang="ko-KR" dirty="0"/>
              <a:t>, </a:t>
            </a:r>
            <a:r>
              <a:rPr lang="ko-KR" altLang="en-US" dirty="0"/>
              <a:t>기도해주신 모든 분들께 감사드립니다</a:t>
            </a:r>
            <a:r>
              <a:rPr lang="en-US" altLang="ko-KR" dirty="0"/>
              <a:t>. </a:t>
            </a:r>
            <a:r>
              <a:rPr lang="ko-KR" altLang="en-US" dirty="0"/>
              <a:t>계속해서 인도 기독교인의 상황을 위해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4D2C8A5-69B4-3616-A4C5-B239CC9B79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9524" y="4828831"/>
            <a:ext cx="4411306" cy="176174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인도 </a:t>
            </a:r>
            <a:r>
              <a:rPr lang="ko-KR" altLang="en-US" sz="1000" dirty="0" err="1"/>
              <a:t>카르타카주의</a:t>
            </a:r>
            <a:r>
              <a:rPr lang="ko-KR" altLang="en-US" sz="1000" dirty="0"/>
              <a:t> 개종금지법을 폐하여 주심을 감사드립니다</a:t>
            </a:r>
            <a:r>
              <a:rPr lang="en-US" altLang="ko-KR" sz="1000" dirty="0"/>
              <a:t>. </a:t>
            </a:r>
            <a:r>
              <a:rPr lang="ko-KR" altLang="en-US" sz="1000" dirty="0"/>
              <a:t>다른 </a:t>
            </a:r>
            <a:r>
              <a:rPr lang="en-US" altLang="ko-KR" sz="1000" dirty="0"/>
              <a:t>10</a:t>
            </a:r>
            <a:r>
              <a:rPr lang="ko-KR" altLang="en-US" sz="1000" dirty="0"/>
              <a:t>개주에서도 이 불의한 도구인 개종금지법이 폐기되게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하나님께서 정부 관리들의 마음과 생각에 개입하셔서 그들이 진리를 찾고 하나님의 정의를 실현할 수 있도록 도와 </a:t>
            </a:r>
            <a:r>
              <a:rPr lang="ko-KR" altLang="en-US" sz="1000" dirty="0" err="1"/>
              <a:t>주옵소서</a:t>
            </a:r>
            <a:r>
              <a:rPr lang="en-US" altLang="ko-KR" sz="1000" dirty="0"/>
              <a:t>!</a:t>
            </a:r>
          </a:p>
          <a:p>
            <a:r>
              <a:rPr lang="ko-KR" altLang="en-US" sz="1000" dirty="0"/>
              <a:t>집이 불타고 파괴되어 난민캠프에 피신하고 있는 인도 </a:t>
            </a:r>
            <a:r>
              <a:rPr lang="ko-KR" altLang="en-US" sz="1000" dirty="0" err="1"/>
              <a:t>마니푸르의</a:t>
            </a:r>
            <a:r>
              <a:rPr lang="ko-KR" altLang="en-US" sz="1000" dirty="0"/>
              <a:t> 부족 기독교 난민들에게 긍휼을 베풀어 </a:t>
            </a:r>
            <a:r>
              <a:rPr lang="ko-KR" altLang="en-US" sz="1000" dirty="0" err="1"/>
              <a:t>주옵소서</a:t>
            </a:r>
            <a:r>
              <a:rPr lang="en-US" altLang="ko-KR" sz="1000" dirty="0"/>
              <a:t>!</a:t>
            </a: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6CFFE39E-5A44-13E1-B021-46F1C88B9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69525" y="2269835"/>
            <a:ext cx="4411306" cy="248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/>
              <a:t>아프리카여 일어나라 폭력적 박해에 맞서서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자 매들을 기억하고 함께 연합하며 폭력적인 박해에 함께 맞서기 위한 </a:t>
            </a:r>
            <a:r>
              <a:rPr lang="ko-KR" altLang="en-US" sz="1600" dirty="0" err="1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동역입니다</a:t>
            </a:r>
            <a:r>
              <a:rPr lang="en-US" altLang="ko-KR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332649"/>
            <a:ext cx="6142247" cy="352901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저희가 </a:t>
            </a:r>
            <a:r>
              <a:rPr lang="ko-KR" altLang="en-US" dirty="0" err="1"/>
              <a:t>동역하지</a:t>
            </a:r>
            <a:r>
              <a:rPr lang="ko-KR" altLang="en-US" dirty="0"/>
              <a:t> 않으면 이 곳의 교회들은 미래를 잃어버릴 수도 있습니다</a:t>
            </a:r>
            <a:r>
              <a:rPr lang="en-US" altLang="ko-KR" dirty="0"/>
              <a:t>. </a:t>
            </a:r>
            <a:r>
              <a:rPr lang="ko-KR" altLang="en-US" dirty="0"/>
              <a:t>오픈도어는 앞으로 </a:t>
            </a:r>
            <a:r>
              <a:rPr lang="en-US" altLang="ko-KR" dirty="0"/>
              <a:t>4</a:t>
            </a:r>
            <a:r>
              <a:rPr lang="ko-KR" altLang="en-US" dirty="0"/>
              <a:t>년 동안 이 캠페인을 진행하며 전세계 교회들이 이 폭력적인 박해에 맞서 함께 일어서기를 기대합니다</a:t>
            </a:r>
            <a:r>
              <a:rPr lang="en-US" altLang="ko-KR" dirty="0"/>
              <a:t>. </a:t>
            </a:r>
            <a:r>
              <a:rPr lang="ko-KR" altLang="en-US" dirty="0"/>
              <a:t>깨어 간절히 기도해주시고 지원해주시고</a:t>
            </a:r>
            <a:r>
              <a:rPr lang="en-US" altLang="ko-KR" dirty="0"/>
              <a:t>, </a:t>
            </a:r>
            <a:r>
              <a:rPr lang="ko-KR" altLang="en-US" dirty="0"/>
              <a:t>현재 아프리카에서 일어나고 있는 일들에 대해서 함께 나눠주세요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극단주의 이데올로기와 만연해 있는 폭력에 맞서기 위해 캠페인활동을 하며 변화를 만들어 낼 것입니다</a:t>
            </a:r>
            <a:r>
              <a:rPr lang="en-US" altLang="ko-KR" dirty="0"/>
              <a:t>. </a:t>
            </a:r>
            <a:r>
              <a:rPr lang="ko-KR" altLang="en-US" dirty="0"/>
              <a:t>그리고 향후 </a:t>
            </a:r>
            <a:r>
              <a:rPr lang="en-US" altLang="ko-KR" dirty="0"/>
              <a:t>4</a:t>
            </a:r>
            <a:r>
              <a:rPr lang="ko-KR" altLang="en-US" dirty="0"/>
              <a:t>년 동안 사하라 사막 이남 아프리카의 기독교인 성도들 </a:t>
            </a:r>
            <a:r>
              <a:rPr lang="en-US" altLang="ko-KR" dirty="0"/>
              <a:t>400</a:t>
            </a:r>
            <a:r>
              <a:rPr lang="ko-KR" altLang="en-US" dirty="0"/>
              <a:t>만명을 접촉하고 이들에게 영적</a:t>
            </a:r>
            <a:r>
              <a:rPr lang="en-US" altLang="ko-KR" dirty="0"/>
              <a:t>, </a:t>
            </a:r>
            <a:r>
              <a:rPr lang="ko-KR" altLang="en-US" dirty="0"/>
              <a:t>물리적</a:t>
            </a:r>
            <a:r>
              <a:rPr lang="en-US" altLang="ko-KR" dirty="0"/>
              <a:t>, </a:t>
            </a:r>
            <a:r>
              <a:rPr lang="ko-KR" altLang="en-US" dirty="0"/>
              <a:t>그리고 정서적 지원을 제공할 계획입니다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하나님께서 돕고 계십니다</a:t>
            </a:r>
            <a:r>
              <a:rPr lang="en-US" altLang="ko-KR" dirty="0"/>
              <a:t>. </a:t>
            </a:r>
            <a:r>
              <a:rPr lang="ko-KR" altLang="en-US" dirty="0"/>
              <a:t>여러분도 아프리카의 폭력적인 기독교 박해에 함께 맞서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756537"/>
            <a:ext cx="2834640" cy="1581221"/>
          </a:xfrm>
        </p:spPr>
        <p:txBody>
          <a:bodyPr>
            <a:normAutofit/>
          </a:bodyPr>
          <a:lstStyle/>
          <a:p>
            <a:r>
              <a:rPr lang="ko-KR" altLang="en-US" sz="2400" dirty="0"/>
              <a:t>사하라 이남 아프리카</a:t>
            </a:r>
            <a:r>
              <a:rPr lang="en-US" altLang="ko-KR" sz="2400" dirty="0"/>
              <a:t>(</a:t>
            </a:r>
            <a:r>
              <a:rPr lang="ko-KR" altLang="en-US" sz="2400" dirty="0" err="1"/>
              <a:t>사헬지역</a:t>
            </a:r>
            <a:r>
              <a:rPr lang="en-US" altLang="ko-KR" sz="2400" dirty="0"/>
              <a:t>)</a:t>
            </a:r>
            <a:r>
              <a:rPr lang="ko-KR" altLang="en-US" sz="2400" dirty="0"/>
              <a:t>의 상황</a:t>
            </a:r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B36266EF-0E81-6E7E-7839-2958B192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sz="1400" dirty="0"/>
              <a:t>5,170</a:t>
            </a:r>
            <a:r>
              <a:rPr lang="ko-KR" altLang="en-US" sz="1400" dirty="0"/>
              <a:t>명의 기독교인들이 신앙을 이유로 살해 되었습니다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1,500</a:t>
            </a:r>
            <a:r>
              <a:rPr lang="ko-KR" altLang="en-US" sz="1400" dirty="0"/>
              <a:t>명의 기독교인들이 성폭력을 당했습니다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2,714</a:t>
            </a:r>
            <a:r>
              <a:rPr lang="ko-KR" altLang="en-US" sz="1400" dirty="0"/>
              <a:t>명의 기독교인들이 납치를 당했습니다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3419"/>
            <a:ext cx="2478542" cy="3435901"/>
          </a:xfrm>
        </p:spPr>
        <p:txBody>
          <a:bodyPr>
            <a:normAutofit/>
          </a:bodyPr>
          <a:lstStyle/>
          <a:p>
            <a:pPr algn="just"/>
            <a:r>
              <a:rPr lang="ko-KR" altLang="en-US" dirty="0"/>
              <a:t>이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지역의 폭력 상황은 사상 최고치를 기록하고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 </a:t>
            </a:r>
          </a:p>
          <a:p>
            <a:pPr algn="just"/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보코하람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(Boko Haram),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이슬람국가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(IS), </a:t>
            </a:r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알샤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</a:t>
            </a:r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바브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(al-Shabaab)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와 같은 극단적 </a:t>
            </a:r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지하디스트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단체들은 나이지리아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부르키나파소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소말리아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그리고 말리 와 같은 나라에서 활발히 활동하고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 </a:t>
            </a:r>
          </a:p>
          <a:p>
            <a:pPr algn="just"/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이들은 혼란을 조장하고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강도 짓을 하는 가운데서도 작전을 펼치며 기독교인과 무슬림을 살해하고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이 가운데 기독교인들은 특별히 주요 표적이 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</a:t>
            </a:r>
            <a:endParaRPr lang="ko-KR" altLang="en-US" dirty="0">
              <a:solidFill>
                <a:srgbClr val="0070C0"/>
              </a:solidFill>
              <a:latin typeface="휴먼아미체" panose="02030504000101010101" pitchFamily="18" charset="-127"/>
              <a:ea typeface="휴먼아미체" panose="02030504000101010101" pitchFamily="18" charset="-127"/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756537"/>
            <a:ext cx="7374802" cy="364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1142999"/>
            <a:ext cx="2573433" cy="1712344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Day 1.</a:t>
            </a:r>
            <a:r>
              <a:rPr lang="ko-KR" altLang="en-US" sz="2400" dirty="0"/>
              <a:t> 사하라 이남 아프리카의 교회를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3000"/>
            <a:ext cx="3757839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사하라 이남 아프리카 교회의 생존을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기독교인들이 예수님을 굳게 붙잡을 수 있도록 도와주세요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사헬</a:t>
            </a:r>
            <a:r>
              <a:rPr lang="ko-KR" altLang="en-US" sz="1600" dirty="0"/>
              <a:t> 지역 성도들을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폭력과 살인으로 인해 생긴 트라우마를 치료해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이들의 마음을 위로하여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박해가 심해지는 가운데에서도 그리스도인들이 하나님의 영광을 구할 때에 지혜와 믿음을 주시기를 기도합니다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881886"/>
            <a:ext cx="2834640" cy="1934279"/>
          </a:xfrm>
        </p:spPr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고후 </a:t>
            </a:r>
            <a:r>
              <a:rPr lang="en-US" altLang="ko-KR" dirty="0">
                <a:solidFill>
                  <a:schemeClr val="tx1"/>
                </a:solidFill>
              </a:rPr>
              <a:t>4:8-9)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그림 5" descr="텍스트, 인간의 얼굴, 스크린샷, 피부이(가) 표시된 사진&#10;&#10;자동 생성된 설명">
            <a:extLst>
              <a:ext uri="{FF2B5EF4-FFF2-40B4-BE49-F238E27FC236}">
                <a16:creationId xmlns:a16="http://schemas.microsoft.com/office/drawing/2014/main" id="{30D3DCFD-E6BD-E285-41DC-649FA014C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503" y="1143000"/>
            <a:ext cx="3730496" cy="37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67783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Day 2. </a:t>
            </a:r>
            <a:r>
              <a:rPr lang="ko-KR" altLang="en-US" sz="2400" dirty="0"/>
              <a:t>사하라 이남 아프리카의 지도자를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3824090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사하라 이남 아프리카의 혼란 속에서 안정을 찾을 수 있도록 기도해 주세요</a:t>
            </a:r>
            <a:r>
              <a:rPr lang="en-US" altLang="ko-KR" dirty="0"/>
              <a:t>. </a:t>
            </a:r>
            <a:r>
              <a:rPr lang="ko-KR" altLang="en-US" dirty="0"/>
              <a:t>특별히 정치 지도자들이 부족</a:t>
            </a:r>
            <a:r>
              <a:rPr lang="en-US" altLang="ko-KR" dirty="0"/>
              <a:t>, </a:t>
            </a:r>
            <a:r>
              <a:rPr lang="ko-KR" altLang="en-US" dirty="0"/>
              <a:t>종교</a:t>
            </a:r>
            <a:r>
              <a:rPr lang="en-US" altLang="ko-KR" dirty="0"/>
              <a:t>, </a:t>
            </a:r>
            <a:r>
              <a:rPr lang="ko-KR" altLang="en-US" dirty="0"/>
              <a:t>성별에 관계없이 모든 사람들이 살 수 있는 안전한 국가를 만들 수 있도록 기도해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현명한 지도자들이 경제 위기 가운데서도 국가를 안정적으로 이끌 수 있도록 기도해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박해를 받은 교회 지도자들을 위해 기도해 주세요</a:t>
            </a:r>
            <a:r>
              <a:rPr lang="en-US" altLang="ko-KR" dirty="0"/>
              <a:t>. </a:t>
            </a:r>
            <a:r>
              <a:rPr lang="ko-KR" altLang="en-US" dirty="0"/>
              <a:t>새 힘을 회복시켜 주시고</a:t>
            </a:r>
            <a:r>
              <a:rPr lang="en-US" altLang="ko-KR" dirty="0"/>
              <a:t>,</a:t>
            </a:r>
            <a:r>
              <a:rPr lang="ko-KR" altLang="en-US" dirty="0"/>
              <a:t> 다시 교회를 잘 인도할 수 있도록 영적으로 잘 준비시켜 주시도록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907766"/>
            <a:ext cx="2834640" cy="1908400"/>
          </a:xfrm>
        </p:spPr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dirty="0">
              <a:solidFill>
                <a:srgbClr val="0070C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(</a:t>
            </a:r>
            <a:r>
              <a:rPr lang="ko-KR" altLang="en-US" dirty="0" err="1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딤전</a:t>
            </a:r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2:2)</a:t>
            </a:r>
            <a:endParaRPr lang="ko-KR" altLang="en-US" dirty="0">
              <a:solidFill>
                <a:srgbClr val="0070C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12</a:t>
            </a:fld>
            <a:endParaRPr lang="ko-KR" altLang="en-US" noProof="0" dirty="0"/>
          </a:p>
        </p:txBody>
      </p:sp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501" y="5078428"/>
            <a:ext cx="9042453" cy="138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868680"/>
            <a:ext cx="2834640" cy="1503584"/>
          </a:xfrm>
        </p:spPr>
        <p:txBody>
          <a:bodyPr>
            <a:noAutofit/>
          </a:bodyPr>
          <a:lstStyle/>
          <a:p>
            <a:r>
              <a:rPr lang="en-US" altLang="ko-KR" sz="2400" dirty="0"/>
              <a:t>Day 3. </a:t>
            </a:r>
            <a:r>
              <a:rPr lang="ko-KR" altLang="en-US" sz="2400" dirty="0"/>
              <a:t>사하라 사막 이남 지역의 젊은이들을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아프리카 인구의 </a:t>
            </a:r>
            <a:r>
              <a:rPr lang="en-US" altLang="ko-KR" dirty="0"/>
              <a:t>60% </a:t>
            </a:r>
            <a:r>
              <a:rPr lang="ko-KR" altLang="en-US" dirty="0"/>
              <a:t>이상이 </a:t>
            </a:r>
            <a:r>
              <a:rPr lang="en-US" altLang="ko-KR" dirty="0"/>
              <a:t>25</a:t>
            </a:r>
            <a:r>
              <a:rPr lang="ko-KR" altLang="en-US" dirty="0"/>
              <a:t>세 미만입니다</a:t>
            </a:r>
            <a:r>
              <a:rPr lang="en-US" altLang="ko-KR" dirty="0"/>
              <a:t>. </a:t>
            </a:r>
            <a:r>
              <a:rPr lang="ko-KR" altLang="en-US" dirty="0"/>
              <a:t>교회는 젊고 역동적이며 성장하고 있습니다</a:t>
            </a:r>
            <a:r>
              <a:rPr lang="en-US" altLang="ko-KR" dirty="0"/>
              <a:t>. </a:t>
            </a:r>
            <a:r>
              <a:rPr lang="ko-KR" altLang="en-US" dirty="0"/>
              <a:t>그러나 사하라 이남 아프리카에서는 폭력적인 박해로 젊은이들의 삶이 황폐화되고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하나님</a:t>
            </a:r>
            <a:r>
              <a:rPr lang="en-US" altLang="ko-KR" dirty="0"/>
              <a:t>!</a:t>
            </a:r>
            <a:r>
              <a:rPr lang="ko-KR" altLang="en-US" dirty="0"/>
              <a:t> 사하라 사막 이남 아프리카의 젊은 그리스도인들을 보호하여 주세요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하나님</a:t>
            </a:r>
            <a:r>
              <a:rPr lang="en-US" altLang="ko-KR" dirty="0"/>
              <a:t>!</a:t>
            </a:r>
            <a:r>
              <a:rPr lang="ko-KR" altLang="en-US" dirty="0"/>
              <a:t> 젊은 성도들에게 힘과 은혜를 주셔서</a:t>
            </a:r>
            <a:r>
              <a:rPr lang="en-US" altLang="ko-KR" dirty="0"/>
              <a:t>,</a:t>
            </a:r>
            <a:r>
              <a:rPr lang="ko-KR" altLang="en-US" dirty="0"/>
              <a:t> 극심한 핍박에도 불구하고 예수님을 계속 따르게 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트라우마 치료</a:t>
            </a:r>
            <a:r>
              <a:rPr lang="en-US" altLang="ko-KR" dirty="0"/>
              <a:t>, </a:t>
            </a:r>
            <a:r>
              <a:rPr lang="ko-KR" altLang="en-US" dirty="0"/>
              <a:t>영적 도움</a:t>
            </a:r>
            <a:r>
              <a:rPr lang="en-US" altLang="ko-KR" dirty="0"/>
              <a:t>, </a:t>
            </a:r>
            <a:r>
              <a:rPr lang="ko-KR" altLang="en-US" dirty="0"/>
              <a:t>기술 및 고용 훈련을 통해 올해 나이지리아에서 </a:t>
            </a:r>
            <a:r>
              <a:rPr lang="en-US" altLang="ko-KR" dirty="0"/>
              <a:t>42,000</a:t>
            </a:r>
            <a:r>
              <a:rPr lang="ko-KR" altLang="en-US" dirty="0"/>
              <a:t>명의 젊은 기독교인을 지원하고자 하는 </a:t>
            </a:r>
            <a:r>
              <a:rPr lang="en-US" altLang="ko-KR" dirty="0"/>
              <a:t>Open Doors</a:t>
            </a:r>
            <a:r>
              <a:rPr lang="ko-KR" altLang="en-US" dirty="0"/>
              <a:t>의 사역을 사용하여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대대로 주께서 행하시는 일을 크게 찬양하며 주의 능한 일을 </a:t>
            </a:r>
            <a:r>
              <a:rPr lang="ko-KR" altLang="en-US" dirty="0" err="1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선포하리로다</a:t>
            </a:r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시</a:t>
            </a:r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145:4)</a:t>
            </a:r>
            <a:endParaRPr lang="ko-KR" altLang="en-US" dirty="0">
              <a:solidFill>
                <a:srgbClr val="0070C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13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dirty="0"/>
              <a:t>Day 4. </a:t>
            </a:r>
            <a:r>
              <a:rPr lang="ko-KR" altLang="en-US" sz="2400" dirty="0"/>
              <a:t>사하라 사막 이남 지역의 슬픔에 잠긴 사람들을 위해 기도해 주세요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HY신명조" panose="02030600000101010101" pitchFamily="18" charset="-127"/>
                <a:ea typeface="HY신명조" panose="02030600000101010101" pitchFamily="18" charset="-127"/>
              </a:rPr>
              <a:t>구원하시는도다</a:t>
            </a:r>
            <a:r>
              <a:rPr lang="en-US" altLang="ko-KR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.” - </a:t>
            </a:r>
            <a:r>
              <a:rPr lang="ko-KR" altLang="en-US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시편 </a:t>
            </a:r>
            <a:r>
              <a:rPr lang="en-US" altLang="ko-KR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34:18</a:t>
            </a:r>
            <a:endParaRPr lang="ko-KR" altLang="en-US" sz="12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슬픔과 상실감에 사로잡혀 절망속에 있는 가족들을 위해 기도해 주세요</a:t>
            </a:r>
            <a:r>
              <a:rPr lang="en-US" altLang="ko-KR" sz="1400" dirty="0"/>
              <a:t>.</a:t>
            </a:r>
            <a:r>
              <a:rPr lang="ko-KR" altLang="en-US" sz="1400" dirty="0"/>
              <a:t>  </a:t>
            </a:r>
            <a:endParaRPr lang="en-US" altLang="ko-KR" sz="1400" dirty="0"/>
          </a:p>
          <a:p>
            <a:r>
              <a:rPr lang="ko-KR" altLang="en-US" sz="1400" dirty="0"/>
              <a:t>주님께서 개입하여 치명적인 공격을 중단시키고 투사들의 마음이 증오에서 사랑으로 바뀌도록 기도해 주세요</a:t>
            </a:r>
            <a:r>
              <a:rPr lang="en-US" altLang="ko-KR" sz="1400" dirty="0"/>
              <a:t>. </a:t>
            </a:r>
          </a:p>
          <a:p>
            <a:r>
              <a:rPr lang="ko-KR" altLang="en-US" sz="1400" dirty="0"/>
              <a:t>긴급한 도움이 필요한 유가족들에게 오픈도어의 실질적인 지원과 돌봄의 손길이 이어지도록 기도해 주세요</a:t>
            </a:r>
            <a:r>
              <a:rPr lang="en-US" altLang="ko-KR" sz="14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2023-06-29</a:t>
            </a:fld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14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902951" cy="647969"/>
          </a:xfrm>
        </p:spPr>
        <p:txBody>
          <a:bodyPr/>
          <a:lstStyle/>
          <a:p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위험에 빠져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r>
              <a:rPr lang="ko-KR" altLang="en-US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4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</a:t>
            </a:r>
            <a:r>
              <a:rPr lang="ko-KR" altLang="en-US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기도해 주세요</a:t>
            </a:r>
            <a:r>
              <a:rPr lang="en-US" altLang="ko-KR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주시도록 기도해 주세요</a:t>
            </a:r>
            <a:r>
              <a:rPr lang="en-US" altLang="ko-KR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기도해 주세요</a:t>
            </a:r>
            <a:r>
              <a:rPr lang="en-US" altLang="ko-KR" sz="14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/>
              <a:t>박해현장</a:t>
            </a:r>
            <a:r>
              <a:rPr lang="en-US" altLang="ko-KR" sz="2000" dirty="0"/>
              <a:t>: #</a:t>
            </a:r>
            <a:r>
              <a:rPr lang="ko-KR" altLang="en-US" sz="2000" dirty="0"/>
              <a:t>북한 억류자들의 석방과 송환되는 해외 북한인들을 위한 기도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6DA5B5-996A-74CD-C4D8-2CD63E47C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734233"/>
          </a:xfrm>
        </p:spPr>
        <p:txBody>
          <a:bodyPr/>
          <a:lstStyle/>
          <a:p>
            <a:r>
              <a:rPr lang="ko-KR" altLang="en-US" sz="1000" i="0" dirty="0">
                <a:solidFill>
                  <a:srgbClr val="000000"/>
                </a:solidFill>
                <a:effectLst/>
                <a:latin typeface="se-nanumgothic"/>
              </a:rPr>
              <a:t>김정욱</a:t>
            </a:r>
            <a:r>
              <a:rPr lang="en-US" altLang="ko-KR" sz="1000" i="0" dirty="0">
                <a:solidFill>
                  <a:srgbClr val="000000"/>
                </a:solidFill>
                <a:effectLst/>
                <a:latin typeface="se-nanumgothic"/>
              </a:rPr>
              <a:t>(2013),</a:t>
            </a:r>
            <a:r>
              <a:rPr lang="ko-KR" altLang="en-US" sz="1000" i="0" dirty="0" err="1">
                <a:solidFill>
                  <a:srgbClr val="000000"/>
                </a:solidFill>
                <a:effectLst/>
                <a:latin typeface="se-nanumgothic"/>
              </a:rPr>
              <a:t>김국기</a:t>
            </a:r>
            <a:r>
              <a:rPr lang="en-US" altLang="ko-KR" sz="1000" i="0" dirty="0">
                <a:solidFill>
                  <a:srgbClr val="000000"/>
                </a:solidFill>
                <a:effectLst/>
                <a:latin typeface="se-nanumgothic"/>
              </a:rPr>
              <a:t>)2014), </a:t>
            </a:r>
            <a:r>
              <a:rPr lang="ko-KR" altLang="en-US" sz="1000" i="0" dirty="0" err="1">
                <a:solidFill>
                  <a:srgbClr val="000000"/>
                </a:solidFill>
                <a:effectLst/>
                <a:latin typeface="se-nanumgothic"/>
              </a:rPr>
              <a:t>최춘길</a:t>
            </a:r>
            <a:r>
              <a:rPr lang="en-US" altLang="ko-KR" sz="1000" i="0" dirty="0">
                <a:solidFill>
                  <a:srgbClr val="000000"/>
                </a:solidFill>
                <a:effectLst/>
                <a:latin typeface="se-nanumgothic"/>
              </a:rPr>
              <a:t>(2014)</a:t>
            </a:r>
            <a:r>
              <a:rPr lang="ko-KR" altLang="en-US" sz="1000" i="0" dirty="0">
                <a:solidFill>
                  <a:srgbClr val="000000"/>
                </a:solidFill>
                <a:effectLst/>
                <a:latin typeface="se-nanumgothic"/>
              </a:rPr>
              <a:t>선교사와 </a:t>
            </a:r>
            <a:r>
              <a:rPr lang="ko-KR" altLang="en-US" sz="1000" i="0" dirty="0" err="1">
                <a:solidFill>
                  <a:srgbClr val="000000"/>
                </a:solidFill>
                <a:effectLst/>
                <a:latin typeface="se-nanumgothic"/>
              </a:rPr>
              <a:t>탈북민</a:t>
            </a:r>
            <a:r>
              <a:rPr lang="ko-KR" altLang="en-US" sz="1000" i="0" dirty="0">
                <a:solidFill>
                  <a:srgbClr val="000000"/>
                </a:solidFill>
                <a:effectLst/>
                <a:latin typeface="se-nanumgothic"/>
              </a:rPr>
              <a:t> 출신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김원호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(2016), </a:t>
            </a:r>
            <a:r>
              <a:rPr lang="ko-KR" altLang="en-US" sz="1000" dirty="0" err="1">
                <a:solidFill>
                  <a:srgbClr val="000000"/>
                </a:solidFill>
                <a:latin typeface="se-nanumgothic"/>
              </a:rPr>
              <a:t>함진우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(2016),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고현철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(2016)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씨 그리고 조선족 사역자들은 여전히 북한에 억류되어 있습니다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</a:t>
            </a:r>
            <a:endParaRPr lang="ko-KR" altLang="en-US" sz="100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 fontAlgn="base"/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코로나 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se-nanumgothic"/>
              </a:rPr>
              <a:t>19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로 인한 국경봉쇄가 풀리면서 그동안 미루어졌던 탈북자들의 강제송환도 재개되는 정황이 들리고 있습니다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북한으로 돌아가지 않았던 해외 노동자들이 본국으로 돌아가고 있는데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이들 중에는 해외 생활 동안 복음을 받아들인 이들도 있습니다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탈북자들이 난민으로서 인정받고 강제송환으로 인한 생명의 위협으로 </a:t>
            </a:r>
            <a:r>
              <a:rPr lang="ko-KR" altLang="en-US" sz="1050" b="0" i="0" dirty="0" err="1">
                <a:solidFill>
                  <a:srgbClr val="000000"/>
                </a:solidFill>
                <a:effectLst/>
                <a:latin typeface="se-nanumgothic"/>
              </a:rPr>
              <a:t>부터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 벗어날 수 있도록 기도합시다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se-nanumgothic"/>
              </a:rPr>
              <a:t>해외에서 신앙을 가지고 북한으로 돌아가는 이들이 주님의 은혜안에서 비밀리에 신앙을 잘 지켜 나갈 수 있도록 기도합시다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북한의 청년층을 겨냥하여 각종 사상문화통제정책을 시행하고 있습니다</a:t>
            </a:r>
            <a:r>
              <a:rPr lang="en-US" altLang="ko-KR" sz="105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말투까지 규제하는 북한 당국의 행태는 그렇지만 그 근본 원인을 해결하기 보다는 현상만을 억압하는 모습입니다</a:t>
            </a:r>
            <a:r>
              <a:rPr lang="en-US" altLang="ko-KR" sz="105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북한의 청년들은 더 이상 사회주의적이지도</a:t>
            </a:r>
            <a:r>
              <a:rPr lang="en-US" altLang="ko-KR" sz="105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그렇다고 자유롭지도 않은 상황 속에서 삶의 의미를 찾아 방황하며 한류문화 등을 매개체로 자신들의 공허함을 채우고 있다고 여러 탈북 청년들은 증언하고 있습니다</a:t>
            </a:r>
            <a:r>
              <a:rPr lang="en-US" altLang="ko-KR" sz="105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머지않아 사회의 지도층으로 부상할 새로운 </a:t>
            </a:r>
            <a:r>
              <a:rPr lang="ko-KR" altLang="en-US" sz="1050" dirty="0" err="1">
                <a:solidFill>
                  <a:srgbClr val="000000"/>
                </a:solidFill>
                <a:latin typeface="se-nanumgothic"/>
              </a:rPr>
              <a:t>새대를</a:t>
            </a:r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 통해 북한 사회 전반이 긍정적 방향으로 변화될 수 있도록 기도합시다</a:t>
            </a:r>
            <a:r>
              <a:rPr lang="en-US" altLang="ko-KR" sz="1050" dirty="0">
                <a:solidFill>
                  <a:srgbClr val="000000"/>
                </a:solidFill>
                <a:latin typeface="se-nanumgothic"/>
              </a:rPr>
              <a:t>. </a:t>
            </a:r>
            <a:endParaRPr lang="en-US" altLang="ko-KR" sz="1050" b="0" i="0" dirty="0">
              <a:solidFill>
                <a:srgbClr val="000000"/>
              </a:solidFill>
              <a:effectLst/>
              <a:latin typeface="se-nanumgothic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B8AB573-D7BF-CD7B-A1AA-3A39ABB809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2"/>
            <a:ext cx="4849909" cy="535827"/>
          </a:xfrm>
        </p:spPr>
        <p:txBody>
          <a:bodyPr/>
          <a:lstStyle/>
          <a:p>
            <a:endParaRPr lang="en-US" altLang="ko-KR" sz="1000" b="0" dirty="0">
              <a:solidFill>
                <a:srgbClr val="000000"/>
              </a:solidFill>
              <a:latin typeface="se-nanumgothic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824932"/>
            <a:ext cx="4872134" cy="3364730"/>
          </a:xfrm>
        </p:spPr>
        <p:txBody>
          <a:bodyPr>
            <a:normAutofit/>
          </a:bodyPr>
          <a:lstStyle/>
          <a:p>
            <a:r>
              <a:rPr lang="ko-KR" altLang="en-US" sz="1100" dirty="0"/>
              <a:t>북한 억류자들의 석방을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애매하게 고난을 당하며 옥중에 수감된 요셉을 통하여 이스라엘을 향한 하나님의 구원의 손길을 예비하신 것처럼 하나님의 귀한 도구로 단련되게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흔들리지 않는 평안과 믿음을 </a:t>
            </a:r>
            <a:r>
              <a:rPr lang="ko-KR" altLang="en-US" sz="1100" dirty="0" err="1"/>
              <a:t>주옵소서</a:t>
            </a:r>
            <a:r>
              <a:rPr lang="en-US" altLang="ko-KR" sz="1100" dirty="0"/>
              <a:t>!</a:t>
            </a:r>
          </a:p>
          <a:p>
            <a:r>
              <a:rPr lang="ko-KR" altLang="en-US" sz="1100" dirty="0"/>
              <a:t>다시 북한으로 송환되는 북한 해외노동자들 가운데 복음으로 거듭난 이들이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이들의 믿음을 강하게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마음의 평안을 주시며</a:t>
            </a:r>
            <a:r>
              <a:rPr lang="en-US" altLang="ko-KR" sz="1100" dirty="0"/>
              <a:t>, </a:t>
            </a:r>
            <a:r>
              <a:rPr lang="ko-KR" altLang="en-US" sz="1100" dirty="0"/>
              <a:t>주님이 늘 동행하는 증거가 나타나게 </a:t>
            </a:r>
            <a:r>
              <a:rPr lang="ko-KR" altLang="en-US" sz="1100" dirty="0" err="1"/>
              <a:t>하옵소서</a:t>
            </a:r>
            <a:r>
              <a:rPr lang="en-US" altLang="ko-KR" sz="1100" dirty="0"/>
              <a:t>!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r>
              <a:rPr lang="ko-KR" altLang="en-US" sz="1100" dirty="0"/>
              <a:t>청년들은 미래의 희망입니다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사회주의에 실망한 북한의 청년들이 방황하는 가운데 예수 그리스도안에서 인생의 소망과 미래의 희망을 발견하여 북한사회를 새롭게 변화시키는 주역으로 준비시켜 </a:t>
            </a:r>
            <a:r>
              <a:rPr lang="ko-KR" altLang="en-US" sz="1100" dirty="0" err="1"/>
              <a:t>주옵소서</a:t>
            </a:r>
            <a:r>
              <a:rPr lang="en-US" altLang="ko-KR" sz="1100" dirty="0"/>
              <a:t>! </a:t>
            </a:r>
            <a:r>
              <a:rPr lang="ko-KR" altLang="en-US" sz="1100" dirty="0"/>
              <a:t>이 땅이 복음으로 통일되는데 밑거름으로 잘 준비되게 </a:t>
            </a:r>
            <a:r>
              <a:rPr lang="ko-KR" altLang="en-US" sz="1100" dirty="0" err="1"/>
              <a:t>하옵소서</a:t>
            </a:r>
            <a:r>
              <a:rPr lang="en-US" altLang="ko-KR" sz="1100" dirty="0"/>
              <a:t>!</a:t>
            </a:r>
            <a:endParaRPr lang="ko-KR" altLang="en-US" sz="1100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16</a:t>
            </a:fld>
            <a:endParaRPr lang="ko-KR" altLang="en-US" noProof="0"/>
          </a:p>
        </p:txBody>
      </p:sp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808" y="1499369"/>
            <a:ext cx="4872135" cy="98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 err="1">
                <a:solidFill>
                  <a:schemeClr val="tx1"/>
                </a:solidFill>
              </a:rPr>
              <a:t>복음적평화통일주일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100" dirty="0">
                <a:latin typeface="roboto" panose="02000000000000000000" pitchFamily="2" charset="0"/>
              </a:rPr>
              <a:t>6</a:t>
            </a:r>
            <a:r>
              <a:rPr lang="ko-KR" altLang="en-US" sz="1100" dirty="0">
                <a:latin typeface="roboto" panose="02000000000000000000" pitchFamily="2" charset="0"/>
              </a:rPr>
              <a:t>월</a:t>
            </a:r>
            <a:r>
              <a:rPr lang="en-US" altLang="ko-KR" sz="1100" dirty="0">
                <a:latin typeface="roboto" panose="02000000000000000000" pitchFamily="2" charset="0"/>
              </a:rPr>
              <a:t>25</a:t>
            </a:r>
            <a:r>
              <a:rPr lang="ko-KR" altLang="en-US" sz="1100" dirty="0">
                <a:latin typeface="roboto" panose="02000000000000000000" pitchFamily="2" charset="0"/>
              </a:rPr>
              <a:t>일 주일 많은 교회들이 북한선교와 한반도의 평화적 통일을 위하여 다양한 행사들을 준비하고 있습니다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  <a:r>
              <a:rPr lang="ko-KR" altLang="en-US" sz="1100" dirty="0">
                <a:latin typeface="roboto" panose="02000000000000000000" pitchFamily="2" charset="0"/>
              </a:rPr>
              <a:t>준비된 행사와 다양한 강사들을 통하여 이 땅을 향한 아버지의 긍휼한 마음이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764_TF56081997_Win32" id="{4EE47301-B7E2-4081-BBF4-FFC4B0225879}" vid="{2044D298-B443-4CF7-9D7B-608735B7152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보헤미안 디자인</Template>
  <TotalTime>1082</TotalTime>
  <Words>1942</Words>
  <Application>Microsoft Office PowerPoint</Application>
  <PresentationFormat>와이드스크린</PresentationFormat>
  <Paragraphs>138</Paragraphs>
  <Slides>18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9" baseType="lpstr">
      <vt:lpstr>HY목각파임B</vt:lpstr>
      <vt:lpstr>HY신명조</vt:lpstr>
      <vt:lpstr>se-nanumgothic</vt:lpstr>
      <vt:lpstr>맑은 고딕</vt:lpstr>
      <vt:lpstr>휴먼매직체</vt:lpstr>
      <vt:lpstr>휴먼아미체</vt:lpstr>
      <vt:lpstr>Aharoni</vt:lpstr>
      <vt:lpstr>Arial</vt:lpstr>
      <vt:lpstr>roboto</vt:lpstr>
      <vt:lpstr>Segoe UI</vt:lpstr>
      <vt:lpstr>BohemianVTI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</vt:lpstr>
      <vt:lpstr>박해 받는 교회를 위한 기도(30')</vt:lpstr>
      <vt:lpstr>WWL 박해순위 16위 국가/Mali</vt:lpstr>
      <vt:lpstr>WWL 박해순위 17위 국가/Mali</vt:lpstr>
      <vt:lpstr>박해현장-#인도 카르나타카주, 반개종법 폐지 결정</vt:lpstr>
      <vt:lpstr>Arise Africa Campaign  아프리카여 일어나라 폭력적 박해에 맞서서</vt:lpstr>
      <vt:lpstr>사하라 이남 아프리카(사헬지역)의 상황</vt:lpstr>
      <vt:lpstr>Day 1. 사하라 이남 아프리카의 교회를 위해 기도합니다.</vt:lpstr>
      <vt:lpstr>Day 2. 사하라 이남 아프리카의 지도자를 위해 기도합니다.</vt:lpstr>
      <vt:lpstr>Day 3. 사하라 사막 이남 지역의 젊은이들을 위해 기도합니다.</vt:lpstr>
      <vt:lpstr>Day 4. 사하라 사막 이남 지역의 슬픔에 잠긴 사람들을 위해 기도해 주세요.</vt:lpstr>
      <vt:lpstr>Day 5. 강제로 피신한 사람들을 위해 기도해 주세요.</vt:lpstr>
      <vt:lpstr>박해현장: #북한 억류자들의 석방과 송환되는 해외 북한인들을 위한 기도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ODK Communicator</cp:lastModifiedBy>
  <cp:revision>9</cp:revision>
  <dcterms:created xsi:type="dcterms:W3CDTF">2023-05-16T02:12:52Z</dcterms:created>
  <dcterms:modified xsi:type="dcterms:W3CDTF">2023-06-28T23:54:51Z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