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72" r:id="rId5"/>
    <p:sldId id="268" r:id="rId6"/>
    <p:sldId id="373" r:id="rId7"/>
    <p:sldId id="374" r:id="rId8"/>
    <p:sldId id="262" r:id="rId9"/>
    <p:sldId id="301" r:id="rId10"/>
    <p:sldId id="2449" r:id="rId11"/>
    <p:sldId id="2448" r:id="rId12"/>
    <p:sldId id="2463" r:id="rId13"/>
    <p:sldId id="2464" r:id="rId14"/>
    <p:sldId id="2465" r:id="rId15"/>
    <p:sldId id="2466" r:id="rId16"/>
    <p:sldId id="2467" r:id="rId17"/>
    <p:sldId id="2468" r:id="rId18"/>
    <p:sldId id="2469" r:id="rId19"/>
    <p:sldId id="2470" r:id="rId20"/>
    <p:sldId id="2452" r:id="rId21"/>
    <p:sldId id="2453" r:id="rId22"/>
    <p:sldId id="266" r:id="rId23"/>
    <p:sldId id="2445" r:id="rId24"/>
    <p:sldId id="2446" r:id="rId25"/>
    <p:sldId id="409" r:id="rId26"/>
    <p:sldId id="270" r:id="rId27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>
        <p:guide orient="horz" pos="30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19EBB03C-8914-4F3D-8FCF-CE84A50810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C80656D-27C8-4CD0-B0C7-02EE250C25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70B12-41D1-4BBA-B2F7-F87B3C9D2492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15058B1-9A32-4359-B292-55523E5B78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3DA84-13F8-4067-9FC8-D57613E584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01765-D810-4B65-9920-2B103C8C267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6573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F3CC0A87-FF3F-4E6B-AD2D-6E967179E76E}" type="datetime1">
              <a:rPr lang="ko-KR" altLang="en-US" smtClean="0"/>
              <a:pPr/>
              <a:t>2023-08-02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5E485773-E831-40C3-B08E-FE9BDAA69383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40957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63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15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2023-08-02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4010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389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FE162AE6-C2BA-4446-A2D9-41A8F1A6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7" name="직사각형 6">
            <a:extLst>
              <a:ext uri="{FF2B5EF4-FFF2-40B4-BE49-F238E27FC236}">
                <a16:creationId xmlns:a16="http://schemas.microsoft.com/office/drawing/2014/main" id="{7A267802-5F0D-4EE1-AF9D-EF2E4F23C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" y="0"/>
            <a:ext cx="43861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B728D93-929A-4CAF-A102-3C217E917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tabLst>
                <a:tab pos="3370263" algn="l"/>
              </a:tabLst>
            </a:pPr>
            <a:r>
              <a:rPr lang="ko-KR" altLang="en-US" sz="4000" noProof="0">
                <a:solidFill>
                  <a:schemeClr val="tx2">
                    <a:alpha val="75000"/>
                  </a:schemeClr>
                </a:solidFill>
              </a:rPr>
              <a:t>마스터 제목 스타일 편집</a:t>
            </a:r>
            <a:endParaRPr lang="ko-KR" altLang="en-US" sz="4000" noProof="0" dirty="0">
              <a:solidFill>
                <a:schemeClr val="tx2">
                  <a:alpha val="75000"/>
                </a:schemeClr>
              </a:solidFill>
            </a:endParaRP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B81702E9-0038-4210-9FAB-E76C1EF85C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876" y="5116529"/>
            <a:ext cx="2948684" cy="9554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>
                <a:solidFill>
                  <a:schemeClr val="tx2"/>
                </a:solidFill>
              </a:rPr>
              <a:t>부제</a:t>
            </a:r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13E1655C-FA7C-42D9-8EE1-E7CF698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47565" flipH="1">
            <a:off x="1747479" y="3853642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46441E9C-E7AE-4B2E-A8FF-F364980D90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3024" y="0"/>
            <a:ext cx="7808976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7128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60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65A6970-043A-47D8-B545-755078B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7">
            <a:extLst>
              <a:ext uri="{FF2B5EF4-FFF2-40B4-BE49-F238E27FC236}">
                <a16:creationId xmlns:a16="http://schemas.microsoft.com/office/drawing/2014/main" id="{86AC1DD3-428F-4C39-A551-E13ABD5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0661C8BF-A13F-41C7-AD96-FF1FF2487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1344305"/>
            <a:ext cx="0" cy="1610436"/>
          </a:xfrm>
          <a:prstGeom prst="line">
            <a:avLst/>
          </a:prstGeom>
          <a:ln w="19050">
            <a:solidFill>
              <a:schemeClr val="accent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C48B2C18-58F4-4964-8F53-1A6C5CA46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60AF7978-E274-4580-9576-25C42D06B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512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6" name="그림 개체 틀 13">
            <a:extLst>
              <a:ext uri="{FF2B5EF4-FFF2-40B4-BE49-F238E27FC236}">
                <a16:creationId xmlns:a16="http://schemas.microsoft.com/office/drawing/2014/main" id="{C26149A3-CFBC-4F7F-B065-171177885A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6041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7" name="그림 개체 틀 13">
            <a:extLst>
              <a:ext uri="{FF2B5EF4-FFF2-40B4-BE49-F238E27FC236}">
                <a16:creationId xmlns:a16="http://schemas.microsoft.com/office/drawing/2014/main" id="{47CA6D41-6659-4919-BF3F-FCA2AB53F4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457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5" name="그림 개체 틀 13">
            <a:extLst>
              <a:ext uri="{FF2B5EF4-FFF2-40B4-BE49-F238E27FC236}">
                <a16:creationId xmlns:a16="http://schemas.microsoft.com/office/drawing/2014/main" id="{20E6777B-4AD1-427E-904E-21086E731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310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20" name="날짜 개체 틀 3">
            <a:extLst>
              <a:ext uri="{FF2B5EF4-FFF2-40B4-BE49-F238E27FC236}">
                <a16:creationId xmlns:a16="http://schemas.microsoft.com/office/drawing/2014/main" id="{7E0D4C96-36DA-4C90-B4F7-FD78F9F0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21" name="바닥글 개체 틀 4">
            <a:extLst>
              <a:ext uri="{FF2B5EF4-FFF2-40B4-BE49-F238E27FC236}">
                <a16:creationId xmlns:a16="http://schemas.microsoft.com/office/drawing/2014/main" id="{DCC27624-76B0-4BB8-B6D9-C01BCCE6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22" name="슬라이드 번호 개체 틀 5">
            <a:extLst>
              <a:ext uri="{FF2B5EF4-FFF2-40B4-BE49-F238E27FC236}">
                <a16:creationId xmlns:a16="http://schemas.microsoft.com/office/drawing/2014/main" id="{E5D71582-7D60-491E-945E-00A9A6A2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1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283E6C1-A698-44ED-B112-2185C527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7">
            <a:extLst>
              <a:ext uri="{FF2B5EF4-FFF2-40B4-BE49-F238E27FC236}">
                <a16:creationId xmlns:a16="http://schemas.microsoft.com/office/drawing/2014/main" id="{B8DA9715-F69D-45C0-8C20-D232717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wrap="none" rtlCol="0" anchor="ctr">
            <a:noAutofit/>
          </a:bodyPr>
          <a:lstStyle>
            <a:lvl1pPr algn="l">
              <a:spcBef>
                <a:spcPts val="0"/>
              </a:spcBef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A11834F-2E86-44CF-9B7B-879C54D3E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164" y="1900962"/>
            <a:ext cx="10112375" cy="1954213"/>
          </a:xfrm>
        </p:spPr>
        <p:txBody>
          <a:bodyPr rtlCol="0" anchor="t"/>
          <a:lstStyle>
            <a:lvl1pPr marL="0" indent="0" algn="just">
              <a:buNone/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4320" indent="0" algn="ctr">
              <a:buFont typeface="Arial" panose="020B0604020202020204" pitchFamily="34" charset="0"/>
              <a:buNone/>
              <a:defRPr/>
            </a:lvl2pPr>
            <a:lvl3pPr marL="228600" indent="0" algn="ctr">
              <a:buNone/>
              <a:defRPr/>
            </a:lvl3pPr>
            <a:lvl4pPr marL="640080" indent="0" algn="ctr">
              <a:buFont typeface="Arial" panose="020B0604020202020204" pitchFamily="34" charset="0"/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 rtl="0"/>
            <a:r>
              <a:rPr lang="ko-KR" altLang="en-US" noProof="0" dirty="0"/>
              <a:t>텍스트를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06B13C98-6A68-488A-A861-3651BEFFD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0520"/>
            <a:ext cx="4067175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8" name="날짜 개체 틀 3">
            <a:extLst>
              <a:ext uri="{FF2B5EF4-FFF2-40B4-BE49-F238E27FC236}">
                <a16:creationId xmlns:a16="http://schemas.microsoft.com/office/drawing/2014/main" id="{2938ABF9-B914-4702-BD3C-440D785C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14" name="그림 개체 틀 12">
            <a:extLst>
              <a:ext uri="{FF2B5EF4-FFF2-40B4-BE49-F238E27FC236}">
                <a16:creationId xmlns:a16="http://schemas.microsoft.com/office/drawing/2014/main" id="{A8DDEC8E-7A5B-45B1-87C2-928F65F6DC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9936" y="4160520"/>
            <a:ext cx="4133088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9" name="바닥글 개체 틀 4">
            <a:extLst>
              <a:ext uri="{FF2B5EF4-FFF2-40B4-BE49-F238E27FC236}">
                <a16:creationId xmlns:a16="http://schemas.microsoft.com/office/drawing/2014/main" id="{3D694128-BF72-4548-B72F-CAFBFD23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15" name="그림 개체 틀 12">
            <a:extLst>
              <a:ext uri="{FF2B5EF4-FFF2-40B4-BE49-F238E27FC236}">
                <a16:creationId xmlns:a16="http://schemas.microsoft.com/office/drawing/2014/main" id="{5E558F1D-66DC-426F-B815-D10EB6BC4E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4" y="4160520"/>
            <a:ext cx="4005072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3EC1452B-8D51-4F49-9A26-8D49BCE7A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429435" y="1555564"/>
            <a:ext cx="5811668" cy="0"/>
          </a:xfrm>
          <a:prstGeom prst="line">
            <a:avLst/>
          </a:prstGeom>
          <a:ln w="190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슬라이드 번호 개체 틀 5">
            <a:extLst>
              <a:ext uri="{FF2B5EF4-FFF2-40B4-BE49-F238E27FC236}">
                <a16:creationId xmlns:a16="http://schemas.microsoft.com/office/drawing/2014/main" id="{68719BE9-7631-4214-B581-04437DDA5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3976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직사각형 14">
            <a:extLst>
              <a:ext uri="{FF2B5EF4-FFF2-40B4-BE49-F238E27FC236}">
                <a16:creationId xmlns:a16="http://schemas.microsoft.com/office/drawing/2014/main" id="{A6AF1EB8-173E-4BDF-9FB9-340DC5FC2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B44A6C40-5A2B-4859-A8AE-52464ACB6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 anchor="ctr">
            <a:normAutofit/>
          </a:bodyPr>
          <a:lstStyle>
            <a:lvl1pPr algn="l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r" rtl="0"/>
            <a:r>
              <a:rPr lang="ko-KR" altLang="en-US" sz="4000" noProof="0"/>
              <a:t>마스터 제목 스타일 편집</a:t>
            </a:r>
            <a:endParaRPr lang="ko-KR" altLang="en-US" sz="4000" noProof="0" dirty="0"/>
          </a:p>
        </p:txBody>
      </p:sp>
      <p:sp>
        <p:nvSpPr>
          <p:cNvPr id="17" name="부제목 2">
            <a:extLst>
              <a:ext uri="{FF2B5EF4-FFF2-40B4-BE49-F238E27FC236}">
                <a16:creationId xmlns:a16="http://schemas.microsoft.com/office/drawing/2014/main" id="{4839C935-8C88-4E41-9CDE-772FDA3DD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5056632"/>
            <a:ext cx="3392445" cy="1207008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1600" noProof="0"/>
              <a:t>클릭하여 마스터 부제목 스타일 편집</a:t>
            </a:r>
            <a:endParaRPr lang="ko-KR" altLang="en-US" sz="1600" noProof="0" dirty="0"/>
          </a:p>
        </p:txBody>
      </p:sp>
      <p:cxnSp>
        <p:nvCxnSpPr>
          <p:cNvPr id="19" name="직선 연결선(S) 18">
            <a:extLst>
              <a:ext uri="{FF2B5EF4-FFF2-40B4-BE49-F238E27FC236}">
                <a16:creationId xmlns:a16="http://schemas.microsoft.com/office/drawing/2014/main" id="{30C6FCBF-78C9-4160-8C8D-C0846C6D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810499" y="5187442"/>
            <a:ext cx="0" cy="875607"/>
          </a:xfrm>
          <a:prstGeom prst="line">
            <a:avLst/>
          </a:prstGeom>
          <a:ln w="15875">
            <a:solidFill>
              <a:schemeClr val="accent1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그림 개체 틀 20">
            <a:extLst>
              <a:ext uri="{FF2B5EF4-FFF2-40B4-BE49-F238E27FC236}">
                <a16:creationId xmlns:a16="http://schemas.microsoft.com/office/drawing/2014/main" id="{6950CA0E-635B-46DC-8900-0DD2B472AF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562856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4573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차트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11756"/>
            <a:ext cx="10515600" cy="4190323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날짜 개체 틀 3">
            <a:extLst>
              <a:ext uri="{FF2B5EF4-FFF2-40B4-BE49-F238E27FC236}">
                <a16:creationId xmlns:a16="http://schemas.microsoft.com/office/drawing/2014/main" id="{F31BABDF-AA85-4A10-A98B-507CF2428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4">
            <a:extLst>
              <a:ext uri="{FF2B5EF4-FFF2-40B4-BE49-F238E27FC236}">
                <a16:creationId xmlns:a16="http://schemas.microsoft.com/office/drawing/2014/main" id="{58717800-ADD4-4E93-B0D0-271E7848D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샘플 텍스트</a:t>
            </a:r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70AC3ECC-84E8-497F-BC52-5189149B0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9539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표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38403"/>
            <a:ext cx="10515600" cy="3545204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날짜 개체 틀 3">
            <a:extLst>
              <a:ext uri="{FF2B5EF4-FFF2-40B4-BE49-F238E27FC236}">
                <a16:creationId xmlns:a16="http://schemas.microsoft.com/office/drawing/2014/main" id="{C1976FF6-0FAE-4806-A07E-BE4D74116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0" name="바닥글 개체 틀 4">
            <a:extLst>
              <a:ext uri="{FF2B5EF4-FFF2-40B4-BE49-F238E27FC236}">
                <a16:creationId xmlns:a16="http://schemas.microsoft.com/office/drawing/2014/main" id="{842FFD90-937D-4551-9F0C-7A5B0C78E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샘플 텍스트</a:t>
            </a:r>
          </a:p>
        </p:txBody>
      </p:sp>
      <p:sp>
        <p:nvSpPr>
          <p:cNvPr id="11" name="슬라이드 번호 개체 틀 5">
            <a:extLst>
              <a:ext uri="{FF2B5EF4-FFF2-40B4-BE49-F238E27FC236}">
                <a16:creationId xmlns:a16="http://schemas.microsoft.com/office/drawing/2014/main" id="{BED25ED3-40D6-4D4C-BEF6-506E3E31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7861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3A8FC83D-BE6C-46F7-A2C9-654DF8EBE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679441"/>
            <a:ext cx="10890565" cy="589966"/>
          </a:xfrm>
        </p:spPr>
        <p:txBody>
          <a:bodyPr rtlCol="0">
            <a:normAutofit fontScale="90000"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6" name="부제목 2">
            <a:extLst>
              <a:ext uri="{FF2B5EF4-FFF2-40B4-BE49-F238E27FC236}">
                <a16:creationId xmlns:a16="http://schemas.microsoft.com/office/drawing/2014/main" id="{8CC3F9D0-953E-45A7-BFD7-C86C68B23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273661"/>
            <a:ext cx="7910623" cy="447630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600" noProof="0"/>
              <a:t>클릭하여 마스터 부제목 스타일 편집</a:t>
            </a: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D736BCE2-FC35-4992-A912-AF5A5C4E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507004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4AA409B-17E7-4D49-8F3B-D390302E24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" name="그림 개체 틀 10">
            <a:extLst>
              <a:ext uri="{FF2B5EF4-FFF2-40B4-BE49-F238E27FC236}">
                <a16:creationId xmlns:a16="http://schemas.microsoft.com/office/drawing/2014/main" id="{C4FB1A9C-83D8-426D-B62B-A5F7457A96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7920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0" name="날짜 개체 틀 3">
            <a:extLst>
              <a:ext uri="{FF2B5EF4-FFF2-40B4-BE49-F238E27FC236}">
                <a16:creationId xmlns:a16="http://schemas.microsoft.com/office/drawing/2014/main" id="{94DD44DD-0676-4A2C-9EC4-8E209307E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2" name="바닥글 개체 틀 4">
            <a:extLst>
              <a:ext uri="{FF2B5EF4-FFF2-40B4-BE49-F238E27FC236}">
                <a16:creationId xmlns:a16="http://schemas.microsoft.com/office/drawing/2014/main" id="{969BC53C-DA37-4270-B44D-B7A92152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9AFE14D8-0C2B-4AA6-AE7E-75C2C63C2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7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79255"/>
            <a:ext cx="10515600" cy="4190323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날짜 개체 틀 3">
            <a:extLst>
              <a:ext uri="{FF2B5EF4-FFF2-40B4-BE49-F238E27FC236}">
                <a16:creationId xmlns:a16="http://schemas.microsoft.com/office/drawing/2014/main" id="{F9828424-127F-4F45-AF20-1DAA15255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0" name="바닥글 개체 틀 4">
            <a:extLst>
              <a:ext uri="{FF2B5EF4-FFF2-40B4-BE49-F238E27FC236}">
                <a16:creationId xmlns:a16="http://schemas.microsoft.com/office/drawing/2014/main" id="{F5D83CCE-F7E1-4106-84E1-6C261DDBB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샘플 텍스트</a:t>
            </a:r>
          </a:p>
        </p:txBody>
      </p:sp>
      <p:sp>
        <p:nvSpPr>
          <p:cNvPr id="11" name="슬라이드 번호 개체 틀 5">
            <a:extLst>
              <a:ext uri="{FF2B5EF4-FFF2-40B4-BE49-F238E27FC236}">
                <a16:creationId xmlns:a16="http://schemas.microsoft.com/office/drawing/2014/main" id="{28126735-73E8-4B98-81A3-AAE94B69F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3229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CC1A14-BCE3-4322-A314-ABFB09FB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213"/>
            <a:ext cx="10515600" cy="2212258"/>
          </a:xfrm>
        </p:spPr>
        <p:txBody>
          <a:bodyPr rtlCol="0" anchor="t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6" name="날짜 개체 틀 3">
            <a:extLst>
              <a:ext uri="{FF2B5EF4-FFF2-40B4-BE49-F238E27FC236}">
                <a16:creationId xmlns:a16="http://schemas.microsoft.com/office/drawing/2014/main" id="{3DAC2D8E-199B-430A-BB5F-3EB5B76D6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7" name="바닥글 개체 틀 4">
            <a:extLst>
              <a:ext uri="{FF2B5EF4-FFF2-40B4-BE49-F238E27FC236}">
                <a16:creationId xmlns:a16="http://schemas.microsoft.com/office/drawing/2014/main" id="{DCAAF529-3AC9-470F-8794-0C4967080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샘플 텍스트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B3327F51-D49D-4DCE-9CDC-3B94731A4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391290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5157787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5157787" cy="375126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69024" y="1806038"/>
            <a:ext cx="5183188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69024" y="2390588"/>
            <a:ext cx="5183188" cy="375126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날짜 개체 틀 3">
            <a:extLst>
              <a:ext uri="{FF2B5EF4-FFF2-40B4-BE49-F238E27FC236}">
                <a16:creationId xmlns:a16="http://schemas.microsoft.com/office/drawing/2014/main" id="{C1B2486D-C49D-471B-8F3B-AF604894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4">
            <a:extLst>
              <a:ext uri="{FF2B5EF4-FFF2-40B4-BE49-F238E27FC236}">
                <a16:creationId xmlns:a16="http://schemas.microsoft.com/office/drawing/2014/main" id="{CF226F4B-CA41-4C71-97F3-1B7E442A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샘플 텍스트</a:t>
            </a:r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0316A3FD-0E7B-4247-AA4F-93E7E99E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027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3200400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5800" y="1800575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4">
            <a:extLst>
              <a:ext uri="{FF2B5EF4-FFF2-40B4-BE49-F238E27FC236}">
                <a16:creationId xmlns:a16="http://schemas.microsoft.com/office/drawing/2014/main" id="{266A9EA3-4B2B-44BD-8135-846BF60266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814" y="1802952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5" name="내용 개체 틀 5">
            <a:extLst>
              <a:ext uri="{FF2B5EF4-FFF2-40B4-BE49-F238E27FC236}">
                <a16:creationId xmlns:a16="http://schemas.microsoft.com/office/drawing/2014/main" id="{01C28FB9-37EE-45F6-9277-9FEC0E6CEB2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3" name="날짜 개체 틀 3">
            <a:extLst>
              <a:ext uri="{FF2B5EF4-FFF2-40B4-BE49-F238E27FC236}">
                <a16:creationId xmlns:a16="http://schemas.microsoft.com/office/drawing/2014/main" id="{5965917B-0400-40F0-91DA-4F97FE7238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6" name="바닥글 개체 틀 4">
            <a:extLst>
              <a:ext uri="{FF2B5EF4-FFF2-40B4-BE49-F238E27FC236}">
                <a16:creationId xmlns:a16="http://schemas.microsoft.com/office/drawing/2014/main" id="{564A176B-530D-46DF-8C22-CB3E325D3F2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샘플 텍스트</a:t>
            </a:r>
          </a:p>
        </p:txBody>
      </p: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464458CC-87E8-440C-A9E9-D8E1E0B493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7350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6D479CE-2DE1-4800-948F-385C3CF20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7">
            <a:extLst>
              <a:ext uri="{FF2B5EF4-FFF2-40B4-BE49-F238E27FC236}">
                <a16:creationId xmlns:a16="http://schemas.microsoft.com/office/drawing/2014/main" id="{F2DE27B3-A066-47FC-9ACB-6CB080C41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 anchor="ctr">
            <a:normAutofit/>
          </a:bodyPr>
          <a:lstStyle>
            <a:lvl1pPr algn="l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0B2E2283-471F-4157-98F4-1943DA10B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0F58127D-BBD9-4655-BEA6-91021785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272" y="65836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3" name="그림 개체 틀 11">
            <a:extLst>
              <a:ext uri="{FF2B5EF4-FFF2-40B4-BE49-F238E27FC236}">
                <a16:creationId xmlns:a16="http://schemas.microsoft.com/office/drawing/2014/main" id="{C4E959CE-E323-4F7E-9D53-6DE5DD865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8272" y="358444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65F4C50B-50BD-44F1-9148-992E83F5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25809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날짜 개체 틀 3">
            <a:extLst>
              <a:ext uri="{FF2B5EF4-FFF2-40B4-BE49-F238E27FC236}">
                <a16:creationId xmlns:a16="http://schemas.microsoft.com/office/drawing/2014/main" id="{9764E3EF-900F-4400-84C4-63FBEBB87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21" name="바닥글 개체 틀 4">
            <a:extLst>
              <a:ext uri="{FF2B5EF4-FFF2-40B4-BE49-F238E27FC236}">
                <a16:creationId xmlns:a16="http://schemas.microsoft.com/office/drawing/2014/main" id="{3E1CB21E-42E2-4942-BCAD-66952AABB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22" name="슬라이드 번호 개체 틀 5">
            <a:extLst>
              <a:ext uri="{FF2B5EF4-FFF2-40B4-BE49-F238E27FC236}">
                <a16:creationId xmlns:a16="http://schemas.microsoft.com/office/drawing/2014/main" id="{ABDF6841-1F86-481B-A857-4E5AC267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4128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2FD219BD-0F2E-4CDF-AEB4-C1D73E0F1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15">
            <a:extLst>
              <a:ext uri="{FF2B5EF4-FFF2-40B4-BE49-F238E27FC236}">
                <a16:creationId xmlns:a16="http://schemas.microsoft.com/office/drawing/2014/main" id="{1A909C9B-71E1-4575-BD94-8C51142F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 anchor="ctr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8" name="내용 개체 틀 16">
            <a:extLst>
              <a:ext uri="{FF2B5EF4-FFF2-40B4-BE49-F238E27FC236}">
                <a16:creationId xmlns:a16="http://schemas.microsoft.com/office/drawing/2014/main" id="{3B6580BC-B32B-4393-8B19-2B3F6B90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CB07FB4E-AACE-4322-82D4-4DA4A81616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5048" y="0"/>
            <a:ext cx="7616952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F4CA4665-3BE9-407E-884C-8EA287083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52099" y="2302005"/>
            <a:ext cx="2253018" cy="0"/>
          </a:xfrm>
          <a:prstGeom prst="line">
            <a:avLst/>
          </a:prstGeom>
          <a:ln w="19050">
            <a:solidFill>
              <a:schemeClr val="accent1">
                <a:lumMod val="7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069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E81C62-6E66-44D5-83D2-BADCC7373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113" y="2851343"/>
            <a:ext cx="8490581" cy="1746195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60A7876-9D0C-4685-8088-6FED23C9B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7350" y="4846921"/>
            <a:ext cx="6632107" cy="951488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1E679A24-160E-440A-9984-8923BC4B8DD8}"/>
              </a:ext>
            </a:extLst>
          </p:cNvPr>
          <p:cNvSpPr/>
          <p:nvPr/>
        </p:nvSpPr>
        <p:spPr>
          <a:xfrm rot="20618895" flipH="1">
            <a:off x="5561167" y="1911565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5066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E26100-27A9-4A24-9347-29B6A9BA4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3117186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A350C3-3185-4A0E-9E1F-504D7E6E0D1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26924"/>
            <a:ext cx="10515600" cy="1262726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7571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13902F6-08C1-4F71-90D1-FCA6563ECE2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11756"/>
            <a:ext cx="5181600" cy="4365207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9FB0FE5-5497-4854-B57F-7955ADCBCDA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11756"/>
            <a:ext cx="5181600" cy="4365207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BB698B4-B17B-4FAB-894D-5400BDEC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FBF5B355-1608-4ECA-8C03-3ABD722BC611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868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588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D37465-F6D9-414A-9829-B2793D3A5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7698"/>
            <a:ext cx="4061821" cy="155855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635B2F-EF96-4A99-8082-911D63A37A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47699"/>
            <a:ext cx="6172200" cy="52133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25EE3AB-F64B-4276-8303-CAE4B4F1D78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6256"/>
            <a:ext cx="4061821" cy="3662732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8936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43B7E-262A-4834-9437-C20690BF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89FC6C5-CFC6-43FC-9CD2-EB131734FA8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867985"/>
            <a:ext cx="6172200" cy="499306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DCAD41B-4C7D-4884-B895-CFDA0A4479C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1369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78978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527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69638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39767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278940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자유형(F)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81631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3914569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38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AFB555E-8FF5-457E-B328-53ABDB59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DA64ED7-3275-4F98-88B1-4F0832514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61459"/>
            <a:ext cx="10515600" cy="4340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F0BCFA-771C-4297-8ACE-974191C70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E317DE-CC16-4596-92A2-460BC081E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86E724-AEC3-4D96-A62C-C286B703F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4592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1" r:id="rId4"/>
    <p:sldLayoutId id="2147483650" r:id="rId5"/>
    <p:sldLayoutId id="2147483671" r:id="rId6"/>
    <p:sldLayoutId id="2147483670" r:id="rId7"/>
    <p:sldLayoutId id="2147483672" r:id="rId8"/>
    <p:sldLayoutId id="2147483654" r:id="rId9"/>
    <p:sldLayoutId id="2147483653" r:id="rId10"/>
    <p:sldLayoutId id="2147483667" r:id="rId11"/>
    <p:sldLayoutId id="2147483668" r:id="rId12"/>
    <p:sldLayoutId id="2147483669" r:id="rId13"/>
    <p:sldLayoutId id="2147483649" r:id="rId14"/>
    <p:sldLayoutId id="2147483651" r:id="rId15"/>
    <p:sldLayoutId id="2147483652" r:id="rId16"/>
    <p:sldLayoutId id="2147483655" r:id="rId17"/>
    <p:sldLayoutId id="2147483656" r:id="rId18"/>
    <p:sldLayoutId id="2147483657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>
              <a:alpha val="7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 spc="100" baseline="0">
          <a:solidFill>
            <a:schemeClr val="tx2">
              <a:alpha val="8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74320" indent="0" algn="l" defTabSz="914400" rtl="0" eaLnBrk="1" latinLnBrk="1" hangingPunct="1">
        <a:lnSpc>
          <a:spcPct val="120000"/>
        </a:lnSpc>
        <a:spcBef>
          <a:spcPts val="500"/>
        </a:spcBef>
        <a:buFontTx/>
        <a:buNone/>
        <a:defRPr sz="1800" b="1" kern="1200" spc="100" baseline="0">
          <a:solidFill>
            <a:schemeClr val="tx2">
              <a:alpha val="8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571500" indent="-3429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spc="100" baseline="0">
          <a:solidFill>
            <a:schemeClr val="tx2">
              <a:alpha val="8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640080" indent="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i="1" kern="1200" spc="100" baseline="0">
          <a:solidFill>
            <a:schemeClr val="tx2">
              <a:alpha val="8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914400" indent="-228600" algn="l" defTabSz="914400" rtl="0" eaLnBrk="1" latinLnBrk="1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100" baseline="0">
          <a:solidFill>
            <a:schemeClr val="tx2">
              <a:alpha val="8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552">
          <p15:clr>
            <a:srgbClr val="F26B43"/>
          </p15:clr>
        </p15:guide>
        <p15:guide id="3" pos="528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pos="7152">
          <p15:clr>
            <a:srgbClr val="F26B43"/>
          </p15:clr>
        </p15:guide>
        <p15:guide id="7" pos="2880">
          <p15:clr>
            <a:srgbClr val="F26B43"/>
          </p15:clr>
        </p15:guide>
        <p15:guide id="8" pos="4248">
          <p15:clr>
            <a:srgbClr val="F26B43"/>
          </p15:clr>
        </p15:guide>
        <p15:guide id="9" orient="horz" pos="600">
          <p15:clr>
            <a:srgbClr val="F26B43"/>
          </p15:clr>
        </p15:guide>
        <p15:guide id="10" orient="horz" pos="3792">
          <p15:clr>
            <a:srgbClr val="F26B43"/>
          </p15:clr>
        </p15:guide>
        <p15:guide id="11" pos="7272">
          <p15:clr>
            <a:srgbClr val="F26B43"/>
          </p15:clr>
        </p15:guide>
        <p15:guide id="12" pos="408">
          <p15:clr>
            <a:srgbClr val="F26B43"/>
          </p15:clr>
        </p15:guide>
        <p15:guide id="13" pos="4920">
          <p15:clr>
            <a:srgbClr val="F26B43"/>
          </p15:clr>
        </p15:guide>
        <p15:guide id="14" pos="2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365A3385-7A97-4B91-90E4-313A5F6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vert="horz" lIns="91440" tIns="45720" rIns="91440" bIns="45720" rtlCol="0" anchor="b" anchorCtr="0">
            <a:normAutofit fontScale="90000"/>
          </a:bodyPr>
          <a:lstStyle/>
          <a:p>
            <a:pPr rtl="0"/>
            <a:r>
              <a:rPr lang="en-US" altLang="ko-KR" sz="4000" b="1" dirty="0">
                <a:solidFill>
                  <a:schemeClr val="tx1"/>
                </a:solidFill>
              </a:rPr>
              <a:t>Prayer</a:t>
            </a:r>
            <a:r>
              <a:rPr lang="ko-KR" altLang="en-US" sz="4000" b="1" dirty="0">
                <a:solidFill>
                  <a:schemeClr val="tx1"/>
                </a:solidFill>
              </a:rPr>
              <a:t> </a:t>
            </a:r>
            <a:r>
              <a:rPr lang="en-US" altLang="ko-KR" sz="4000" b="1" dirty="0">
                <a:solidFill>
                  <a:schemeClr val="tx1"/>
                </a:solidFill>
              </a:rPr>
              <a:t>Meeting </a:t>
            </a:r>
            <a:br>
              <a:rPr lang="en-US" altLang="ko-KR" sz="4000" b="1" dirty="0">
                <a:solidFill>
                  <a:schemeClr val="tx1"/>
                </a:solidFill>
              </a:rPr>
            </a:br>
            <a:r>
              <a:rPr lang="en-US" altLang="ko-KR" sz="4000" b="1" dirty="0">
                <a:solidFill>
                  <a:schemeClr val="tx1"/>
                </a:solidFill>
              </a:rPr>
              <a:t>for Persecuted Church Worldwide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6D600243-42CA-42D2-A56A-C6924D272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116529"/>
            <a:ext cx="4383024" cy="9554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chemeClr val="tx1"/>
                </a:solidFill>
              </a:rPr>
              <a:t>2023</a:t>
            </a:r>
            <a:r>
              <a:rPr lang="ko-KR" altLang="en-US" sz="1400" dirty="0">
                <a:solidFill>
                  <a:schemeClr val="tx1"/>
                </a:solidFill>
              </a:rPr>
              <a:t>년 </a:t>
            </a:r>
            <a:r>
              <a:rPr lang="en-US" altLang="ko-KR" sz="1400" dirty="0">
                <a:solidFill>
                  <a:schemeClr val="tx1"/>
                </a:solidFill>
              </a:rPr>
              <a:t>8</a:t>
            </a:r>
            <a:r>
              <a:rPr lang="ko-KR" altLang="en-US" sz="1400" dirty="0">
                <a:solidFill>
                  <a:schemeClr val="tx1"/>
                </a:solidFill>
              </a:rPr>
              <a:t>월 </a:t>
            </a:r>
            <a:r>
              <a:rPr lang="en-US" altLang="ko-KR" sz="1400" dirty="0">
                <a:solidFill>
                  <a:schemeClr val="tx1"/>
                </a:solidFill>
              </a:rPr>
              <a:t>1</a:t>
            </a:r>
            <a:r>
              <a:rPr lang="ko-KR" altLang="en-US" sz="1400" dirty="0">
                <a:solidFill>
                  <a:schemeClr val="tx1"/>
                </a:solidFill>
              </a:rPr>
              <a:t>일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>
                <a:solidFill>
                  <a:schemeClr val="tx1"/>
                </a:solidFill>
              </a:rPr>
              <a:t>화</a:t>
            </a:r>
            <a:r>
              <a:rPr lang="en-US" altLang="ko-KR" sz="1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</a:rPr>
              <a:t>회의 </a:t>
            </a:r>
            <a:r>
              <a:rPr lang="en-US" altLang="ko-KR" sz="1400" dirty="0">
                <a:solidFill>
                  <a:schemeClr val="tx1"/>
                </a:solidFill>
              </a:rPr>
              <a:t>ID 4286956103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8" name="그림 개체 틀 7" descr="나무, 야외, 숲, 자연, 안개를 담은 그림">
            <a:extLst>
              <a:ext uri="{FF2B5EF4-FFF2-40B4-BE49-F238E27FC236}">
                <a16:creationId xmlns:a16="http://schemas.microsoft.com/office/drawing/2014/main" id="{E012FD38-BCDB-4D51-8DED-F3962AB9A4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024" y="0"/>
            <a:ext cx="7808976" cy="6858000"/>
          </a:xfrm>
        </p:spPr>
      </p:pic>
    </p:spTree>
    <p:extLst>
      <p:ext uri="{BB962C8B-B14F-4D97-AF65-F5344CB8AC3E}">
        <p14:creationId xmlns:p14="http://schemas.microsoft.com/office/powerpoint/2010/main" val="105761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C939E1-00A2-4A36-B095-E065A6DE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B54E3C-306E-4FC5-A69F-6423F774D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>
            <a:normAutofit/>
          </a:bodyPr>
          <a:lstStyle/>
          <a:p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이테 클로즈업 그림">
            <a:extLst>
              <a:ext uri="{FF2B5EF4-FFF2-40B4-BE49-F238E27FC236}">
                <a16:creationId xmlns:a16="http://schemas.microsoft.com/office/drawing/2014/main" id="{072D25A5-89BE-44C4-B28D-DA5455752A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512" y="4142232"/>
            <a:ext cx="2606040" cy="2075688"/>
          </a:xfrm>
        </p:spPr>
      </p:pic>
      <p:pic>
        <p:nvPicPr>
          <p:cNvPr id="11" name="그림 개체 틀 10" descr="작은 솔방울이 달린 푸른 나무 가지 클로즈업">
            <a:extLst>
              <a:ext uri="{FF2B5EF4-FFF2-40B4-BE49-F238E27FC236}">
                <a16:creationId xmlns:a16="http://schemas.microsoft.com/office/drawing/2014/main" id="{29ECE34D-620F-4312-BB89-40BCDBDB25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6041" y="4142232"/>
            <a:ext cx="2606040" cy="2075688"/>
          </a:xfrm>
        </p:spPr>
      </p:pic>
      <p:pic>
        <p:nvPicPr>
          <p:cNvPr id="13" name="그림 개체 틀 12" descr="나무 껍질 클로즈업">
            <a:extLst>
              <a:ext uri="{FF2B5EF4-FFF2-40B4-BE49-F238E27FC236}">
                <a16:creationId xmlns:a16="http://schemas.microsoft.com/office/drawing/2014/main" id="{5C2E09F6-794D-4CBA-A9C6-4460C18FC39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921" y="4142232"/>
            <a:ext cx="2606040" cy="2075688"/>
          </a:xfrm>
        </p:spPr>
      </p:pic>
      <p:pic>
        <p:nvPicPr>
          <p:cNvPr id="15" name="그림 개체 틀 14" descr="푸른 나무 가지 클로즈업">
            <a:extLst>
              <a:ext uri="{FF2B5EF4-FFF2-40B4-BE49-F238E27FC236}">
                <a16:creationId xmlns:a16="http://schemas.microsoft.com/office/drawing/2014/main" id="{4A4FF327-FD26-47EF-A265-02A0BB3793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100" y="4142232"/>
            <a:ext cx="2606040" cy="2075688"/>
          </a:xfrm>
        </p:spPr>
      </p:pic>
      <p:sp>
        <p:nvSpPr>
          <p:cNvPr id="74" name="날짜 개체 틀 73">
            <a:extLst>
              <a:ext uri="{FF2B5EF4-FFF2-40B4-BE49-F238E27FC236}">
                <a16:creationId xmlns:a16="http://schemas.microsoft.com/office/drawing/2014/main" id="{F58157BD-826A-4A73-AFE3-4DC840C3F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바닥글 개체 틀 74">
            <a:extLst>
              <a:ext uri="{FF2B5EF4-FFF2-40B4-BE49-F238E27FC236}">
                <a16:creationId xmlns:a16="http://schemas.microsoft.com/office/drawing/2014/main" id="{CF942400-E869-4121-A513-9B1FADE55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sp>
        <p:nvSpPr>
          <p:cNvPr id="76" name="슬라이드 번호 개체 틀 75">
            <a:extLst>
              <a:ext uri="{FF2B5EF4-FFF2-40B4-BE49-F238E27FC236}">
                <a16:creationId xmlns:a16="http://schemas.microsoft.com/office/drawing/2014/main" id="{4FCE912F-09D6-4C14-A807-126C32B03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723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77500" lnSpcReduction="2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나는 오픈도어의 이 핵심가치가 제일 맘에 와 닿는다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0CE88BB9-5E8A-474F-B7C0-BC6738C2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소개</a:t>
            </a:r>
          </a:p>
        </p:txBody>
      </p:sp>
      <p:sp>
        <p:nvSpPr>
          <p:cNvPr id="81" name="텍스트 개체 틀 80">
            <a:extLst>
              <a:ext uri="{FF2B5EF4-FFF2-40B4-BE49-F238E27FC236}">
                <a16:creationId xmlns:a16="http://schemas.microsoft.com/office/drawing/2014/main" id="{26331C6E-6EC6-4BCA-90FC-D61437684A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164" y="1900962"/>
            <a:ext cx="10112375" cy="19542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경기지역 기도용사들을 초대했습니다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dirty="0"/>
              <a:t>함께 박해 받는 지체들을 위해 기도하며 섬겨 가기를 원합니다</a:t>
            </a:r>
            <a:r>
              <a:rPr lang="en-US" altLang="ko-KR" dirty="0"/>
              <a:t>.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나무, 야외, 숲, 자연을 담은 그림">
            <a:extLst>
              <a:ext uri="{FF2B5EF4-FFF2-40B4-BE49-F238E27FC236}">
                <a16:creationId xmlns:a16="http://schemas.microsoft.com/office/drawing/2014/main" id="{28CD82BD-20D4-4910-9A71-4B534FCE62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0520"/>
            <a:ext cx="4067175" cy="2697480"/>
          </a:xfrm>
        </p:spPr>
      </p:pic>
      <p:sp>
        <p:nvSpPr>
          <p:cNvPr id="182" name="날짜 개체 틀 181">
            <a:extLst>
              <a:ext uri="{FF2B5EF4-FFF2-40B4-BE49-F238E27FC236}">
                <a16:creationId xmlns:a16="http://schemas.microsoft.com/office/drawing/2014/main" id="{0B26E46E-EDB2-4F95-99F9-6B864973B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개체 틀 14" descr="물방울이 맺힌 나뭇잎 클로즈업 ">
            <a:extLst>
              <a:ext uri="{FF2B5EF4-FFF2-40B4-BE49-F238E27FC236}">
                <a16:creationId xmlns:a16="http://schemas.microsoft.com/office/drawing/2014/main" id="{34C758CA-99BE-4230-9424-008948EC32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7175" y="4160520"/>
            <a:ext cx="4133088" cy="2697480"/>
          </a:xfrm>
        </p:spPr>
      </p:pic>
      <p:sp>
        <p:nvSpPr>
          <p:cNvPr id="183" name="바닥글 개체 틀 182">
            <a:extLst>
              <a:ext uri="{FF2B5EF4-FFF2-40B4-BE49-F238E27FC236}">
                <a16:creationId xmlns:a16="http://schemas.microsoft.com/office/drawing/2014/main" id="{32ABAB91-7623-454A-93BD-560C00AB8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pic>
        <p:nvPicPr>
          <p:cNvPr id="17" name="그림 개체 틀 16" descr="푸른 나무 가지 클로즈업">
            <a:extLst>
              <a:ext uri="{FF2B5EF4-FFF2-40B4-BE49-F238E27FC236}">
                <a16:creationId xmlns:a16="http://schemas.microsoft.com/office/drawing/2014/main" id="{B0A1EFCE-676C-4616-ABD3-11F042604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024" y="4160520"/>
            <a:ext cx="4005072" cy="2697480"/>
          </a:xfrm>
        </p:spPr>
      </p:pic>
      <p:sp>
        <p:nvSpPr>
          <p:cNvPr id="184" name="슬라이드 번호 개체 틀 183">
            <a:extLst>
              <a:ext uri="{FF2B5EF4-FFF2-40B4-BE49-F238E27FC236}">
                <a16:creationId xmlns:a16="http://schemas.microsoft.com/office/drawing/2014/main" id="{F09696C5-2D5D-4774-8ED7-53F2BB60D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1439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tx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tx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756538"/>
            <a:ext cx="4980202" cy="934240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이남 아프리카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사헬지역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 상황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식량부족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156603"/>
            <a:ext cx="4980202" cy="3832717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지난 주에 사하라 사막 이남 아프리카의 상황에 대한 여러 보고서가 발표되었습니다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쉽게 읽을 수는 없지만 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Arise Africa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캠페인에 비추어 볼 때 다음 사항에 유의할 필요가 있습니다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세계식량계획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(WFP)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은 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DRC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의 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"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잊혀진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"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위기에 대한 지원을 강화할 것을 국제 사회에 긴급 호소했습니다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호주 인구 규모인 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2,500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만 명이 넘는 사람들이 극심한 식량 불안에 직면해 있습니다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노르웨이 난민 위원회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(Norwegian Refugee Council)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의 연례 보고서에 따르면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처음으로 </a:t>
            </a:r>
            <a:r>
              <a:rPr lang="ko-KR" altLang="en-US" sz="1200" dirty="0" err="1">
                <a:solidFill>
                  <a:schemeClr val="tx1"/>
                </a:solidFill>
                <a:cs typeface="함초롬바탕" panose="02030604000101010101" pitchFamily="18" charset="-127"/>
              </a:rPr>
              <a:t>부르키나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 </a:t>
            </a:r>
            <a:r>
              <a:rPr lang="ko-KR" altLang="en-US" sz="1200" dirty="0" err="1">
                <a:solidFill>
                  <a:schemeClr val="tx1"/>
                </a:solidFill>
                <a:cs typeface="함초롬바탕" panose="02030604000101010101" pitchFamily="18" charset="-127"/>
              </a:rPr>
              <a:t>파소가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 세계에서 가장 소홀히 여겨지는 이주 위기 목록에서 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1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위를 차지했습니다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상위 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10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위는 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DRC(2),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수단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(4),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부룬디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(6),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말리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(7),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카메룬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(8), 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에티오피아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(10)</a:t>
            </a:r>
            <a:r>
              <a:rPr lang="ko-KR" altLang="en-US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와 함께 사하라 이남 아프리카가 대부분을 차지하고 있습니다</a:t>
            </a:r>
            <a:r>
              <a:rPr lang="en-US" altLang="ko-KR" sz="1200" dirty="0">
                <a:solidFill>
                  <a:schemeClr val="tx1"/>
                </a:solidFill>
                <a:cs typeface="함초롬바탕" panose="02030604000101010101" pitchFamily="18" charset="-127"/>
              </a:rPr>
              <a:t>.</a:t>
            </a:r>
            <a:endParaRPr lang="ko-KR" altLang="en-US" sz="1200" dirty="0">
              <a:solidFill>
                <a:schemeClr val="tx1"/>
              </a:solidFill>
              <a:cs typeface="함초롬바탕" panose="02030604000101010101" pitchFamily="18" charset="-127"/>
            </a:endParaRPr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175" y="787806"/>
            <a:ext cx="5542816" cy="274018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4ADEEA-3A2E-C00C-EF59-0614E7E87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175" y="4271369"/>
            <a:ext cx="5542816" cy="1465197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sz="2000" b="1" dirty="0">
                <a:solidFill>
                  <a:srgbClr val="FF0000">
                    <a:alpha val="85000"/>
                  </a:srgbClr>
                </a:solidFill>
              </a:rPr>
              <a:t>5,170</a:t>
            </a:r>
            <a:r>
              <a:rPr lang="ko-KR" altLang="en-US" sz="2000" b="1" dirty="0">
                <a:solidFill>
                  <a:srgbClr val="FF0000">
                    <a:alpha val="85000"/>
                  </a:srgbClr>
                </a:solidFill>
              </a:rPr>
              <a:t>명</a:t>
            </a:r>
            <a:r>
              <a:rPr lang="ko-KR" altLang="en-US" sz="2000" dirty="0"/>
              <a:t>의 기독교인들이 신앙을 이유로 살해 되었습니다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b="1" dirty="0">
                <a:solidFill>
                  <a:srgbClr val="FF0000">
                    <a:alpha val="85000"/>
                  </a:srgbClr>
                </a:solidFill>
              </a:rPr>
              <a:t>1,500</a:t>
            </a:r>
            <a:r>
              <a:rPr lang="ko-KR" altLang="en-US" sz="2000" b="1" dirty="0">
                <a:solidFill>
                  <a:srgbClr val="FF0000">
                    <a:alpha val="85000"/>
                  </a:srgbClr>
                </a:solidFill>
              </a:rPr>
              <a:t>명</a:t>
            </a:r>
            <a:r>
              <a:rPr lang="ko-KR" altLang="en-US" sz="2000" dirty="0"/>
              <a:t>의 기독교인들이 성폭력을 당했습니다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b="1" dirty="0">
                <a:solidFill>
                  <a:srgbClr val="FF0000">
                    <a:alpha val="85000"/>
                  </a:srgbClr>
                </a:solidFill>
              </a:rPr>
              <a:t>2,714</a:t>
            </a:r>
            <a:r>
              <a:rPr lang="ko-KR" altLang="en-US" sz="2000" b="1" dirty="0">
                <a:solidFill>
                  <a:srgbClr val="FF0000">
                    <a:alpha val="85000"/>
                  </a:srgbClr>
                </a:solidFill>
              </a:rPr>
              <a:t>명</a:t>
            </a:r>
            <a:r>
              <a:rPr lang="ko-KR" altLang="en-US" sz="2000" dirty="0"/>
              <a:t>의 기독교인들이 납치를 당했습니다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7FAA66F-59F8-E2F6-0582-B13406C2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/>
          <a:lstStyle/>
          <a:p>
            <a:r>
              <a:rPr lang="en-US" dirty="0"/>
              <a:t>Sub Saharan Africa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이남 아프리카</a:t>
            </a:r>
            <a:endParaRPr 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780E80B2-92F0-D18D-9D88-D4197709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1CB528C-3B99-CFE6-7410-77977F69C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9FB3E957-0411-F357-CC62-42ACA6A79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/>
              <a:t>• Sub-Saharan Africa: </a:t>
            </a:r>
            <a:r>
              <a:rPr lang="ko-KR" altLang="en-US" dirty="0"/>
              <a:t>사하라 사막 아래의 모든 아프리카 국가</a:t>
            </a:r>
            <a:endParaRPr lang="en-US" altLang="ko-KR" dirty="0"/>
          </a:p>
          <a:p>
            <a:r>
              <a:rPr lang="ko-KR" altLang="en-US" dirty="0"/>
              <a:t>서쪽으로는 대서양에서 동쪽으로는 아덴만까지 이어지는 광대한 지리적 영역이다</a:t>
            </a:r>
            <a:r>
              <a:rPr lang="en-US" altLang="ko-KR" dirty="0"/>
              <a:t>. </a:t>
            </a:r>
            <a:r>
              <a:rPr lang="ko-KR" altLang="en-US" dirty="0"/>
              <a:t>남쪽으로 인도양으로 내려간다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세네갈</a:t>
            </a:r>
            <a:r>
              <a:rPr lang="en-US" altLang="ko-KR" dirty="0"/>
              <a:t>, </a:t>
            </a:r>
            <a:r>
              <a:rPr lang="ko-KR" altLang="en-US" dirty="0"/>
              <a:t>말리</a:t>
            </a:r>
            <a:r>
              <a:rPr lang="en-US" altLang="ko-KR" dirty="0"/>
              <a:t>,</a:t>
            </a:r>
            <a:r>
              <a:rPr lang="ko-KR" altLang="en-US" dirty="0"/>
              <a:t>니제르</a:t>
            </a:r>
            <a:r>
              <a:rPr lang="en-US" altLang="ko-KR" dirty="0"/>
              <a:t>, </a:t>
            </a:r>
            <a:r>
              <a:rPr lang="ko-KR" altLang="en-US" dirty="0"/>
              <a:t>나이지리아</a:t>
            </a:r>
            <a:r>
              <a:rPr lang="en-US" altLang="ko-KR" dirty="0"/>
              <a:t>, </a:t>
            </a:r>
            <a:r>
              <a:rPr lang="ko-KR" altLang="en-US" dirty="0" err="1"/>
              <a:t>부르키나</a:t>
            </a:r>
            <a:r>
              <a:rPr lang="ko-KR" altLang="en-US" dirty="0"/>
              <a:t> </a:t>
            </a:r>
            <a:r>
              <a:rPr lang="ko-KR" altLang="en-US" dirty="0" err="1"/>
              <a:t>파소</a:t>
            </a:r>
            <a:r>
              <a:rPr lang="en-US" altLang="ko-KR" dirty="0"/>
              <a:t>, </a:t>
            </a:r>
            <a:r>
              <a:rPr lang="ko-KR" altLang="en-US" dirty="0"/>
              <a:t>케냐</a:t>
            </a:r>
            <a:r>
              <a:rPr lang="en-US" altLang="ko-KR" dirty="0"/>
              <a:t>, </a:t>
            </a:r>
            <a:r>
              <a:rPr lang="ko-KR" altLang="en-US" dirty="0"/>
              <a:t>카메룬</a:t>
            </a:r>
            <a:r>
              <a:rPr lang="en-US" altLang="ko-KR" dirty="0"/>
              <a:t>,</a:t>
            </a:r>
            <a:r>
              <a:rPr lang="ko-KR" altLang="en-US" dirty="0"/>
              <a:t>콩고 민주 공화국</a:t>
            </a:r>
            <a:r>
              <a:rPr lang="en-US" altLang="ko-KR" dirty="0"/>
              <a:t>, </a:t>
            </a:r>
            <a:r>
              <a:rPr lang="ko-KR" altLang="en-US" dirty="0"/>
              <a:t>모잠비크 등</a:t>
            </a:r>
            <a:r>
              <a:rPr lang="en-US" altLang="ko-KR" dirty="0"/>
              <a:t>.</a:t>
            </a:r>
            <a:r>
              <a:rPr lang="ko-KR" altLang="en-US" dirty="0"/>
              <a:t>심지어 남아프리카 공화국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이 국가들은 상대적인 안정을 누렸습니다</a:t>
            </a:r>
            <a:r>
              <a:rPr lang="en-US" altLang="ko-KR" dirty="0"/>
              <a:t>. </a:t>
            </a:r>
            <a:r>
              <a:rPr lang="ko-KR" altLang="en-US" dirty="0"/>
              <a:t>예전에는 훌륭한 관광지였지만</a:t>
            </a:r>
            <a:r>
              <a:rPr lang="en-US" altLang="ko-KR" dirty="0"/>
              <a:t>, </a:t>
            </a:r>
            <a:r>
              <a:rPr lang="ko-KR" altLang="en-US" dirty="0"/>
              <a:t>최근 </a:t>
            </a:r>
            <a:r>
              <a:rPr lang="en-US" altLang="ko-KR" dirty="0"/>
              <a:t>10</a:t>
            </a:r>
            <a:r>
              <a:rPr lang="ko-KR" altLang="en-US" dirty="0"/>
              <a:t>여년 사이에 모든 것이 바뀌었습니다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사람들의 일상 생활에 영향을 미치는 사회적 안전망이 크게 악화되었습니다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지역 전체에 걸쳐서 주요박해의 원인인 이슬람 반란이 </a:t>
            </a:r>
            <a:r>
              <a:rPr lang="ko-KR" altLang="en-US" dirty="0" err="1"/>
              <a:t>급증되고</a:t>
            </a:r>
            <a:r>
              <a:rPr lang="ko-KR" altLang="en-US" dirty="0"/>
              <a:t> 있습니다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D77F5DC5-73E5-6D23-BD1E-B7C92AD21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내용 개체 틀 13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9B6935A7-4C49-E315-3613-D2A998AE380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95801" y="2505075"/>
            <a:ext cx="4060152" cy="3684588"/>
          </a:xfrm>
          <a:noFill/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22ED033-DA60-257D-2A3A-6F52D9A2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0A8A315-64D6-4620-89B7-7E0CCBABE8FD}" type="datetime1">
              <a:rPr lang="ko-KR" altLang="en-US" smtClean="0"/>
              <a:pPr>
                <a:spcAft>
                  <a:spcPts val="600"/>
                </a:spcAft>
              </a:pPr>
              <a:t>2023-08-02</a:t>
            </a:fld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1C11221-39A0-3001-D11A-A0AD1F14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45378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D8E534-ADC9-E479-B6EA-567177FC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사막 이남 아프리카의 폭력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E3FCC02-DA73-5605-8225-BE737E5C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50D78B6-256E-C778-82A8-D892D0223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" name="내용 개체 틀 10" descr="지도, 아틀라스, 텍스트, 도표이(가) 표시된 사진&#10;&#10;자동 생성된 설명">
            <a:extLst>
              <a:ext uri="{FF2B5EF4-FFF2-40B4-BE49-F238E27FC236}">
                <a16:creationId xmlns:a16="http://schemas.microsoft.com/office/drawing/2014/main" id="{86BC76F7-1912-D0A7-F006-306F76AFDC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43561" y="2511425"/>
            <a:ext cx="3664490" cy="3684588"/>
          </a:xfrm>
        </p:spPr>
      </p:pic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5C98771-9594-C664-A668-388411A144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558FB2C-E98D-4DB7-75A5-79C96F65E60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dirty="0"/>
              <a:t>종교적 극단주의가 급증하고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급진적인 가르침</a:t>
            </a:r>
            <a:r>
              <a:rPr lang="en-US" altLang="ko-KR" dirty="0"/>
              <a:t>/</a:t>
            </a:r>
            <a:r>
              <a:rPr lang="ko-KR" altLang="en-US" dirty="0"/>
              <a:t>이데올로기인 급진적인 이슬람은 기독교인과 같은 종교적 소수자에 대한 적대감을 표출한다</a:t>
            </a:r>
            <a:r>
              <a:rPr lang="en-US" altLang="ko-KR" dirty="0"/>
              <a:t>. </a:t>
            </a:r>
            <a:r>
              <a:rPr lang="ko-KR" altLang="en-US" dirty="0"/>
              <a:t>기독교인을 대하는 사람들의 태도가 바뀌고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다양한 그룹이 활동하고 있다</a:t>
            </a:r>
            <a:r>
              <a:rPr lang="en-US" altLang="ko-KR" dirty="0"/>
              <a:t>. </a:t>
            </a:r>
            <a:r>
              <a:rPr lang="ko-KR" altLang="en-US" dirty="0"/>
              <a:t>일부는 </a:t>
            </a:r>
            <a:r>
              <a:rPr lang="ko-KR" altLang="en-US" dirty="0" err="1"/>
              <a:t>알카에다와</a:t>
            </a:r>
            <a:r>
              <a:rPr lang="ko-KR" altLang="en-US" dirty="0"/>
              <a:t> 연결되어 있고</a:t>
            </a:r>
            <a:r>
              <a:rPr lang="en-US" altLang="ko-KR" dirty="0"/>
              <a:t>, </a:t>
            </a:r>
            <a:r>
              <a:rPr lang="ko-KR" altLang="en-US" dirty="0"/>
              <a:t>또 다른 사람들은 이슬람 국가와 연계되어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서아프리카</a:t>
            </a:r>
            <a:r>
              <a:rPr lang="en-US" altLang="ko-KR" dirty="0"/>
              <a:t>(</a:t>
            </a:r>
            <a:r>
              <a:rPr lang="ko-KR" altLang="en-US" dirty="0" err="1"/>
              <a:t>사헬</a:t>
            </a:r>
            <a:r>
              <a:rPr lang="ko-KR" altLang="en-US" dirty="0"/>
              <a:t> 지역</a:t>
            </a:r>
            <a:r>
              <a:rPr lang="en-US" altLang="ko-KR" dirty="0"/>
              <a:t>): </a:t>
            </a:r>
            <a:r>
              <a:rPr lang="ko-KR" altLang="en-US" dirty="0"/>
              <a:t>말리</a:t>
            </a:r>
            <a:r>
              <a:rPr lang="en-US" altLang="ko-KR" dirty="0"/>
              <a:t>, </a:t>
            </a:r>
            <a:r>
              <a:rPr lang="ko-KR" altLang="en-US" dirty="0"/>
              <a:t>니제르 또는 부르키나파소의 주요 단체는 </a:t>
            </a:r>
            <a:r>
              <a:rPr lang="en-US" altLang="ko-KR" dirty="0"/>
              <a:t>SGIM(</a:t>
            </a:r>
            <a:r>
              <a:rPr lang="ko-KR" altLang="en-US" dirty="0"/>
              <a:t>이슬람 지원 그룹</a:t>
            </a:r>
            <a:r>
              <a:rPr lang="en-US" altLang="ko-KR" dirty="0"/>
              <a:t>, Support Group for Islam and Muslims, </a:t>
            </a:r>
            <a:r>
              <a:rPr lang="ko-KR" altLang="en-US" dirty="0"/>
              <a:t>아랍어 약어로 </a:t>
            </a:r>
            <a:r>
              <a:rPr lang="en-US" altLang="ko-KR" dirty="0"/>
              <a:t>JMNL</a:t>
            </a:r>
            <a:r>
              <a:rPr lang="ko-KR" altLang="en-US" dirty="0"/>
              <a:t>이라고도 함</a:t>
            </a:r>
            <a:r>
              <a:rPr lang="en-US" altLang="ko-KR" dirty="0"/>
              <a:t>) </a:t>
            </a:r>
            <a:r>
              <a:rPr lang="ko-KR" altLang="en-US" dirty="0"/>
              <a:t>이는 </a:t>
            </a:r>
            <a:r>
              <a:rPr lang="ko-KR" altLang="en-US" dirty="0" err="1"/>
              <a:t>알카에다와</a:t>
            </a:r>
            <a:r>
              <a:rPr lang="ko-KR" altLang="en-US" dirty="0"/>
              <a:t> </a:t>
            </a:r>
            <a:r>
              <a:rPr lang="en-US" altLang="ko-KR" dirty="0"/>
              <a:t>ISGS(Islamic State in Greater Sahara)</a:t>
            </a:r>
            <a:r>
              <a:rPr lang="ko-KR" altLang="en-US" dirty="0"/>
              <a:t>와 연계됨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차드 호수 유역</a:t>
            </a:r>
            <a:r>
              <a:rPr lang="en-US" altLang="ko-KR" dirty="0"/>
              <a:t>: </a:t>
            </a:r>
            <a:r>
              <a:rPr lang="ko-KR" altLang="en-US" dirty="0"/>
              <a:t>나이지리아</a:t>
            </a:r>
            <a:r>
              <a:rPr lang="en-US" altLang="ko-KR" dirty="0"/>
              <a:t>, </a:t>
            </a:r>
            <a:r>
              <a:rPr lang="ko-KR" altLang="en-US" dirty="0"/>
              <a:t>카메룬</a:t>
            </a:r>
            <a:r>
              <a:rPr lang="en-US" altLang="ko-KR" dirty="0"/>
              <a:t>, </a:t>
            </a:r>
            <a:r>
              <a:rPr lang="ko-KR" altLang="en-US" dirty="0"/>
              <a:t>차드 및 니제르에서는</a:t>
            </a:r>
            <a:r>
              <a:rPr lang="en-US" altLang="ko-KR" dirty="0"/>
              <a:t> </a:t>
            </a:r>
            <a:r>
              <a:rPr lang="ko-KR" altLang="en-US" dirty="0" err="1"/>
              <a:t>보코하람이</a:t>
            </a:r>
            <a:r>
              <a:rPr lang="ko-KR" altLang="en-US" dirty="0"/>
              <a:t> </a:t>
            </a:r>
            <a:r>
              <a:rPr lang="en-US" altLang="ko-KR" dirty="0"/>
              <a:t>2009</a:t>
            </a:r>
            <a:r>
              <a:rPr lang="ko-KR" altLang="en-US" dirty="0"/>
              <a:t>년부터 활동했으며</a:t>
            </a:r>
            <a:r>
              <a:rPr lang="en-US" altLang="ko-KR" dirty="0"/>
              <a:t>, ISWAP(Islamic State West-Africa)</a:t>
            </a:r>
            <a:r>
              <a:rPr lang="ko-KR" altLang="en-US" dirty="0"/>
              <a:t>가 추가되어 두 개로 분할되었다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8185B2B-7416-6FF9-4DDA-3EDB39F8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A8A315-64D6-4620-89B7-7E0CCBABE8FD}" type="datetime1">
              <a:rPr lang="ko-KR" altLang="en-US" smtClean="0"/>
              <a:pPr rtl="0"/>
              <a:t>2023-08-02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06BB544-69C6-6C62-4496-F7DAE2D9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0559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F2F28AD-0D84-1948-0ECF-FC9EA0A60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사막 이남 아프리카의 폭력</a:t>
            </a:r>
            <a:endParaRPr 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73230C1-AFAD-1C86-312C-4364E9E1F3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0EC5B29-9BC5-DC7C-B430-E6CD9C390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동아프리카</a:t>
            </a:r>
            <a:r>
              <a:rPr lang="en-US" altLang="ko-KR" sz="1300" dirty="0"/>
              <a:t>: al-Shabaab</a:t>
            </a:r>
            <a:r>
              <a:rPr lang="ko-KR" altLang="en-US" sz="1300" dirty="0"/>
              <a:t>은 소말리아에서 활동하고 있다</a:t>
            </a:r>
            <a:r>
              <a:rPr lang="en-US" altLang="ko-KR" sz="1300" dirty="0"/>
              <a:t>.</a:t>
            </a:r>
            <a:r>
              <a:rPr lang="ko-KR" altLang="en-US" sz="1300" dirty="0"/>
              <a:t>인접한 케냐와 탄자니아 등</a:t>
            </a:r>
            <a:endParaRPr lang="en-US" altLang="ko-KR" sz="13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중앙 아프리카 지역</a:t>
            </a:r>
            <a:r>
              <a:rPr lang="en-US" altLang="ko-KR" sz="1300" dirty="0"/>
              <a:t>(</a:t>
            </a:r>
            <a:r>
              <a:rPr lang="ko-KR" altLang="en-US" sz="1300" dirty="0"/>
              <a:t>특히 오대호</a:t>
            </a:r>
            <a:r>
              <a:rPr lang="en-US" altLang="ko-KR" sz="1300" dirty="0"/>
              <a:t>)</a:t>
            </a:r>
            <a:r>
              <a:rPr lang="ko-KR" altLang="en-US" sz="1300" dirty="0"/>
              <a:t>지역</a:t>
            </a:r>
            <a:r>
              <a:rPr lang="en-US" altLang="ko-KR" sz="1300" dirty="0"/>
              <a:t>): ADF(</a:t>
            </a:r>
            <a:r>
              <a:rPr lang="ko-KR" altLang="en-US" sz="1300" dirty="0"/>
              <a:t>연합민주군</a:t>
            </a:r>
            <a:r>
              <a:rPr lang="en-US" altLang="ko-KR" sz="1300" dirty="0"/>
              <a:t>)</a:t>
            </a:r>
            <a:r>
              <a:rPr lang="ko-KR" altLang="en-US" sz="1300" dirty="0"/>
              <a:t>이 콩고민주공화국 동부지역에서 활동하고 있다</a:t>
            </a:r>
            <a:r>
              <a:rPr lang="en-US" altLang="ko-KR" sz="1300" dirty="0"/>
              <a:t>. </a:t>
            </a:r>
            <a:r>
              <a:rPr lang="ko-KR" altLang="en-US" sz="1300" dirty="0"/>
              <a:t>이는 </a:t>
            </a:r>
            <a:r>
              <a:rPr lang="en-US" altLang="ko-KR" sz="1300" dirty="0"/>
              <a:t>ISCAP(Islamic State Central Africa Province)</a:t>
            </a:r>
            <a:r>
              <a:rPr lang="ko-KR" altLang="en-US" sz="1300" dirty="0"/>
              <a:t>로도 알려져 있다</a:t>
            </a:r>
            <a:r>
              <a:rPr lang="en-US" altLang="ko-KR" sz="1300" dirty="0"/>
              <a:t>.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남아프리카</a:t>
            </a:r>
            <a:r>
              <a:rPr lang="en-US" altLang="ko-KR" sz="1300" dirty="0"/>
              <a:t>: </a:t>
            </a:r>
            <a:r>
              <a:rPr lang="ko-KR" altLang="en-US" sz="1300" dirty="0"/>
              <a:t>모잠비크 북부 </a:t>
            </a:r>
            <a:r>
              <a:rPr lang="ko-KR" altLang="en-US" sz="1300" dirty="0" err="1"/>
              <a:t>카보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델가도</a:t>
            </a:r>
            <a:r>
              <a:rPr lang="ko-KR" altLang="en-US" sz="1300" dirty="0"/>
              <a:t> 주에서는 </a:t>
            </a:r>
            <a:r>
              <a:rPr lang="en-US" altLang="ko-KR" sz="1300" dirty="0"/>
              <a:t>ISCAP(Islamic State Central Africa Province)</a:t>
            </a:r>
            <a:r>
              <a:rPr lang="ko-KR" altLang="en-US" sz="1300" dirty="0"/>
              <a:t> 계열의 </a:t>
            </a:r>
            <a:r>
              <a:rPr lang="en-US" altLang="ko-KR" sz="1300" dirty="0"/>
              <a:t>al </a:t>
            </a:r>
            <a:r>
              <a:rPr lang="en-US" altLang="ko-KR" sz="1300" dirty="0" err="1"/>
              <a:t>Shabaab</a:t>
            </a:r>
            <a:r>
              <a:rPr lang="en-US" altLang="ko-KR" sz="1300" dirty="0"/>
              <a:t>(</a:t>
            </a:r>
            <a:r>
              <a:rPr lang="ko-KR" altLang="en-US" sz="1300" dirty="0"/>
              <a:t>아랍 청소년</a:t>
            </a:r>
            <a:r>
              <a:rPr lang="en-US" altLang="ko-KR" sz="1300" dirty="0"/>
              <a:t>)</a:t>
            </a:r>
            <a:r>
              <a:rPr lang="ko-KR" altLang="en-US" sz="1300" dirty="0"/>
              <a:t>으로 알려진 또 다른 그룹이 활동하고 있다</a:t>
            </a:r>
            <a:r>
              <a:rPr lang="en-US" altLang="ko-KR" sz="1300" dirty="0"/>
              <a:t>. </a:t>
            </a:r>
            <a:r>
              <a:rPr lang="ko-KR" altLang="en-US" sz="1300" dirty="0"/>
              <a:t>이는 소말리아의 알 </a:t>
            </a:r>
            <a:r>
              <a:rPr lang="ko-KR" altLang="en-US" sz="1300" dirty="0" err="1"/>
              <a:t>샤바브와</a:t>
            </a:r>
            <a:r>
              <a:rPr lang="ko-KR" altLang="en-US" sz="1300" dirty="0"/>
              <a:t> 직접 연관이 없음</a:t>
            </a:r>
            <a:r>
              <a:rPr lang="en-US" altLang="ko-KR" sz="1300" dirty="0"/>
              <a:t>.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altLang="ko-KR" sz="13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대륙의 어떤 지역도 이슬람 반란군으로부터 안전하지 않다</a:t>
            </a:r>
            <a:r>
              <a:rPr lang="en-US" altLang="ko-KR" sz="1300" dirty="0"/>
              <a:t>. </a:t>
            </a:r>
          </a:p>
        </p:txBody>
      </p:sp>
      <p:pic>
        <p:nvPicPr>
          <p:cNvPr id="11" name="내용 개체 틀 10" descr="지도, 아틀라스, 텍스트, 도표이(가) 표시된 사진&#10;&#10;자동 생성된 설명">
            <a:extLst>
              <a:ext uri="{FF2B5EF4-FFF2-40B4-BE49-F238E27FC236}">
                <a16:creationId xmlns:a16="http://schemas.microsoft.com/office/drawing/2014/main" id="{8758194F-D317-EE5D-FB24-E4659CE198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7343775" y="1883664"/>
            <a:ext cx="4094226" cy="4114800"/>
          </a:xfrm>
          <a:noFill/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8FB9AAC8-F7DB-C432-D6B7-ACEDCA23872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1596CB-EA40-67CF-EFBA-2F3F01C0A79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 rtl="0">
                <a:spcAft>
                  <a:spcPts val="600"/>
                </a:spcAft>
              </a:pPr>
              <a:t>11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6353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8F10FD-C574-565E-63C1-1351FB4E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사헬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지역 </a:t>
            </a:r>
            <a:r>
              <a:rPr lang="en-US" altLang="ko-KR" sz="2000" dirty="0"/>
              <a:t>The Sahel region </a:t>
            </a:r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2DEDBBC-39D8-E2C9-4602-20B4A0DF56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ko-KR" altLang="en-US" noProof="0"/>
              <a:t>샘플 바닥글 텍스트</a:t>
            </a:r>
            <a:endParaRPr lang="ko-KR" altLang="en-US" noProof="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E6F2931-380A-E0B9-6F45-269D8D906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o-KR" altLang="en-US" dirty="0" err="1"/>
              <a:t>사헬</a:t>
            </a:r>
            <a:r>
              <a:rPr lang="ko-KR" altLang="en-US" dirty="0"/>
              <a:t> 지역은 사하라 사막과 열대림 사이의 연결 지점</a:t>
            </a:r>
            <a:r>
              <a:rPr lang="en-US" altLang="ko-KR" dirty="0"/>
              <a:t>/</a:t>
            </a:r>
            <a:r>
              <a:rPr lang="ko-KR" altLang="en-US" dirty="0"/>
              <a:t>벨트입니다</a:t>
            </a:r>
            <a:r>
              <a:rPr lang="en-US" altLang="ko-KR" dirty="0"/>
              <a:t>.  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주로 이슬람 국가로 구성됨</a:t>
            </a:r>
            <a:endParaRPr lang="en-US" altLang="ko-KR" dirty="0"/>
          </a:p>
          <a:p>
            <a:r>
              <a:rPr lang="en-US" altLang="ko-KR" dirty="0"/>
              <a:t>• </a:t>
            </a:r>
            <a:r>
              <a:rPr lang="ko-KR" altLang="en-US" dirty="0"/>
              <a:t>매우 취약한 상황</a:t>
            </a:r>
            <a:r>
              <a:rPr lang="en-US" altLang="ko-KR" dirty="0"/>
              <a:t>:</a:t>
            </a:r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세계에서 가장 가난함</a:t>
            </a:r>
            <a:endParaRPr lang="en-US" altLang="ko-KR" dirty="0"/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기후 변화</a:t>
            </a:r>
            <a:r>
              <a:rPr lang="en-US" altLang="ko-KR" dirty="0"/>
              <a:t>(</a:t>
            </a:r>
            <a:r>
              <a:rPr lang="ko-KR" altLang="en-US" dirty="0"/>
              <a:t>가뭄</a:t>
            </a:r>
            <a:r>
              <a:rPr lang="en-US" altLang="ko-KR" dirty="0"/>
              <a:t>, </a:t>
            </a:r>
            <a:r>
              <a:rPr lang="ko-KR" altLang="en-US" dirty="0"/>
              <a:t>홍수</a:t>
            </a:r>
            <a:r>
              <a:rPr lang="en-US" altLang="ko-KR" dirty="0"/>
              <a:t>, </a:t>
            </a:r>
            <a:r>
              <a:rPr lang="ko-KR" altLang="en-US" dirty="0"/>
              <a:t>기근 등</a:t>
            </a:r>
            <a:r>
              <a:rPr lang="en-US" altLang="ko-KR" dirty="0"/>
              <a:t>)</a:t>
            </a:r>
            <a:r>
              <a:rPr lang="ko-KR" altLang="en-US" dirty="0"/>
              <a:t>에 취약함</a:t>
            </a:r>
            <a:endParaRPr lang="en-US" altLang="ko-KR" dirty="0"/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높은 수준의 인구 성장과 청년 실업</a:t>
            </a:r>
            <a:r>
              <a:rPr lang="en-US" altLang="ko-KR" dirty="0"/>
              <a:t>(</a:t>
            </a:r>
            <a:r>
              <a:rPr lang="ko-KR" altLang="en-US" dirty="0"/>
              <a:t>폭탄</a:t>
            </a:r>
            <a:r>
              <a:rPr lang="en-US" altLang="ko-KR" dirty="0"/>
              <a:t>!)</a:t>
            </a:r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거버넌스 문제</a:t>
            </a:r>
            <a:r>
              <a:rPr lang="en-US" altLang="ko-KR" dirty="0"/>
              <a:t>/</a:t>
            </a:r>
            <a:r>
              <a:rPr lang="ko-KR" altLang="en-US" dirty="0"/>
              <a:t>국가의 부재</a:t>
            </a:r>
            <a:r>
              <a:rPr lang="en-US" altLang="ko-KR" dirty="0"/>
              <a:t>: </a:t>
            </a:r>
            <a:r>
              <a:rPr lang="ko-KR" altLang="en-US" dirty="0"/>
              <a:t>학교</a:t>
            </a:r>
            <a:r>
              <a:rPr lang="en-US" altLang="ko-KR" dirty="0"/>
              <a:t>, </a:t>
            </a:r>
            <a:r>
              <a:rPr lang="ko-KR" altLang="en-US" dirty="0"/>
              <a:t>도로</a:t>
            </a:r>
            <a:r>
              <a:rPr lang="en-US" altLang="ko-KR" dirty="0"/>
              <a:t>, </a:t>
            </a:r>
            <a:r>
              <a:rPr lang="ko-KR" altLang="en-US" dirty="0"/>
              <a:t>의료 시설</a:t>
            </a:r>
            <a:r>
              <a:rPr lang="en-US" altLang="ko-KR" dirty="0"/>
              <a:t>, </a:t>
            </a:r>
            <a:r>
              <a:rPr lang="ko-KR" altLang="en-US" dirty="0"/>
              <a:t>치안과 같은 기본 인프라가 부족</a:t>
            </a:r>
            <a:endParaRPr lang="en-US" altLang="ko-KR" dirty="0"/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권력 공백을 이용하고 천연 자원</a:t>
            </a:r>
            <a:r>
              <a:rPr lang="en-US" altLang="ko-KR" dirty="0"/>
              <a:t>(</a:t>
            </a:r>
            <a:r>
              <a:rPr lang="ko-KR" altLang="en-US" dirty="0"/>
              <a:t>물</a:t>
            </a:r>
            <a:r>
              <a:rPr lang="en-US" altLang="ko-KR" dirty="0"/>
              <a:t>, </a:t>
            </a:r>
            <a:r>
              <a:rPr lang="ko-KR" altLang="en-US" dirty="0"/>
              <a:t>방목지</a:t>
            </a:r>
            <a:r>
              <a:rPr lang="en-US" altLang="ko-KR" dirty="0"/>
              <a:t>/</a:t>
            </a:r>
            <a:r>
              <a:rPr lang="ko-KR" altLang="en-US" dirty="0"/>
              <a:t>농지 등</a:t>
            </a:r>
            <a:r>
              <a:rPr lang="en-US" altLang="ko-KR" dirty="0"/>
              <a:t>)</a:t>
            </a:r>
            <a:r>
              <a:rPr lang="ko-KR" altLang="en-US" dirty="0"/>
              <a:t>의 접근에 대한 지역적 불만</a:t>
            </a:r>
            <a:r>
              <a:rPr lang="en-US" altLang="ko-KR" dirty="0"/>
              <a:t>/</a:t>
            </a:r>
            <a:r>
              <a:rPr lang="ko-KR" altLang="en-US" dirty="0"/>
              <a:t>갈등을 증폭시키는 무장단체들</a:t>
            </a:r>
            <a:r>
              <a:rPr lang="en-US" altLang="ko-KR" dirty="0"/>
              <a:t>.  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자금 출처</a:t>
            </a:r>
            <a:r>
              <a:rPr lang="en-US" altLang="ko-KR" dirty="0"/>
              <a:t>: </a:t>
            </a:r>
            <a:r>
              <a:rPr lang="ko-KR" altLang="en-US" dirty="0"/>
              <a:t>지하 경제</a:t>
            </a:r>
            <a:r>
              <a:rPr lang="en-US" altLang="ko-KR" dirty="0"/>
              <a:t>/</a:t>
            </a:r>
            <a:r>
              <a:rPr lang="ko-KR" altLang="en-US" dirty="0"/>
              <a:t>불법 거래</a:t>
            </a:r>
            <a:r>
              <a:rPr lang="en-US" altLang="ko-KR" dirty="0"/>
              <a:t>(</a:t>
            </a:r>
            <a:r>
              <a:rPr lang="ko-KR" altLang="en-US" dirty="0"/>
              <a:t>무기</a:t>
            </a:r>
            <a:r>
              <a:rPr lang="en-US" altLang="ko-KR" dirty="0"/>
              <a:t>, </a:t>
            </a:r>
            <a:r>
              <a:rPr lang="ko-KR" altLang="en-US" dirty="0"/>
              <a:t>이민자</a:t>
            </a:r>
            <a:r>
              <a:rPr lang="en-US" altLang="ko-KR" dirty="0"/>
              <a:t>, </a:t>
            </a:r>
            <a:r>
              <a:rPr lang="ko-KR" altLang="en-US" dirty="0"/>
              <a:t>마약</a:t>
            </a:r>
            <a:r>
              <a:rPr lang="en-US" altLang="ko-KR" dirty="0"/>
              <a:t>), </a:t>
            </a:r>
            <a:r>
              <a:rPr lang="ko-KR" altLang="en-US" dirty="0" err="1"/>
              <a:t>착취세</a:t>
            </a:r>
            <a:r>
              <a:rPr lang="en-US" altLang="ko-KR" dirty="0"/>
              <a:t>, </a:t>
            </a:r>
            <a:r>
              <a:rPr lang="ko-KR" altLang="en-US" dirty="0"/>
              <a:t>납치 등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9" name="그림 개체 틀 8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629EF55B-0E5E-31D0-27A3-952B39E366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6094" b="16094"/>
          <a:stretch>
            <a:fillRect/>
          </a:stretch>
        </p:blipFill>
        <p:spPr/>
      </p:pic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99252548-3AFA-F587-81ED-3C6F3F057CF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032996-69CA-9CFB-B4FE-F2771374B2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C8B8A27-DF03-4546-BA93-21C967D57E5C}" type="slidenum">
              <a:rPr lang="en-US" altLang="ko-KR" noProof="0" smtClean="0"/>
              <a:pPr/>
              <a:t>12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43564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79B1E9-2462-86CF-338B-E41C0552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72" y="457203"/>
            <a:ext cx="3614929" cy="948903"/>
          </a:xfrm>
        </p:spPr>
        <p:txBody>
          <a:bodyPr anchor="b">
            <a:normAutofit fontScale="90000"/>
          </a:bodyPr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중앙 </a:t>
            </a:r>
            <a:r>
              <a:rPr lang="ko-KR" altLang="en-US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사헬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지역</a:t>
            </a:r>
            <a:br>
              <a:rPr lang="en-US" altLang="ko-KR" sz="2799" dirty="0"/>
            </a:br>
            <a:r>
              <a:rPr lang="en-US" altLang="ko-KR" sz="2799" dirty="0"/>
              <a:t> </a:t>
            </a:r>
            <a:r>
              <a:rPr lang="en-US" altLang="ko-KR" sz="2000" dirty="0"/>
              <a:t>Central Sahel Region </a:t>
            </a:r>
            <a:endParaRPr lang="ko-KR" altLang="en-US" sz="2799" dirty="0"/>
          </a:p>
        </p:txBody>
      </p:sp>
      <p:pic>
        <p:nvPicPr>
          <p:cNvPr id="9" name="그림 개체 틀 8" descr="지도, 아틀라스, 텍스트이(가) 표시된 사진&#10;&#10;자동 생성된 설명">
            <a:extLst>
              <a:ext uri="{FF2B5EF4-FFF2-40B4-BE49-F238E27FC236}">
                <a16:creationId xmlns:a16="http://schemas.microsoft.com/office/drawing/2014/main" id="{67C4BD40-9DCB-3823-9284-B72A2024C6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r="20828" b="1"/>
          <a:stretch/>
        </p:blipFill>
        <p:spPr>
          <a:xfrm>
            <a:off x="20" y="10"/>
            <a:ext cx="8119852" cy="6409934"/>
          </a:xfrm>
          <a:noFill/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F7A4F43-56E1-CED9-CF3C-18D570BF9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7DBDA8B-2796-850F-A5AF-35FEF82F2D0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66302" y="2234241"/>
            <a:ext cx="3023806" cy="300765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3</a:t>
            </a:r>
            <a:r>
              <a:rPr lang="ko-KR" altLang="en-US" sz="1600" dirty="0"/>
              <a:t>개국</a:t>
            </a:r>
            <a:r>
              <a:rPr lang="en-US" altLang="ko-KR" sz="1600" dirty="0"/>
              <a:t>: </a:t>
            </a:r>
            <a:r>
              <a:rPr lang="ko-KR" altLang="en-US" sz="1600" dirty="0"/>
              <a:t>말리</a:t>
            </a:r>
            <a:r>
              <a:rPr lang="en-US" altLang="ko-KR" sz="1600" dirty="0"/>
              <a:t>, </a:t>
            </a:r>
            <a:r>
              <a:rPr lang="ko-KR" altLang="en-US" sz="1600" dirty="0"/>
              <a:t>부르키나파소</a:t>
            </a:r>
            <a:r>
              <a:rPr lang="en-US" altLang="ko-KR" sz="1600" dirty="0"/>
              <a:t>, </a:t>
            </a:r>
            <a:r>
              <a:rPr lang="ko-KR" altLang="en-US" sz="1600" dirty="0"/>
              <a:t>니제르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600" dirty="0"/>
              <a:t>폭력에 상당한 영향을 받음</a:t>
            </a:r>
            <a:r>
              <a:rPr lang="en-US" altLang="ko-KR" sz="16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600" dirty="0"/>
              <a:t>이슬람 개종</a:t>
            </a:r>
            <a:r>
              <a:rPr lang="en-US" altLang="ko-KR" sz="1600" dirty="0"/>
              <a:t>/</a:t>
            </a:r>
            <a:r>
              <a:rPr lang="ko-KR" altLang="en-US" sz="1600" dirty="0"/>
              <a:t>반란의 새로운 진원지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58256B32-48F3-19F9-30C3-58D29615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B53BA95-2FEF-0CB9-FE57-670080732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>
                <a:spcAft>
                  <a:spcPts val="600"/>
                </a:spcAft>
              </a:pPr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2547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91CBC304-84BF-6C83-9442-962709FA0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152" y="576072"/>
            <a:ext cx="4389120" cy="1344168"/>
          </a:xfrm>
        </p:spPr>
        <p:txBody>
          <a:bodyPr anchor="ctr">
            <a:normAutofit/>
          </a:bodyPr>
          <a:lstStyle/>
          <a:p>
            <a:r>
              <a:rPr lang="ko-KR" altLang="en-US" sz="37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폭력의 지역적 확산</a:t>
            </a:r>
            <a:r>
              <a:rPr lang="en-US" altLang="ko-KR" sz="1800" dirty="0"/>
              <a:t>Regional expansion of the violence </a:t>
            </a:r>
            <a:endParaRPr lang="ko-KR" altLang="en-US" sz="3700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787B8FF-1E5B-D408-6C05-242CB98A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pic>
        <p:nvPicPr>
          <p:cNvPr id="12" name="내용 개체 틀 11" descr="텍스트, 스크린샷, 폰트, 도표이(가) 표시된 사진&#10;&#10;자동 생성된 설명">
            <a:extLst>
              <a:ext uri="{FF2B5EF4-FFF2-40B4-BE49-F238E27FC236}">
                <a16:creationId xmlns:a16="http://schemas.microsoft.com/office/drawing/2014/main" id="{0EDBE6DF-8E89-AE1F-D48A-BE99157A08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b="1699"/>
          <a:stretch/>
        </p:blipFill>
        <p:spPr>
          <a:xfrm>
            <a:off x="965887" y="701965"/>
            <a:ext cx="4132780" cy="2589876"/>
          </a:xfrm>
          <a:noFill/>
        </p:spPr>
      </p:pic>
      <p:pic>
        <p:nvPicPr>
          <p:cNvPr id="14" name="그림 13" descr="텍스트, 지도, 아틀라스, 세계이(가) 표시된 사진&#10;&#10;자동 생성된 설명">
            <a:extLst>
              <a:ext uri="{FF2B5EF4-FFF2-40B4-BE49-F238E27FC236}">
                <a16:creationId xmlns:a16="http://schemas.microsoft.com/office/drawing/2014/main" id="{04AE28A1-0B27-A31F-B4D3-E444D47FB1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0" r="5008"/>
          <a:stretch/>
        </p:blipFill>
        <p:spPr>
          <a:xfrm>
            <a:off x="965886" y="3575303"/>
            <a:ext cx="4132780" cy="2589875"/>
          </a:xfrm>
          <a:prstGeom prst="rect">
            <a:avLst/>
          </a:prstGeom>
          <a:noFill/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6F6DD16A-F35B-E56D-45A2-07E98DAE4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dirty="0"/>
              <a:t>• </a:t>
            </a:r>
            <a:r>
              <a:rPr lang="ko-KR" altLang="en-US" sz="1600" dirty="0"/>
              <a:t>주요 </a:t>
            </a:r>
            <a:r>
              <a:rPr lang="ko-KR" altLang="en-US" sz="1600" dirty="0" err="1"/>
              <a:t>사헬</a:t>
            </a:r>
            <a:r>
              <a:rPr lang="ko-KR" altLang="en-US" sz="1600" dirty="0"/>
              <a:t> 국가에서 남쪽의 주요 기독교</a:t>
            </a:r>
            <a:r>
              <a:rPr lang="en-US" altLang="ko-KR" sz="1600" dirty="0"/>
              <a:t>/</a:t>
            </a:r>
            <a:r>
              <a:rPr lang="ko-KR" altLang="en-US" sz="1600" dirty="0"/>
              <a:t>해안 국가로</a:t>
            </a:r>
            <a:r>
              <a:rPr lang="en-US" altLang="ko-KR" sz="1600" dirty="0"/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1600" dirty="0"/>
              <a:t>• </a:t>
            </a:r>
            <a:r>
              <a:rPr lang="ko-KR" altLang="en-US" sz="1600" dirty="0" err="1"/>
              <a:t>사헬</a:t>
            </a:r>
            <a:r>
              <a:rPr lang="ko-KR" altLang="en-US" sz="1600" dirty="0"/>
              <a:t> 지역에서 활동 중인 무장세력은 현재 북부 베냉</a:t>
            </a:r>
            <a:r>
              <a:rPr lang="en-US" altLang="ko-KR" sz="1600" dirty="0"/>
              <a:t>, </a:t>
            </a:r>
            <a:r>
              <a:rPr lang="ko-KR" altLang="en-US" sz="1600" dirty="0"/>
              <a:t>토고</a:t>
            </a:r>
            <a:r>
              <a:rPr lang="en-US" altLang="ko-KR" sz="1600" dirty="0"/>
              <a:t>, </a:t>
            </a:r>
            <a:r>
              <a:rPr lang="ko-KR" altLang="en-US" sz="1600" dirty="0"/>
              <a:t>코트디부아르에서 정기적으로 공격을 가하고 있다</a:t>
            </a:r>
            <a:r>
              <a:rPr lang="en-US" altLang="ko-KR" sz="1600" dirty="0"/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1600" dirty="0"/>
              <a:t>• </a:t>
            </a:r>
            <a:r>
              <a:rPr lang="ko-KR" altLang="en-US" sz="1600" dirty="0"/>
              <a:t>골프 기니는 이슬람 단체의 또 다른 표적이 되었다</a:t>
            </a:r>
            <a:r>
              <a:rPr lang="en-US" altLang="ko-KR" sz="1600" dirty="0"/>
              <a:t>. 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A4393FF0-C763-2492-B58B-C19A9070DD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DE4AB3F-7F9C-BB41-CC42-ED5E6CDB3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14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87468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459B80-E95F-61AF-5CA5-83EE9B50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237375" cy="172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z="2799" kern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나이지리아의 상황 </a:t>
            </a:r>
            <a:r>
              <a:rPr lang="ko-KR" altLang="en-US" sz="2799" kern="1200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The </a:t>
            </a:r>
            <a:r>
              <a:rPr lang="ko-KR" altLang="en-US" sz="2799" kern="12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situation</a:t>
            </a:r>
            <a:r>
              <a:rPr lang="ko-KR" altLang="en-US" sz="2799" kern="1200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lang="ko-KR" altLang="en-US" sz="2799" kern="12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in</a:t>
            </a:r>
            <a:r>
              <a:rPr lang="ko-KR" altLang="en-US" sz="2799" kern="1200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lang="ko-KR" altLang="en-US" sz="2799" kern="12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Nigeria</a:t>
            </a:r>
            <a:endParaRPr lang="ko-KR" altLang="en-US" sz="2799" kern="1200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pic>
        <p:nvPicPr>
          <p:cNvPr id="9" name="내용 개체 틀 8" descr="텍스트, 지도, 스크린샷이(가) 표시된 사진&#10;&#10;자동 생성된 설명">
            <a:extLst>
              <a:ext uri="{FF2B5EF4-FFF2-40B4-BE49-F238E27FC236}">
                <a16:creationId xmlns:a16="http://schemas.microsoft.com/office/drawing/2014/main" id="{1C294AF5-5718-927A-55FA-0A7E530082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311431" y="0"/>
            <a:ext cx="7497010" cy="6409944"/>
          </a:xfrm>
          <a:noFill/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9D0BA0-9812-09DC-6BA6-816B652F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kern="1200" noProof="0"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샘플 바닥글 텍스트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844BC7-5A1F-37BB-19D6-0652EBF3497C}"/>
              </a:ext>
            </a:extLst>
          </p:cNvPr>
          <p:cNvSpPr txBox="1"/>
          <p:nvPr/>
        </p:nvSpPr>
        <p:spPr>
          <a:xfrm>
            <a:off x="8643939" y="2530477"/>
            <a:ext cx="3023806" cy="3427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불안정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폭력은 전국적인 이슈입니다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나이지리아에서는 아무도 안전하지 않습니다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공격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납치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살인이 거의 매일 발생하고 있습니다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보고되지 않은 위기입니다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나이지리아 폭력의 유형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</a:t>
            </a:r>
          </a:p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북동부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2009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년 이후 </a:t>
            </a:r>
            <a:r>
              <a:rPr lang="ko-KR" altLang="en-US" sz="1200" kern="1200" dirty="0" err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보코하람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/ISWAP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반란</a:t>
            </a:r>
          </a:p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북부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북부 중부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종교적 또는 민족적 배경에 관계없이 지역 사회에 영향을 미치는 대부분의 강도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범죄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  <a:endParaRPr lang="ko-KR" altLang="en-US" sz="1200" kern="120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0D19FE3E-47F9-97AF-B556-90E8097623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CDBB38-A2DE-631D-B79A-0FC3F484E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>
                <a:spcAft>
                  <a:spcPts val="600"/>
                </a:spcAft>
              </a:pPr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188925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F03F595E-6683-5FFC-DDBE-BA702F2E28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5625" r="2" b="2048"/>
          <a:stretch/>
        </p:blipFill>
        <p:spPr>
          <a:xfrm>
            <a:off x="20" y="10"/>
            <a:ext cx="8119852" cy="6409934"/>
          </a:xfrm>
          <a:noFill/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7FAC51-B298-7D4F-BB2A-8BA38468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A569381C-8368-FF55-4091-0348ED6635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95565"/>
            <a:ext cx="3023806" cy="5662326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미들 벨트</a:t>
            </a:r>
            <a:r>
              <a:rPr lang="en-US" altLang="ko-KR" dirty="0"/>
              <a:t>/</a:t>
            </a:r>
            <a:r>
              <a:rPr lang="ko-KR" altLang="en-US" dirty="0"/>
              <a:t>나이지리아 중부</a:t>
            </a:r>
            <a:r>
              <a:rPr lang="en-US" altLang="ko-KR" dirty="0"/>
              <a:t>: </a:t>
            </a:r>
            <a:r>
              <a:rPr lang="ko-KR" altLang="en-US" dirty="0" err="1"/>
              <a:t>풀라니</a:t>
            </a:r>
            <a:r>
              <a:rPr lang="ko-KR" altLang="en-US" dirty="0"/>
              <a:t> 반군은 주로 기독교 공동체를 표적으로 함</a:t>
            </a:r>
            <a:r>
              <a:rPr lang="en-US" altLang="ko-KR" dirty="0"/>
              <a:t>, </a:t>
            </a:r>
            <a:r>
              <a:rPr lang="ko-KR" altLang="en-US" dirty="0"/>
              <a:t>토지 수탈 포함</a:t>
            </a:r>
            <a:r>
              <a:rPr lang="en-US" altLang="ko-KR" dirty="0"/>
              <a:t>. "</a:t>
            </a:r>
            <a:r>
              <a:rPr lang="ko-KR" altLang="en-US" dirty="0"/>
              <a:t>농부 대 목자</a:t>
            </a:r>
            <a:r>
              <a:rPr lang="en-US" altLang="ko-KR" dirty="0"/>
              <a:t>"</a:t>
            </a:r>
            <a:r>
              <a:rPr lang="ko-KR" altLang="en-US" dirty="0"/>
              <a:t>의 대립구도는 매우 단순하면서 종교적 차원을 피하려는 시도입니다</a:t>
            </a:r>
            <a:r>
              <a:rPr lang="en-US" altLang="ko-KR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공격자들은 잘 무장되었고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ko-KR" altLang="en-US" dirty="0" err="1"/>
              <a:t>공격시</a:t>
            </a:r>
            <a:r>
              <a:rPr lang="ko-KR" altLang="en-US" dirty="0"/>
              <a:t> 종종 </a:t>
            </a:r>
            <a:r>
              <a:rPr lang="en-US" altLang="ko-KR" dirty="0"/>
              <a:t>"</a:t>
            </a:r>
            <a:r>
              <a:rPr lang="en-US" altLang="ko-KR" dirty="0" err="1"/>
              <a:t>Alahu-Akubar</a:t>
            </a:r>
            <a:r>
              <a:rPr lang="en-US" altLang="ko-KR" dirty="0"/>
              <a:t>"</a:t>
            </a:r>
            <a:r>
              <a:rPr lang="ko-KR" altLang="en-US" dirty="0"/>
              <a:t>를 외칩니다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심각한 영향을 받는 주</a:t>
            </a:r>
            <a:r>
              <a:rPr lang="en-US" altLang="ko-KR" dirty="0"/>
              <a:t>: </a:t>
            </a:r>
            <a:r>
              <a:rPr lang="ko-KR" altLang="en-US" dirty="0"/>
              <a:t>남부 </a:t>
            </a:r>
            <a:r>
              <a:rPr lang="ko-KR" altLang="en-US" dirty="0" err="1"/>
              <a:t>카두나</a:t>
            </a:r>
            <a:r>
              <a:rPr lang="en-US" altLang="ko-KR" dirty="0"/>
              <a:t>, </a:t>
            </a:r>
            <a:r>
              <a:rPr lang="ko-KR" altLang="en-US" dirty="0" err="1"/>
              <a:t>베누에</a:t>
            </a:r>
            <a:r>
              <a:rPr lang="en-US" altLang="ko-KR" dirty="0"/>
              <a:t>, </a:t>
            </a:r>
            <a:r>
              <a:rPr lang="ko-KR" altLang="en-US" dirty="0" err="1"/>
              <a:t>타라바</a:t>
            </a:r>
            <a:r>
              <a:rPr lang="en-US" altLang="ko-KR" dirty="0"/>
              <a:t>, </a:t>
            </a:r>
            <a:r>
              <a:rPr lang="ko-KR" altLang="en-US" dirty="0"/>
              <a:t>고원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남부</a:t>
            </a:r>
            <a:r>
              <a:rPr lang="en-US" altLang="ko-KR" dirty="0"/>
              <a:t>: </a:t>
            </a:r>
            <a:r>
              <a:rPr lang="ko-KR" altLang="en-US" dirty="0"/>
              <a:t>주로 분리주의 단체</a:t>
            </a:r>
            <a:r>
              <a:rPr lang="en-US" altLang="ko-KR" dirty="0"/>
              <a:t>(Niger Delta, Biafra, Yoruba </a:t>
            </a:r>
            <a:r>
              <a:rPr lang="ko-KR" altLang="en-US" dirty="0"/>
              <a:t>등</a:t>
            </a:r>
            <a:r>
              <a:rPr lang="en-US" altLang="ko-KR" dirty="0"/>
              <a:t>), </a:t>
            </a:r>
            <a:r>
              <a:rPr lang="ko-KR" altLang="en-US" dirty="0"/>
              <a:t>해적 등의 영향을 받음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몸값을 위한 납치</a:t>
            </a:r>
            <a:r>
              <a:rPr lang="en-US" altLang="ko-KR" dirty="0"/>
              <a:t>: </a:t>
            </a:r>
            <a:r>
              <a:rPr lang="ko-KR" altLang="en-US" dirty="0"/>
              <a:t>수익성 있는 사업</a:t>
            </a:r>
            <a:r>
              <a:rPr lang="en-US" altLang="ko-KR" dirty="0"/>
              <a:t>,</a:t>
            </a:r>
            <a:r>
              <a:rPr lang="ko-KR" altLang="en-US" dirty="0"/>
              <a:t>전국적으로 모두에게 영향을 미칩니다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이슬람 반란이 남부로 확산되고 있습니다</a:t>
            </a:r>
            <a:r>
              <a:rPr lang="en-US" altLang="ko-KR" dirty="0"/>
              <a:t>.</a:t>
            </a:r>
            <a:r>
              <a:rPr lang="ko-KR" altLang="en-US" dirty="0"/>
              <a:t>교회 폭격은 한 본보기입니다</a:t>
            </a:r>
            <a:r>
              <a:rPr lang="en-US" altLang="ko-KR" dirty="0"/>
              <a:t>.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8A6AA1C5-BE0C-B623-58B3-506ABF8079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521570"/>
            <a:ext cx="2845901" cy="226067"/>
          </a:xfrm>
        </p:spPr>
        <p:txBody>
          <a:bodyPr anchor="ctr">
            <a:normAutofit lnSpcReduction="10000"/>
          </a:bodyPr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DA42DD-4AB1-0258-A9B3-CC76C4DE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16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93931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347587"/>
            <a:ext cx="2834640" cy="2464624"/>
          </a:xfrm>
        </p:spPr>
        <p:txBody>
          <a:bodyPr>
            <a:normAutofit fontScale="90000"/>
          </a:bodyPr>
          <a:lstStyle/>
          <a:p>
            <a:r>
              <a:rPr lang="en-US" altLang="ko-KR" sz="2400" dirty="0">
                <a:solidFill>
                  <a:schemeClr val="tx1"/>
                </a:solidFill>
              </a:rPr>
              <a:t>Day 1. </a:t>
            </a:r>
            <a:r>
              <a:rPr lang="ko-KR" altLang="en-US" sz="2400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400" dirty="0">
                <a:solidFill>
                  <a:schemeClr val="tx1"/>
                </a:solidFill>
              </a:rPr>
              <a:t>.</a:t>
            </a:r>
            <a: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br>
              <a:rPr lang="en-US" altLang="ko-KR" sz="2000" b="1" i="0" dirty="0">
                <a:solidFill>
                  <a:schemeClr val="tx1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8901" y="1482449"/>
            <a:ext cx="7315200" cy="38931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사하라 이남 아프리카 교회의 생존을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기독교인들이 예수님을 굳게 붙잡을 수 있도록 도와주세요</a:t>
            </a:r>
            <a:r>
              <a:rPr lang="en-US" altLang="ko-KR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사헬</a:t>
            </a:r>
            <a:r>
              <a:rPr lang="ko-KR" altLang="en-US" sz="1600" dirty="0"/>
              <a:t> 지역 성도들을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폭력과 살인으로 인해 생긴 트라우마를 치료해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이들의 마음을 위로하여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67912" y="347586"/>
            <a:ext cx="7315199" cy="1042190"/>
          </a:xfrm>
        </p:spPr>
        <p:txBody>
          <a:bodyPr/>
          <a:lstStyle/>
          <a:p>
            <a:r>
              <a:rPr lang="ko-KR" altLang="en-US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고후 </a:t>
            </a:r>
            <a:r>
              <a:rPr lang="en-US" altLang="ko-KR" dirty="0">
                <a:solidFill>
                  <a:schemeClr val="tx1"/>
                </a:solidFill>
              </a:rPr>
              <a:t>4:8-9)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2999"/>
            <a:ext cx="2834640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사하라 이남 아프리카의 혼란 속에서 안정을 찾을 수 있도록 기도해 주세요</a:t>
            </a:r>
            <a:r>
              <a:rPr lang="en-US" altLang="ko-KR" sz="1600" dirty="0"/>
              <a:t>. </a:t>
            </a:r>
            <a:r>
              <a:rPr lang="ko-KR" altLang="en-US" sz="1600" dirty="0"/>
              <a:t>특별히 정치 지도자들이 부족</a:t>
            </a:r>
            <a:r>
              <a:rPr lang="en-US" altLang="ko-KR" sz="1600" dirty="0"/>
              <a:t>, </a:t>
            </a:r>
            <a:r>
              <a:rPr lang="ko-KR" altLang="en-US" sz="1600" dirty="0"/>
              <a:t>종교</a:t>
            </a:r>
            <a:r>
              <a:rPr lang="en-US" altLang="ko-KR" sz="1600" dirty="0"/>
              <a:t>, </a:t>
            </a:r>
            <a:r>
              <a:rPr lang="ko-KR" altLang="en-US" sz="1600" dirty="0"/>
              <a:t>성별에 관계없이 모든 사람들이 평화롭게 살 수 있는 안전한 국가를 만들 수 있도록 기도해 주세요</a:t>
            </a:r>
            <a:r>
              <a:rPr lang="en-US" altLang="ko-KR" sz="1600" dirty="0"/>
              <a:t>.</a:t>
            </a:r>
          </a:p>
          <a:p>
            <a:r>
              <a:rPr lang="ko-KR" altLang="en-US" sz="1600" dirty="0"/>
              <a:t>현명한 지도자들이 경제 위기 가운데서도 국가를 안정적으로 이끌 수 있도록 기도해 주세요</a:t>
            </a:r>
            <a:r>
              <a:rPr lang="en-US" altLang="ko-KR" sz="1600" dirty="0"/>
              <a:t>.</a:t>
            </a:r>
          </a:p>
          <a:p>
            <a:r>
              <a:rPr lang="ko-KR" altLang="en-US" sz="1600" dirty="0"/>
              <a:t>박해를 받은 교회 지도자들을 위해 기도해 주세요</a:t>
            </a:r>
            <a:r>
              <a:rPr lang="en-US" altLang="ko-KR" sz="1600" dirty="0"/>
              <a:t>. </a:t>
            </a:r>
            <a:r>
              <a:rPr lang="ko-KR" altLang="en-US" sz="1600" dirty="0"/>
              <a:t>새 힘을 회복시켜 주시고</a:t>
            </a:r>
            <a:r>
              <a:rPr lang="en-US" altLang="ko-KR" sz="1600" dirty="0"/>
              <a:t>,</a:t>
            </a:r>
            <a:r>
              <a:rPr lang="ko-KR" altLang="en-US" sz="1600" dirty="0"/>
              <a:t> 다시 교회를 잘 인도할 수 있도록 영적으로 잘 준비시켜 주시도록 기도해 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907766"/>
            <a:ext cx="2834640" cy="1908400"/>
          </a:xfrm>
        </p:spPr>
        <p:txBody>
          <a:bodyPr>
            <a:normAutofit lnSpcReduction="10000"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dirty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(</a:t>
            </a:r>
            <a:r>
              <a:rPr lang="ko-KR" altLang="en-US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딤전</a:t>
            </a:r>
            <a:r>
              <a:rPr lang="en-US" altLang="ko-KR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2:2)</a:t>
            </a:r>
            <a:endParaRPr lang="ko-KR" altLang="en-US" dirty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A8A315-64D6-4620-89B7-7E0CCBABE8FD}" type="datetime1">
              <a:rPr lang="ko-KR" altLang="en-US" smtClean="0"/>
              <a:pPr/>
              <a:t>2023-08-02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18</a:t>
            </a:fld>
            <a:endParaRPr lang="ko-KR" altLang="en-US" noProof="0" dirty="0"/>
          </a:p>
        </p:txBody>
      </p:sp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551" y="5095271"/>
            <a:ext cx="8932403" cy="136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야외, 군중, 사람들, 연기이(가) 표시된 사진&#10;&#10;자동 생성된 설명">
            <a:extLst>
              <a:ext uri="{FF2B5EF4-FFF2-40B4-BE49-F238E27FC236}">
                <a16:creationId xmlns:a16="http://schemas.microsoft.com/office/drawing/2014/main" id="{FB84E35A-9778-36E0-16B7-729426333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6589"/>
            <a:ext cx="12192000" cy="4471674"/>
          </a:xfrm>
          <a:prstGeom prst="rect">
            <a:avLst/>
          </a:prstGeo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845167"/>
            <a:ext cx="5181600" cy="4365207"/>
          </a:xfrm>
        </p:spPr>
        <p:txBody>
          <a:bodyPr rtlCol="0">
            <a:normAutofit fontScale="55000" lnSpcReduction="20000"/>
          </a:bodyPr>
          <a:lstStyle/>
          <a:p>
            <a:pPr rtl="0"/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수요일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니제르 대통령 모하메드 </a:t>
            </a:r>
            <a:r>
              <a:rPr lang="ko-KR" altLang="en-US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바줌이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수요일 아침 대통령궁에 구금된 후 권좌에서 물러났다고 국영 텔레비전에서 군인들이 출연해 발표했습니다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</a:t>
            </a:r>
            <a:r>
              <a:rPr lang="ko-KR" altLang="en-US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군사위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인수는 지난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서아프리카와 중앙아프리카 지역에서 발생한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번째 쿠데타입니다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Sahel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지역은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쿠데타 벨트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명성을 얻고 있습니다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내륙으로 둘러싸인 니제르는 많은 서아프리카 이웃 국가들과 마찬가지로 정부가 </a:t>
            </a:r>
            <a:r>
              <a:rPr lang="ko-KR" altLang="en-US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사헬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지역에서 활동하는 </a:t>
            </a:r>
            <a:r>
              <a:rPr lang="ko-KR" altLang="en-US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지하디스트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단체의 </a:t>
            </a:r>
            <a:r>
              <a:rPr lang="ko-KR" altLang="en-US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도시과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마을에 대한 폭력적인 공격을 막지 못한 데 대해 좌절감을 느끼고 있습니다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서아프리카에서는 올해 첫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개월 동안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1,800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건이 넘는 테러 공격을 기록했으며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결과 약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4,600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명이 사망하고 끔찍한 인도주의적 결과를 초래했다고 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 News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보도했습니다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현지 파트는 “현재 상황이 니제르 교회에 어떤 영향을 미칠지 확신할 수 없습니다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새 정부가 서방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프랑스의 지원에 대해 어떻게 생각하는지 모르기 때문입니다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.”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250" y="845167"/>
            <a:ext cx="5181600" cy="4365207"/>
          </a:xfrm>
        </p:spPr>
        <p:txBody>
          <a:bodyPr rtlCol="0"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군사정권이 </a:t>
            </a:r>
            <a:r>
              <a:rPr lang="ko-KR" altLang="en-US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이잘라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운동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수니파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출신이며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</a:rPr>
              <a:t>또한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극단주의적 견해를 가진 많은 무슬림이 군대 내에 있다는 점을 감안할 때 교회와 우호적일지 여부도 알 수 없습니다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그들이 이 새로운 정권에서 모종의 역할을 한다면 교회에 대한 박해가 증가할 수 있을 것입니다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.”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</a:rPr>
              <a:t>라고 니제르 교회의 미래에 대한 개인적인 우려를 표명했습니다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</a:rPr>
              <a:t>.</a:t>
            </a:r>
            <a:endParaRPr lang="en-US" altLang="ko-KR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rtl="0">
              <a:buNone/>
            </a:pP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지금 그리스도인들 사이에는 큰 두려움이 있습니다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왜냐하면 앞으로 있을 무슬림들의 시위 중에 무슨 일이 일어날지 아무도 모르기 때문입니다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그들은 몇 년 전에 이와 같은 일을 했고 결국 교회와 상점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주택과 같은 기독교 재산을 불태웠습니다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그러므로 내일 시위에 대한 기도가 </a:t>
            </a:r>
            <a:r>
              <a:rPr lang="ko-KR" altLang="en-US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필요하다”고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말했습니다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rtl="0">
              <a:buNone/>
            </a:pP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SNS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온갖 소문들로 혼란스럽습니다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나라의 안정을 위해 기도해 주세요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니제르 교회를 위해 기도해 주시고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새로운 체제가 니제르 교회에 호의적일 수 있도록 기도해 주세요</a:t>
            </a:r>
            <a:r>
              <a:rPr lang="en-US" altLang="ko-KR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.”</a:t>
            </a:r>
            <a:endParaRPr lang="ko-KR" altLang="en-US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5429"/>
            <a:ext cx="10515600" cy="819738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/>
              <a:t>#</a:t>
            </a:r>
            <a:r>
              <a:rPr lang="ko-KR" altLang="en-US" dirty="0"/>
              <a:t>니제르</a:t>
            </a:r>
            <a:r>
              <a:rPr lang="en-US" altLang="ko-KR" dirty="0"/>
              <a:t>: </a:t>
            </a:r>
            <a:r>
              <a:rPr lang="ko-KR" altLang="en-US" dirty="0"/>
              <a:t>군부 </a:t>
            </a:r>
            <a:r>
              <a:rPr lang="ko-KR" altLang="en-US" dirty="0" err="1"/>
              <a:t>구테타</a:t>
            </a:r>
            <a:r>
              <a:rPr lang="en-US" altLang="ko-KR" dirty="0"/>
              <a:t>, </a:t>
            </a:r>
            <a:r>
              <a:rPr lang="en-US" altLang="ko-KR" dirty="0" err="1"/>
              <a:t>Bazoum</a:t>
            </a:r>
            <a:r>
              <a:rPr lang="en-US" altLang="ko-KR" dirty="0"/>
              <a:t> </a:t>
            </a:r>
            <a:r>
              <a:rPr lang="ko-KR" altLang="en-US" dirty="0"/>
              <a:t>대통령 구금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3322638" cy="365125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50292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19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22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Colombia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294366"/>
            <a:ext cx="5157787" cy="499927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00" dirty="0"/>
              <a:t>"</a:t>
            </a:r>
            <a:r>
              <a:rPr lang="ko-KR" altLang="en-US" sz="1000" dirty="0"/>
              <a:t>그의 행하시는 일이 존귀하고 </a:t>
            </a:r>
            <a:r>
              <a:rPr lang="ko-KR" altLang="en-US" sz="1000" dirty="0" err="1"/>
              <a:t>엄위하며</a:t>
            </a:r>
            <a:r>
              <a:rPr lang="ko-KR" altLang="en-US" sz="1000" dirty="0"/>
              <a:t> 그의 의가 영원히 서 있도다</a:t>
            </a:r>
            <a:r>
              <a:rPr lang="en-US" altLang="ko-KR" sz="1000" dirty="0"/>
              <a:t>" (</a:t>
            </a:r>
            <a:r>
              <a:rPr lang="ko-KR" altLang="en-US" sz="1000" dirty="0"/>
              <a:t>시편 </a:t>
            </a:r>
            <a:r>
              <a:rPr lang="en-US" altLang="ko-KR" sz="1000" dirty="0"/>
              <a:t>111:3)</a:t>
            </a:r>
            <a:endParaRPr lang="ko-KR" altLang="en-US" sz="96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10066"/>
            <a:ext cx="4998304" cy="4454637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/>
              <a:t>콜롬비아 시골 지역의 기독교인들은 범죄 집단의 표적이 되어 원주민 공동체로부터 박해를 받고 있습니다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무장 게릴라 단체와 갱단은 여전히 국토의 많은 부분을 장악하고 싸우고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이들 단체의 박해는 대통령 선거 기간 동안 정치적 이해 관계에 영향을 받아 일년 내내 심화되었습니다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특히 갱단원들이 기독교인이 되거나 교회 지도자들이 폭력과 부패에 반대하는 목소리를 낼 때 교회를 그들의 권력과 안정에 대한 위협으로 봅니다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이로 인해 교회 지도자들은 불법적인 수단으로 이동 제한은 말할 것도 없고 위협과 괴롭힘을 당하고 심지어 살해당하기도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갱단 지도자들은 기독교 가정의 자녀들을 표적으로 삼아 납치하여 교회를 약화시키고 강제 이주시키려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납치된 젊은 기독교인들은 감시</a:t>
            </a:r>
            <a:r>
              <a:rPr lang="en-US" altLang="ko-KR" sz="1000" dirty="0"/>
              <a:t>, </a:t>
            </a:r>
            <a:r>
              <a:rPr lang="ko-KR" altLang="en-US" sz="1000" dirty="0"/>
              <a:t>갈취</a:t>
            </a:r>
            <a:r>
              <a:rPr lang="en-US" altLang="ko-KR" sz="1000" dirty="0"/>
              <a:t>, </a:t>
            </a:r>
            <a:r>
              <a:rPr lang="ko-KR" altLang="en-US" sz="1000" dirty="0"/>
              <a:t>인신매매</a:t>
            </a:r>
            <a:r>
              <a:rPr lang="en-US" altLang="ko-KR" sz="1000" dirty="0"/>
              <a:t>, </a:t>
            </a:r>
            <a:r>
              <a:rPr lang="ko-KR" altLang="en-US" sz="1000" dirty="0"/>
              <a:t>학대 및 살인에 강제로 가담하거나 평생 동안 갱단의 살해 위협에 직면해야 합니다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소녀들은 성폭행의 위험에 처해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많은 원주민 공동체에서 복음을 나누는 것에 대해 강한 반대가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전통적인 믿음을 버리고 기독교인이 된 콜롬비아 원주민은 폭력이나 투옥에 직면할 수 있고</a:t>
            </a:r>
            <a:r>
              <a:rPr lang="en-US" altLang="ko-KR" sz="1000" dirty="0"/>
              <a:t>, </a:t>
            </a:r>
            <a:r>
              <a:rPr lang="ko-KR" altLang="en-US" sz="1000" dirty="0"/>
              <a:t>기본권을 거부당할 수 있으며</a:t>
            </a:r>
            <a:r>
              <a:rPr lang="en-US" altLang="ko-KR" sz="1000" dirty="0"/>
              <a:t>, </a:t>
            </a:r>
            <a:r>
              <a:rPr lang="ko-KR" altLang="en-US" sz="1000" dirty="0"/>
              <a:t>조상으로부터 쫓겨나 난민이 될 수 있습니다</a:t>
            </a:r>
            <a:endParaRPr lang="ko-KR" altLang="ko-KR" sz="80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20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294367"/>
            <a:ext cx="5183188" cy="7119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성경 배포</a:t>
            </a:r>
            <a:r>
              <a:rPr lang="en-US" altLang="ko-KR" sz="1000" dirty="0"/>
              <a:t>, </a:t>
            </a:r>
            <a:r>
              <a:rPr lang="ko-KR" altLang="en-US" sz="1000" dirty="0"/>
              <a:t>훈련</a:t>
            </a:r>
            <a:r>
              <a:rPr lang="en-US" altLang="ko-KR" sz="1000" dirty="0"/>
              <a:t>, </a:t>
            </a:r>
            <a:r>
              <a:rPr lang="ko-KR" altLang="en-US" sz="1000" dirty="0"/>
              <a:t>외상 치료</a:t>
            </a:r>
            <a:r>
              <a:rPr lang="en-US" altLang="ko-KR" sz="1000" dirty="0"/>
              <a:t>, </a:t>
            </a:r>
            <a:r>
              <a:rPr lang="ko-KR" altLang="en-US" sz="1000" dirty="0"/>
              <a:t>지역사회 발전 프로젝트</a:t>
            </a:r>
            <a:r>
              <a:rPr lang="en-US" altLang="ko-KR" sz="1000" dirty="0"/>
              <a:t>, </a:t>
            </a:r>
            <a:r>
              <a:rPr lang="ko-KR" altLang="en-US" sz="1000" dirty="0"/>
              <a:t>긴급 구호 지원</a:t>
            </a:r>
            <a:r>
              <a:rPr lang="en-US" altLang="ko-KR" sz="1000" dirty="0"/>
              <a:t>, </a:t>
            </a:r>
            <a:r>
              <a:rPr lang="ko-KR" altLang="en-US" sz="1000" dirty="0"/>
              <a:t>어린이 교 육 및 안전가옥 등을 통해 콜롬비아 내 박해 받는 교회를 강화합니다</a:t>
            </a:r>
            <a:endParaRPr lang="ko-KR" altLang="en-US" sz="19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353909" y="2110066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22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/Colombia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solidFill>
                  <a:schemeClr val="bg1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solidFill>
                <a:schemeClr val="bg1">
                  <a:alpha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21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50" dirty="0"/>
              <a:t>범죄집단의 지속적인 괴롭힘에 직면한 목회자들이 하나님의 힘과 능력을 얻도록 </a:t>
            </a:r>
            <a:endParaRPr lang="en-US" altLang="ko-KR" sz="1050" dirty="0"/>
          </a:p>
          <a:p>
            <a:pPr algn="just"/>
            <a:r>
              <a:rPr lang="ko-KR" altLang="en-US" sz="1050" dirty="0"/>
              <a:t>교회에 장비를 갖추고 젊은이들을 보호하는 오픈도어 파트너들을 위해 </a:t>
            </a:r>
            <a:endParaRPr lang="en-US" altLang="ko-KR" sz="1050" dirty="0"/>
          </a:p>
          <a:p>
            <a:pPr algn="just"/>
            <a:r>
              <a:rPr lang="ko-KR" altLang="en-US" sz="1050" dirty="0"/>
              <a:t>범죄자나 원주민 출신의 새로운 신자들이 다른 사람들에게 용기 있는 믿음으로 영감을 주도록</a:t>
            </a:r>
            <a:endParaRPr lang="en-US" altLang="ko-KR" sz="4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49887" y="960021"/>
            <a:ext cx="4829401" cy="216187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79288" y="960021"/>
            <a:ext cx="2625127" cy="216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77500" lnSpcReduction="2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600" i="1" dirty="0">
                <a:solidFill>
                  <a:schemeClr val="tx1"/>
                </a:solidFill>
              </a:rPr>
              <a:t>2023 </a:t>
            </a:r>
            <a:r>
              <a:rPr lang="ko-KR" altLang="en-US" sz="1600" i="1" dirty="0">
                <a:solidFill>
                  <a:schemeClr val="tx1"/>
                </a:solidFill>
              </a:rPr>
              <a:t>선교한국을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긍휼한 마음이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fontScale="925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9FE449-E96C-4E0E-A449-9E0701A9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3F7967-21CD-4D4E-A475-5040D50F9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2683104"/>
            <a:ext cx="3668681" cy="3673245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개체 틀 5" descr="숲">
            <a:extLst>
              <a:ext uri="{FF2B5EF4-FFF2-40B4-BE49-F238E27FC236}">
                <a16:creationId xmlns:a16="http://schemas.microsoft.com/office/drawing/2014/main" id="{474772FB-EF5F-44F3-8C06-F39CA59EF5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175" y="0"/>
            <a:ext cx="7616825" cy="6858000"/>
          </a:xfrm>
        </p:spPr>
      </p:pic>
      <p:sp>
        <p:nvSpPr>
          <p:cNvPr id="41" name="날짜 개체 틀 40">
            <a:extLst>
              <a:ext uri="{FF2B5EF4-FFF2-40B4-BE49-F238E27FC236}">
                <a16:creationId xmlns:a16="http://schemas.microsoft.com/office/drawing/2014/main" id="{1AA0E395-EB95-4646-A4B3-EAB7C68D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바닥글 개체 틀 41">
            <a:extLst>
              <a:ext uri="{FF2B5EF4-FFF2-40B4-BE49-F238E27FC236}">
                <a16:creationId xmlns:a16="http://schemas.microsoft.com/office/drawing/2014/main" id="{11F0E6E0-DC32-4105-A773-65DCBEEDB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sp>
        <p:nvSpPr>
          <p:cNvPr id="43" name="슬라이드 번호 개체 틀 42">
            <a:extLst>
              <a:ext uri="{FF2B5EF4-FFF2-40B4-BE49-F238E27FC236}">
                <a16:creationId xmlns:a16="http://schemas.microsoft.com/office/drawing/2014/main" id="{B95B4304-0747-4AD1-BD3D-E4BFD544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8177044"/>
      </p:ext>
    </p:extLst>
  </p:cSld>
  <p:clrMapOvr>
    <a:masterClrMapping/>
  </p:clrMapOvr>
</p:sld>
</file>

<file path=ppt/theme/theme1.xml><?xml version="1.0" encoding="utf-8"?>
<a:theme xmlns:a="http://schemas.openxmlformats.org/drawingml/2006/main" name="PineVTI">
  <a:themeElements>
    <a:clrScheme name="Pine">
      <a:dk1>
        <a:sysClr val="windowText" lastClr="000000"/>
      </a:dk1>
      <a:lt1>
        <a:sysClr val="window" lastClr="FFFFFF"/>
      </a:lt1>
      <a:dk2>
        <a:srgbClr val="081B19"/>
      </a:dk2>
      <a:lt2>
        <a:srgbClr val="E2D4CA"/>
      </a:lt2>
      <a:accent1>
        <a:srgbClr val="415347"/>
      </a:accent1>
      <a:accent2>
        <a:srgbClr val="753E33"/>
      </a:accent2>
      <a:accent3>
        <a:srgbClr val="7B614F"/>
      </a:accent3>
      <a:accent4>
        <a:srgbClr val="827B6D"/>
      </a:accent4>
      <a:accent5>
        <a:srgbClr val="495255"/>
      </a:accent5>
      <a:accent6>
        <a:srgbClr val="2D5358"/>
      </a:accent6>
      <a:hlink>
        <a:srgbClr val="A8705D"/>
      </a:hlink>
      <a:folHlink>
        <a:srgbClr val="5B688B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68_TF11653146_Win32" id="{CCBE562E-13CF-4A7C-9291-5CF9194E95D2}" vid="{CB58D3AF-EC0B-4AF2-8ED6-4B86D5A43AA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506F55-A469-454B-8FCA-6F8BCF9DAA6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590CBB4-731C-4440-BC54-D2076F57C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0CC34A-D535-41BC-8B48-A0E1EA32D7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소나무 디자인</Template>
  <TotalTime>298</TotalTime>
  <Words>2212</Words>
  <Application>Microsoft Office PowerPoint</Application>
  <PresentationFormat>와이드스크린</PresentationFormat>
  <Paragraphs>179</Paragraphs>
  <Slides>23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4" baseType="lpstr">
      <vt:lpstr>HY목각파임B</vt:lpstr>
      <vt:lpstr>HY신명조</vt:lpstr>
      <vt:lpstr>Yu Gothic UI Semibold</vt:lpstr>
      <vt:lpstr>나눔고딕 ExtraBold</vt:lpstr>
      <vt:lpstr>맑은 고딕</vt:lpstr>
      <vt:lpstr>맑은 고딕</vt:lpstr>
      <vt:lpstr>휴먼매직체</vt:lpstr>
      <vt:lpstr>Aharoni</vt:lpstr>
      <vt:lpstr>Arial</vt:lpstr>
      <vt:lpstr>roboto</vt:lpstr>
      <vt:lpstr>PineVTI</vt:lpstr>
      <vt:lpstr>Prayer Meeting  for Persecuted Church Worldwide</vt:lpstr>
      <vt:lpstr>순서</vt:lpstr>
      <vt:lpstr>OPEN DOORS CORE VALUE/핵심가치 (3’)</vt:lpstr>
      <vt:lpstr>OPEN DOORS  CORE VALUE </vt:lpstr>
      <vt:lpstr>소개</vt:lpstr>
      <vt:lpstr>박해 받는 교회를 위한 기도(30')</vt:lpstr>
      <vt:lpstr>Arise Africa Campaign  아프리카여 일어나라 폭력적 박해에 맞서서</vt:lpstr>
      <vt:lpstr>사하라 이남 아프리카(사헬지역)의 상황:식량부족</vt:lpstr>
      <vt:lpstr>Sub Saharan Africa 사하라 이남 아프리카</vt:lpstr>
      <vt:lpstr>사하라 사막 이남 아프리카의 폭력</vt:lpstr>
      <vt:lpstr>사하라 사막 이남 아프리카의 폭력</vt:lpstr>
      <vt:lpstr>사헬 지역 The Sahel region </vt:lpstr>
      <vt:lpstr>중앙 사헬 지역  Central Sahel Region </vt:lpstr>
      <vt:lpstr>폭력의 지역적 확산Regional expansion of the violence </vt:lpstr>
      <vt:lpstr>나이지리아의 상황 The situation in Nigeria</vt:lpstr>
      <vt:lpstr>PowerPoint 프레젠테이션</vt:lpstr>
      <vt:lpstr>Day 1. 사하라 이남 아프리카의 교회를 위해 기도합니다.   Pray for the Church in Sub-Saharan Africa.  </vt:lpstr>
      <vt:lpstr>Day 2. 사하라 이남 아프리카의 지도자를 위해 기도합니다.  Pray for the leaders of sub-Saharan Africa.</vt:lpstr>
      <vt:lpstr>#니제르: 군부 구테타, Bazoum 대통령 구금</vt:lpstr>
      <vt:lpstr>WWL 박해순위 22위 국가/Colombia</vt:lpstr>
      <vt:lpstr>WWL 박해순위 22위 국가/Colombia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ODK Communicator</cp:lastModifiedBy>
  <cp:revision>3</cp:revision>
  <dcterms:created xsi:type="dcterms:W3CDTF">2023-08-01T03:14:20Z</dcterms:created>
  <dcterms:modified xsi:type="dcterms:W3CDTF">2023-08-02T02:16:16Z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