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8" r:id="rId6"/>
    <p:sldId id="373" r:id="rId7"/>
    <p:sldId id="374" r:id="rId8"/>
    <p:sldId id="375" r:id="rId9"/>
    <p:sldId id="301" r:id="rId10"/>
    <p:sldId id="2445" r:id="rId11"/>
    <p:sldId id="2446" r:id="rId12"/>
    <p:sldId id="2449" r:id="rId13"/>
    <p:sldId id="2464" r:id="rId14"/>
    <p:sldId id="2452" r:id="rId15"/>
    <p:sldId id="2453" r:id="rId16"/>
    <p:sldId id="2463" r:id="rId17"/>
    <p:sldId id="2454" r:id="rId18"/>
    <p:sldId id="2456" r:id="rId19"/>
    <p:sldId id="266" r:id="rId20"/>
    <p:sldId id="2465" r:id="rId21"/>
    <p:sldId id="2461" r:id="rId22"/>
    <p:sldId id="2462" r:id="rId23"/>
    <p:sldId id="309" r:id="rId24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1CF908-B9F8-4D75-9563-AB61F9135D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 noProof="1">
              <a:latin typeface="맑은 고딕" panose="020B0503020000020004" pitchFamily="50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DEC0F2-C9ED-4E40-9090-1AABA509E0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FAF2290-37B2-48BA-A111-45A7CFE8AA7E}" type="datetime1">
              <a:rPr lang="en-US" altLang="ko-KR" noProof="1" dirty="0" smtClean="0">
                <a:latin typeface="맑은 고딕" panose="020B0503020000020004" pitchFamily="50" charset="-127"/>
              </a:rPr>
              <a:t>8/30/2023</a:t>
            </a:fld>
            <a:endParaRPr lang="ko-KR" altLang="en-US" noProof="1">
              <a:latin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2343BCB-1A9C-419E-A510-1B43D44FD1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 noProof="1">
              <a:latin typeface="맑은 고딕" panose="020B0503020000020004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2ECDCF-FA4F-4A45-8FAD-9C923EE306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DA0F0C-BE24-43A8-A6ED-60EC67C28C43}" type="slidenum">
              <a:rPr lang="en-US" altLang="ko-KR" noProof="1" dirty="0" smtClean="0">
                <a:latin typeface="맑은 고딕" panose="020B0503020000020004" pitchFamily="50" charset="-127"/>
              </a:rPr>
              <a:t>‹#›</a:t>
            </a:fld>
            <a:endParaRPr lang="ko-KR" altLang="en-US" noProof="1"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9089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F56C9DB-6CAD-44C2-8777-D2376A7B7D39}" type="datetime1">
              <a:rPr lang="en-US" altLang="ko-KR" noProof="1" dirty="0" smtClean="0"/>
              <a:pPr/>
              <a:t>8/30/2023</a:t>
            </a:fld>
            <a:endParaRPr lang="ko-KR" altLang="en-US" noProof="1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1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1"/>
              <a:t>마스터 텍스트 스타일을 편집하려면 클릭하세요</a:t>
            </a:r>
            <a:r>
              <a:rPr lang="en-US" altLang="ko-KR" noProof="1"/>
              <a:t>.</a:t>
            </a:r>
          </a:p>
          <a:p>
            <a:pPr lvl="1" rtl="0"/>
            <a:r>
              <a:rPr lang="ko-KR" altLang="en-US" noProof="1"/>
              <a:t>둘째 수준</a:t>
            </a:r>
          </a:p>
          <a:p>
            <a:pPr lvl="2" rtl="0"/>
            <a:r>
              <a:rPr lang="ko-KR" altLang="en-US" noProof="1"/>
              <a:t>셋째 수준</a:t>
            </a:r>
          </a:p>
          <a:p>
            <a:pPr lvl="3" rtl="0"/>
            <a:r>
              <a:rPr lang="ko-KR" altLang="en-US" noProof="1"/>
              <a:t>넷째 수준</a:t>
            </a:r>
          </a:p>
          <a:p>
            <a:pPr lvl="4" rtl="0"/>
            <a:r>
              <a:rPr lang="ko-KR" altLang="en-US" noProof="1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F6BA3186-490C-4963-9CE5-58096C2F0BE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97206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맑은 고딕" panose="020B0503020000020004" pitchFamily="50" charset="-127"/>
        <a:ea typeface="맑은 고딕" panose="020B0503020000020004" pitchFamily="50" charset="-127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BA3186-490C-4963-9CE5-58096C2F0BE5}" type="slidenum">
              <a:rPr lang="en-US" altLang="ko-KR" noProof="1" dirty="0" smtClean="0"/>
              <a:t>1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2767789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015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2023-08-30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010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732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7429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19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20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HD-PanelContent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 baseline="0">
                <a:effectLst/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 baseline="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 noProof="1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FBD73158-7D25-48AC-BEA0-77BCFAF60886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5" name="직선 연결선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(S)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1344CE72-B1E0-46CF-B091-F70656955EBE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5D84065D-F351-4B03-BD91-D8A6B8D4B362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7EE218E1-48DE-4EE5-BC56-F4BF9B0300C4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6" name="직선 연결선(S)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F882C2A9-0182-4607-A5FD-86B624D5FF56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5D84065D-F351-4B03-BD91-D8A6B8D4B362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 baseline="0">
                <a:solidFill>
                  <a:schemeClr val="accent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 baseline="0">
                <a:solidFill>
                  <a:schemeClr val="accent1"/>
                </a:solidFill>
                <a:latin typeface="맑은 고딕" panose="020B0503020000020004" pitchFamily="50" charset="-12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rtlCol="0" anchor="t">
            <a:normAutofit/>
          </a:bodyPr>
          <a:lstStyle>
            <a:lvl1pPr>
              <a:defRPr baseline="0">
                <a:latin typeface="맑은 고딕" panose="020B0503020000020004" pitchFamily="50" charset="-127"/>
              </a:defRPr>
            </a:lvl1pPr>
            <a:lvl2pPr>
              <a:defRPr baseline="0">
                <a:latin typeface="맑은 고딕" panose="020B0503020000020004" pitchFamily="50" charset="-127"/>
              </a:defRPr>
            </a:lvl2pPr>
            <a:lvl3pPr>
              <a:defRPr baseline="0">
                <a:latin typeface="맑은 고딕" panose="020B0503020000020004" pitchFamily="50" charset="-127"/>
              </a:defRPr>
            </a:lvl3pPr>
            <a:lvl4pPr>
              <a:defRPr baseline="0">
                <a:latin typeface="맑은 고딕" panose="020B0503020000020004" pitchFamily="50" charset="-127"/>
              </a:defRPr>
            </a:lvl4pPr>
            <a:lvl5pPr>
              <a:defRPr baseline="0">
                <a:latin typeface="맑은 고딕" panose="020B0503020000020004" pitchFamily="50" charset="-127"/>
              </a:defRPr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2FC10110-FAF2-4B29-B5AE-7ACED20FC1F6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8" name="직선 연결선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9AB2CCE3-89CB-4959-B8B8-6D1001D68D5D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  <p:cxnSp>
        <p:nvCxnSpPr>
          <p:cNvPr id="14" name="직선 연결선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230CD24B-07D1-4548-87A3-50EC918719DA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latin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9175E7-76B6-418F-ABB4-59C22B14F460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6" name="직선 연결선(S)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17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1"/>
              <a:t>그림을 추가하려면 아이콘을 클릭하십시오</a:t>
            </a:r>
            <a:endParaRPr lang="en-US" altLang="ko-KR" noProof="1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823BFD-5E5B-4E17-AD97-8B992090B480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ko-KR" altLang="en-US" noProof="1"/>
              <a:t>그림을 추가하려면 아이콘을 클릭하십시오</a:t>
            </a:r>
            <a:endParaRPr lang="en-US" altLang="ko-KR" noProof="1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0857DE-DA21-408E-ACCE-8B94F0B6FD37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E1FDE2-3223-458E-90F7-FA92CE01E17C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5" name="직선 연결선(S)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DF1CBF-61F7-441A-B632-8C3A2754272C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sp>
        <p:nvSpPr>
          <p:cNvPr id="14" name="텍스트 상자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</a:p>
        </p:txBody>
      </p:sp>
      <p:sp>
        <p:nvSpPr>
          <p:cNvPr id="15" name="텍스트 상자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</p:txBody>
      </p:sp>
      <p:cxnSp>
        <p:nvCxnSpPr>
          <p:cNvPr id="19" name="직선 연결선(S)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D2CED74-B456-4FFA-A5CC-35CF76C3498D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14" name="텍스트 개체 틀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71CEC0D-2EE7-490E-B585-E26E5683A1FF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sp>
        <p:nvSpPr>
          <p:cNvPr id="12" name="텍스트 상자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</a:p>
        </p:txBody>
      </p:sp>
      <p:sp>
        <p:nvSpPr>
          <p:cNvPr id="13" name="텍스트 상자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ko-KR" altLang="en-US" sz="8000" noProof="1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</p:txBody>
      </p:sp>
      <p:cxnSp>
        <p:nvCxnSpPr>
          <p:cNvPr id="26" name="직선 연결선(S)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또는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ko-KR" altLang="en-US" noProof="1"/>
              <a:t>마스터 제목 스타일 편집</a:t>
            </a:r>
          </a:p>
        </p:txBody>
      </p:sp>
      <p:sp>
        <p:nvSpPr>
          <p:cNvPr id="11" name="텍스트 개체 틀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1"/>
              <a:t>마스터 텍스트 스타일을 편집하려면 클릭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B71344-BCE7-47CE-92C2-04BE4AEAEBBF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5" name="직선 연결선(S)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6B30B9-0E08-4D27-AF30-592E20386869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4" name="직선 연결선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ko-KR" altLang="en-US" noProof="1"/>
              <a:t>마스터 텍스트 스타일을 편집하려면 클릭</a:t>
            </a:r>
          </a:p>
          <a:p>
            <a:pPr lvl="1" rtl="0"/>
            <a:r>
              <a:rPr lang="ko-KR" altLang="en-US" noProof="1"/>
              <a:t>두 번째 수준</a:t>
            </a:r>
          </a:p>
          <a:p>
            <a:pPr lvl="2" rtl="0"/>
            <a:r>
              <a:rPr lang="ko-KR" altLang="en-US" noProof="1"/>
              <a:t>세 번째 수준</a:t>
            </a:r>
          </a:p>
          <a:p>
            <a:pPr lvl="3" rtl="0"/>
            <a:r>
              <a:rPr lang="ko-KR" altLang="en-US" noProof="1"/>
              <a:t>네 번째 수준</a:t>
            </a:r>
          </a:p>
          <a:p>
            <a:pPr lvl="4" rtl="0"/>
            <a:r>
              <a:rPr lang="ko-KR" altLang="en-US" noProof="1"/>
              <a:t>다섯 번째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0745A9-7848-4AF5-945A-9C00F7472F29}" type="datetime1">
              <a:rPr lang="en-US" altLang="ko-KR" noProof="1" dirty="0" smtClean="0"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US" altLang="ko-KR" noProof="1" dirty="0" smtClean="0"/>
              <a:pPr/>
              <a:t>‹#›</a:t>
            </a:fld>
            <a:endParaRPr lang="ko-KR" altLang="en-US" noProof="1"/>
          </a:p>
        </p:txBody>
      </p:sp>
      <p:cxnSp>
        <p:nvCxnSpPr>
          <p:cNvPr id="14" name="직선 연결선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6" name="그림 개체 틀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7" name="그림 개체 틀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5" name="그림 개체 틀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20" name="날짜 개체 틀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21" name="바닥글 개체 틀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22" name="슬라이드 번호 개체 틀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29750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174708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ctr"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ko-KR" altLang="en-US" noProof="0" dirty="0"/>
              <a:t>텍스트를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8" name="날짜 개체 틀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 dirty="0"/>
          </a:p>
        </p:txBody>
      </p:sp>
      <p:sp>
        <p:nvSpPr>
          <p:cNvPr id="14" name="그림 개체 틀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19" name="바닥글 개체 틀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텍스트</a:t>
            </a:r>
            <a:endParaRPr lang="ko-KR" altLang="en-US" dirty="0"/>
          </a:p>
        </p:txBody>
      </p:sp>
      <p:sp>
        <p:nvSpPr>
          <p:cNvPr id="15" name="그림 개체 틀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cxnSp>
        <p:nvCxnSpPr>
          <p:cNvPr id="7" name="직선 연결선(S)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29435" y="1555564"/>
            <a:ext cx="5811668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슬라이드 번호 개체 틀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E208ADF-3ADD-483D-A721-14E3EEE2C135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21794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86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032785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676892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72733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792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321645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HD-PanelContent-GrommetsCombined.png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1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ko-KR" altLang="en-US" noProof="1"/>
              <a:t>마스터 텍스트 스타일을 편집하려면 클릭하세요</a:t>
            </a:r>
            <a:r>
              <a:rPr lang="en-US" altLang="ko-KR" noProof="1"/>
              <a:t>.</a:t>
            </a:r>
          </a:p>
          <a:p>
            <a:pPr lvl="1" rtl="0"/>
            <a:r>
              <a:rPr lang="ko-KR" altLang="en-US" noProof="1"/>
              <a:t>둘째 수준</a:t>
            </a:r>
          </a:p>
          <a:p>
            <a:pPr lvl="2" rtl="0"/>
            <a:r>
              <a:rPr lang="ko-KR" altLang="en-US" noProof="1"/>
              <a:t>셋째 수준</a:t>
            </a:r>
          </a:p>
          <a:p>
            <a:pPr lvl="3" rtl="0"/>
            <a:r>
              <a:rPr lang="ko-KR" altLang="en-US" noProof="1"/>
              <a:t>넷째 수준</a:t>
            </a:r>
          </a:p>
          <a:p>
            <a:pPr lvl="4" rtl="0"/>
            <a:r>
              <a:rPr lang="ko-KR" altLang="en-US" noProof="1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F49C7021-D1CD-4BFA-8FA9-0F6E997AD928}" type="datetime1">
              <a:rPr lang="en-US" altLang="ko-KR" noProof="1" smtClean="0"/>
              <a:pPr/>
              <a:t>8/30/2023</a:t>
            </a:fld>
            <a:endParaRPr lang="ko-KR" altLang="en-US" noProof="1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 baseline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endParaRPr lang="ko-KR" altLang="en-US" noProof="1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chemeClr val="tx1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57F1E4F-1CFF-5643-939E-217C01CDF565}" type="slidenum">
              <a:rPr lang="en-US" altLang="ko-KR" noProof="1" smtClean="0"/>
              <a:pPr/>
              <a:t>‹#›</a:t>
            </a:fld>
            <a:endParaRPr lang="ko-KR" altLang="en-US" noProof="1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</p:sldLayoutIdLst>
  <p:hf sldNum="0" hdr="0" ftr="0" dt="0"/>
  <p:txStyles>
    <p:titleStyle>
      <a:lvl1pPr algn="ctr" defTabSz="457200" rtl="0" eaLnBrk="1" latinLnBrk="1" hangingPunct="1">
        <a:spcBef>
          <a:spcPct val="0"/>
        </a:spcBef>
        <a:buNone/>
        <a:defRPr sz="4400" kern="1200" cap="none" baseline="0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 baseline="0">
          <a:solidFill>
            <a:schemeClr val="tx1">
              <a:lumMod val="85000"/>
              <a:lumOff val="15000"/>
            </a:schemeClr>
          </a:solidFill>
          <a:effectLst/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3.JP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5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바위 해변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11" name="자유형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5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13" name="도넛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4" name="도넛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5" name="도넛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16" name="도넛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ko-KR" altLang="en-US" noProof="1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D4774D57-151E-4936-9AF4-E70073D4E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3200" b="1" dirty="0">
                <a:solidFill>
                  <a:schemeClr val="tx1"/>
                </a:solidFill>
              </a:rPr>
              <a:t>Prayer</a:t>
            </a:r>
            <a:r>
              <a:rPr lang="ko-KR" altLang="en-US" sz="3200" b="1" dirty="0">
                <a:solidFill>
                  <a:schemeClr val="tx1"/>
                </a:solidFill>
              </a:rPr>
              <a:t> </a:t>
            </a:r>
            <a:r>
              <a:rPr lang="en-US" altLang="ko-KR" sz="3200" b="1" dirty="0">
                <a:solidFill>
                  <a:schemeClr val="tx1"/>
                </a:solidFill>
              </a:rPr>
              <a:t>Meeting </a:t>
            </a:r>
            <a:br>
              <a:rPr lang="en-US" altLang="ko-KR" sz="3200" b="1" dirty="0">
                <a:solidFill>
                  <a:schemeClr val="tx1"/>
                </a:solidFill>
              </a:rPr>
            </a:br>
            <a:r>
              <a:rPr lang="en-US" altLang="ko-KR" sz="3200" b="1" dirty="0">
                <a:solidFill>
                  <a:schemeClr val="tx1"/>
                </a:solidFill>
              </a:rPr>
              <a:t>for Persecuted Church Worldwide</a:t>
            </a:r>
            <a:endParaRPr lang="ko-KR" altLang="en-US" sz="3200" noProof="1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5370FC1-A32E-43A6-9E96-92974CB54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4191855"/>
            <a:ext cx="6815669" cy="786543"/>
          </a:xfrm>
        </p:spPr>
        <p:txBody>
          <a:bodyPr rtlCol="0">
            <a:normAutofit fontScale="925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</a:rPr>
              <a:t>2023</a:t>
            </a:r>
            <a:r>
              <a:rPr lang="ko-KR" altLang="en-US" sz="2400" dirty="0">
                <a:solidFill>
                  <a:schemeClr val="tx1"/>
                </a:solidFill>
              </a:rPr>
              <a:t>년 </a:t>
            </a:r>
            <a:r>
              <a:rPr lang="en-US" altLang="ko-KR" sz="2400" dirty="0">
                <a:solidFill>
                  <a:schemeClr val="tx1"/>
                </a:solidFill>
              </a:rPr>
              <a:t>8</a:t>
            </a:r>
            <a:r>
              <a:rPr lang="ko-KR" altLang="en-US" sz="2400" dirty="0">
                <a:solidFill>
                  <a:schemeClr val="tx1"/>
                </a:solidFill>
              </a:rPr>
              <a:t>월 </a:t>
            </a:r>
            <a:r>
              <a:rPr lang="en-US" altLang="ko-KR" sz="2400" dirty="0">
                <a:solidFill>
                  <a:schemeClr val="tx1"/>
                </a:solidFill>
              </a:rPr>
              <a:t>29</a:t>
            </a:r>
            <a:r>
              <a:rPr lang="ko-KR" altLang="en-US" sz="2400" dirty="0">
                <a:solidFill>
                  <a:schemeClr val="tx1"/>
                </a:solidFill>
              </a:rPr>
              <a:t>일</a:t>
            </a:r>
            <a:r>
              <a:rPr lang="en-US" altLang="ko-KR" sz="2400" dirty="0">
                <a:solidFill>
                  <a:schemeClr val="tx1"/>
                </a:solidFill>
              </a:rPr>
              <a:t>(</a:t>
            </a:r>
            <a:r>
              <a:rPr lang="ko-KR" altLang="en-US" sz="2400" dirty="0">
                <a:solidFill>
                  <a:schemeClr val="tx1"/>
                </a:solidFill>
              </a:rPr>
              <a:t>화</a:t>
            </a:r>
            <a:r>
              <a:rPr lang="en-US" altLang="ko-KR" sz="24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>
                <a:solidFill>
                  <a:schemeClr val="tx1"/>
                </a:solidFill>
              </a:rPr>
              <a:t>회의 </a:t>
            </a:r>
            <a:r>
              <a:rPr lang="en-US" altLang="ko-KR" sz="2400" dirty="0">
                <a:solidFill>
                  <a:schemeClr val="tx1"/>
                </a:solidFill>
              </a:rPr>
              <a:t>ID 4286956103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래픽 6" descr="야자수">
            <a:extLst>
              <a:ext uri="{FF2B5EF4-FFF2-40B4-BE49-F238E27FC236}">
                <a16:creationId xmlns:a16="http://schemas.microsoft.com/office/drawing/2014/main" id="{5A75EE0A-53B5-4719-9CB7-5387E99D9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80409" y="1629189"/>
            <a:ext cx="914400" cy="914400"/>
          </a:xfrm>
          <a:prstGeom prst="rect">
            <a:avLst/>
          </a:prstGeom>
        </p:spPr>
      </p:pic>
      <p:pic>
        <p:nvPicPr>
          <p:cNvPr id="17" name="그래픽 16" descr="비치 볼">
            <a:extLst>
              <a:ext uri="{FF2B5EF4-FFF2-40B4-BE49-F238E27FC236}">
                <a16:creationId xmlns:a16="http://schemas.microsoft.com/office/drawing/2014/main" id="{48F21C9B-2A2B-49E0-A15C-401F0E8DE9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48889" y="1993669"/>
            <a:ext cx="548640" cy="548640"/>
          </a:xfrm>
          <a:prstGeom prst="rect">
            <a:avLst/>
          </a:prstGeom>
        </p:spPr>
      </p:pic>
      <p:pic>
        <p:nvPicPr>
          <p:cNvPr id="20" name="그래픽 19" descr="양동이와 삽">
            <a:extLst>
              <a:ext uri="{FF2B5EF4-FFF2-40B4-BE49-F238E27FC236}">
                <a16:creationId xmlns:a16="http://schemas.microsoft.com/office/drawing/2014/main" id="{02432592-29B9-4972-91B0-C8987327EC8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4809" y="187405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C939E1-00A2-4A36-B095-E065A6DE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3B54E3C-306E-4FC5-A69F-6423F774D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>
            <a:normAutofit/>
          </a:bodyPr>
          <a:lstStyle/>
          <a:p>
            <a:r>
              <a:rPr lang="ko-KR" altLang="ko-KR" sz="2400" dirty="0">
                <a:solidFill>
                  <a:schemeClr val="tx1"/>
                </a:solidFill>
              </a:rPr>
              <a:t>찬양 </a:t>
            </a:r>
            <a:r>
              <a:rPr lang="en-US" altLang="ko-KR" sz="2400" dirty="0">
                <a:solidFill>
                  <a:schemeClr val="tx1"/>
                </a:solidFill>
              </a:rPr>
              <a:t>5’</a:t>
            </a:r>
            <a:r>
              <a:rPr lang="ko-KR" altLang="ko-KR" sz="2400" dirty="0">
                <a:solidFill>
                  <a:schemeClr val="tx1"/>
                </a:solidFill>
              </a:rPr>
              <a:t> </a:t>
            </a:r>
            <a:endParaRPr lang="en-US" altLang="ko-KR" sz="24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en-US" altLang="ko-KR" sz="24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ko-KR" altLang="en-US" sz="2400" dirty="0">
                <a:solidFill>
                  <a:schemeClr val="tx1"/>
                </a:solidFill>
              </a:rPr>
              <a:t>소그룹 </a:t>
            </a:r>
            <a:r>
              <a:rPr lang="ko-KR" altLang="ko-KR" sz="2400" dirty="0">
                <a:solidFill>
                  <a:schemeClr val="tx1"/>
                </a:solidFill>
              </a:rPr>
              <a:t>나눔 </a:t>
            </a:r>
            <a:r>
              <a:rPr lang="en-US" altLang="ko-KR" sz="2400" dirty="0">
                <a:solidFill>
                  <a:schemeClr val="tx1"/>
                </a:solidFill>
              </a:rPr>
              <a:t>15’</a:t>
            </a:r>
            <a:br>
              <a:rPr lang="en-US" altLang="ko-KR" sz="2400" dirty="0">
                <a:solidFill>
                  <a:schemeClr val="tx1"/>
                </a:solidFill>
              </a:rPr>
            </a:br>
            <a:r>
              <a:rPr lang="ko-KR" altLang="en-US" sz="2400" dirty="0">
                <a:solidFill>
                  <a:schemeClr val="tx1"/>
                </a:solidFill>
              </a:rPr>
              <a:t>박해 받는 교</a:t>
            </a:r>
            <a:r>
              <a:rPr lang="ko-KR" altLang="ko-KR" sz="24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4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이테 클로즈업 그림">
            <a:extLst>
              <a:ext uri="{FF2B5EF4-FFF2-40B4-BE49-F238E27FC236}">
                <a16:creationId xmlns:a16="http://schemas.microsoft.com/office/drawing/2014/main" id="{072D25A5-89BE-44C4-B28D-DA5455752A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512" y="4142232"/>
            <a:ext cx="2606040" cy="2075688"/>
          </a:xfrm>
        </p:spPr>
      </p:pic>
      <p:pic>
        <p:nvPicPr>
          <p:cNvPr id="11" name="그림 개체 틀 10" descr="작은 솔방울이 달린 푸른 나무 가지 클로즈업">
            <a:extLst>
              <a:ext uri="{FF2B5EF4-FFF2-40B4-BE49-F238E27FC236}">
                <a16:creationId xmlns:a16="http://schemas.microsoft.com/office/drawing/2014/main" id="{29ECE34D-620F-4312-BB89-40BCDBDB25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041" y="4142232"/>
            <a:ext cx="2606040" cy="2075688"/>
          </a:xfrm>
        </p:spPr>
      </p:pic>
      <p:pic>
        <p:nvPicPr>
          <p:cNvPr id="13" name="그림 개체 틀 12" descr="나무 껍질 클로즈업">
            <a:extLst>
              <a:ext uri="{FF2B5EF4-FFF2-40B4-BE49-F238E27FC236}">
                <a16:creationId xmlns:a16="http://schemas.microsoft.com/office/drawing/2014/main" id="{5C2E09F6-794D-4CBA-A9C6-4460C18FC3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921" y="4142232"/>
            <a:ext cx="2606040" cy="2075688"/>
          </a:xfrm>
        </p:spPr>
      </p:pic>
      <p:pic>
        <p:nvPicPr>
          <p:cNvPr id="15" name="그림 개체 틀 14" descr="푸른 나무 가지 클로즈업">
            <a:extLst>
              <a:ext uri="{FF2B5EF4-FFF2-40B4-BE49-F238E27FC236}">
                <a16:creationId xmlns:a16="http://schemas.microsoft.com/office/drawing/2014/main" id="{4A4FF327-FD26-47EF-A265-02A0BB37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100" y="4142232"/>
            <a:ext cx="2606040" cy="2075688"/>
          </a:xfrm>
        </p:spPr>
      </p:pic>
      <p:sp>
        <p:nvSpPr>
          <p:cNvPr id="74" name="날짜 개체 틀 73">
            <a:extLst>
              <a:ext uri="{FF2B5EF4-FFF2-40B4-BE49-F238E27FC236}">
                <a16:creationId xmlns:a16="http://schemas.microsoft.com/office/drawing/2014/main" id="{F58157BD-826A-4A73-AFE3-4DC840C3F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5" name="바닥글 개체 틀 74">
            <a:extLst>
              <a:ext uri="{FF2B5EF4-FFF2-40B4-BE49-F238E27FC236}">
                <a16:creationId xmlns:a16="http://schemas.microsoft.com/office/drawing/2014/main" id="{CF942400-E869-4121-A513-9B1FADE55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sp>
        <p:nvSpPr>
          <p:cNvPr id="76" name="슬라이드 번호 개체 틀 75">
            <a:extLst>
              <a:ext uri="{FF2B5EF4-FFF2-40B4-BE49-F238E27FC236}">
                <a16:creationId xmlns:a16="http://schemas.microsoft.com/office/drawing/2014/main" id="{4FCE912F-09D6-4C14-A807-126C32B03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723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2096" y="457975"/>
            <a:ext cx="4731238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9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458668" y="505214"/>
            <a:ext cx="5849666" cy="590395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35056" y="1570668"/>
            <a:ext cx="4731238" cy="4386563"/>
          </a:xfrm>
        </p:spPr>
        <p:txBody>
          <a:bodyPr vert="horz" lIns="91392" tIns="45696" rIns="91392" bIns="45696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4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4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lvl="1"/>
            <a:r>
              <a:rPr lang="ko-KR" altLang="en-US" dirty="0"/>
              <a:t>나는 오픈도어의 이 핵심가치가 제일 맘에 와 닿는다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소개</a:t>
            </a:r>
          </a:p>
        </p:txBody>
      </p:sp>
      <p:sp>
        <p:nvSpPr>
          <p:cNvPr id="81" name="텍스트 개체 틀 80">
            <a:extLst>
              <a:ext uri="{FF2B5EF4-FFF2-40B4-BE49-F238E27FC236}">
                <a16:creationId xmlns:a16="http://schemas.microsoft.com/office/drawing/2014/main" id="{26331C6E-6EC6-4BCA-90FC-D61437684A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5164" y="1900962"/>
            <a:ext cx="10112375" cy="19542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오늘은 전라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광주지역 기도용사들을 초대했습니다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rtl="0"/>
            <a:r>
              <a:rPr lang="ko-KR" altLang="en-US" dirty="0"/>
              <a:t>함께 박해 받는 지체들을 위해 기도하며 섬겨 가기를 원합니다</a:t>
            </a:r>
            <a:r>
              <a:rPr lang="en-US" altLang="ko-KR" dirty="0"/>
              <a:t>. 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3" name="그림 개체 틀 12" descr="나무, 야외, 숲, 자연을 담은 그림">
            <a:extLst>
              <a:ext uri="{FF2B5EF4-FFF2-40B4-BE49-F238E27FC236}">
                <a16:creationId xmlns:a16="http://schemas.microsoft.com/office/drawing/2014/main" id="{28CD82BD-20D4-4910-9A71-4B534FCE62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60520"/>
            <a:ext cx="4067175" cy="2697480"/>
          </a:xfrm>
        </p:spPr>
      </p:pic>
      <p:sp>
        <p:nvSpPr>
          <p:cNvPr id="182" name="날짜 개체 틀 181">
            <a:extLst>
              <a:ext uri="{FF2B5EF4-FFF2-40B4-BE49-F238E27FC236}">
                <a16:creationId xmlns:a16="http://schemas.microsoft.com/office/drawing/2014/main" id="{0B26E46E-EDB2-4F95-99F9-6B864973B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2023-08-01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5" name="그림 개체 틀 14" descr="물방울이 맺힌 나뭇잎 클로즈업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sp>
        <p:nvSpPr>
          <p:cNvPr id="183" name="바닥글 개체 틀 182">
            <a:extLst>
              <a:ext uri="{FF2B5EF4-FFF2-40B4-BE49-F238E27FC236}">
                <a16:creationId xmlns:a16="http://schemas.microsoft.com/office/drawing/2014/main" id="{32ABAB91-7623-454A-93BD-560C00AB8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텍스트</a:t>
            </a:r>
          </a:p>
        </p:txBody>
      </p:sp>
      <p:pic>
        <p:nvPicPr>
          <p:cNvPr id="17" name="그림 개체 틀 16" descr="푸른 나무 가지 클로즈업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슬라이드 번호 개체 틀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5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tx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tx1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01871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24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Central Africa Republic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0388"/>
            <a:ext cx="5157787" cy="499927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50" dirty="0"/>
              <a:t>"</a:t>
            </a:r>
            <a:r>
              <a:rPr lang="ko-KR" altLang="en-US" sz="1050" dirty="0"/>
              <a:t>여호와께서 자기를 경외하는 자들에게 양식을 주시며 그의 언약을 영원히 기억하 </a:t>
            </a:r>
            <a:r>
              <a:rPr lang="ko-KR" altLang="en-US" sz="1050" dirty="0" err="1"/>
              <a:t>시리로다</a:t>
            </a:r>
            <a:r>
              <a:rPr lang="en-US" altLang="ko-KR" sz="1050" dirty="0"/>
              <a:t>" (</a:t>
            </a:r>
            <a:r>
              <a:rPr lang="ko-KR" altLang="en-US" sz="1050" dirty="0"/>
              <a:t>시편 </a:t>
            </a:r>
            <a:r>
              <a:rPr lang="en-US" altLang="ko-KR" sz="1050" dirty="0"/>
              <a:t>111:5)</a:t>
            </a:r>
            <a:endParaRPr lang="ko-KR" altLang="en-US" sz="14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6895"/>
            <a:ext cx="5067851" cy="3513762"/>
          </a:xfrm>
        </p:spPr>
        <p:txBody>
          <a:bodyPr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1050" dirty="0"/>
              <a:t>2013</a:t>
            </a:r>
            <a:r>
              <a:rPr lang="ko-KR" altLang="en-US" sz="1050" dirty="0"/>
              <a:t>년 이후 중앙아프리카공화국</a:t>
            </a:r>
            <a:r>
              <a:rPr lang="en-US" altLang="ko-KR" sz="1050" dirty="0"/>
              <a:t>(CAR)</a:t>
            </a:r>
            <a:r>
              <a:rPr lang="ko-KR" altLang="en-US" sz="1050" dirty="0"/>
              <a:t>에서 계속되는 분쟁으로 수천 명의 기독교인이 집과 생계 수단을 잃었고 많은 실향민들이 계속해서 천막에서 생활하고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대부분의 국가는 다양한 인권 침해에 책임이 있는 무장 민병대가 점령하고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 지도자들이 공개적으로 폭력을 비판했을 때</a:t>
            </a:r>
            <a:r>
              <a:rPr lang="en-US" altLang="ko-KR" sz="1050" dirty="0"/>
              <a:t>, </a:t>
            </a:r>
            <a:r>
              <a:rPr lang="ko-KR" altLang="en-US" sz="1050" dirty="0"/>
              <a:t>위협을 받거나</a:t>
            </a:r>
            <a:r>
              <a:rPr lang="en-US" altLang="ko-KR" sz="1050" dirty="0"/>
              <a:t>,</a:t>
            </a:r>
            <a:r>
              <a:rPr lang="ko-KR" altLang="en-US" sz="1050" dirty="0"/>
              <a:t> 교회는 약탈당하고 불태워졌습니다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목회자들은 특히 위험에 처해 있으며 일부는 교회 예배 중에 공격을 받기도 합니다</a:t>
            </a:r>
            <a:r>
              <a:rPr lang="en-US" altLang="ko-KR" sz="105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/>
              <a:t>한편</a:t>
            </a:r>
            <a:r>
              <a:rPr lang="en-US" altLang="ko-KR" sz="1050" dirty="0"/>
              <a:t>, </a:t>
            </a:r>
            <a:r>
              <a:rPr lang="ko-KR" altLang="en-US" sz="1050" dirty="0"/>
              <a:t>이슬람에서 개종한 사람들은 가족과 지역 사회로부터 박해를 받을 위험에 처해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여기에는 여성에 대한 강제 결혼과 자녀를 분리시키는 것이 포함됩니다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자녀를 모스크에 보내는 조건으로 기독교인 어머니가 기독교 모임에 참석할 수 있다는 보고가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많은 기독교 가정이 가난함으로 부모는 때때로 선물을 받는 대가로 딸을 시집 보내도록 유혹 받기도 하고</a:t>
            </a:r>
            <a:r>
              <a:rPr lang="en-US" altLang="ko-KR" sz="1050" dirty="0"/>
              <a:t>, </a:t>
            </a:r>
            <a:r>
              <a:rPr lang="ko-KR" altLang="en-US" sz="1050" dirty="0"/>
              <a:t>일부 기독교 여성은 생존을 위해 이슬람으로 개종하는 데 동의하기도 합니다</a:t>
            </a:r>
            <a:r>
              <a:rPr lang="en-US" altLang="ko-KR" sz="1050" dirty="0"/>
              <a:t>.</a:t>
            </a:r>
            <a:endParaRPr lang="ko-KR" altLang="ko-KR" sz="80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7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365787"/>
            <a:ext cx="5183188" cy="4999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900" dirty="0"/>
              <a:t>오픈도어는 현장 파트너를 통해 중앙아프리카공화국의 신자들에게 박해 생존 훈련</a:t>
            </a:r>
            <a:r>
              <a:rPr lang="en-US" altLang="ko-KR" sz="900" dirty="0"/>
              <a:t>, </a:t>
            </a:r>
            <a:r>
              <a:rPr lang="ko-KR" altLang="en-US" sz="900" dirty="0"/>
              <a:t>경제적 권한 부여 프로젝트 및 외상 치료를 지원합니다</a:t>
            </a:r>
            <a:r>
              <a:rPr lang="en-US" altLang="ko-KR" sz="900" dirty="0"/>
              <a:t>.</a:t>
            </a:r>
            <a:endParaRPr lang="ko-KR" altLang="en-US" sz="509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792295" y="2040700"/>
            <a:ext cx="3987452" cy="3979957"/>
          </a:xfrm>
        </p:spPr>
      </p:pic>
    </p:spTree>
    <p:extLst>
      <p:ext uri="{BB962C8B-B14F-4D97-AF65-F5344CB8AC3E}">
        <p14:creationId xmlns:p14="http://schemas.microsoft.com/office/powerpoint/2010/main" val="271762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24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</a:t>
            </a:r>
            <a:r>
              <a:rPr lang="en-US" altLang="ko-KR" sz="44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altLang="ko-KR" sz="4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Central Africa Republic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2023-08-22</a:t>
            </a:r>
            <a:endParaRPr lang="ko-KR" altLang="en-US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8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오픈도어는 </a:t>
            </a:r>
            <a:r>
              <a:rPr lang="en-US" altLang="ko-KR" sz="1100" dirty="0"/>
              <a:t>2013</a:t>
            </a:r>
            <a:r>
              <a:rPr lang="ko-KR" altLang="en-US" sz="1100" dirty="0"/>
              <a:t>년부터 이슬람이 장악한 </a:t>
            </a:r>
            <a:r>
              <a:rPr lang="ko-KR" altLang="en-US" sz="1100" dirty="0" err="1"/>
              <a:t>셀레카군</a:t>
            </a:r>
            <a:r>
              <a:rPr lang="en-US" altLang="ko-KR" sz="1100" dirty="0"/>
              <a:t>(</a:t>
            </a:r>
            <a:r>
              <a:rPr lang="en-US" altLang="ko-KR" sz="1100" dirty="0" err="1"/>
              <a:t>Séléka</a:t>
            </a:r>
            <a:r>
              <a:rPr lang="en-US" altLang="ko-KR" sz="1100" dirty="0"/>
              <a:t>)</a:t>
            </a:r>
            <a:r>
              <a:rPr lang="ko-KR" altLang="en-US" sz="1100" dirty="0"/>
              <a:t>의 </a:t>
            </a:r>
            <a:r>
              <a:rPr lang="ko-KR" altLang="en-US" sz="1100" dirty="0" err="1"/>
              <a:t>쿠테타</a:t>
            </a:r>
            <a:r>
              <a:rPr lang="ko-KR" altLang="en-US" sz="1100" dirty="0"/>
              <a:t> 이후 위기에 처한 교회를 지원해 오고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공격의 위험이 있는 교회 지도자들의 보호하시고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교회가 위기에 흔들리지 아니하며</a:t>
            </a:r>
            <a:r>
              <a:rPr lang="en-US" altLang="ko-KR" sz="1100" dirty="0"/>
              <a:t>, </a:t>
            </a:r>
            <a:r>
              <a:rPr lang="ko-KR" altLang="en-US" sz="1100" dirty="0"/>
              <a:t>그리스도의 증인이 될 수 있도록 </a:t>
            </a:r>
            <a:r>
              <a:rPr lang="en-US" altLang="ko-KR" sz="1100" dirty="0"/>
              <a:t> </a:t>
            </a:r>
          </a:p>
          <a:p>
            <a:pPr algn="just"/>
            <a:r>
              <a:rPr lang="ko-KR" altLang="en-US" sz="1100" dirty="0"/>
              <a:t>기독교인들이 생계를 꾸릴 수 있도록</a:t>
            </a:r>
            <a:r>
              <a:rPr lang="en-US" altLang="ko-KR" sz="1100" dirty="0"/>
              <a:t>, </a:t>
            </a:r>
            <a:r>
              <a:rPr lang="ko-KR" altLang="en-US" sz="1100" dirty="0"/>
              <a:t>사회 경제적 지원이 시기 적절하게 이뤄지게 하시고</a:t>
            </a:r>
            <a:r>
              <a:rPr lang="en-US" altLang="ko-KR" sz="1100" dirty="0"/>
              <a:t>, </a:t>
            </a:r>
            <a:r>
              <a:rPr lang="ko-KR" altLang="en-US" sz="1100" dirty="0"/>
              <a:t>가족과 지역 사회에 선한 영향력을 줄 수 있도록</a:t>
            </a:r>
            <a:endParaRPr lang="en-US" altLang="ko-KR" sz="6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78577" y="960021"/>
            <a:ext cx="4772020" cy="216186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16627" y="960021"/>
            <a:ext cx="3128015" cy="216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64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32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6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623127"/>
            <a:ext cx="6142247" cy="323853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200" dirty="0">
                <a:cs typeface="함초롬바탕" panose="02030604000101010101" pitchFamily="18" charset="-127"/>
              </a:rPr>
              <a:t>4</a:t>
            </a:r>
            <a:r>
              <a:rPr lang="ko-KR" altLang="en-US" sz="12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200" dirty="0">
                <a:cs typeface="함초롬바탕" panose="02030604000101010101" pitchFamily="18" charset="-127"/>
              </a:rPr>
              <a:t>400</a:t>
            </a:r>
            <a:r>
              <a:rPr lang="ko-KR" altLang="en-US" sz="12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물질적</a:t>
            </a:r>
            <a:r>
              <a:rPr lang="en-US" altLang="ko-KR" sz="1200" dirty="0">
                <a:cs typeface="함초롬바탕" panose="02030604000101010101" pitchFamily="18" charset="-127"/>
              </a:rPr>
              <a:t>, </a:t>
            </a:r>
            <a:r>
              <a:rPr lang="ko-KR" altLang="en-US" sz="12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2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200" dirty="0">
                <a:cs typeface="함초롬바탕" panose="02030604000101010101" pitchFamily="18" charset="-127"/>
              </a:rPr>
              <a:t>. </a:t>
            </a:r>
            <a:r>
              <a:rPr lang="ko-KR" altLang="en-US" sz="12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200" dirty="0">
                <a:cs typeface="함초롬바탕" panose="02030604000101010101" pitchFamily="18" charset="-127"/>
              </a:rPr>
              <a:t>.</a:t>
            </a:r>
            <a:endParaRPr lang="ko-KR" altLang="en-US" sz="12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D333C5-8EF1-FB8A-BA87-6274D3A09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sz="4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4400" dirty="0"/>
            </a:br>
            <a:r>
              <a:rPr lang="en-US" altLang="ko-KR" sz="4400" dirty="0"/>
              <a:t>“Warm Launch” 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따뜻한 시작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690139-0EBB-C9CD-B803-D7CFBF87C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30725"/>
            <a:ext cx="5081587" cy="3730937"/>
          </a:xfrm>
        </p:spPr>
        <p:txBody>
          <a:bodyPr>
            <a:normAutofit fontScale="62500" lnSpcReduction="20000"/>
          </a:bodyPr>
          <a:lstStyle/>
          <a:p>
            <a:r>
              <a:rPr lang="ko-KR" altLang="en-US" dirty="0"/>
              <a:t>목적</a:t>
            </a:r>
            <a:r>
              <a:rPr lang="en-US" altLang="ko-KR" dirty="0"/>
              <a:t>: Arise Africa </a:t>
            </a:r>
            <a:r>
              <a:rPr lang="ko-KR" altLang="en-US" dirty="0"/>
              <a:t>캠페인의 첫해는 이해 관계자와 청중을 </a:t>
            </a:r>
            <a:r>
              <a:rPr lang="en-US" altLang="ko-KR" dirty="0"/>
              <a:t>"</a:t>
            </a:r>
            <a:r>
              <a:rPr lang="ko-KR" altLang="en-US" dirty="0"/>
              <a:t>따뜻하게</a:t>
            </a:r>
            <a:r>
              <a:rPr lang="en-US" altLang="ko-KR" dirty="0"/>
              <a:t>"</a:t>
            </a:r>
            <a:r>
              <a:rPr lang="ko-KR" altLang="en-US" dirty="0"/>
              <a:t>하는 것이며 </a:t>
            </a:r>
            <a:r>
              <a:rPr lang="en-US" altLang="ko-KR" dirty="0"/>
              <a:t>"</a:t>
            </a:r>
            <a:r>
              <a:rPr lang="ko-KR" altLang="en-US" dirty="0"/>
              <a:t>따뜻한 시작</a:t>
            </a:r>
            <a:r>
              <a:rPr lang="en-US" altLang="ko-KR" dirty="0"/>
              <a:t>"</a:t>
            </a:r>
            <a:r>
              <a:rPr lang="ko-KR" altLang="en-US" dirty="0"/>
              <a:t>은 이것의 일부입니다</a:t>
            </a:r>
            <a:r>
              <a:rPr lang="en-US" altLang="ko-KR" dirty="0"/>
              <a:t>. </a:t>
            </a:r>
            <a:r>
              <a:rPr lang="ko-KR" altLang="en-US" dirty="0"/>
              <a:t>이 행사는 내년 글로벌 </a:t>
            </a:r>
            <a:r>
              <a:rPr lang="ko-KR" altLang="en-US" dirty="0" err="1"/>
              <a:t>출범를</a:t>
            </a:r>
            <a:r>
              <a:rPr lang="ko-KR" altLang="en-US" dirty="0"/>
              <a:t> 앞두고 아프리카의 기존 파트너와 </a:t>
            </a:r>
            <a:r>
              <a:rPr lang="en-US" altLang="ko-KR" dirty="0"/>
              <a:t>(</a:t>
            </a:r>
            <a:r>
              <a:rPr lang="ko-KR" altLang="en-US" dirty="0"/>
              <a:t>잠재적</a:t>
            </a:r>
            <a:r>
              <a:rPr lang="en-US" altLang="ko-KR" dirty="0"/>
              <a:t>) </a:t>
            </a:r>
            <a:r>
              <a:rPr lang="ko-KR" altLang="en-US" dirty="0"/>
              <a:t>미래 파트너를 위한 것입니다</a:t>
            </a:r>
            <a:r>
              <a:rPr lang="en-US" altLang="ko-KR" dirty="0"/>
              <a:t>. </a:t>
            </a:r>
            <a:r>
              <a:rPr lang="ko-KR" altLang="en-US" dirty="0"/>
              <a:t>이는 향후 </a:t>
            </a:r>
            <a:r>
              <a:rPr lang="en-US" altLang="ko-KR" dirty="0"/>
              <a:t>Arise Africa </a:t>
            </a:r>
            <a:r>
              <a:rPr lang="ko-KR" altLang="en-US" dirty="0"/>
              <a:t>캠페인의 중요한 구성 요소를 제공할 독특한 이벤트입니다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언제</a:t>
            </a:r>
            <a:r>
              <a:rPr lang="en-US" altLang="ko-KR" dirty="0"/>
              <a:t>: 2023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</a:t>
            </a:r>
            <a:r>
              <a:rPr lang="en-US" altLang="ko-KR" dirty="0"/>
              <a:t>1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금</a:t>
            </a:r>
            <a:r>
              <a:rPr lang="en-US" altLang="ko-KR" dirty="0"/>
              <a:t>)-3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일</a:t>
            </a:r>
            <a:r>
              <a:rPr lang="en-US" altLang="ko-KR" dirty="0"/>
              <a:t>)</a:t>
            </a:r>
            <a:r>
              <a:rPr lang="ko-KR" altLang="en-US" dirty="0"/>
              <a:t> 서아프리카 토고의 수도 로메</a:t>
            </a:r>
            <a:endParaRPr lang="en-US" altLang="ko-KR" dirty="0"/>
          </a:p>
          <a:p>
            <a:r>
              <a:rPr lang="ko-KR" altLang="en-US" dirty="0"/>
              <a:t>누가</a:t>
            </a:r>
            <a:r>
              <a:rPr lang="en-US" altLang="ko-KR" dirty="0"/>
              <a:t>: </a:t>
            </a:r>
            <a:r>
              <a:rPr lang="ko-KR" altLang="en-US" dirty="0"/>
              <a:t>법률</a:t>
            </a:r>
            <a:r>
              <a:rPr lang="en-US" altLang="ko-KR" dirty="0"/>
              <a:t>, </a:t>
            </a:r>
            <a:r>
              <a:rPr lang="ko-KR" altLang="en-US" dirty="0"/>
              <a:t>언론</a:t>
            </a:r>
            <a:r>
              <a:rPr lang="en-US" altLang="ko-KR" dirty="0"/>
              <a:t>, </a:t>
            </a:r>
            <a:r>
              <a:rPr lang="ko-KR" altLang="en-US" dirty="0"/>
              <a:t>정치계 대표는 물론 학생과 교회 지도자들</a:t>
            </a:r>
            <a:r>
              <a:rPr lang="en-US" altLang="ko-KR" dirty="0"/>
              <a:t>, </a:t>
            </a:r>
            <a:r>
              <a:rPr lang="ko-KR" altLang="en-US" dirty="0"/>
              <a:t>오픈도어 개발 책임자들</a:t>
            </a:r>
            <a:endParaRPr lang="en-US" altLang="ko-KR" dirty="0"/>
          </a:p>
          <a:p>
            <a:r>
              <a:rPr lang="ko-KR" altLang="en-US" dirty="0"/>
              <a:t>내용</a:t>
            </a:r>
            <a:r>
              <a:rPr lang="en-US" altLang="ko-KR" dirty="0"/>
              <a:t>: </a:t>
            </a:r>
            <a:r>
              <a:rPr lang="ko-KR" altLang="en-US" dirty="0"/>
              <a:t>이 행사는 참가자들이 종교 또는 신앙의 자유 영역에서 일반적으로</a:t>
            </a:r>
            <a:r>
              <a:rPr lang="en-US" altLang="ko-KR" dirty="0"/>
              <a:t>, </a:t>
            </a:r>
            <a:r>
              <a:rPr lang="ko-KR" altLang="en-US" dirty="0"/>
              <a:t>특히 기독교 박해를 완화하는 데 있어 자신이 할 수 있는 역할에 대해 생각하도록 돕기 위해 고안되었습니다</a:t>
            </a:r>
            <a:r>
              <a:rPr lang="en-US" altLang="ko-KR" dirty="0"/>
              <a:t>. </a:t>
            </a:r>
            <a:r>
              <a:rPr lang="ko-KR" altLang="en-US" dirty="0"/>
              <a:t>특히 그들은 </a:t>
            </a:r>
            <a:r>
              <a:rPr lang="ko-KR" altLang="en-US" dirty="0" err="1"/>
              <a:t>사헬</a:t>
            </a:r>
            <a:r>
              <a:rPr lang="ko-KR" altLang="en-US" dirty="0"/>
              <a:t> 지역의 기독교인들이 직면하고 있는 어려움과 이것이 종교와 신앙의 자유</a:t>
            </a:r>
            <a:r>
              <a:rPr lang="en-US" altLang="ko-KR" dirty="0"/>
              <a:t>(FORB)</a:t>
            </a:r>
            <a:r>
              <a:rPr lang="ko-KR" altLang="en-US" dirty="0"/>
              <a:t>에 어떤 영향을 미치는지에 대해 듣게 될 것입니다</a:t>
            </a:r>
            <a:r>
              <a:rPr lang="en-US" altLang="ko-KR" dirty="0"/>
              <a:t>. </a:t>
            </a:r>
            <a:r>
              <a:rPr lang="ko-KR" altLang="en-US" dirty="0"/>
              <a:t>그런 다음 이러한 문제를 해결할 수 있는 기존의 채널을 논의하게 됩니다</a:t>
            </a:r>
            <a:r>
              <a:rPr lang="en-US" altLang="ko-KR" dirty="0"/>
              <a:t>. </a:t>
            </a:r>
            <a:r>
              <a:rPr lang="ko-KR" altLang="en-US" dirty="0"/>
              <a:t>참가자들은 또한 향후 </a:t>
            </a:r>
            <a:r>
              <a:rPr lang="en-US" altLang="ko-KR" dirty="0"/>
              <a:t>Arise Africa </a:t>
            </a:r>
            <a:r>
              <a:rPr lang="ko-KR" altLang="en-US" dirty="0"/>
              <a:t>캠페인의 토대를 마련할 선언문 작성에 협력하게 됩니다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참여</a:t>
            </a:r>
            <a:r>
              <a:rPr lang="en-US" altLang="ko-KR" dirty="0"/>
              <a:t>: </a:t>
            </a:r>
            <a:r>
              <a:rPr lang="ko-KR" altLang="en-US" dirty="0"/>
              <a:t>우리는 기도에 여러분의 참여가 절실히 필요합니다</a:t>
            </a:r>
            <a:r>
              <a:rPr lang="en-US" altLang="ko-KR" dirty="0"/>
              <a:t>. </a:t>
            </a:r>
            <a:r>
              <a:rPr lang="ko-KR" altLang="en-US" dirty="0"/>
              <a:t>행사를 조직하는 팀은 물론 강연과 발표를 준비하는 사람들을 주님께서 인도하시고 이끌어 주시기를 간구하는 데 동참해 주십시오</a:t>
            </a:r>
            <a:r>
              <a:rPr lang="en-US" altLang="ko-KR" dirty="0"/>
              <a:t>. </a:t>
            </a:r>
            <a:r>
              <a:rPr lang="ko-KR" altLang="en-US" dirty="0"/>
              <a:t>모든 부대 시설 준비와 여행하는 사람들의 보호를 위해 기도해 주십시오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A682AC1C-B201-C900-145A-48906D2671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8" y="2130725"/>
            <a:ext cx="4306888" cy="3730937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의류, 텍스트, 인간의 얼굴, 스크린샷이(가) 표시된 사진&#10;&#10;자동 생성된 설명">
            <a:extLst>
              <a:ext uri="{FF2B5EF4-FFF2-40B4-BE49-F238E27FC236}">
                <a16:creationId xmlns:a16="http://schemas.microsoft.com/office/drawing/2014/main" id="{21ADA8C1-BC5C-1648-CCE9-3E679AD3A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921" y="2132369"/>
            <a:ext cx="2787312" cy="372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08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40688"/>
            <a:ext cx="12192000" cy="26173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60" y="768827"/>
            <a:ext cx="3184989" cy="2464624"/>
          </a:xfrm>
        </p:spPr>
        <p:txBody>
          <a:bodyPr>
            <a:normAutofit fontScale="90000"/>
          </a:bodyPr>
          <a:lstStyle/>
          <a:p>
            <a:r>
              <a:rPr lang="en-US" altLang="ko-KR" sz="2400" dirty="0">
                <a:solidFill>
                  <a:schemeClr val="tx1"/>
                </a:solidFill>
              </a:rPr>
              <a:t>Day 1. </a:t>
            </a:r>
            <a:r>
              <a:rPr lang="ko-KR" altLang="en-US" sz="2400" dirty="0">
                <a:solidFill>
                  <a:schemeClr val="tx1"/>
                </a:solidFill>
              </a:rPr>
              <a:t>사하라 이남 아프리카의 교회를 위해 기도합니다</a:t>
            </a:r>
            <a:r>
              <a:rPr lang="en-US" altLang="ko-KR" sz="2400" dirty="0">
                <a:solidFill>
                  <a:schemeClr val="tx1"/>
                </a:solidFill>
              </a:rPr>
              <a:t>.</a:t>
            </a:r>
            <a: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2400" b="1" dirty="0">
                <a:solidFill>
                  <a:schemeClr val="tx1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20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</a:t>
            </a:r>
            <a:r>
              <a:rPr lang="en-US" altLang="ko-KR" sz="2000" b="1" i="0" dirty="0">
                <a:solidFill>
                  <a:schemeClr val="tx1">
                    <a:lumMod val="85000"/>
                  </a:schemeClr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for the Church in Sub-Saharan Africa. </a:t>
            </a:r>
            <a:br>
              <a:rPr lang="en-US" altLang="ko-KR" sz="2000" b="1" i="0" dirty="0">
                <a:solidFill>
                  <a:schemeClr val="tx1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568" y="670761"/>
            <a:ext cx="7315200" cy="35699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/>
              <a:t>사하라 이남 아프리카 교회의 생존을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기독교인들이 예수님을 굳게 붙잡을 수 있도록 도와주세요</a:t>
            </a:r>
            <a:r>
              <a:rPr lang="en-US" altLang="ko-KR" sz="120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 err="1"/>
              <a:t>사헬</a:t>
            </a:r>
            <a:r>
              <a:rPr lang="ko-KR" altLang="en-US" sz="1200" dirty="0"/>
              <a:t> 지역 성도들을 위해 기도합니다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폭력과 살인으로 인해 생긴 트라우마를 치료해 주시고</a:t>
            </a:r>
            <a:r>
              <a:rPr lang="en-US" altLang="ko-KR" sz="1200" dirty="0"/>
              <a:t>, </a:t>
            </a:r>
            <a:r>
              <a:rPr lang="ko-KR" altLang="en-US" sz="1200" dirty="0"/>
              <a:t>이들의 마음을 위로하여 </a:t>
            </a:r>
            <a:r>
              <a:rPr lang="ko-KR" altLang="en-US" sz="1200" dirty="0" err="1"/>
              <a:t>주옵소서</a:t>
            </a:r>
            <a:r>
              <a:rPr lang="en-US" altLang="ko-KR" sz="120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20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200" dirty="0"/>
              <a:t>. 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827" y="3198498"/>
            <a:ext cx="3087322" cy="2177052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고후 </a:t>
            </a:r>
            <a:r>
              <a:rPr lang="en-US" altLang="ko-KR" sz="1200" dirty="0">
                <a:solidFill>
                  <a:schemeClr val="tx1"/>
                </a:solidFill>
              </a:rPr>
              <a:t>4:8-9)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430" y="4449040"/>
            <a:ext cx="8932403" cy="1367126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1142999"/>
            <a:ext cx="2558765" cy="2574986"/>
          </a:xfrm>
        </p:spPr>
        <p:txBody>
          <a:bodyPr>
            <a:normAutofit fontScale="90000"/>
          </a:bodyPr>
          <a:lstStyle/>
          <a:p>
            <a: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700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700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2400" dirty="0"/>
            </a:br>
            <a:r>
              <a:rPr lang="en-US" altLang="ko-KR" sz="2400" dirty="0"/>
              <a:t>Pray for the leaders of sub-Saharan Africa.</a:t>
            </a:r>
            <a:endParaRPr lang="ko-KR" altLang="en-US" sz="24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1142998"/>
            <a:ext cx="7315200" cy="3549771"/>
          </a:xfrm>
        </p:spPr>
        <p:txBody>
          <a:bodyPr>
            <a:normAutofit/>
          </a:bodyPr>
          <a:lstStyle/>
          <a:p>
            <a:r>
              <a:rPr lang="ko-KR" altLang="en-US" sz="1200" dirty="0"/>
              <a:t>사하라 이남 아프리카의 혼란 속에서 안정을 찾을 수 있도록 기도해 주세요</a:t>
            </a:r>
            <a:r>
              <a:rPr lang="en-US" altLang="ko-KR" sz="1200" dirty="0"/>
              <a:t>. </a:t>
            </a:r>
            <a:r>
              <a:rPr lang="ko-KR" altLang="en-US" sz="1200" dirty="0"/>
              <a:t>특별히 정치 지도자들이 부족</a:t>
            </a:r>
            <a:r>
              <a:rPr lang="en-US" altLang="ko-KR" sz="1200" dirty="0"/>
              <a:t>, </a:t>
            </a:r>
            <a:r>
              <a:rPr lang="ko-KR" altLang="en-US" sz="1200" dirty="0"/>
              <a:t>종교</a:t>
            </a:r>
            <a:r>
              <a:rPr lang="en-US" altLang="ko-KR" sz="1200" dirty="0"/>
              <a:t>, </a:t>
            </a:r>
            <a:r>
              <a:rPr lang="ko-KR" altLang="en-US" sz="1200" dirty="0"/>
              <a:t>성별에 관계없이 모든 사람들이 평화롭게 살 수 있는 안전한 국가를 만들 수 있도록 기도해 주세요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현명한 지도자들이 경제 위기 가운데서도 국가를 안정적으로 이끌 수 있도록 기도해 주세요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박해를 받은 교회 지도자들을 위해 기도해 주세요</a:t>
            </a:r>
            <a:r>
              <a:rPr lang="en-US" altLang="ko-KR" sz="1200" dirty="0"/>
              <a:t>. </a:t>
            </a:r>
            <a:r>
              <a:rPr lang="ko-KR" altLang="en-US" sz="1200" dirty="0"/>
              <a:t>새 힘을 회복시켜 주시고</a:t>
            </a:r>
            <a:r>
              <a:rPr lang="en-US" altLang="ko-KR" sz="1200" dirty="0"/>
              <a:t>,</a:t>
            </a:r>
            <a:r>
              <a:rPr lang="ko-KR" altLang="en-US" sz="1200" dirty="0"/>
              <a:t> 다시 교회를 인도할 수 있도록 영적으로 잘 준비시켜 주시도록 기도해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06" y="3907766"/>
            <a:ext cx="2558766" cy="1908400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200" dirty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 err="1">
                <a:solidFill>
                  <a:schemeClr val="tx1"/>
                </a:solidFill>
              </a:rPr>
              <a:t>딤전</a:t>
            </a:r>
            <a:r>
              <a:rPr lang="en-US" altLang="ko-KR" sz="1200" dirty="0">
                <a:solidFill>
                  <a:schemeClr val="tx1"/>
                </a:solidFill>
              </a:rPr>
              <a:t>2:2)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A8A315-64D6-4620-89B7-7E0CCBABE8FD}" type="datetime1">
              <a:rPr lang="ko-KR" altLang="en-US" smtClean="0"/>
              <a:pPr/>
              <a:t>2023-08-30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ko-kr"/>
            </a:defPPr>
            <a:lvl1pPr marL="0" algn="r" defTabSz="914400" rtl="0" eaLnBrk="1" latinLnBrk="0" hangingPunct="1">
              <a:defRPr sz="1050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12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사람, 의류이(가) 표시된 사진&#10;&#10;자동 생성된 설명">
            <a:extLst>
              <a:ext uri="{FF2B5EF4-FFF2-40B4-BE49-F238E27FC236}">
                <a16:creationId xmlns:a16="http://schemas.microsoft.com/office/drawing/2014/main" id="{E1E222E0-0D2C-3E7B-0268-9E55943AD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00" y="3038300"/>
            <a:ext cx="4912668" cy="32751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410CEC4B-CF4A-7C09-67A6-2FAF0972C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866" y="762951"/>
            <a:ext cx="3718455" cy="973382"/>
          </a:xfrm>
        </p:spPr>
        <p:txBody>
          <a:bodyPr/>
          <a:lstStyle/>
          <a:p>
            <a:r>
              <a:rPr lang="ko-KR" altLang="en-US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아프리카의 청소년</a:t>
            </a:r>
            <a:br>
              <a:rPr lang="en-US" altLang="ko-KR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</a:br>
            <a:r>
              <a:rPr lang="en-US" altLang="ko-KR" b="1" i="0" dirty="0">
                <a:solidFill>
                  <a:srgbClr val="11100F"/>
                </a:solidFill>
                <a:effectLst/>
                <a:latin typeface="Segoe UI" panose="020B0502040204020203" pitchFamily="34" charset="0"/>
              </a:rPr>
              <a:t>Youth in Africa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5D1428-0179-DCB6-03EE-C24188A7A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1200" dirty="0">
                <a:solidFill>
                  <a:schemeClr val="tx1"/>
                </a:solidFill>
              </a:rPr>
              <a:t>2030</a:t>
            </a:r>
            <a:r>
              <a:rPr lang="ko-KR" altLang="en-US" sz="1200" dirty="0">
                <a:solidFill>
                  <a:schemeClr val="tx1"/>
                </a:solidFill>
              </a:rPr>
              <a:t>년까지 그들은 전 세계 청소년의 </a:t>
            </a:r>
            <a:r>
              <a:rPr lang="en-US" altLang="ko-KR" sz="1200" dirty="0">
                <a:solidFill>
                  <a:schemeClr val="tx1"/>
                </a:solidFill>
              </a:rPr>
              <a:t>42%</a:t>
            </a:r>
            <a:r>
              <a:rPr lang="ko-KR" altLang="en-US" sz="1200" dirty="0">
                <a:solidFill>
                  <a:schemeClr val="tx1"/>
                </a:solidFill>
              </a:rPr>
              <a:t>를 차지할 것으로 예상됩니다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  <a:r>
              <a:rPr lang="ko-KR" altLang="en-US" sz="1200" dirty="0">
                <a:solidFill>
                  <a:schemeClr val="tx1"/>
                </a:solidFill>
              </a:rPr>
              <a:t>니제르는 평균 연령이 </a:t>
            </a:r>
            <a:r>
              <a:rPr lang="en-US" altLang="ko-KR" sz="1200" dirty="0">
                <a:solidFill>
                  <a:schemeClr val="tx1"/>
                </a:solidFill>
              </a:rPr>
              <a:t>14.8</a:t>
            </a:r>
            <a:r>
              <a:rPr lang="ko-KR" altLang="en-US" sz="1200" dirty="0">
                <a:solidFill>
                  <a:schemeClr val="tx1"/>
                </a:solidFill>
              </a:rPr>
              <a:t>세로 아프리카에서 가장 젊은 나라입니다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이는 세계에서 가장 높은 출산율</a:t>
            </a:r>
            <a:r>
              <a:rPr lang="en-US" altLang="ko-KR" sz="1200" dirty="0">
                <a:solidFill>
                  <a:schemeClr val="tx1"/>
                </a:solidFill>
              </a:rPr>
              <a:t>(2018</a:t>
            </a:r>
            <a:r>
              <a:rPr lang="ko-KR" altLang="en-US" sz="1200" dirty="0">
                <a:solidFill>
                  <a:schemeClr val="tx1"/>
                </a:solidFill>
              </a:rPr>
              <a:t>년 여성 </a:t>
            </a:r>
            <a:r>
              <a:rPr lang="en-US" altLang="ko-KR" sz="1200" dirty="0">
                <a:solidFill>
                  <a:schemeClr val="tx1"/>
                </a:solidFill>
              </a:rPr>
              <a:t>1</a:t>
            </a:r>
            <a:r>
              <a:rPr lang="ko-KR" altLang="en-US" sz="1200" dirty="0">
                <a:solidFill>
                  <a:schemeClr val="tx1"/>
                </a:solidFill>
              </a:rPr>
              <a:t>인당 평균 </a:t>
            </a:r>
            <a:r>
              <a:rPr lang="en-US" altLang="ko-KR" sz="1200" dirty="0">
                <a:solidFill>
                  <a:schemeClr val="tx1"/>
                </a:solidFill>
              </a:rPr>
              <a:t>7.2</a:t>
            </a:r>
            <a:r>
              <a:rPr lang="ko-KR" altLang="en-US" sz="1200" dirty="0">
                <a:solidFill>
                  <a:schemeClr val="tx1"/>
                </a:solidFill>
              </a:rPr>
              <a:t>명의 자녀</a:t>
            </a:r>
            <a:r>
              <a:rPr lang="en-US" altLang="ko-KR" sz="1200" dirty="0">
                <a:solidFill>
                  <a:schemeClr val="tx1"/>
                </a:solidFill>
              </a:rPr>
              <a:t>)</a:t>
            </a:r>
            <a:r>
              <a:rPr lang="ko-KR" altLang="en-US" sz="1200" dirty="0">
                <a:solidFill>
                  <a:schemeClr val="tx1"/>
                </a:solidFill>
              </a:rPr>
              <a:t>을 기록하고 있다는 사실과 관련이 있습니다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/>
                </a:solidFill>
              </a:rPr>
              <a:t>콩고민주공화국의 평균 연령은 </a:t>
            </a:r>
            <a:r>
              <a:rPr lang="en-US" altLang="ko-KR" sz="1200" dirty="0">
                <a:solidFill>
                  <a:schemeClr val="tx1"/>
                </a:solidFill>
              </a:rPr>
              <a:t>19.5</a:t>
            </a:r>
            <a:r>
              <a:rPr lang="ko-KR" altLang="en-US" sz="1200" dirty="0">
                <a:solidFill>
                  <a:schemeClr val="tx1"/>
                </a:solidFill>
              </a:rPr>
              <a:t>세로 대륙에서 가장 높습니다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국제노동기구</a:t>
            </a:r>
            <a:r>
              <a:rPr lang="en-US" altLang="ko-KR" sz="1200" dirty="0">
                <a:solidFill>
                  <a:schemeClr val="tx1"/>
                </a:solidFill>
              </a:rPr>
              <a:t>(ILO, </a:t>
            </a:r>
            <a:r>
              <a:rPr lang="en-US" altLang="ko-KR" sz="1050" b="0" i="0" dirty="0">
                <a:solidFill>
                  <a:srgbClr val="404040"/>
                </a:solidFill>
                <a:effectLst/>
                <a:latin typeface="-apple-system"/>
              </a:rPr>
              <a:t>International </a:t>
            </a:r>
            <a:r>
              <a:rPr lang="en-US" altLang="ko-KR" sz="1050" b="0" i="0" dirty="0" err="1">
                <a:solidFill>
                  <a:srgbClr val="404040"/>
                </a:solidFill>
                <a:effectLst/>
                <a:latin typeface="-apple-system"/>
              </a:rPr>
              <a:t>Labour</a:t>
            </a:r>
            <a:r>
              <a:rPr lang="en-US" altLang="ko-KR" sz="1050" b="0" i="0" dirty="0">
                <a:solidFill>
                  <a:srgbClr val="404040"/>
                </a:solidFill>
                <a:effectLst/>
                <a:latin typeface="-apple-system"/>
              </a:rPr>
              <a:t> Organization) </a:t>
            </a:r>
            <a:r>
              <a:rPr lang="ko-KR" altLang="en-US" sz="1200" dirty="0">
                <a:solidFill>
                  <a:schemeClr val="tx1"/>
                </a:solidFill>
              </a:rPr>
              <a:t>는 아프리카의 청년 실업률이 </a:t>
            </a:r>
            <a:r>
              <a:rPr lang="en-US" altLang="ko-KR" sz="1200" dirty="0">
                <a:solidFill>
                  <a:schemeClr val="tx1"/>
                </a:solidFill>
              </a:rPr>
              <a:t>"</a:t>
            </a:r>
            <a:r>
              <a:rPr lang="ko-KR" altLang="en-US" sz="1200" dirty="0">
                <a:solidFill>
                  <a:schemeClr val="tx1"/>
                </a:solidFill>
              </a:rPr>
              <a:t>상대적으로 낮다</a:t>
            </a:r>
            <a:r>
              <a:rPr lang="en-US" altLang="ko-KR" sz="1200" dirty="0">
                <a:solidFill>
                  <a:schemeClr val="tx1"/>
                </a:solidFill>
              </a:rPr>
              <a:t>"</a:t>
            </a:r>
            <a:r>
              <a:rPr lang="ko-KR" altLang="en-US" sz="1200" dirty="0">
                <a:solidFill>
                  <a:schemeClr val="tx1"/>
                </a:solidFill>
              </a:rPr>
              <a:t>고 밝혔습니다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왜냐하면 젊은이들은 실제로 생존을 위해 일터로 내 몰리고 있기 때문입니다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하지만 그들은 열악한 근무 환경과 빈약한 고용 환경으로 인해 어려움을 겪는 경우가 많이 있습니다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이는 젊은 남성보다 젊은 여성에게 더 심각한 상태입니다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r>
              <a:rPr lang="ko-KR" altLang="en-US" sz="1200" dirty="0" err="1">
                <a:solidFill>
                  <a:schemeClr val="tx1"/>
                </a:solidFill>
              </a:rPr>
              <a:t>그렇긴</a:t>
            </a:r>
            <a:r>
              <a:rPr lang="ko-KR" altLang="en-US" sz="1200" dirty="0">
                <a:solidFill>
                  <a:schemeClr val="tx1"/>
                </a:solidFill>
              </a:rPr>
              <a:t> 하지만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아프리카는 세계에서 가장 빠르게 성장하는 경제의 중심지이며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이 젊은이들은 탄력 있고 창의적이며 기업가적입니다</a:t>
            </a:r>
            <a:r>
              <a:rPr lang="en-US" altLang="ko-KR" sz="1200" dirty="0">
                <a:solidFill>
                  <a:schemeClr val="tx1"/>
                </a:solidFill>
              </a:rPr>
              <a:t>. 10</a:t>
            </a:r>
            <a:r>
              <a:rPr lang="ko-KR" altLang="en-US" sz="1200" dirty="0">
                <a:solidFill>
                  <a:schemeClr val="tx1"/>
                </a:solidFill>
              </a:rPr>
              <a:t>명의 젊은 아프리카 기업가로부터 영감을 얻을 수도 있습니다</a:t>
            </a:r>
            <a:r>
              <a:rPr lang="en-US" altLang="ko-KR" sz="1200" dirty="0">
                <a:solidFill>
                  <a:schemeClr val="tx1"/>
                </a:solidFill>
              </a:rPr>
              <a:t>. </a:t>
            </a:r>
            <a:r>
              <a:rPr lang="ko-KR" altLang="en-US" sz="1200" dirty="0">
                <a:solidFill>
                  <a:schemeClr val="tx1"/>
                </a:solidFill>
              </a:rPr>
              <a:t>젊은이들이 폭력의 악순환에 빠지는 이유에는 배제와 소외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정책 개발과 정치 과정에서 </a:t>
            </a:r>
            <a:r>
              <a:rPr lang="en-US" altLang="ko-KR" sz="1200" dirty="0">
                <a:solidFill>
                  <a:schemeClr val="tx1"/>
                </a:solidFill>
              </a:rPr>
              <a:t>'</a:t>
            </a:r>
            <a:r>
              <a:rPr lang="ko-KR" altLang="en-US" sz="1200" dirty="0">
                <a:solidFill>
                  <a:schemeClr val="tx1"/>
                </a:solidFill>
              </a:rPr>
              <a:t>목소리 없음</a:t>
            </a:r>
            <a:r>
              <a:rPr lang="en-US" altLang="ko-KR" sz="1200" dirty="0">
                <a:solidFill>
                  <a:schemeClr val="tx1"/>
                </a:solidFill>
              </a:rPr>
              <a:t>'), </a:t>
            </a:r>
            <a:r>
              <a:rPr lang="ko-KR" altLang="en-US" sz="1200" dirty="0">
                <a:solidFill>
                  <a:schemeClr val="tx1"/>
                </a:solidFill>
              </a:rPr>
              <a:t>기회 부족</a:t>
            </a:r>
            <a:r>
              <a:rPr lang="en-US" altLang="ko-KR" sz="1200" dirty="0">
                <a:solidFill>
                  <a:schemeClr val="tx1"/>
                </a:solidFill>
              </a:rPr>
              <a:t>, </a:t>
            </a:r>
            <a:r>
              <a:rPr lang="ko-KR" altLang="en-US" sz="1200" dirty="0">
                <a:solidFill>
                  <a:schemeClr val="tx1"/>
                </a:solidFill>
              </a:rPr>
              <a:t>국가에 대한 불만 등이 있습니다</a:t>
            </a:r>
            <a:r>
              <a:rPr lang="en-US" altLang="ko-KR" sz="1200" dirty="0">
                <a:solidFill>
                  <a:schemeClr val="tx1"/>
                </a:solidFill>
              </a:rPr>
              <a:t>.</a:t>
            </a:r>
          </a:p>
          <a:p>
            <a:r>
              <a:rPr lang="en-US" altLang="ko-KR" sz="1200" dirty="0">
                <a:solidFill>
                  <a:schemeClr val="tx1"/>
                </a:solidFill>
              </a:rPr>
              <a:t>2017</a:t>
            </a:r>
            <a:r>
              <a:rPr lang="ko-KR" altLang="en-US" sz="1200" dirty="0">
                <a:solidFill>
                  <a:schemeClr val="tx1"/>
                </a:solidFill>
              </a:rPr>
              <a:t>년 유엔개발계획</a:t>
            </a:r>
            <a:r>
              <a:rPr lang="en-US" altLang="ko-KR" sz="1200" dirty="0">
                <a:solidFill>
                  <a:schemeClr val="tx1"/>
                </a:solidFill>
              </a:rPr>
              <a:t>(UNDP,</a:t>
            </a:r>
            <a:r>
              <a:rPr lang="en-US" altLang="ko-KR" sz="1050" b="0" i="0" dirty="0">
                <a:solidFill>
                  <a:srgbClr val="000000"/>
                </a:solidFill>
                <a:effectLst/>
                <a:latin typeface="-apple-system"/>
              </a:rPr>
              <a:t> United Nations Development </a:t>
            </a:r>
            <a:r>
              <a:rPr lang="en-US" altLang="ko-KR" sz="1050" b="0" i="0" dirty="0" err="1">
                <a:solidFill>
                  <a:srgbClr val="000000"/>
                </a:solidFill>
                <a:effectLst/>
                <a:latin typeface="-apple-system"/>
              </a:rPr>
              <a:t>Programme</a:t>
            </a:r>
            <a:r>
              <a:rPr lang="en-US" altLang="ko-KR" sz="1200" dirty="0">
                <a:solidFill>
                  <a:schemeClr val="tx1"/>
                </a:solidFill>
              </a:rPr>
              <a:t>) </a:t>
            </a:r>
            <a:r>
              <a:rPr lang="ko-KR" altLang="en-US" sz="1200" dirty="0">
                <a:solidFill>
                  <a:schemeClr val="tx1"/>
                </a:solidFill>
              </a:rPr>
              <a:t>보고서에 따르면 응답자의 </a:t>
            </a:r>
            <a:r>
              <a:rPr lang="en-US" altLang="ko-KR" sz="1200" dirty="0">
                <a:solidFill>
                  <a:schemeClr val="tx1"/>
                </a:solidFill>
              </a:rPr>
              <a:t>71%</a:t>
            </a:r>
            <a:r>
              <a:rPr lang="ko-KR" altLang="en-US" sz="1200" dirty="0">
                <a:solidFill>
                  <a:schemeClr val="tx1"/>
                </a:solidFill>
              </a:rPr>
              <a:t>가 정부군에 의해 사랑하는 사람이 살해되거나 체포된 후 폭력적인 극단주의 단체에 합류한 것으로 나타났습니다</a:t>
            </a:r>
            <a:r>
              <a:rPr lang="en-US" altLang="ko-KR" sz="1200" dirty="0">
                <a:solidFill>
                  <a:schemeClr val="tx1"/>
                </a:solidFill>
              </a:rPr>
              <a:t>. Ayuba</a:t>
            </a:r>
            <a:r>
              <a:rPr lang="ko-KR" altLang="en-US" sz="1200" dirty="0">
                <a:solidFill>
                  <a:schemeClr val="tx1"/>
                </a:solidFill>
              </a:rPr>
              <a:t>와 같은 젊은이들을 위한 트라우마 센터와 같은 사역의 중요성을 보여줍니다</a:t>
            </a:r>
            <a:r>
              <a:rPr lang="en-US" altLang="ko-KR" sz="1200" dirty="0">
                <a:solidFill>
                  <a:schemeClr val="tx1"/>
                </a:solidFill>
              </a:rPr>
              <a:t>!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D3A843-3924-19B4-F8BB-9FA4C86EF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2837" y="1736333"/>
            <a:ext cx="3718455" cy="130196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우리는 이미 아프리카가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미만이며</a:t>
            </a:r>
            <a:r>
              <a:rPr lang="en-US" altLang="ko-KR" sz="1200" dirty="0"/>
              <a:t>,</a:t>
            </a:r>
            <a:r>
              <a:rPr lang="ko-KR" altLang="en-US" sz="1200" dirty="0"/>
              <a:t> 세계에서 가장 젊은 대륙이라는 사실을 알고 있습니다</a:t>
            </a:r>
            <a:r>
              <a:rPr lang="en-US" altLang="ko-KR" sz="12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200" dirty="0"/>
              <a:t>하지만 아프리카의 청소년들에 대해 더 알아야 할 부분은 어떤 것이 있을까요</a:t>
            </a:r>
            <a:r>
              <a:rPr lang="en-US" altLang="ko-KR" sz="12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3592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52" y="472611"/>
            <a:ext cx="2939142" cy="2151257"/>
          </a:xfrm>
        </p:spPr>
        <p:txBody>
          <a:bodyPr>
            <a:normAutofit/>
          </a:bodyPr>
          <a:lstStyle/>
          <a:p>
            <a:r>
              <a:rPr lang="en-US" altLang="ko-KR" dirty="0"/>
              <a:t>Day 3. </a:t>
            </a:r>
            <a:r>
              <a:rPr lang="ko-KR" altLang="en-US" dirty="0"/>
              <a:t>사하라 사막 이남 지역의 젊은이들을 위해 기도해 주세요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7912" y="868680"/>
            <a:ext cx="7298852" cy="2560320"/>
          </a:xfrm>
        </p:spPr>
        <p:txBody>
          <a:bodyPr>
            <a:normAutofit/>
          </a:bodyPr>
          <a:lstStyle/>
          <a:p>
            <a:r>
              <a:rPr lang="ko-KR" altLang="en-US" sz="1200" dirty="0"/>
              <a:t>아프리카 인구의 </a:t>
            </a:r>
            <a:r>
              <a:rPr lang="en-US" altLang="ko-KR" sz="1200" dirty="0"/>
              <a:t>60% </a:t>
            </a:r>
            <a:r>
              <a:rPr lang="ko-KR" altLang="en-US" sz="1200" dirty="0"/>
              <a:t>이상이 </a:t>
            </a:r>
            <a:r>
              <a:rPr lang="en-US" altLang="ko-KR" sz="1200" dirty="0"/>
              <a:t>25</a:t>
            </a:r>
            <a:r>
              <a:rPr lang="ko-KR" altLang="en-US" sz="1200" dirty="0"/>
              <a:t>세 미만입니다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젊고 역동적이며 성장하고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그러나 사하라 이남 아프리카에서는 폭력적인 박해로 젊은이들의 삶이 황폐화되고 있습니다</a:t>
            </a:r>
            <a:r>
              <a:rPr lang="en-US" altLang="ko-KR" sz="1200" dirty="0"/>
              <a:t>. </a:t>
            </a:r>
          </a:p>
          <a:p>
            <a:r>
              <a:rPr lang="ko-KR" altLang="en-US" sz="1200" dirty="0"/>
              <a:t>하나님</a:t>
            </a:r>
            <a:r>
              <a:rPr lang="en-US" altLang="ko-KR" sz="1200" dirty="0"/>
              <a:t>!</a:t>
            </a:r>
            <a:r>
              <a:rPr lang="ko-KR" altLang="en-US" sz="1200" dirty="0"/>
              <a:t> 사하라 사막 이남 아프리카의 젊은 그리스도인들을 보호하여 주세요</a:t>
            </a:r>
            <a:r>
              <a:rPr lang="en-US" altLang="ko-KR" sz="1200" dirty="0"/>
              <a:t>. </a:t>
            </a:r>
          </a:p>
          <a:p>
            <a:r>
              <a:rPr lang="ko-KR" altLang="en-US" sz="1200" dirty="0"/>
              <a:t>하나님</a:t>
            </a:r>
            <a:r>
              <a:rPr lang="en-US" altLang="ko-KR" sz="1200" dirty="0"/>
              <a:t>!</a:t>
            </a:r>
            <a:r>
              <a:rPr lang="ko-KR" altLang="en-US" sz="1200" dirty="0"/>
              <a:t> 젊은 성도들에게 힘과 은혜를 주셔서</a:t>
            </a:r>
            <a:r>
              <a:rPr lang="en-US" altLang="ko-KR" sz="1200" dirty="0"/>
              <a:t>,</a:t>
            </a:r>
            <a:r>
              <a:rPr lang="ko-KR" altLang="en-US" sz="1200" dirty="0"/>
              <a:t> 극심한 핍박에도 불구하고 예수님을 계속 따르게 해 주세요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트라우마 치료</a:t>
            </a:r>
            <a:r>
              <a:rPr lang="en-US" altLang="ko-KR" sz="1200" dirty="0"/>
              <a:t>, </a:t>
            </a:r>
            <a:r>
              <a:rPr lang="ko-KR" altLang="en-US" sz="1200" dirty="0"/>
              <a:t>영적 도움</a:t>
            </a:r>
            <a:r>
              <a:rPr lang="en-US" altLang="ko-KR" sz="1200" dirty="0"/>
              <a:t>, </a:t>
            </a:r>
            <a:r>
              <a:rPr lang="ko-KR" altLang="en-US" sz="1200" dirty="0"/>
              <a:t>기술 및 고용 훈련을 통해 올해 나이지리아에서 </a:t>
            </a:r>
            <a:r>
              <a:rPr lang="en-US" altLang="ko-KR" sz="1200" dirty="0"/>
              <a:t>42,000</a:t>
            </a:r>
            <a:r>
              <a:rPr lang="ko-KR" altLang="en-US" sz="1200" dirty="0"/>
              <a:t>명의 젊은 기독교인을 지원하고자 하는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의 사역을 사용하여 주세요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2152" y="3302077"/>
            <a:ext cx="2836401" cy="2151257"/>
          </a:xfrm>
        </p:spPr>
        <p:txBody>
          <a:bodyPr>
            <a:normAutofit/>
          </a:bodyPr>
          <a:lstStyle/>
          <a:p>
            <a:r>
              <a:rPr lang="ko-KR" altLang="en-US" sz="1200" dirty="0">
                <a:solidFill>
                  <a:schemeClr val="tx1"/>
                </a:solidFill>
              </a:rPr>
              <a:t>대대로 주께서 행하시는 일을 크게 찬양하며 주의 능한 일을 </a:t>
            </a:r>
            <a:r>
              <a:rPr lang="ko-KR" altLang="en-US" sz="1200" dirty="0" err="1">
                <a:solidFill>
                  <a:schemeClr val="tx1"/>
                </a:solidFill>
              </a:rPr>
              <a:t>선포하리로다</a:t>
            </a:r>
            <a:r>
              <a:rPr lang="en-US" altLang="ko-KR" sz="1200" dirty="0">
                <a:solidFill>
                  <a:schemeClr val="tx1"/>
                </a:solidFill>
              </a:rPr>
              <a:t>. (</a:t>
            </a:r>
            <a:r>
              <a:rPr lang="ko-KR" altLang="en-US" sz="1200" dirty="0">
                <a:solidFill>
                  <a:schemeClr val="tx1"/>
                </a:solidFill>
              </a:rPr>
              <a:t>시</a:t>
            </a:r>
            <a:r>
              <a:rPr lang="en-US" altLang="ko-KR" sz="1200" dirty="0">
                <a:solidFill>
                  <a:schemeClr val="tx1"/>
                </a:solidFill>
              </a:rPr>
              <a:t>145:4)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A315-64D6-4620-89B7-7E0CCBABE8FD}" type="datetime1">
              <a:rPr lang="ko-KR" altLang="en-US" smtClean="0"/>
              <a:pPr/>
              <a:t>2023-08-30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14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912" y="3406695"/>
            <a:ext cx="7298852" cy="3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 anchor="ctr">
            <a:normAutofit/>
          </a:bodyPr>
          <a:lstStyle/>
          <a:p>
            <a:r>
              <a:rPr lang="en-US" altLang="ko-KR" sz="2400" dirty="0"/>
              <a:t>Day 4. </a:t>
            </a:r>
            <a:r>
              <a:rPr lang="ko-KR" altLang="en-US" sz="2400" dirty="0"/>
              <a:t>사하라 사막 이남 지역의 슬픔에 잠긴 사람들을 위해 기도해 주세요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9632679" cy="492694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“여호와는 마음이 상한 자를 가까이 하시고 충심으로 통회하는 자를 </a:t>
            </a:r>
            <a:r>
              <a:rPr lang="ko-KR" altLang="en-US" sz="1200" dirty="0" err="1">
                <a:latin typeface="HY신명조" panose="02030600000101010101" pitchFamily="18" charset="-127"/>
                <a:ea typeface="HY신명조" panose="02030600000101010101" pitchFamily="18" charset="-127"/>
              </a:rPr>
              <a:t>구원하시는도다</a:t>
            </a:r>
            <a:r>
              <a:rPr lang="en-US" altLang="ko-KR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.” - </a:t>
            </a:r>
            <a:r>
              <a:rPr lang="ko-KR" altLang="en-US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시편 </a:t>
            </a:r>
            <a:r>
              <a:rPr lang="en-US" altLang="ko-KR" sz="1200" dirty="0">
                <a:latin typeface="HY신명조" panose="02030600000101010101" pitchFamily="18" charset="-127"/>
                <a:ea typeface="HY신명조" panose="02030600000101010101" pitchFamily="18" charset="-127"/>
              </a:rPr>
              <a:t>34:18</a:t>
            </a:r>
            <a:endParaRPr lang="ko-KR" altLang="en-US" sz="1200" dirty="0">
              <a:latin typeface="HY신명조" panose="02030600000101010101" pitchFamily="18" charset="-127"/>
              <a:ea typeface="HY신명조" panose="02030600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768059"/>
            <a:ext cx="4872134" cy="3587020"/>
          </a:xfrm>
        </p:spPr>
        <p:txBody>
          <a:bodyPr>
            <a:normAutofit/>
          </a:bodyPr>
          <a:lstStyle/>
          <a:p>
            <a:r>
              <a:rPr lang="ko-KR" altLang="en-US" sz="1200" dirty="0"/>
              <a:t>슬픔과 상실감에 사로잡혀 절망속에 있는 가족들을 위해 기도해 주세요</a:t>
            </a:r>
            <a:r>
              <a:rPr lang="en-US" altLang="ko-KR" sz="1200" dirty="0"/>
              <a:t>.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r>
              <a:rPr lang="ko-KR" altLang="en-US" sz="1200" dirty="0"/>
              <a:t>주님께서 개입하여 치명적인 공격을 중단시키고 반군들의 마음이 증오에서 사랑으로 바뀌도록 기도해 주세요</a:t>
            </a:r>
            <a:r>
              <a:rPr lang="en-US" altLang="ko-KR" sz="1200" dirty="0"/>
              <a:t>. </a:t>
            </a:r>
          </a:p>
          <a:p>
            <a:r>
              <a:rPr lang="ko-KR" altLang="en-US" sz="1200" dirty="0"/>
              <a:t>긴급한 도움이 필요한 유가족들에게 오픈도어의 실질적인 지원과 돌봄의 손길이 이어지도록 기도해 주세요</a:t>
            </a:r>
            <a:r>
              <a:rPr lang="en-US" altLang="ko-KR" sz="120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2023-08-30</a:t>
            </a:fld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15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89" y="2768060"/>
            <a:ext cx="4782693" cy="35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D307C5A-A4E9-45ED-911E-BBC9E93394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838" y="2798618"/>
            <a:ext cx="5181600" cy="2843057"/>
          </a:xfrm>
        </p:spPr>
        <p:txBody>
          <a:bodyPr rtlCol="0">
            <a:normAutofit lnSpcReduction="10000"/>
          </a:bodyPr>
          <a:lstStyle/>
          <a:p>
            <a:pPr algn="just" rtl="0"/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en-US" altLang="ko-KR" sz="1200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Jaranwala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기독교인들은 주일 예배를 위해 파손된 몇몇 교회 밖에 모였습니다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그들은 의자에 앉는 대신 그을린 벽 옆에 서 있어야 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참석자 중 상당수는 집이 불타고 파괴되었습니다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기독교 공동체 지도자인 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Akmal Bhatti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따르면 교구의 주교가 예배 중 하나에 참석했는데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이로 인해 수백 명의 사람들이 예배에 모였다고 합니다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/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불과 며칠 전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두 명의 기독교인이 </a:t>
            </a:r>
            <a:r>
              <a:rPr lang="ko-KR" altLang="en-US" sz="1200" dirty="0" err="1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꾸란을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모독했다는 혐의로 분노한 무슬림 폭도들이 거리로 나섰을 때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사람들은 모든 것을 버리고 목숨을 걸고 도망쳐야 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“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 집은 지금 잿더미예요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폭도들이 그토록 분노했다면 왜 집을 불태우고 우리 물건을 훔쳤을까요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성경을 불태우는 것은 신성모독이 아닌가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?” 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피해를 입은 한 신자가 알자지라 기자에게 말했다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algn="just" rtl="0"/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지난 주의 사건에 대하여 정부는 피해를 입은 각 가구에 대해 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200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 루피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(3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천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백만원 상당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보상안을 승인했습니다</a:t>
            </a:r>
            <a:r>
              <a:rPr lang="en-US" altLang="ko-KR" sz="12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6123115-0E38-A964-C01D-44629906C4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/>
        </p:blipFill>
        <p:spPr>
          <a:xfrm>
            <a:off x="6115050" y="898914"/>
            <a:ext cx="5181600" cy="2455862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26" y="1179086"/>
            <a:ext cx="4952423" cy="819738"/>
          </a:xfrm>
        </p:spPr>
        <p:txBody>
          <a:bodyPr rtlCol="0">
            <a:noAutofit/>
          </a:bodyPr>
          <a:lstStyle/>
          <a:p>
            <a:pPr algn="l" rtl="0"/>
            <a:r>
              <a:rPr lang="en-US" altLang="ko-KR" sz="2400" dirty="0"/>
              <a:t>#</a:t>
            </a:r>
            <a:r>
              <a:rPr lang="ko-KR" altLang="en-US" sz="2400" dirty="0"/>
              <a:t>파키스탄</a:t>
            </a:r>
            <a:r>
              <a:rPr lang="en-US" altLang="ko-KR" sz="2400" dirty="0"/>
              <a:t>: </a:t>
            </a:r>
            <a:br>
              <a:rPr lang="en-US" altLang="ko-KR" sz="2400" dirty="0"/>
            </a:br>
            <a:r>
              <a:rPr lang="ko-KR" altLang="en-US" sz="2400" dirty="0"/>
              <a:t>교회 방화로 인한 길거리예배</a:t>
            </a:r>
            <a:endParaRPr lang="ko-KR" altLang="en-US" sz="2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1" name="날짜 개체 틀 30">
            <a:extLst>
              <a:ext uri="{FF2B5EF4-FFF2-40B4-BE49-F238E27FC236}">
                <a16:creationId xmlns:a16="http://schemas.microsoft.com/office/drawing/2014/main" id="{3357F65D-3D58-480C-B301-77A72059929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99335" y="6421526"/>
            <a:ext cx="3322638" cy="365125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바닥글 개체 틀 31">
            <a:extLst>
              <a:ext uri="{FF2B5EF4-FFF2-40B4-BE49-F238E27FC236}">
                <a16:creationId xmlns:a16="http://schemas.microsoft.com/office/drawing/2014/main" id="{E8F197E9-9EE5-4C27-93B9-2E44E0ED5AC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1500027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3" name="슬라이드 번호 개체 틀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77538" y="6356350"/>
            <a:ext cx="1414462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4ACB3B8-2883-2C03-0DB2-756894D0C5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115050" y="3437215"/>
            <a:ext cx="5181600" cy="272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80843C60-7D0F-6E92-A3F5-2C116723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기도제목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40378AF0-6EB3-4E64-C2FE-0DBB9AEE6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7696" y="2395606"/>
            <a:ext cx="4718304" cy="3480262"/>
          </a:xfrm>
        </p:spPr>
        <p:txBody>
          <a:bodyPr>
            <a:normAutofit fontScale="25000" lnSpcReduction="20000"/>
          </a:bodyPr>
          <a:lstStyle/>
          <a:p>
            <a:pPr marL="0" indent="0" rtl="0">
              <a:buNone/>
            </a:pPr>
            <a:endParaRPr lang="en-US" altLang="ko-KR" sz="2400" dirty="0">
              <a:solidFill>
                <a:schemeClr val="tx1">
                  <a:alpha val="8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228600" indent="-228600" algn="just"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모든 소지품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중요한 서류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귀중품을 잃어버린 사람들을 위해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그들이 삶을 재건하기 시작할 때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그들의 모든 발걸음에 하나님의 은혜와 은총이 있기를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</a:rPr>
              <a:t>기도합니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사건으로 인해 정신적 충격을 받을 수 있는 신자들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특히 새 그리스도인과 어린 아이들이 필요한 도움을 받을 수 있고 하루하루 그들의 삶에서 하나님의 임재의 따뜻함을 경험할 수 있도록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책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가방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문구류를 잃어버린 어린이들을 위해 하나님께서 그들을 돌보시고 이번 사건이 그들의 교육에 방해가 되지 않도록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어려운 시기를 헤쳐 나가는 교회 지도자들을 위해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그들은 열심히 사역했지만 집과 또한 모든 것을 잃었습니다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그러나 어떤 상황에서도 예수님을 붙잡고 피해를 입은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</a:rPr>
              <a:t>다른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사람들도 이끌 수 있는 힘을 갖게 되도록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지역사회의 신자들에게 격려의 원천이 되기를 바랍니다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사건을 조사하고 법적 절차를 시작하는 경찰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정부 관리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판사를 위해 기도해 주십시오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그들이 거짓과 진실을 구별하고 공정하게 일할 수 있는 지혜를 갖게 하소서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이러한 혼란 속에서도 이 사건으로 인해 한 사람의 생명도 잃지 않았음을 인해 감사를 드립니다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하나님께서 이 나라에서 행하신 모든 일과 행하고 계신 모든 일로 인해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그리고 반대와 박해에도 불구하고 여전히 믿음을 붙잡고 있는 모든 믿는 이들을 인해 찬양을 드립니다</a:t>
            </a:r>
            <a:r>
              <a:rPr lang="en-US" altLang="ko-KR" sz="4400" dirty="0">
                <a:solidFill>
                  <a:schemeClr val="tx1">
                    <a:alpha val="8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endParaRPr lang="ko-KR" altLang="en-US" dirty="0"/>
          </a:p>
        </p:txBody>
      </p:sp>
      <p:pic>
        <p:nvPicPr>
          <p:cNvPr id="10" name="내용 개체 틀 9" descr="사람, 의류, 야외, 여성이(가) 표시된 사진&#10;&#10;자동 생성된 설명">
            <a:extLst>
              <a:ext uri="{FF2B5EF4-FFF2-40B4-BE49-F238E27FC236}">
                <a16:creationId xmlns:a16="http://schemas.microsoft.com/office/drawing/2014/main" id="{65B8C57D-E3B7-F049-0948-AF9AB097C9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1725" y="2639852"/>
            <a:ext cx="4718050" cy="3151509"/>
          </a:xfrm>
        </p:spPr>
      </p:pic>
    </p:spTree>
    <p:extLst>
      <p:ext uri="{BB962C8B-B14F-4D97-AF65-F5344CB8AC3E}">
        <p14:creationId xmlns:p14="http://schemas.microsoft.com/office/powerpoint/2010/main" val="876217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88696"/>
            <a:ext cx="12192000" cy="246880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565" y="736809"/>
            <a:ext cx="9902952" cy="459475"/>
          </a:xfrm>
        </p:spPr>
        <p:txBody>
          <a:bodyPr>
            <a:normAutofit fontScale="90000"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북한의 기독교 박해 중단과 지하교회 성도들을 위해 기도합니다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4790" y="1561672"/>
            <a:ext cx="5321209" cy="3734947"/>
          </a:xfrm>
        </p:spPr>
        <p:txBody>
          <a:bodyPr>
            <a:normAutofit/>
          </a:bodyPr>
          <a:lstStyle/>
          <a:p>
            <a:pPr algn="just" fontAlgn="base"/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강제 북송의 위기에 처한 탈북자들을 위해 기도합니다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중국 내 탈북자 구금시설이 확장되었고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최대 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2</a:t>
            </a:r>
            <a:r>
              <a:rPr lang="ko-KR" altLang="en-US" sz="1100" dirty="0" err="1">
                <a:solidFill>
                  <a:srgbClr val="000000"/>
                </a:solidFill>
                <a:latin typeface="se-nanumgothic"/>
              </a:rPr>
              <a:t>천여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 명의 탈북자가 수감되어 강제 송환의 위기에 처해 있다고 관련 기관들은 추정하고 있습니다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북한의 국경 봉쇄가 풀리면 이들에 대한 강제송환이 재개될 것으로 우려됩니다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또한 중국은 중국 내 탈북 여성들의 신원을 상당부분 확보하고 있는 것으로 보이는데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현재는 관리에 중점을 두고 있지만 경우에 따라 언제라도 </a:t>
            </a:r>
            <a:r>
              <a:rPr lang="ko-KR" altLang="en-US" sz="1100" dirty="0" err="1">
                <a:solidFill>
                  <a:srgbClr val="000000"/>
                </a:solidFill>
                <a:latin typeface="se-nanumgothic"/>
              </a:rPr>
              <a:t>북송될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 수 있어 탈북 여성들은 두려움에 떨고 있습니다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</a:p>
          <a:p>
            <a:pPr algn="just" fontAlgn="base"/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특별히 중국 내 탈북자들 중 신앙을 받아 들인 경우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, </a:t>
            </a:r>
            <a:r>
              <a:rPr lang="ko-KR" altLang="en-US" sz="1100" dirty="0" err="1">
                <a:solidFill>
                  <a:srgbClr val="000000"/>
                </a:solidFill>
                <a:latin typeface="se-nanumgothic"/>
              </a:rPr>
              <a:t>북송되어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 이 사실이 발각되면 정치범에 준하는 처벌을 받을 수 있어 우리의 특별한 관심과 기도가 요청됩니다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100" dirty="0" err="1">
                <a:solidFill>
                  <a:srgbClr val="000000"/>
                </a:solidFill>
                <a:latin typeface="se-nanumgothic"/>
              </a:rPr>
              <a:t>탈북민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 강제 송환이 하루 속히 중단되고 붙잡혀 있는 탈북자들에게 살 길이 열릴 수 있도록 기도합시다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100" dirty="0">
                <a:solidFill>
                  <a:srgbClr val="000000"/>
                </a:solidFill>
                <a:latin typeface="se-nanumgothic"/>
              </a:rPr>
              <a:t>특별히 신앙을 가진 탈북자들의 안전을 위해 기도합시다</a:t>
            </a:r>
            <a:r>
              <a:rPr lang="en-US" altLang="ko-KR" sz="1100" dirty="0">
                <a:solidFill>
                  <a:srgbClr val="000000"/>
                </a:solidFill>
                <a:latin typeface="se-nanumgothic"/>
              </a:rPr>
              <a:t>. 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3931" y="1561672"/>
            <a:ext cx="4658265" cy="2742908"/>
          </a:xfrm>
        </p:spPr>
        <p:txBody>
          <a:bodyPr>
            <a:normAutofit lnSpcReduction="10000"/>
          </a:bodyPr>
          <a:lstStyle/>
          <a:p>
            <a:r>
              <a:rPr lang="en-US" altLang="ko-KR" sz="1000" dirty="0">
                <a:solidFill>
                  <a:srgbClr val="000000"/>
                </a:solidFill>
              </a:rPr>
              <a:t>​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하나님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김정욱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(2013),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김국기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(2014),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최춘길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(2014)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선교사와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탈북민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 출신 김원호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함진우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(2016),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고현철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(2016)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씨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그리고 조선족 사역자들은 여전히 북한에 억류되어 있습니다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</a:p>
          <a:p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북한의 지하교회에서 예배를 드리다가 체포된 성도들을 주께서 보호해 주시고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당의 탄압과 형벌의 두려움도 끊을 수 없는 주의 사랑이 북한에 널리 전파되게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혹독한 감시 속에서도 신앙의 뿌리를 잃지 않고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  <a:endParaRPr lang="ko-KR" altLang="en-US" sz="1100" b="0" i="0" dirty="0">
              <a:solidFill>
                <a:srgbClr val="000000"/>
              </a:solidFill>
              <a:effectLst/>
            </a:endParaRPr>
          </a:p>
          <a:p>
            <a:pPr algn="just" fontAlgn="base"/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​서로를 감시하고 고발하며 신뢰가 사라진 사회 속에서 인간성을 상실해 가는 북한 주민을 불쌍히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여기사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 주의 은혜로 복음을 들려주시고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원래의 존귀한 생명을 회복케 하소서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지금도 숨죽여 예배하는 성도들의 기도에 이 땅의 우상 숭배와 독재 정권이 속히 무너져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, </a:t>
            </a:r>
            <a:r>
              <a:rPr lang="ko-KR" altLang="en-US" sz="1100" b="0" i="0" dirty="0">
                <a:solidFill>
                  <a:srgbClr val="BB005C"/>
                </a:solidFill>
                <a:effectLst/>
              </a:rPr>
              <a:t>자유롭게 주님을 찬양하며 북한과 열방에 복음을 전하는 그날이 오게 </a:t>
            </a:r>
            <a:r>
              <a:rPr lang="ko-KR" altLang="en-US" sz="1100" b="0" i="0" dirty="0" err="1">
                <a:solidFill>
                  <a:srgbClr val="BB005C"/>
                </a:solidFill>
                <a:effectLst/>
              </a:rPr>
              <a:t>하옵소서</a:t>
            </a:r>
            <a:r>
              <a:rPr lang="en-US" altLang="ko-KR" sz="1100" b="0" i="0" dirty="0">
                <a:solidFill>
                  <a:srgbClr val="BB005C"/>
                </a:solidFill>
                <a:effectLst/>
              </a:rPr>
              <a:t>.</a:t>
            </a:r>
            <a:endParaRPr lang="ko-KR" altLang="en-US" sz="11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18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600" dirty="0">
                <a:solidFill>
                  <a:schemeClr val="tx1"/>
                </a:solidFill>
              </a:rPr>
              <a:t>오픈도어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문민환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</a:t>
            </a:r>
            <a:r>
              <a:rPr lang="en-US" altLang="ko-KR" sz="1400" dirty="0"/>
              <a:t>, </a:t>
            </a:r>
            <a:r>
              <a:rPr lang="ko-KR" altLang="en-US" sz="1400" dirty="0"/>
              <a:t>박인영 간사를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600" dirty="0">
                <a:solidFill>
                  <a:schemeClr val="tx1"/>
                </a:solidFill>
              </a:rPr>
              <a:t>IDOP</a:t>
            </a:r>
            <a:r>
              <a:rPr lang="ko-KR" altLang="en-US" sz="16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참가자들이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박해 받는 교회를 향한 주님의 긍휼한 마음을 </a:t>
            </a:r>
            <a:r>
              <a:rPr lang="ko-KR" altLang="en-US" sz="1100" dirty="0" err="1">
                <a:latin typeface="roboto" panose="02000000000000000000" pitchFamily="2" charset="0"/>
              </a:rPr>
              <a:t>깨달아</a:t>
            </a:r>
            <a:r>
              <a:rPr lang="ko-KR" altLang="en-US" sz="1100" dirty="0">
                <a:latin typeface="roboto" panose="02000000000000000000" pitchFamily="2" charset="0"/>
              </a:rPr>
              <a:t> 우리의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세우신 강사들을 통하여 아버지의 뜻이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오픈도어와 함께 마음을 합하여 기도할 용사들을 붙여 </a:t>
            </a:r>
            <a:r>
              <a:rPr lang="ko-KR" altLang="en-US" sz="1100" dirty="0" err="1">
                <a:latin typeface="roboto" panose="02000000000000000000" pitchFamily="2" charset="0"/>
              </a:rPr>
              <a:t>주옵소서</a:t>
            </a:r>
            <a:r>
              <a:rPr lang="en-US" altLang="ko-KR" sz="11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92500" lnSpcReduction="1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20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0" y="6000176"/>
            <a:ext cx="1600200" cy="27940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962363" y="5969000"/>
            <a:ext cx="6638937" cy="279400"/>
          </a:xfrm>
        </p:spPr>
        <p:txBody>
          <a:bodyPr rtlCol="0"/>
          <a:lstStyle/>
          <a:p>
            <a:r>
              <a:rPr lang="ko-KR" altLang="en-US" sz="10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10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자연주의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80302_TF78524312.potx" id="{8C71C3DC-C341-470A-A96B-22A4A9DC1A5B}" vid="{E2223A95-111E-44C1-8DF5-7AF53534E04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5A39CB-C45B-4F08-829C-AB9550EE08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0C6F0FA-5858-4AD1-8F89-D32310719A5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0F92F16A-38EE-4C9D-AFD3-2845EC2D90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레크리에이션 디자인</Template>
  <TotalTime>660</TotalTime>
  <Words>2330</Words>
  <Application>Microsoft Office PowerPoint</Application>
  <PresentationFormat>와이드스크린</PresentationFormat>
  <Paragraphs>143</Paragraphs>
  <Slides>20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6" baseType="lpstr">
      <vt:lpstr>-apple-system</vt:lpstr>
      <vt:lpstr>HY목각파임B</vt:lpstr>
      <vt:lpstr>HY신명조</vt:lpstr>
      <vt:lpstr>se-nanumgothic</vt:lpstr>
      <vt:lpstr>Yu Gothic UI Semibold</vt:lpstr>
      <vt:lpstr>나눔고딕 ExtraBold</vt:lpstr>
      <vt:lpstr>돋움</vt:lpstr>
      <vt:lpstr>Malgun Gothic</vt:lpstr>
      <vt:lpstr>Malgun Gothic</vt:lpstr>
      <vt:lpstr>바탕</vt:lpstr>
      <vt:lpstr>휴먼매직체</vt:lpstr>
      <vt:lpstr>Aharoni</vt:lpstr>
      <vt:lpstr>Arial</vt:lpstr>
      <vt:lpstr>roboto</vt:lpstr>
      <vt:lpstr>Segoe UI</vt:lpstr>
      <vt:lpstr>자연주의</vt:lpstr>
      <vt:lpstr>Prayer Meeting  for Persecuted Church Worldwide</vt:lpstr>
      <vt:lpstr>순서</vt:lpstr>
      <vt:lpstr>OPEN DOORS CORE VALUE/핵심가치</vt:lpstr>
      <vt:lpstr>OPEN DOORS  CORE VALUE </vt:lpstr>
      <vt:lpstr>소개</vt:lpstr>
      <vt:lpstr>박해 받는 교회를 위한 기도(30')</vt:lpstr>
      <vt:lpstr>WWL 박해순위 24위 국가/Central Africa Republic</vt:lpstr>
      <vt:lpstr>WWL 박해순위 24위 국가/ Central Africa Republic</vt:lpstr>
      <vt:lpstr>Arise Africa Campaign  아프리카여 일어나라 폭력적 박해에 맞서서</vt:lpstr>
      <vt:lpstr>Arise Africa Campaign  “Warm Launch”  따뜻한 시작</vt:lpstr>
      <vt:lpstr>Day 1. 사하라 이남 아프리카의 교회를 위해 기도합니다.   Pray for the Church in Sub-Saharan Africa.  </vt:lpstr>
      <vt:lpstr>Day 2. 사하라 이남 아프리카의 지도자를 위해 기도합니다.  Pray for the leaders of sub-Saharan Africa.</vt:lpstr>
      <vt:lpstr>아프리카의 청소년 Youth in Africa</vt:lpstr>
      <vt:lpstr>Day 3. 사하라 사막 이남 지역의 젊은이들을 위해 기도해 주세요.</vt:lpstr>
      <vt:lpstr>Day 4. 사하라 사막 이남 지역의 슬픔에 잠긴 사람들을 위해 기도해 주세요.</vt:lpstr>
      <vt:lpstr>#파키스탄:  교회 방화로 인한 길거리예배</vt:lpstr>
      <vt:lpstr>기도제목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ODK Communicator</dc:creator>
  <cp:lastModifiedBy>ODK Communicator</cp:lastModifiedBy>
  <cp:revision>10</cp:revision>
  <dcterms:created xsi:type="dcterms:W3CDTF">2023-08-22T01:38:21Z</dcterms:created>
  <dcterms:modified xsi:type="dcterms:W3CDTF">2023-08-30T01:54:50Z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