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4"/>
  </p:sldMasterIdLst>
  <p:notesMasterIdLst>
    <p:notesMasterId r:id="rId27"/>
  </p:notesMasterIdLst>
  <p:handoutMasterIdLst>
    <p:handoutMasterId r:id="rId28"/>
  </p:handoutMasterIdLst>
  <p:sldIdLst>
    <p:sldId id="310" r:id="rId5"/>
    <p:sldId id="307" r:id="rId6"/>
    <p:sldId id="312" r:id="rId7"/>
    <p:sldId id="373" r:id="rId8"/>
    <p:sldId id="374" r:id="rId9"/>
    <p:sldId id="324" r:id="rId10"/>
    <p:sldId id="2445" r:id="rId11"/>
    <p:sldId id="2446" r:id="rId12"/>
    <p:sldId id="2449" r:id="rId13"/>
    <p:sldId id="2464" r:id="rId14"/>
    <p:sldId id="2452" r:id="rId15"/>
    <p:sldId id="2453" r:id="rId16"/>
    <p:sldId id="2454" r:id="rId17"/>
    <p:sldId id="2456" r:id="rId18"/>
    <p:sldId id="2460" r:id="rId19"/>
    <p:sldId id="2458" r:id="rId20"/>
    <p:sldId id="2459" r:id="rId21"/>
    <p:sldId id="266" r:id="rId22"/>
    <p:sldId id="2465" r:id="rId23"/>
    <p:sldId id="2461" r:id="rId24"/>
    <p:sldId id="2462" r:id="rId25"/>
    <p:sldId id="321" r:id="rId26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902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-97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3" d="100"/>
          <a:sy n="113" d="100"/>
        </p:scale>
        <p:origin x="2598" y="1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65D86585-A3E0-41E9-8F43-EA24C65A34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ko-KR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02A49D0-DF49-41B1-8B62-285FD8A43E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A6788-7807-421C-9623-B66290B1EDB0}" type="datetime1">
              <a:rPr lang="ko-KR" altLang="ko-KR" smtClean="0"/>
              <a:t>2023-09-06</a:t>
            </a:fld>
            <a:endParaRPr lang="ko-KR" altLang="ko-KR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79C9873-8FD8-4E4F-B736-FDB9B155AC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ko-KR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623CD37-C0BB-476C-AF20-87A2E34368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051EB-9EEF-43B8-8CE9-B289EC511D80}" type="slidenum">
              <a:rPr lang="ko-KR" altLang="ko-KR" smtClean="0"/>
              <a:t>‹#›</a:t>
            </a:fld>
            <a:endParaRPr lang="ko-KR" altLang="ko-KR"/>
          </a:p>
        </p:txBody>
      </p:sp>
    </p:spTree>
    <p:extLst>
      <p:ext uri="{BB962C8B-B14F-4D97-AF65-F5344CB8AC3E}">
        <p14:creationId xmlns:p14="http://schemas.microsoft.com/office/powerpoint/2010/main" val="29823638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3F2AF21-88E0-4EFA-A2C4-B96698B8FEB8}" type="datetime1">
              <a:rPr lang="ko-KR" altLang="ko-KR" smtClean="0"/>
              <a:t>2023-09-06</a:t>
            </a:fld>
            <a:endParaRPr lang="ko-KR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/>
              <a:t>마스터 텍스트 스타일을 편집하려면 클릭하세요.</a:t>
            </a:r>
          </a:p>
          <a:p>
            <a:pPr lvl="1" rtl="0"/>
            <a:r>
              <a:rPr lang="ko-KR"/>
              <a:t>둘째 수준</a:t>
            </a:r>
          </a:p>
          <a:p>
            <a:pPr lvl="2" rtl="0"/>
            <a:r>
              <a:rPr lang="ko-KR"/>
              <a:t>셋째 수준</a:t>
            </a:r>
          </a:p>
          <a:p>
            <a:pPr lvl="3" rtl="0"/>
            <a:r>
              <a:rPr lang="ko-KR"/>
              <a:t>넷째 수준</a:t>
            </a:r>
          </a:p>
          <a:p>
            <a:pPr lvl="4" rtl="0"/>
            <a:r>
              <a:rPr lang="ko-KR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DC92804-03A6-47F6-A893-4DDB8903A808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94471735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DC92804-03A6-47F6-A893-4DDB8903A808}" type="slidenum">
              <a:rPr lang="ko-KR" smtClean="0"/>
              <a:t>1</a:t>
            </a:fld>
            <a:endParaRPr 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65B29D4-31A8-4757-BDF3-6F141FE0C02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35E37080-A90B-417F-BB2C-B9A703DE9581}" type="datetime1">
              <a:rPr lang="ko-KR" altLang="ko-KR" smtClean="0"/>
              <a:t>2023-09-06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70960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2023-09-06</a:t>
            </a:fld>
            <a:endParaRPr 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732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en-US" altLang="ko-KR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7429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21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BC3AFB24-9188-4C0A-A512-E59E6F17D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4565" y="4294290"/>
            <a:ext cx="12188952" cy="258686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4D31D73-6FE4-4E4B-8D0B-E55FABBFA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524" y="4294290"/>
            <a:ext cx="12188952" cy="258686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39A9F4D9-AE67-4B73-8B27-FD437564D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4476329"/>
            <a:ext cx="6467547" cy="1558680"/>
          </a:xfrm>
        </p:spPr>
        <p:txBody>
          <a:bodyPr rtlCol="0" anchor="ctr" anchorCtr="0">
            <a:normAutofit/>
          </a:bodyPr>
          <a:lstStyle/>
          <a:p>
            <a:pPr algn="l" rtl="0">
              <a:lnSpc>
                <a:spcPts val="5800"/>
              </a:lnSpc>
            </a:pPr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8" name="부제목 24">
            <a:extLst>
              <a:ext uri="{FF2B5EF4-FFF2-40B4-BE49-F238E27FC236}">
                <a16:creationId xmlns:a16="http://schemas.microsoft.com/office/drawing/2014/main" id="{2A23FDD6-741A-4F02-B44B-70D85FCF5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6924" y="4476328"/>
            <a:ext cx="4046957" cy="1558673"/>
          </a:xfrm>
        </p:spPr>
        <p:txBody>
          <a:bodyPr rtlCol="0" anchor="ctr">
            <a:normAutofit/>
          </a:bodyPr>
          <a:lstStyle>
            <a:lvl1pPr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 sz="2200"/>
              <a:t>클릭하여 마스터 부제목 스타일 편집</a:t>
            </a:r>
            <a:endParaRPr lang="ko-KR" sz="2200" dirty="0"/>
          </a:p>
        </p:txBody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8942B78C-790E-4881-96BA-169A876C67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4271133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2381543-EC92-42BD-A142-81963D427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494040" y="4274977"/>
            <a:ext cx="699477" cy="189880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5" name="직선 연결선(S) 14">
            <a:extLst>
              <a:ext uri="{FF2B5EF4-FFF2-40B4-BE49-F238E27FC236}">
                <a16:creationId xmlns:a16="http://schemas.microsoft.com/office/drawing/2014/main" id="{8A28D3FB-54EA-410D-A062-8F118E5D0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(S) 16">
            <a:extLst>
              <a:ext uri="{FF2B5EF4-FFF2-40B4-BE49-F238E27FC236}">
                <a16:creationId xmlns:a16="http://schemas.microsoft.com/office/drawing/2014/main" id="{6593477A-1279-4BCC-8257-14CC2361F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466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회색 배경 직사각형">
            <a:extLst>
              <a:ext uri="{FF2B5EF4-FFF2-40B4-BE49-F238E27FC236}">
                <a16:creationId xmlns:a16="http://schemas.microsoft.com/office/drawing/2014/main" id="{B586FD74-98AC-4CA5-9E62-97DAE4C19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BC94E74-B403-4256-9D59-241B0C4E5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53836FB9-568E-408A-B183-65F9ABF6E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40168"/>
            <a:ext cx="10624949" cy="1787136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4800">
                <a:solidFill>
                  <a:schemeClr val="tx1"/>
                </a:solidFill>
              </a:rPr>
              <a:t>마스터 제목 스타일 편집</a:t>
            </a:r>
            <a:endParaRPr lang="ko-KR" sz="4800" dirty="0">
              <a:solidFill>
                <a:schemeClr val="tx1"/>
              </a:solidFill>
            </a:endParaRPr>
          </a:p>
        </p:txBody>
      </p:sp>
      <p:sp>
        <p:nvSpPr>
          <p:cNvPr id="17" name="그림 개체 틀 16">
            <a:extLst>
              <a:ext uri="{FF2B5EF4-FFF2-40B4-BE49-F238E27FC236}">
                <a16:creationId xmlns:a16="http://schemas.microsoft.com/office/drawing/2014/main" id="{B5437444-7076-4AEE-AB96-9C6BB85DAD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577775"/>
            <a:ext cx="258775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8" name="그림 개체 틀 16">
            <a:extLst>
              <a:ext uri="{FF2B5EF4-FFF2-40B4-BE49-F238E27FC236}">
                <a16:creationId xmlns:a16="http://schemas.microsoft.com/office/drawing/2014/main" id="{536502EE-A891-4CB0-9BA5-B0AC7B9AA80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406215"/>
            <a:ext cx="258775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9" name="그림 개체 틀 16">
            <a:extLst>
              <a:ext uri="{FF2B5EF4-FFF2-40B4-BE49-F238E27FC236}">
                <a16:creationId xmlns:a16="http://schemas.microsoft.com/office/drawing/2014/main" id="{51D45778-D0A6-415B-AA4F-03D6E429EB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651760" y="2577775"/>
            <a:ext cx="176479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0" name="그림 개체 틀 16">
            <a:extLst>
              <a:ext uri="{FF2B5EF4-FFF2-40B4-BE49-F238E27FC236}">
                <a16:creationId xmlns:a16="http://schemas.microsoft.com/office/drawing/2014/main" id="{93E1D509-0CBA-46BD-9192-C0403309FD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651760" y="4406575"/>
            <a:ext cx="176479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6994EC89-4FAE-445C-A6E8-D55E4A34D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5122" y="2880452"/>
            <a:ext cx="6355998" cy="3095445"/>
          </a:xfrm>
        </p:spPr>
        <p:txBody>
          <a:bodyPr rtlCol="0" anchor="t" anchorCtr="0">
            <a:normAutofit/>
          </a:bodyPr>
          <a:lstStyle>
            <a:lvl1pPr>
              <a:buNone/>
              <a:defRPr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F9E0CFE-F27B-4D50-AA2F-7146CA90E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15398" y="2577775"/>
            <a:ext cx="7676601" cy="3594425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9ECF93F-3E86-4C44-BAF1-ADE160CAD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(S) 14">
            <a:extLst>
              <a:ext uri="{FF2B5EF4-FFF2-40B4-BE49-F238E27FC236}">
                <a16:creationId xmlns:a16="http://schemas.microsoft.com/office/drawing/2014/main" id="{8BE8DAB8-6232-45C1-9BC3-E99A86BD3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143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개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74408E76-0AE4-495F-87FB-5DD280A91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5610"/>
            <a:ext cx="708823" cy="713232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22EAD03C-7B1C-453F-9977-4E2DD813B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551" y="540167"/>
            <a:ext cx="4616981" cy="2135867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4800">
                <a:solidFill>
                  <a:schemeClr val="tx1"/>
                </a:solidFill>
              </a:rPr>
              <a:t>마스터 제목 스타일 편집</a:t>
            </a:r>
            <a:endParaRPr lang="ko-KR" sz="4800" dirty="0">
              <a:solidFill>
                <a:schemeClr val="tx1"/>
              </a:solidFill>
            </a:endParaRPr>
          </a:p>
        </p:txBody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D3471630-9EC8-4C68-B4D8-D98C242DBE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685800"/>
            <a:ext cx="3072384" cy="548634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2" name="그림 개체 틀 10">
            <a:extLst>
              <a:ext uri="{FF2B5EF4-FFF2-40B4-BE49-F238E27FC236}">
                <a16:creationId xmlns:a16="http://schemas.microsoft.com/office/drawing/2014/main" id="{50C66604-16E4-4B52-80AA-A0D73512D1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154680" y="685800"/>
            <a:ext cx="3072384" cy="548634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5B630934-DBD2-4535-961F-B198ABA2D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551" y="2880452"/>
            <a:ext cx="4616981" cy="3095445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 baseline="0"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020D2A6-7700-487F-AC7E-A5A2C30DC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(S) 15">
            <a:extLst>
              <a:ext uri="{FF2B5EF4-FFF2-40B4-BE49-F238E27FC236}">
                <a16:creationId xmlns:a16="http://schemas.microsoft.com/office/drawing/2014/main" id="{5FC30D6A-6415-42E1-89E9-EF806C3FE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506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8" y="576263"/>
            <a:ext cx="4977777" cy="2967606"/>
          </a:xfrm>
        </p:spPr>
        <p:txBody>
          <a:bodyPr rtlCol="0" anchor="b" anchorCtr="0">
            <a:normAutofit/>
          </a:bodyPr>
          <a:lstStyle/>
          <a:p>
            <a:pPr algn="l" rtl="0">
              <a:lnSpc>
                <a:spcPts val="5800"/>
              </a:lnSpc>
            </a:pPr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6" name="부제목 24">
            <a:extLst>
              <a:ext uri="{FF2B5EF4-FFF2-40B4-BE49-F238E27FC236}">
                <a16:creationId xmlns:a16="http://schemas.microsoft.com/office/drawing/2014/main" id="{FFA42F70-43EA-4954-AA43-22F43175C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8" y="3764975"/>
            <a:ext cx="4977777" cy="2192683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7" name="직사각형 6" descr="Tag=AccentColor&#10;Flavor=Light&#10;Target=Fill">
            <a:extLst>
              <a:ext uri="{FF2B5EF4-FFF2-40B4-BE49-F238E27FC236}">
                <a16:creationId xmlns:a16="http://schemas.microsoft.com/office/drawing/2014/main" id="{F5FCF09E-0DE5-4155-9DC0-786737CF2E1B}"/>
              </a:ext>
            </a:extLst>
          </p:cNvPr>
          <p:cNvSpPr/>
          <p:nvPr userDrawn="1"/>
        </p:nvSpPr>
        <p:spPr>
          <a:xfrm rot="10800000">
            <a:off x="11496184" y="-10"/>
            <a:ext cx="695816" cy="6858000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5AD3536A-3915-4B2E-B85A-9B494EEFB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6" y="0"/>
            <a:ext cx="5020056" cy="6848856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40431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차트 막대 시간 표시 막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946892" cy="4206383"/>
          </a:xfrm>
        </p:spPr>
        <p:txBody>
          <a:bodyPr rtlCol="0"/>
          <a:lstStyle>
            <a:lvl1pPr>
              <a:buNone/>
              <a:defRPr sz="2400"/>
            </a:lvl1pPr>
            <a:lvl2pPr>
              <a:buNone/>
              <a:defRPr sz="2200"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8D1A7D4-E57E-4789-896B-B2A051B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07B63EE-3B35-4F8A-BDA3-E778BFE1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8339EF2-7937-4C30-A883-7F7BD028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587281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9AA992A1-D012-4834-9575-CF195C295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F7BDB455-4C3A-4D7D-BA1B-53E54A2F81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576263"/>
            <a:ext cx="5206802" cy="2967606"/>
          </a:xfrm>
        </p:spPr>
        <p:txBody>
          <a:bodyPr rtlCol="0" anchor="b" anchorCtr="0">
            <a:normAutofit/>
          </a:bodyPr>
          <a:lstStyle/>
          <a:p>
            <a:pPr algn="l" rtl="0">
              <a:lnSpc>
                <a:spcPts val="5800"/>
              </a:lnSpc>
            </a:pPr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9" name="부제목 24">
            <a:extLst>
              <a:ext uri="{FF2B5EF4-FFF2-40B4-BE49-F238E27FC236}">
                <a16:creationId xmlns:a16="http://schemas.microsoft.com/office/drawing/2014/main" id="{D04D9E17-0E95-4027-8EDD-241B2BB1AA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9" y="3764975"/>
            <a:ext cx="5206802" cy="2192683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2A26827B-04FD-424C-A601-BCAAD51F46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64224" y="685800"/>
            <a:ext cx="5129784" cy="174650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51A43274-DD11-4214-8866-5163B788CD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61416" y="2559960"/>
            <a:ext cx="5129784" cy="174650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8" name="그림 개체 틀 15">
            <a:extLst>
              <a:ext uri="{FF2B5EF4-FFF2-40B4-BE49-F238E27FC236}">
                <a16:creationId xmlns:a16="http://schemas.microsoft.com/office/drawing/2014/main" id="{63E02E81-5AE8-46D6-942E-52D16C8CBE8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61416" y="4416192"/>
            <a:ext cx="5129784" cy="174650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E08B021-326C-466B-A929-7282AA793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504672" y="685799"/>
            <a:ext cx="687327" cy="174790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733741E-9972-4C5E-B592-7570CD3CC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(S) 19">
            <a:extLst>
              <a:ext uri="{FF2B5EF4-FFF2-40B4-BE49-F238E27FC236}">
                <a16:creationId xmlns:a16="http://schemas.microsoft.com/office/drawing/2014/main" id="{48C6A56C-39A6-4FDE-BD90-66B344C06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3905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3" y="365760"/>
            <a:ext cx="11067089" cy="1325880"/>
          </a:xfrm>
        </p:spPr>
        <p:txBody>
          <a:bodyPr rtlCol="0" anchor="ctr">
            <a:normAutofit/>
          </a:bodyPr>
          <a:lstStyle>
            <a:lvl1pPr>
              <a:lnSpc>
                <a:spcPts val="2800"/>
              </a:lnSpc>
              <a:spcBef>
                <a:spcPts val="1000"/>
              </a:spcBef>
              <a:defRPr sz="5200" b="0" i="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5" name="그림 개체 틀 34">
            <a:extLst>
              <a:ext uri="{FF2B5EF4-FFF2-40B4-BE49-F238E27FC236}">
                <a16:creationId xmlns:a16="http://schemas.microsoft.com/office/drawing/2014/main" id="{F2462114-8669-43BC-B4E2-2721F7F370A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0624" y="2029968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40" name="텍스트 개체 틀 39">
            <a:extLst>
              <a:ext uri="{FF2B5EF4-FFF2-40B4-BE49-F238E27FC236}">
                <a16:creationId xmlns:a16="http://schemas.microsoft.com/office/drawing/2014/main" id="{588BD3B0-8831-43B7-B5A9-3F692192A2D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0624" y="3971853"/>
            <a:ext cx="2642616" cy="877824"/>
          </a:xfrm>
        </p:spPr>
        <p:txBody>
          <a:bodyPr rtlCol="0" anchor="b" anchorCtr="0">
            <a:normAutofit/>
          </a:bodyPr>
          <a:lstStyle>
            <a:lvl1pPr>
              <a:buNone/>
              <a:defRPr sz="2000" b="1" baseline="0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0625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6" name="그림 개체 틀 34">
            <a:extLst>
              <a:ext uri="{FF2B5EF4-FFF2-40B4-BE49-F238E27FC236}">
                <a16:creationId xmlns:a16="http://schemas.microsoft.com/office/drawing/2014/main" id="{E9A9694E-7001-4575-9F4C-663629B0A7C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27832" y="2029968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1" name="텍스트 개체 틀 30">
            <a:extLst>
              <a:ext uri="{FF2B5EF4-FFF2-40B4-BE49-F238E27FC236}">
                <a16:creationId xmlns:a16="http://schemas.microsoft.com/office/drawing/2014/main" id="{44183588-657C-4472-8112-7A2B55E2E7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27832" y="3971853"/>
            <a:ext cx="2642616" cy="877824"/>
          </a:xfrm>
        </p:spPr>
        <p:txBody>
          <a:bodyPr rtlCol="0" anchor="b" anchorCtr="0"/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4" name="텍스트 개체 틀 2">
            <a:extLst>
              <a:ext uri="{FF2B5EF4-FFF2-40B4-BE49-F238E27FC236}">
                <a16:creationId xmlns:a16="http://schemas.microsoft.com/office/drawing/2014/main" id="{E5900E07-5526-44B5-BD49-95414B12080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227832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7" name="그림 개체 틀 34">
            <a:extLst>
              <a:ext uri="{FF2B5EF4-FFF2-40B4-BE49-F238E27FC236}">
                <a16:creationId xmlns:a16="http://schemas.microsoft.com/office/drawing/2014/main" id="{5AD1D716-DEC7-4756-8417-259B5EAA7EA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44184" y="2029968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2" name="텍스트 개체 틀 30">
            <a:extLst>
              <a:ext uri="{FF2B5EF4-FFF2-40B4-BE49-F238E27FC236}">
                <a16:creationId xmlns:a16="http://schemas.microsoft.com/office/drawing/2014/main" id="{5E05DC2B-9AC8-4E27-A870-E3E9BBCF4F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4184" y="3971853"/>
            <a:ext cx="2642616" cy="877824"/>
          </a:xfrm>
        </p:spPr>
        <p:txBody>
          <a:bodyPr rtlCol="0" anchor="b" anchorCtr="0"/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13C6B231-0427-4DBE-AE82-31CC424FC66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044184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8" name="그림 개체 틀 34">
            <a:extLst>
              <a:ext uri="{FF2B5EF4-FFF2-40B4-BE49-F238E27FC236}">
                <a16:creationId xmlns:a16="http://schemas.microsoft.com/office/drawing/2014/main" id="{67FC7F9C-D486-450B-B0F9-3EE9789C896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851392" y="2020920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3" name="텍스트 개체 틀 30">
            <a:extLst>
              <a:ext uri="{FF2B5EF4-FFF2-40B4-BE49-F238E27FC236}">
                <a16:creationId xmlns:a16="http://schemas.microsoft.com/office/drawing/2014/main" id="{9A466F23-EDAE-477E-B8D1-C9E81E6D1B1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51392" y="3971853"/>
            <a:ext cx="2642616" cy="877824"/>
          </a:xfrm>
        </p:spPr>
        <p:txBody>
          <a:bodyPr rtlCol="0" anchor="b" anchorCtr="0"/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8" name="텍스트 개체 틀 2">
            <a:extLst>
              <a:ext uri="{FF2B5EF4-FFF2-40B4-BE49-F238E27FC236}">
                <a16:creationId xmlns:a16="http://schemas.microsoft.com/office/drawing/2014/main" id="{6C8ADF02-C47F-4077-865D-D057627A9E3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851392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94360FCC-CBCE-4F8E-84A2-B29CA5DAD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A6BF945-F985-4A89-9868-A82E90E10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504656" y="2020824"/>
            <a:ext cx="687343" cy="189669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6" name="직선 연결선(S) 15">
            <a:extLst>
              <a:ext uri="{FF2B5EF4-FFF2-40B4-BE49-F238E27FC236}">
                <a16:creationId xmlns:a16="http://schemas.microsoft.com/office/drawing/2014/main" id="{E1D8AF1F-4C5C-4C08-894E-00850C387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599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콘텐츠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1" name="직사각형 10" descr="Tag=AccentColor&#10;Flavor=Light&#10;Target=Fill">
            <a:extLst>
              <a:ext uri="{FF2B5EF4-FFF2-40B4-BE49-F238E27FC236}">
                <a16:creationId xmlns:a16="http://schemas.microsoft.com/office/drawing/2014/main" id="{A53A46AB-E26C-4F66-A0B8-4CDBD5F4011C}"/>
              </a:ext>
            </a:extLst>
          </p:cNvPr>
          <p:cNvSpPr/>
          <p:nvPr userDrawn="1"/>
        </p:nvSpPr>
        <p:spPr>
          <a:xfrm rot="10800000">
            <a:off x="11494040" y="4282928"/>
            <a:ext cx="699477" cy="189880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3" name="직선 연결선(S) 12" descr="Tag=AccentColor&#10;Flavor=Light&#10;Target=Line">
            <a:extLst>
              <a:ext uri="{FF2B5EF4-FFF2-40B4-BE49-F238E27FC236}">
                <a16:creationId xmlns:a16="http://schemas.microsoft.com/office/drawing/2014/main" id="{91B558DC-6718-44D0-992F-3EF710C6A724}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(S) 14" descr="Tag=AccentColor&#10;Flavor=Light&#10;Target=Line">
            <a:extLst>
              <a:ext uri="{FF2B5EF4-FFF2-40B4-BE49-F238E27FC236}">
                <a16:creationId xmlns:a16="http://schemas.microsoft.com/office/drawing/2014/main" id="{8957C00F-B052-4CA9-BD41-08B7B9AD5056}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58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콘텐츠 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 descr="Tag=AccentColor&#10;Flavor=Light&#10;Target=Fill">
            <a:extLst>
              <a:ext uri="{FF2B5EF4-FFF2-40B4-BE49-F238E27FC236}">
                <a16:creationId xmlns:a16="http://schemas.microsoft.com/office/drawing/2014/main" id="{3065995A-ADFA-424E-8E79-060CD9CD1880}"/>
              </a:ext>
            </a:extLst>
          </p:cNvPr>
          <p:cNvSpPr/>
          <p:nvPr userDrawn="1"/>
        </p:nvSpPr>
        <p:spPr>
          <a:xfrm rot="10800000">
            <a:off x="11492523" y="0"/>
            <a:ext cx="699477" cy="189880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32918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3291840" cy="3526932"/>
          </a:xfrm>
        </p:spPr>
        <p:txBody>
          <a:bodyPr rtlCol="0"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073651" y="1690688"/>
            <a:ext cx="32918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073651" y="2514600"/>
            <a:ext cx="3291840" cy="3526932"/>
          </a:xfrm>
        </p:spPr>
        <p:txBody>
          <a:bodyPr rtlCol="0"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cxnSp>
        <p:nvCxnSpPr>
          <p:cNvPr id="12" name="직선 연결선(S) 11" descr="Tag=AccentColor&#10;Flavor=Light&#10;Target=Line">
            <a:extLst>
              <a:ext uri="{FF2B5EF4-FFF2-40B4-BE49-F238E27FC236}">
                <a16:creationId xmlns:a16="http://schemas.microsoft.com/office/drawing/2014/main" id="{D0520DAB-C1D4-4D6C-A6DC-D7EC7DD52AD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(S) 17" descr="Tag=AccentColor&#10;Flavor=Light&#10;Target=Line">
            <a:extLst>
              <a:ext uri="{FF2B5EF4-FFF2-40B4-BE49-F238E27FC236}">
                <a16:creationId xmlns:a16="http://schemas.microsoft.com/office/drawing/2014/main" id="{C30EEEA8-859F-4EA5-BF79-BCCA444C5E96}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텍스트 개체 틀 4">
            <a:extLst>
              <a:ext uri="{FF2B5EF4-FFF2-40B4-BE49-F238E27FC236}">
                <a16:creationId xmlns:a16="http://schemas.microsoft.com/office/drawing/2014/main" id="{EA948393-0FB5-4969-8C1D-8D80A6884E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26679" y="1681163"/>
            <a:ext cx="32918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0" name="내용 개체 틀 5">
            <a:extLst>
              <a:ext uri="{FF2B5EF4-FFF2-40B4-BE49-F238E27FC236}">
                <a16:creationId xmlns:a16="http://schemas.microsoft.com/office/drawing/2014/main" id="{4ACFC3A6-17FC-4040-AC3E-76E9975C5A1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26679" y="2505075"/>
            <a:ext cx="3291840" cy="3526932"/>
          </a:xfrm>
        </p:spPr>
        <p:txBody>
          <a:bodyPr rtlCol="0"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643400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7BDB087A-3DA7-4017-A5B1-F130DC91F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AF5A401-D6B7-4962-876B-5DB5840E4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9B907326-D737-439C-9190-476F49A50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45" y="539496"/>
            <a:ext cx="4907908" cy="2640432"/>
          </a:xfrm>
        </p:spPr>
        <p:txBody>
          <a:bodyPr rtlCol="0" anchor="t">
            <a:normAutofit/>
          </a:bodyPr>
          <a:lstStyle/>
          <a:p>
            <a:pPr rtl="0"/>
            <a:r>
              <a:rPr lang="ko-KR" altLang="en-US" sz="4800">
                <a:solidFill>
                  <a:schemeClr val="tx1"/>
                </a:solidFill>
              </a:rPr>
              <a:t>마스터 제목 스타일 편집</a:t>
            </a:r>
            <a:endParaRPr lang="ko-KR" sz="4800" dirty="0">
              <a:solidFill>
                <a:schemeClr val="tx1"/>
              </a:solidFill>
            </a:endParaRPr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00B68F67-401D-47DB-8256-A99FC6E99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401" y="539496"/>
            <a:ext cx="4956417" cy="2640432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7F752DB1-6A0B-4783-9C40-800940EAFC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0624" y="3355848"/>
            <a:ext cx="5230368" cy="281635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6" name="그림 개체 틀 14">
            <a:extLst>
              <a:ext uri="{FF2B5EF4-FFF2-40B4-BE49-F238E27FC236}">
                <a16:creationId xmlns:a16="http://schemas.microsoft.com/office/drawing/2014/main" id="{4F09D8BB-76EC-4BB5-8860-21FBB2990A2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50992" y="3355848"/>
            <a:ext cx="5843016" cy="281635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CADA8C2-1E19-4FCB-8656-240C92CF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3352062"/>
            <a:ext cx="413642" cy="282013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CBF1133D-7CCD-4CD4-B2BA-F05FAE174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(S) 12">
            <a:extLst>
              <a:ext uri="{FF2B5EF4-FFF2-40B4-BE49-F238E27FC236}">
                <a16:creationId xmlns:a16="http://schemas.microsoft.com/office/drawing/2014/main" id="{0B2B0F32-F444-4A9F-8575-96F5D13E4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962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68941816-7203-4339-8B31-60B4107A1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A7A4606-69F4-4469-B7C4-4AF495ACE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79BDEB7A-D103-487A-8C1B-9145FB24B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7" y="539496"/>
            <a:ext cx="5228393" cy="2697190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F3017A3E-25F7-41D5-AABB-24D0E2673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7" y="3354749"/>
            <a:ext cx="5228392" cy="2582470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/>
              <a:t>마스터 텍스트 스타일을 편집하려면 클릭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262D696-4404-4062-9387-925D9687B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095999" y="695340"/>
            <a:ext cx="5391683" cy="5476855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1" name="직선 연결선(S) 10">
            <a:extLst>
              <a:ext uri="{FF2B5EF4-FFF2-40B4-BE49-F238E27FC236}">
                <a16:creationId xmlns:a16="http://schemas.microsoft.com/office/drawing/2014/main" id="{C415F07E-A8F5-473A-90AC-3BF5823C0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505C0C26-4C66-47DC-B079-5B94C22F1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C0FC374E-BABB-4A9C-A608-04A2B9C68F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20256" y="1243584"/>
            <a:ext cx="4361688" cy="436168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097349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rtlCol="0"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 rtlCol="0"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C1D965B-87A4-4F43-BE02-800BCCDF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 anchor="ctr" anchorCtr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9ED35B-CBF1-40D9-BAA7-CF9E1E22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 anchor="ctr" anchorCtr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D26653A-450D-4BDE-8718-99F2D931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fld id="{3A4F6043-7A67-491B-98BC-F933DED7226D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070671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 rtlCol="0"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719606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 rtlCol="0"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 rtlCol="0"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893197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1914786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05414ED-B772-4B84-813E-E34C9A97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8913366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6299000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rtlCol="0" anchor="b">
            <a:noAutofit/>
          </a:bodyPr>
          <a:lstStyle>
            <a:lvl1pPr>
              <a:defRPr sz="5200">
                <a:latin typeface="맑은 고딕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7585133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BAF6305-9768-4792-866C-91238D45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CDBF050-0FF1-499F-936E-FAAE50DC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8902C2E-1542-46B4-85B1-7A4B3F77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5816988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018623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26491869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9833795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726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/>
              <a:t>마스터 텍스트 스타일을 편집하려면 클릭하세요.</a:t>
            </a:r>
          </a:p>
          <a:p>
            <a:pPr lvl="1" rtl="0"/>
            <a:r>
              <a:rPr lang="ko-KR"/>
              <a:t>둘째 수준</a:t>
            </a:r>
          </a:p>
          <a:p>
            <a:pPr lvl="2" rtl="0"/>
            <a:r>
              <a:rPr lang="ko-KR"/>
              <a:t>셋째 수준</a:t>
            </a:r>
          </a:p>
          <a:p>
            <a:pPr lvl="3" rtl="0"/>
            <a:r>
              <a:rPr lang="ko-KR"/>
              <a:t>넷째 수준</a:t>
            </a:r>
          </a:p>
          <a:p>
            <a:pPr lvl="4" rtl="0"/>
            <a:r>
              <a:rPr lang="ko-KR"/>
              <a:t>다섯째 수준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813505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6" r:id="rId2"/>
    <p:sldLayoutId id="2147483808" r:id="rId3"/>
    <p:sldLayoutId id="2147483817" r:id="rId4"/>
    <p:sldLayoutId id="2147483795" r:id="rId5"/>
    <p:sldLayoutId id="2147483811" r:id="rId6"/>
    <p:sldLayoutId id="2147483816" r:id="rId7"/>
    <p:sldLayoutId id="2147483812" r:id="rId8"/>
    <p:sldLayoutId id="2147483813" r:id="rId9"/>
    <p:sldLayoutId id="2147483814" r:id="rId10"/>
    <p:sldLayoutId id="2147483815" r:id="rId11"/>
    <p:sldLayoutId id="2147483794" r:id="rId12"/>
    <p:sldLayoutId id="2147483796" r:id="rId13"/>
    <p:sldLayoutId id="2147483797" r:id="rId14"/>
    <p:sldLayoutId id="2147483798" r:id="rId15"/>
    <p:sldLayoutId id="2147483799" r:id="rId16"/>
    <p:sldLayoutId id="2147483800" r:id="rId17"/>
    <p:sldLayoutId id="2147483801" r:id="rId18"/>
    <p:sldLayoutId id="2147483802" r:id="rId19"/>
    <p:sldLayoutId id="2147483818" r:id="rId20"/>
    <p:sldLayoutId id="2147483819" r:id="rId21"/>
    <p:sldLayoutId id="2147483820" r:id="rId22"/>
    <p:sldLayoutId id="2147483821" r:id="rId23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ts val="28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2.JP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doors.or.kr/" TargetMode="External"/><Relationship Id="rId2" Type="http://schemas.openxmlformats.org/officeDocument/2006/relationships/hyperlink" Target="mailto:odsk@opendoors.or.kr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694257CD-11EF-4848-8D0C-C19CF6154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4476329"/>
            <a:ext cx="6467547" cy="1558680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altLang="ko-KR" sz="4400" b="1" dirty="0">
                <a:solidFill>
                  <a:schemeClr val="tx1"/>
                </a:solidFill>
              </a:rPr>
              <a:t>Prayer</a:t>
            </a:r>
            <a:r>
              <a:rPr lang="ko-KR" altLang="en-US" sz="4400" b="1" dirty="0">
                <a:solidFill>
                  <a:schemeClr val="tx1"/>
                </a:solidFill>
              </a:rPr>
              <a:t> </a:t>
            </a:r>
            <a:r>
              <a:rPr lang="en-US" altLang="ko-KR" sz="4400" b="1" dirty="0">
                <a:solidFill>
                  <a:schemeClr val="tx1"/>
                </a:solidFill>
              </a:rPr>
              <a:t>Meeting </a:t>
            </a:r>
            <a:br>
              <a:rPr lang="en-US" altLang="ko-KR" sz="4400" b="1" dirty="0">
                <a:solidFill>
                  <a:schemeClr val="tx1"/>
                </a:solidFill>
              </a:rPr>
            </a:br>
            <a:r>
              <a:rPr lang="en-US" altLang="ko-KR" sz="4400" b="1" dirty="0">
                <a:solidFill>
                  <a:schemeClr val="tx1"/>
                </a:solidFill>
              </a:rPr>
              <a:t>for Persecuted Church Worldwide</a:t>
            </a:r>
            <a:endParaRPr lang="ko-KR" dirty="0"/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B5E34824-B508-4F9B-9AF8-D7C38E7F3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6924" y="4476328"/>
            <a:ext cx="4046957" cy="1558673"/>
          </a:xfrm>
        </p:spPr>
        <p:txBody>
          <a:bodyPr rtlCol="0"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tx1"/>
                </a:solidFill>
              </a:rPr>
              <a:t>2023</a:t>
            </a:r>
            <a:r>
              <a:rPr lang="ko-KR" altLang="en-US" sz="2400" dirty="0">
                <a:solidFill>
                  <a:schemeClr val="tx1"/>
                </a:solidFill>
              </a:rPr>
              <a:t>년 </a:t>
            </a:r>
            <a:r>
              <a:rPr lang="en-US" altLang="ko-KR" sz="2400" dirty="0">
                <a:solidFill>
                  <a:schemeClr val="tx1"/>
                </a:solidFill>
              </a:rPr>
              <a:t>9</a:t>
            </a:r>
            <a:r>
              <a:rPr lang="ko-KR" altLang="en-US" sz="2400" dirty="0">
                <a:solidFill>
                  <a:schemeClr val="tx1"/>
                </a:solidFill>
              </a:rPr>
              <a:t>월 </a:t>
            </a:r>
            <a:r>
              <a:rPr lang="en-US" altLang="ko-KR" sz="2400" dirty="0">
                <a:solidFill>
                  <a:schemeClr val="tx1"/>
                </a:solidFill>
              </a:rPr>
              <a:t>5</a:t>
            </a:r>
            <a:r>
              <a:rPr lang="ko-KR" altLang="en-US" sz="2400" dirty="0">
                <a:solidFill>
                  <a:schemeClr val="tx1"/>
                </a:solidFill>
              </a:rPr>
              <a:t>일</a:t>
            </a:r>
            <a:r>
              <a:rPr lang="en-US" altLang="ko-KR" sz="2400" dirty="0">
                <a:solidFill>
                  <a:schemeClr val="tx1"/>
                </a:solidFill>
              </a:rPr>
              <a:t>(</a:t>
            </a:r>
            <a:r>
              <a:rPr lang="ko-KR" altLang="en-US" sz="2400" dirty="0">
                <a:solidFill>
                  <a:schemeClr val="tx1"/>
                </a:solidFill>
              </a:rPr>
              <a:t>화</a:t>
            </a:r>
            <a:r>
              <a:rPr lang="en-US" altLang="ko-KR" sz="2400" dirty="0">
                <a:solidFill>
                  <a:schemeClr val="tx1"/>
                </a:solidFill>
              </a:rPr>
              <a:t>) pm7:30-8:30/Zoom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회의 </a:t>
            </a:r>
            <a:r>
              <a:rPr lang="en-US" altLang="ko-KR" sz="2400" dirty="0">
                <a:solidFill>
                  <a:schemeClr val="tx1"/>
                </a:solidFill>
              </a:rPr>
              <a:t>ID 4286956103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6" name="그림 개체 틀 5" descr="아름다운 골짜기 뷰 ">
            <a:extLst>
              <a:ext uri="{FF2B5EF4-FFF2-40B4-BE49-F238E27FC236}">
                <a16:creationId xmlns:a16="http://schemas.microsoft.com/office/drawing/2014/main" id="{EA3154E3-48EB-46F9-97E2-357522ECA9E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4271133"/>
          </a:xfrm>
        </p:spPr>
      </p:pic>
    </p:spTree>
    <p:extLst>
      <p:ext uri="{BB962C8B-B14F-4D97-AF65-F5344CB8AC3E}">
        <p14:creationId xmlns:p14="http://schemas.microsoft.com/office/powerpoint/2010/main" val="2371232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A689D8-CDAC-4215-96CD-8548432CE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40168"/>
            <a:ext cx="10624949" cy="1787136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dirty="0"/>
          </a:p>
        </p:txBody>
      </p:sp>
      <p:pic>
        <p:nvPicPr>
          <p:cNvPr id="9" name="그림 개체 틀 8" descr="횐색 화분에 심겨진 나무&#10;">
            <a:extLst>
              <a:ext uri="{FF2B5EF4-FFF2-40B4-BE49-F238E27FC236}">
                <a16:creationId xmlns:a16="http://schemas.microsoft.com/office/drawing/2014/main" id="{1E6B9D47-876D-44E2-BD81-CA6326B97BB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577775"/>
            <a:ext cx="2587752" cy="1764792"/>
          </a:xfrm>
        </p:spPr>
      </p:pic>
      <p:pic>
        <p:nvPicPr>
          <p:cNvPr id="13" name="그림 개체 틀 12" descr="분홍색 꽃이 있는 둥근 꽃병">
            <a:extLst>
              <a:ext uri="{FF2B5EF4-FFF2-40B4-BE49-F238E27FC236}">
                <a16:creationId xmlns:a16="http://schemas.microsoft.com/office/drawing/2014/main" id="{62D3582E-2508-4DFB-ABB9-DC49A430214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06215"/>
            <a:ext cx="2587752" cy="1764792"/>
          </a:xfrm>
        </p:spPr>
      </p:pic>
      <p:pic>
        <p:nvPicPr>
          <p:cNvPr id="15" name="그림 개체 틀 14" descr="흔들리는 초">
            <a:extLst>
              <a:ext uri="{FF2B5EF4-FFF2-40B4-BE49-F238E27FC236}">
                <a16:creationId xmlns:a16="http://schemas.microsoft.com/office/drawing/2014/main" id="{0C3AC05D-D67B-4E82-931B-6049D7AFB53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1760" y="2577775"/>
            <a:ext cx="1764792" cy="1764792"/>
          </a:xfrm>
        </p:spPr>
      </p:pic>
      <p:pic>
        <p:nvPicPr>
          <p:cNvPr id="11" name="그림 개체 틀 10" descr="테이블 위에 나뭇잎이 있는 꽃병">
            <a:extLst>
              <a:ext uri="{FF2B5EF4-FFF2-40B4-BE49-F238E27FC236}">
                <a16:creationId xmlns:a16="http://schemas.microsoft.com/office/drawing/2014/main" id="{1030725C-201C-4F03-B83B-2FC83EFE5B9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1760" y="4406575"/>
            <a:ext cx="1764792" cy="1764792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110502F-36D4-4E60-B6E9-08628B2C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5122" y="2880452"/>
            <a:ext cx="6355998" cy="3095445"/>
          </a:xfrm>
        </p:spPr>
        <p:txBody>
          <a:bodyPr rtlCol="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ko-KR" sz="2400" dirty="0">
                <a:solidFill>
                  <a:schemeClr val="tx1"/>
                </a:solidFill>
              </a:rPr>
              <a:t>찬양 </a:t>
            </a:r>
            <a:r>
              <a:rPr lang="en-US" altLang="ko-KR" sz="2400" dirty="0">
                <a:solidFill>
                  <a:schemeClr val="tx1"/>
                </a:solidFill>
              </a:rPr>
              <a:t>5’</a:t>
            </a:r>
            <a:r>
              <a:rPr lang="ko-KR" altLang="ko-KR" sz="2400" dirty="0">
                <a:solidFill>
                  <a:schemeClr val="tx1"/>
                </a:solidFill>
              </a:rPr>
              <a:t> </a:t>
            </a:r>
            <a:endParaRPr lang="en-US" altLang="ko-KR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</a:rPr>
              <a:t>영상</a:t>
            </a:r>
            <a:r>
              <a:rPr lang="en-US" altLang="ko-KR" dirty="0">
                <a:solidFill>
                  <a:schemeClr val="tx1"/>
                </a:solidFill>
              </a:rPr>
              <a:t>(3‘)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tx1"/>
                </a:solidFill>
              </a:rPr>
              <a:t>OPENDOORS CORE VALUE(5’)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소그룹 </a:t>
            </a:r>
            <a:r>
              <a:rPr lang="ko-KR" altLang="ko-KR" sz="2400" dirty="0">
                <a:solidFill>
                  <a:schemeClr val="tx1"/>
                </a:solidFill>
              </a:rPr>
              <a:t>나눔 </a:t>
            </a:r>
            <a:r>
              <a:rPr lang="en-US" altLang="ko-KR" sz="2400" dirty="0">
                <a:solidFill>
                  <a:schemeClr val="tx1"/>
                </a:solidFill>
              </a:rPr>
              <a:t>15’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박해 받는 교</a:t>
            </a:r>
            <a:r>
              <a:rPr lang="ko-KR" altLang="ko-KR" sz="24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4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날짜 개체 틀 15">
            <a:extLst>
              <a:ext uri="{FF2B5EF4-FFF2-40B4-BE49-F238E27FC236}">
                <a16:creationId xmlns:a16="http://schemas.microsoft.com/office/drawing/2014/main" id="{77E04B0E-40F7-4745-B762-934BAE25CD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 dirty="0"/>
              <a:t>20</a:t>
            </a:r>
            <a:r>
              <a:rPr lang="en-US" altLang="ko-KR" dirty="0"/>
              <a:t>23-9-5</a:t>
            </a:r>
            <a:endParaRPr lang="ko-KR" dirty="0"/>
          </a:p>
        </p:txBody>
      </p:sp>
      <p:sp>
        <p:nvSpPr>
          <p:cNvPr id="17" name="바닥글 개체 틀 16">
            <a:extLst>
              <a:ext uri="{FF2B5EF4-FFF2-40B4-BE49-F238E27FC236}">
                <a16:creationId xmlns:a16="http://schemas.microsoft.com/office/drawing/2014/main" id="{FAF00753-16A6-4826-97EB-67D8291BE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462F07E0-F82E-47FF-AC43-8C4327B8E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2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476309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391794-986C-4679-93EA-5F3C3EE6C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551" y="540167"/>
            <a:ext cx="4616981" cy="2135867"/>
          </a:xfrm>
        </p:spPr>
        <p:txBody>
          <a:bodyPr rtlCol="0"/>
          <a:lstStyle/>
          <a:p>
            <a:pPr rtl="0"/>
            <a:r>
              <a:rPr lang="ko-KR"/>
              <a:t>소개</a:t>
            </a:r>
          </a:p>
        </p:txBody>
      </p:sp>
      <p:pic>
        <p:nvPicPr>
          <p:cNvPr id="7" name="그림 개체 틀 6" descr="주방 조명 바 의자">
            <a:extLst>
              <a:ext uri="{FF2B5EF4-FFF2-40B4-BE49-F238E27FC236}">
                <a16:creationId xmlns:a16="http://schemas.microsoft.com/office/drawing/2014/main" id="{EA9B7612-A482-4B9C-A3B3-F8F6633DD31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85800"/>
            <a:ext cx="3072384" cy="5486344"/>
          </a:xfrm>
        </p:spPr>
      </p:pic>
      <p:pic>
        <p:nvPicPr>
          <p:cNvPr id="9" name="그림 개체 틀 8" descr="테이블 위에 나뭇잎이 있는 꽃병">
            <a:extLst>
              <a:ext uri="{FF2B5EF4-FFF2-40B4-BE49-F238E27FC236}">
                <a16:creationId xmlns:a16="http://schemas.microsoft.com/office/drawing/2014/main" id="{FDB84F1B-D77D-4765-963E-774A4301656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4680" y="685800"/>
            <a:ext cx="3072384" cy="5486344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875403B-F6A5-4855-B204-4A9D1F5B2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551" y="2880452"/>
            <a:ext cx="4616981" cy="3095445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오늘은 대구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부산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영남지역 기도용사들을 초대했습니다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rtl="0"/>
            <a:r>
              <a:rPr lang="ko-KR" altLang="en-US" sz="1800" dirty="0"/>
              <a:t>함께 박해 받는 지체들을 위해 기도하며 섬겨 가기를 원합니다</a:t>
            </a:r>
            <a:r>
              <a:rPr lang="en-US" altLang="ko-KR" sz="1800" dirty="0"/>
              <a:t>. </a:t>
            </a:r>
            <a:endParaRPr lang="en-US" altLang="ko-KR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날짜 개체 틀 9">
            <a:extLst>
              <a:ext uri="{FF2B5EF4-FFF2-40B4-BE49-F238E27FC236}">
                <a16:creationId xmlns:a16="http://schemas.microsoft.com/office/drawing/2014/main" id="{EB4CE206-F42E-4D3A-BF53-47DAC78718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23-9-5</a:t>
            </a:r>
            <a:endParaRPr lang="ko-KR" altLang="ko-KR" dirty="0"/>
          </a:p>
        </p:txBody>
      </p:sp>
      <p:sp>
        <p:nvSpPr>
          <p:cNvPr id="11" name="바닥글 개체 틀 10">
            <a:extLst>
              <a:ext uri="{FF2B5EF4-FFF2-40B4-BE49-F238E27FC236}">
                <a16:creationId xmlns:a16="http://schemas.microsoft.com/office/drawing/2014/main" id="{4DCB402D-A6C5-458C-9A07-A86DAE2F5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D5AA3B13-D804-4BFF-A675-B65B813F8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3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195628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096" y="457975"/>
            <a:ext cx="4731238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9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9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458668" y="505214"/>
            <a:ext cx="5849666" cy="590395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35056" y="1570668"/>
            <a:ext cx="4731238" cy="4386563"/>
          </a:xfrm>
        </p:spPr>
        <p:txBody>
          <a:bodyPr vert="horz" lIns="91392" tIns="45696" rIns="91392" bIns="45696" rtlCol="0">
            <a:normAutofit fontScale="925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CORE VALUE 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20" y="403696"/>
            <a:ext cx="7608478" cy="6006248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530477"/>
            <a:ext cx="3023806" cy="3427413"/>
          </a:xfrm>
        </p:spPr>
        <p:txBody>
          <a:bodyPr rtlCol="0">
            <a:normAutofit/>
          </a:bodyPr>
          <a:lstStyle/>
          <a:p>
            <a:pPr lvl="1"/>
            <a:r>
              <a:rPr lang="ko-KR" altLang="en-US" dirty="0"/>
              <a:t>내가 생각하는 </a:t>
            </a:r>
            <a:endParaRPr lang="en-US" altLang="ko-KR" dirty="0"/>
          </a:p>
          <a:p>
            <a:pPr lvl="1"/>
            <a:r>
              <a:rPr lang="ko-KR" altLang="en-US" dirty="0"/>
              <a:t>오픈도어의 </a:t>
            </a:r>
            <a:r>
              <a:rPr lang="en-US" altLang="ko-KR" dirty="0"/>
              <a:t>DNA</a:t>
            </a:r>
            <a:r>
              <a:rPr lang="ko-KR" altLang="en-US" dirty="0"/>
              <a:t>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23-9-5</a:t>
            </a:r>
            <a:endParaRPr lang="ko-KR" altLang="ko-KR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5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561140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2BAD7B4-5997-4A95-A2A9-773DF1F4C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8" y="576263"/>
            <a:ext cx="4977777" cy="2967606"/>
          </a:xfrm>
        </p:spPr>
        <p:txBody>
          <a:bodyPr rtlCol="0"/>
          <a:lstStyle/>
          <a:p>
            <a:pPr rtl="0"/>
            <a:r>
              <a:rPr lang="ko-KR" altLang="en-US" sz="4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박해 받는 교회를 위한 기도</a:t>
            </a:r>
            <a:r>
              <a:rPr lang="en-US" altLang="ko-KR" sz="4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(30')</a:t>
            </a:r>
            <a:endParaRPr 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부제목 5">
            <a:extLst>
              <a:ext uri="{FF2B5EF4-FFF2-40B4-BE49-F238E27FC236}">
                <a16:creationId xmlns:a16="http://schemas.microsoft.com/office/drawing/2014/main" id="{4552F1CF-68AA-447B-B5B0-C65BB72A5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8" y="3764975"/>
            <a:ext cx="4977777" cy="2192683"/>
          </a:xfrm>
        </p:spPr>
        <p:txBody>
          <a:bodyPr rtlCol="0"/>
          <a:lstStyle/>
          <a:p>
            <a:pPr rtl="0"/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tx1"/>
                </a:solidFill>
              </a:rPr>
              <a:t>C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개체 틀 8" descr="나뭇잎, 책, 장식품, 의자가 있는 탁자 위의 꽃병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3096" y="0"/>
            <a:ext cx="5020056" cy="6848856"/>
          </a:xfrm>
        </p:spPr>
      </p:pic>
    </p:spTree>
    <p:extLst>
      <p:ext uri="{BB962C8B-B14F-4D97-AF65-F5344CB8AC3E}">
        <p14:creationId xmlns:p14="http://schemas.microsoft.com/office/powerpoint/2010/main" val="936898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01871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25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2800" dirty="0">
                <a:solidFill>
                  <a:schemeClr val="tx1"/>
                </a:solidFill>
              </a:rPr>
              <a:t>/</a:t>
            </a:r>
            <a:r>
              <a:rPr lang="en-US" altLang="ko-KR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Vietnam</a:t>
            </a:r>
            <a:endParaRPr lang="ko-KR" altLang="en-US" sz="2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00388"/>
            <a:ext cx="5157787" cy="499927"/>
          </a:xfrm>
        </p:spPr>
        <p:txBody>
          <a:bodyPr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altLang="ko-KR" sz="1050" dirty="0"/>
              <a:t>"</a:t>
            </a:r>
            <a:r>
              <a:rPr lang="ko-KR" altLang="en-US" sz="1050" dirty="0"/>
              <a:t>나 곧 나는 나를 위하여 네 죄들을 없애는 자니</a:t>
            </a:r>
            <a:r>
              <a:rPr lang="en-US" altLang="ko-KR" sz="1050" dirty="0"/>
              <a:t>, </a:t>
            </a:r>
            <a:r>
              <a:rPr lang="ko-KR" altLang="en-US" sz="1050" dirty="0"/>
              <a:t>내가 네 죄들을 기억하지 아니할 것 이다</a:t>
            </a:r>
            <a:r>
              <a:rPr lang="en-US" altLang="ko-KR" sz="1050" dirty="0"/>
              <a:t>. " (</a:t>
            </a:r>
            <a:r>
              <a:rPr lang="ko-KR" altLang="en-US" sz="1050" dirty="0"/>
              <a:t>이사야 </a:t>
            </a:r>
            <a:r>
              <a:rPr lang="en-US" altLang="ko-KR" sz="1050" dirty="0"/>
              <a:t>43:18) </a:t>
            </a:r>
            <a:endParaRPr lang="ko-KR" altLang="en-US" sz="2000" b="0" i="0" u="none" strike="noStrike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6895"/>
            <a:ext cx="5067851" cy="3513762"/>
          </a:xfrm>
        </p:spPr>
        <p:txBody>
          <a:bodyPr rtlCol="0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100" dirty="0"/>
              <a:t>베트남은 여전히 공산당이 통치하는 세계에 남아있는 </a:t>
            </a:r>
            <a:r>
              <a:rPr lang="en-US" altLang="ko-KR" sz="1100" dirty="0"/>
              <a:t>5</a:t>
            </a:r>
            <a:r>
              <a:rPr lang="ko-KR" altLang="en-US" sz="1100" dirty="0"/>
              <a:t>개 국가 중 하나입니다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정부는 기독교 활동을 감시하고 모든 기독교인에게 높은 수준의 압력을 행사합니다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역사적 기독교 공동 체</a:t>
            </a:r>
            <a:r>
              <a:rPr lang="en-US" altLang="ko-KR" sz="1100" dirty="0"/>
              <a:t>(</a:t>
            </a:r>
            <a:r>
              <a:rPr lang="ko-KR" altLang="en-US" sz="1100" dirty="0"/>
              <a:t>예</a:t>
            </a:r>
            <a:r>
              <a:rPr lang="en-US" altLang="ko-KR" sz="1100" dirty="0"/>
              <a:t>: </a:t>
            </a:r>
            <a:r>
              <a:rPr lang="ko-KR" altLang="en-US" sz="1100" dirty="0"/>
              <a:t>로마 카톨릭 교회</a:t>
            </a:r>
            <a:r>
              <a:rPr lang="en-US" altLang="ko-KR" sz="1100" dirty="0"/>
              <a:t>)</a:t>
            </a:r>
            <a:r>
              <a:rPr lang="ko-KR" altLang="en-US" sz="1100" dirty="0"/>
              <a:t>는 투옥될 수 있는 정치적 활동을 하거나 토지 강탈 사건에 연루되지 않는 한 어느 정도의 자유를 누립니다</a:t>
            </a:r>
            <a:r>
              <a:rPr lang="en-US" altLang="ko-KR" sz="11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dirty="0"/>
              <a:t>대부분 가정교회에 모이는 복음주의 및 오순절 교회는 정부와 사회의 다양한 수준에서 면밀히 감시되고 차별에 직면합니다</a:t>
            </a:r>
            <a:r>
              <a:rPr lang="en-US" altLang="ko-KR" sz="11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dirty="0"/>
              <a:t>불교나 민족 애니미즘 배경에서 개종한 사람들은 당국 뿐 아니라 가족</a:t>
            </a:r>
            <a:r>
              <a:rPr lang="en-US" altLang="ko-KR" sz="1100" dirty="0"/>
              <a:t>, </a:t>
            </a:r>
            <a:r>
              <a:rPr lang="ko-KR" altLang="en-US" sz="1100" dirty="0"/>
              <a:t>친구</a:t>
            </a:r>
            <a:r>
              <a:rPr lang="en-US" altLang="ko-KR" sz="1100" dirty="0"/>
              <a:t>, </a:t>
            </a:r>
            <a:r>
              <a:rPr lang="ko-KR" altLang="en-US" sz="1100" dirty="0"/>
              <a:t>이웃으로부터 역시 가장 심한 박해를 받습니다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그들 대부분이 </a:t>
            </a:r>
            <a:r>
              <a:rPr lang="ko-KR" altLang="en-US" sz="1100" dirty="0" err="1"/>
              <a:t>흐몽족과</a:t>
            </a:r>
            <a:r>
              <a:rPr lang="ko-KR" altLang="en-US" sz="1100" dirty="0"/>
              <a:t> 같은 소수 민족에 속하기 때문에 공산당 당국은 특히 그들을 의심합니다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그들의 집은 때때로 파괴되고 그들은 마을을 떠나야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그들의 수는 증가하고 있는 것으로 보고되고 있습니다</a:t>
            </a:r>
            <a:endParaRPr lang="ko-KR" altLang="ko-KR" sz="11500" kern="100" dirty="0">
              <a:solidFill>
                <a:srgbClr val="002060"/>
              </a:solidFill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7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400388"/>
            <a:ext cx="5183188" cy="66391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/>
              <a:t>오픈도어는 베트남에서 박해 받는 신자들을 강화하기 위해 지역 파트너들을 통해 일하고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구호 및 실제 지원</a:t>
            </a:r>
            <a:r>
              <a:rPr lang="en-US" altLang="ko-KR" sz="1000" dirty="0"/>
              <a:t>, </a:t>
            </a:r>
            <a:r>
              <a:rPr lang="ko-KR" altLang="en-US" sz="1000" dirty="0"/>
              <a:t>리더십 및 제자 훈련</a:t>
            </a:r>
            <a:r>
              <a:rPr lang="en-US" altLang="ko-KR" sz="1000" dirty="0"/>
              <a:t>, </a:t>
            </a:r>
            <a:r>
              <a:rPr lang="ko-KR" altLang="en-US" sz="1000" dirty="0"/>
              <a:t>사회 경제 개발 프로젝트를 제공하고 있습니다</a:t>
            </a:r>
            <a:r>
              <a:rPr lang="en-US" altLang="ko-KR" sz="1000" dirty="0"/>
              <a:t>.</a:t>
            </a:r>
            <a:endParaRPr lang="ko-KR" altLang="en-US" sz="1236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792295" y="2040700"/>
            <a:ext cx="3987452" cy="3979957"/>
          </a:xfrm>
        </p:spPr>
      </p:pic>
    </p:spTree>
    <p:extLst>
      <p:ext uri="{BB962C8B-B14F-4D97-AF65-F5344CB8AC3E}">
        <p14:creationId xmlns:p14="http://schemas.microsoft.com/office/powerpoint/2010/main" val="271762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25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</a:t>
            </a:r>
            <a:r>
              <a:rPr lang="en-US" altLang="ko-KR" sz="4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altLang="ko-KR" sz="4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Vietnam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>
                <a:solidFill>
                  <a:schemeClr val="bg1"/>
                </a:solidFill>
              </a:rPr>
              <a:t>20</a:t>
            </a:r>
            <a:r>
              <a:rPr lang="en-US" altLang="ko-KR" dirty="0">
                <a:solidFill>
                  <a:schemeClr val="bg1"/>
                </a:solidFill>
              </a:rPr>
              <a:t>23-9-5</a:t>
            </a:r>
            <a:endParaRPr lang="ko-KR" altLang="ko-KR" dirty="0">
              <a:solidFill>
                <a:schemeClr val="bg1"/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8</a:t>
            </a:fld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2717" y="960021"/>
            <a:ext cx="3209026" cy="297837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/>
              <a:t>인신매매에 취약한 북부 지방의 여성들에 대한 보호를 위해 </a:t>
            </a:r>
            <a:endParaRPr lang="en-US" altLang="ko-KR" sz="1050" dirty="0"/>
          </a:p>
          <a:p>
            <a:pPr algn="just">
              <a:lnSpc>
                <a:spcPct val="150000"/>
              </a:lnSpc>
            </a:pPr>
            <a:r>
              <a:rPr lang="ko-KR" altLang="en-US" sz="1050" dirty="0"/>
              <a:t>소수민족 교회의 성장에 감사드리며 새로운 신자들이 믿음과 담대함으로 성장하도록 </a:t>
            </a:r>
            <a:endParaRPr lang="en-US" altLang="ko-KR" sz="1050" dirty="0"/>
          </a:p>
          <a:p>
            <a:pPr algn="just">
              <a:lnSpc>
                <a:spcPct val="150000"/>
              </a:lnSpc>
            </a:pPr>
            <a:r>
              <a:rPr lang="ko-KR" altLang="en-US" sz="1050" dirty="0"/>
              <a:t>오픈도어 파트너들이 운영하는 리더십과 제자도 프로그램이 교회를 강화하도록</a:t>
            </a:r>
            <a:endParaRPr lang="en-US" altLang="ko-KR" sz="7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982E1-021B-8AF8-B086-8761FFA45F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85808" y="960021"/>
            <a:ext cx="4757557" cy="2161869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943365" y="960021"/>
            <a:ext cx="2494465" cy="216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64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287" y="230909"/>
            <a:ext cx="9574059" cy="1082077"/>
          </a:xfrm>
        </p:spPr>
        <p:txBody>
          <a:bodyPr>
            <a:noAutofit/>
          </a:bodyPr>
          <a:lstStyle/>
          <a:p>
            <a:r>
              <a:rPr lang="en-US" altLang="ko-KR" sz="32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3200" dirty="0"/>
            </a:br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3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5281" y="1545798"/>
            <a:ext cx="8961438" cy="5540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ko-KR" altLang="en-US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899" y="2623127"/>
            <a:ext cx="6142247" cy="3238535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오픈도어는 앞으로 </a:t>
            </a:r>
            <a:r>
              <a:rPr lang="en-US" altLang="ko-KR" sz="1200" dirty="0"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cs typeface="함초롬바탕" panose="02030604000101010101" pitchFamily="18" charset="-127"/>
              </a:rPr>
              <a:t>년 동안 이 캠페인을 진행하며 전세계 교회들이 이 폭력적인 박해에 맞서 함께 일어서기를 기대합니다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200" dirty="0"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200" dirty="0">
                <a:cs typeface="함초롬바탕" panose="02030604000101010101" pitchFamily="18" charset="-127"/>
              </a:rPr>
              <a:t>400</a:t>
            </a:r>
            <a:r>
              <a:rPr lang="ko-KR" altLang="en-US" sz="12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물질적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여러분도 아프리카의 폭력적인 기독교 박해에 함께 맞서 주세요</a:t>
            </a:r>
            <a:r>
              <a:rPr lang="en-US" altLang="ko-KR" sz="1200" dirty="0">
                <a:cs typeface="함초롬바탕" panose="02030604000101010101" pitchFamily="18" charset="-127"/>
              </a:rPr>
              <a:t>.</a:t>
            </a:r>
            <a:endParaRPr lang="ko-KR" altLang="en-US" sz="12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61862" y="2332649"/>
            <a:ext cx="2711863" cy="3529013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864" y="2332648"/>
            <a:ext cx="2711862" cy="35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D333C5-8EF1-FB8A-BA87-6274D3A09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4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4400" dirty="0"/>
            </a:br>
            <a:r>
              <a:rPr lang="en-US" altLang="ko-KR" sz="4400" dirty="0"/>
              <a:t>“Warm Launch” </a:t>
            </a: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따뜻한 시작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690139-0EBB-C9CD-B803-D7CFBF87CE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1" y="2130725"/>
            <a:ext cx="5081587" cy="408029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ko-KR" sz="1100" dirty="0">
                <a:solidFill>
                  <a:srgbClr val="0070C0"/>
                </a:solidFill>
              </a:rPr>
              <a:t>'Love Africa’</a:t>
            </a:r>
            <a:r>
              <a:rPr lang="ko-KR" altLang="en-US" sz="1100" dirty="0">
                <a:solidFill>
                  <a:srgbClr val="0070C0"/>
                </a:solidFill>
              </a:rPr>
              <a:t>는 교회에 박해에 대비하라고 가르쳤습니다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ko-KR" altLang="en-US" sz="1100" dirty="0"/>
              <a:t>당시 네덜란드 뉴스 기사에서는 이를 “역사적인” 회의라고 불렀습니다</a:t>
            </a:r>
            <a:r>
              <a:rPr lang="en-US" altLang="ko-KR" sz="1100" dirty="0"/>
              <a:t>. 1978</a:t>
            </a:r>
            <a:r>
              <a:rPr lang="ko-KR" altLang="en-US" sz="1100" dirty="0"/>
              <a:t>년 </a:t>
            </a:r>
            <a:r>
              <a:rPr lang="en-US" altLang="ko-KR" sz="1100" dirty="0"/>
              <a:t>5</a:t>
            </a:r>
            <a:r>
              <a:rPr lang="ko-KR" altLang="en-US" sz="1100" dirty="0"/>
              <a:t>월 </a:t>
            </a:r>
            <a:r>
              <a:rPr lang="en-US" altLang="ko-KR" sz="1100" dirty="0"/>
              <a:t>8</a:t>
            </a:r>
            <a:r>
              <a:rPr lang="ko-KR" altLang="en-US" sz="1100" dirty="0"/>
              <a:t>일부터 </a:t>
            </a:r>
            <a:r>
              <a:rPr lang="en-US" altLang="ko-KR" sz="1100" dirty="0"/>
              <a:t>13</a:t>
            </a:r>
            <a:r>
              <a:rPr lang="ko-KR" altLang="en-US" sz="1100" dirty="0"/>
              <a:t>일까지 거의 </a:t>
            </a:r>
            <a:r>
              <a:rPr lang="en-US" altLang="ko-KR" sz="1100" dirty="0"/>
              <a:t>300</a:t>
            </a:r>
            <a:r>
              <a:rPr lang="ko-KR" altLang="en-US" sz="1100" dirty="0"/>
              <a:t>명의 교회 지도자들과 다른 사람들이 가까운 미래에 닥칠 고통에 대비하기 위해 남아프리카 말라위에 모였습니다</a:t>
            </a:r>
            <a:r>
              <a:rPr lang="en-US" altLang="ko-KR" sz="1100" dirty="0"/>
              <a:t>.</a:t>
            </a:r>
          </a:p>
          <a:p>
            <a:pPr algn="just">
              <a:lnSpc>
                <a:spcPct val="100000"/>
              </a:lnSpc>
            </a:pPr>
            <a:r>
              <a:rPr lang="en-US" altLang="ko-KR" sz="1100" dirty="0"/>
              <a:t>“</a:t>
            </a:r>
            <a:r>
              <a:rPr lang="ko-KR" altLang="en-US" sz="1100" dirty="0"/>
              <a:t>미래의 교회와 교회의 </a:t>
            </a:r>
            <a:r>
              <a:rPr lang="ko-KR" altLang="en-US" sz="1100" dirty="0" err="1"/>
              <a:t>미래”라는</a:t>
            </a:r>
            <a:r>
              <a:rPr lang="ko-KR" altLang="en-US" sz="1100" dirty="0"/>
              <a:t> 주제로 사하라 이남 </a:t>
            </a:r>
            <a:r>
              <a:rPr lang="en-US" altLang="ko-KR" sz="1100" dirty="0"/>
              <a:t>33</a:t>
            </a:r>
            <a:r>
              <a:rPr lang="ko-KR" altLang="en-US" sz="1100" dirty="0"/>
              <a:t>개 이상의 국가에서 온 대표자들이 주강사인 </a:t>
            </a:r>
            <a:r>
              <a:rPr lang="ko-KR" altLang="en-US" sz="1100" dirty="0" err="1"/>
              <a:t>브라더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앤드류의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설교을</a:t>
            </a:r>
            <a:r>
              <a:rPr lang="ko-KR" altLang="en-US" sz="1100" dirty="0"/>
              <a:t> 들었는데</a:t>
            </a:r>
            <a:r>
              <a:rPr lang="en-US" altLang="ko-KR" sz="1100" dirty="0"/>
              <a:t>, </a:t>
            </a:r>
            <a:r>
              <a:rPr lang="ko-KR" altLang="en-US" sz="1100" dirty="0"/>
              <a:t>그 중 일부는 박해의 희생자이기도 했습니다</a:t>
            </a:r>
            <a:r>
              <a:rPr lang="en-US" altLang="ko-KR" sz="1100" dirty="0"/>
              <a:t>(</a:t>
            </a:r>
            <a:r>
              <a:rPr lang="ko-KR" altLang="en-US" sz="1100" dirty="0"/>
              <a:t>우간다</a:t>
            </a:r>
            <a:r>
              <a:rPr lang="en-US" altLang="ko-KR" sz="1100" dirty="0"/>
              <a:t>, </a:t>
            </a:r>
            <a:r>
              <a:rPr lang="ko-KR" altLang="en-US" sz="1100" dirty="0"/>
              <a:t>동유럽</a:t>
            </a:r>
            <a:r>
              <a:rPr lang="en-US" altLang="ko-KR" sz="1100" dirty="0"/>
              <a:t>). </a:t>
            </a:r>
            <a:r>
              <a:rPr lang="ko-KR" altLang="en-US" sz="1100" dirty="0"/>
              <a:t>그리고 그들은 큰 격려를 받았습니다</a:t>
            </a:r>
            <a:r>
              <a:rPr lang="en-US" altLang="ko-KR" sz="1100" dirty="0"/>
              <a:t>. </a:t>
            </a:r>
          </a:p>
          <a:p>
            <a:pPr algn="just">
              <a:lnSpc>
                <a:spcPct val="100000"/>
              </a:lnSpc>
            </a:pPr>
            <a:r>
              <a:rPr lang="en-US" altLang="ko-KR" sz="1100" dirty="0"/>
              <a:t>“</a:t>
            </a:r>
            <a:r>
              <a:rPr lang="ko-KR" altLang="en-US" sz="1100" dirty="0"/>
              <a:t>세계사적 대전환을 가져오기 위해 하나님께서 작은 그룹의 사람들도 사용하실 수 있다는 점을 역사는 반복해서 가르쳐 왔습니다</a:t>
            </a:r>
            <a:r>
              <a:rPr lang="en-US" altLang="ko-KR" sz="1100" dirty="0"/>
              <a:t>.”</a:t>
            </a:r>
            <a:r>
              <a:rPr lang="ko-KR" altLang="en-US" sz="1100" dirty="0"/>
              <a:t>라고 그는 말했습니다</a:t>
            </a:r>
            <a:r>
              <a:rPr lang="en-US" altLang="ko-KR" sz="1100" dirty="0"/>
              <a:t>. “</a:t>
            </a:r>
            <a:r>
              <a:rPr lang="ko-KR" altLang="en-US" sz="1100" dirty="0"/>
              <a:t>아프리카가 혁명의 희생양이 되는 것을 피하기 위해서는 아프리카에서 그러한 전환이 필요합니다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아프리카 기독교 교회에 새로운 운동을 가져올 수 있는 전략을 마련할 수 있기를 간절히 바랍니다</a:t>
            </a:r>
            <a:r>
              <a:rPr lang="en-US" altLang="ko-KR" sz="1100" dirty="0"/>
              <a:t>.”</a:t>
            </a:r>
          </a:p>
          <a:p>
            <a:pPr algn="just">
              <a:lnSpc>
                <a:spcPct val="100000"/>
              </a:lnSpc>
            </a:pPr>
            <a:r>
              <a:rPr lang="ko-KR" altLang="en-US" sz="1100" dirty="0"/>
              <a:t>그 컨퍼런스 이후 </a:t>
            </a:r>
            <a:r>
              <a:rPr lang="en-US" altLang="ko-KR" sz="1100" dirty="0"/>
              <a:t>Open Doors</a:t>
            </a:r>
            <a:r>
              <a:rPr lang="ko-KR" altLang="en-US" sz="1100" dirty="0"/>
              <a:t>는 많은 아프리카 국가의 지역 교회와 기타 파트너를 통해 사역을 시작했습니다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성경 배포와 박해 극복 훈련</a:t>
            </a:r>
            <a:r>
              <a:rPr lang="en-US" altLang="ko-KR" sz="1100" dirty="0"/>
              <a:t>, </a:t>
            </a:r>
            <a:r>
              <a:rPr lang="ko-KR" altLang="en-US" sz="1100" dirty="0"/>
              <a:t>사회 경제적 개발</a:t>
            </a:r>
            <a:r>
              <a:rPr lang="en-US" altLang="ko-KR" sz="1100" dirty="0"/>
              <a:t>, </a:t>
            </a:r>
            <a:r>
              <a:rPr lang="ko-KR" altLang="en-US" sz="1100" dirty="0"/>
              <a:t>트라우마 치료</a:t>
            </a:r>
            <a:r>
              <a:rPr lang="en-US" altLang="ko-KR" sz="1100" dirty="0"/>
              <a:t>, </a:t>
            </a:r>
            <a:r>
              <a:rPr lang="ko-KR" altLang="en-US" sz="1100" dirty="0"/>
              <a:t>옹호 및 구호 지원 등을 통해 박해 받는 교회를 지원하는 여러 방법이 수반되었습니다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지난 </a:t>
            </a:r>
            <a:r>
              <a:rPr lang="en-US" altLang="ko-KR" sz="1100" dirty="0"/>
              <a:t>45</a:t>
            </a:r>
            <a:r>
              <a:rPr lang="ko-KR" altLang="en-US" sz="1100" dirty="0"/>
              <a:t>년 동안 이러한 모든 형태의 지원은 많은 사하라 사막 이남의 신자들이 신앙에 헌신하고 인내하는 데 도움이 되었습니다</a:t>
            </a:r>
            <a:r>
              <a:rPr lang="en-US" altLang="ko-KR" sz="1100" dirty="0"/>
              <a:t>.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A682AC1C-B201-C900-145A-48906D2671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3313" y="2130725"/>
            <a:ext cx="3137850" cy="373093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사하라 이남 아프리카에서의 </a:t>
            </a:r>
            <a:r>
              <a:rPr lang="en-US" altLang="ko-KR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45</a:t>
            </a:r>
            <a:r>
              <a:rPr lang="ko-KR" altLang="en-US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</a:t>
            </a:r>
            <a:r>
              <a:rPr lang="en-US" altLang="ko-KR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:</a:t>
            </a:r>
          </a:p>
          <a:p>
            <a:pPr algn="just">
              <a:lnSpc>
                <a:spcPct val="120000"/>
              </a:lnSpc>
            </a:pP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OD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는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1970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년대 후반에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12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명 정도의 사역자로 시작되었습니다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현재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SSA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의 박해 받는 교회에는 약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380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명의 동료들이 섬기고 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예산은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2008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년부터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2018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 사이에 약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1,000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만 달러로 두 배로 늘어났으며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그 이후로 다시 두 배 이상 늘어났습니다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사역은 처음에는 앙골라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모잠비크 등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SSA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의 공산주의 국가에 초점을 맞추었지만 곧 나이지리아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케냐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탄자니아 및 기타 국가에서 활동을 시작했습니다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오늘날 약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30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개국에서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70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개 이상의 프로그램과 더 많은 활동이 진행되고 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1100" dirty="0"/>
          </a:p>
          <a:p>
            <a:endParaRPr lang="ko-KR" altLang="en-US" dirty="0"/>
          </a:p>
        </p:txBody>
      </p:sp>
      <p:pic>
        <p:nvPicPr>
          <p:cNvPr id="8" name="그림 7" descr="의류, 텍스트, 인간의 얼굴, 스크린샷이(가) 표시된 사진&#10;&#10;자동 생성된 설명">
            <a:extLst>
              <a:ext uri="{FF2B5EF4-FFF2-40B4-BE49-F238E27FC236}">
                <a16:creationId xmlns:a16="http://schemas.microsoft.com/office/drawing/2014/main" id="{21ADA8C1-BC5C-1648-CCE9-3E679AD3A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4688" y="2130725"/>
            <a:ext cx="2787312" cy="372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708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40688"/>
            <a:ext cx="12192000" cy="261731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160" y="879894"/>
            <a:ext cx="3184989" cy="2177052"/>
          </a:xfrm>
        </p:spPr>
        <p:txBody>
          <a:bodyPr>
            <a:normAutofit/>
          </a:bodyPr>
          <a:lstStyle/>
          <a:p>
            <a:r>
              <a:rPr lang="en-US" altLang="ko-KR" sz="2700" b="1" dirty="0">
                <a:solidFill>
                  <a:schemeClr val="tx1"/>
                </a:solidFill>
              </a:rPr>
              <a:t>Day 1. </a:t>
            </a:r>
            <a:r>
              <a:rPr lang="ko-KR" altLang="en-US" sz="2700" b="1" dirty="0">
                <a:solidFill>
                  <a:schemeClr val="tx1"/>
                </a:solidFill>
              </a:rPr>
              <a:t>사하라 이남 아프리카의 교회를 위해 기도합니다</a:t>
            </a:r>
            <a:r>
              <a:rPr lang="en-US" altLang="ko-KR" sz="2700" b="1" dirty="0">
                <a:solidFill>
                  <a:schemeClr val="tx1"/>
                </a:solidFill>
              </a:rPr>
              <a:t>.</a:t>
            </a:r>
            <a:r>
              <a:rPr lang="en-US" altLang="ko-KR" sz="27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24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24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20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</a:t>
            </a:r>
            <a:r>
              <a:rPr lang="en-US" altLang="ko-KR" sz="2000" b="1" i="0" dirty="0">
                <a:solidFill>
                  <a:schemeClr val="tx1">
                    <a:lumMod val="85000"/>
                  </a:schemeClr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6568" y="670761"/>
            <a:ext cx="7315200" cy="356992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사하라 이남 아프리카 교회의 생존을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기독교인들이 예수님을 굳게 붙들 수 있도록 도와주세요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 err="1"/>
              <a:t>사헬</a:t>
            </a:r>
            <a:r>
              <a:rPr lang="ko-KR" altLang="en-US" sz="1200" dirty="0"/>
              <a:t> 지역 성도들을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폭력과 살인으로 인해 생긴 트라우마를 치료해 주시고</a:t>
            </a:r>
            <a:r>
              <a:rPr lang="en-US" altLang="ko-KR" sz="1200" dirty="0"/>
              <a:t>, </a:t>
            </a:r>
            <a:r>
              <a:rPr lang="ko-KR" altLang="en-US" sz="1200" dirty="0"/>
              <a:t>이들의 마음을 위로하여 </a:t>
            </a:r>
            <a:r>
              <a:rPr lang="ko-KR" altLang="en-US" sz="1200" dirty="0" err="1"/>
              <a:t>주옵소서</a:t>
            </a:r>
            <a:r>
              <a:rPr lang="en-US" altLang="ko-KR" sz="120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200" dirty="0"/>
              <a:t>. 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0827" y="3198498"/>
            <a:ext cx="3087322" cy="2177052"/>
          </a:xfrm>
        </p:spPr>
        <p:txBody>
          <a:bodyPr>
            <a:normAutofit/>
          </a:bodyPr>
          <a:lstStyle/>
          <a:p>
            <a:r>
              <a:rPr lang="ko-KR" altLang="en-US" sz="1200" dirty="0">
                <a:solidFill>
                  <a:schemeClr val="tx1"/>
                </a:solidFill>
              </a:rPr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>
                <a:solidFill>
                  <a:schemeClr val="tx1"/>
                </a:solidFill>
              </a:rPr>
              <a:t>고후 </a:t>
            </a:r>
            <a:r>
              <a:rPr lang="en-US" altLang="ko-KR" sz="1200" dirty="0">
                <a:solidFill>
                  <a:schemeClr val="tx1"/>
                </a:solidFill>
              </a:rPr>
              <a:t>4:8-9)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430" y="4449040"/>
            <a:ext cx="8932403" cy="1367126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06" y="1142999"/>
            <a:ext cx="2558765" cy="2574986"/>
          </a:xfrm>
        </p:spPr>
        <p:txBody>
          <a:bodyPr>
            <a:normAutofit fontScale="90000"/>
          </a:bodyPr>
          <a:lstStyle/>
          <a:p>
            <a:r>
              <a:rPr lang="en-US" altLang="ko-KR" sz="2700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700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700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700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2400" dirty="0"/>
            </a:br>
            <a:r>
              <a:rPr lang="en-US" altLang="ko-KR" sz="2400" dirty="0"/>
              <a:t>Pray for the leaders of sub-Saharan Africa.</a:t>
            </a:r>
            <a:endParaRPr lang="ko-KR" altLang="en-US" sz="24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1142998"/>
            <a:ext cx="7315200" cy="354977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사하라 이남 아프리카의 혼란 속에서 안정을 찾을 수 있도록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특별히 정치 지도자들이 부족</a:t>
            </a:r>
            <a:r>
              <a:rPr lang="en-US" altLang="ko-KR" sz="1200" dirty="0"/>
              <a:t>, </a:t>
            </a:r>
            <a:r>
              <a:rPr lang="ko-KR" altLang="en-US" sz="1200" dirty="0"/>
              <a:t>종교</a:t>
            </a:r>
            <a:r>
              <a:rPr lang="en-US" altLang="ko-KR" sz="1200" dirty="0"/>
              <a:t>, </a:t>
            </a:r>
            <a:r>
              <a:rPr lang="ko-KR" altLang="en-US" sz="1200" dirty="0"/>
              <a:t>성별에 관계없이 모든 사람들이 평화롭게 살 수 있는 안전한 국가를 만들 수 있도록 도와 주세요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현명한 지도자들이 경제 위기 가운데서도 국가를 안정적으로 이끌 수 있도록 인도해 주세요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박해를 받은 교회 지도자들을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새 힘을 더하시고</a:t>
            </a:r>
            <a:r>
              <a:rPr lang="en-US" altLang="ko-KR" sz="1200" dirty="0"/>
              <a:t>, </a:t>
            </a:r>
            <a:r>
              <a:rPr lang="ko-KR" altLang="en-US" sz="1200" dirty="0"/>
              <a:t>회복시켜 주셔서</a:t>
            </a:r>
            <a:r>
              <a:rPr lang="en-US" altLang="ko-KR" sz="1200" dirty="0"/>
              <a:t>,</a:t>
            </a:r>
            <a:r>
              <a:rPr lang="ko-KR" altLang="en-US" sz="1200" dirty="0"/>
              <a:t> 다시 교회를 인도할 수 있도록 영적으로 잘 준비시켜 주세요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06" y="3907766"/>
            <a:ext cx="2558766" cy="19084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2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 err="1">
                <a:solidFill>
                  <a:schemeClr val="tx1"/>
                </a:solidFill>
              </a:rPr>
              <a:t>딤전</a:t>
            </a:r>
            <a:r>
              <a:rPr lang="en-US" altLang="ko-KR" sz="1200" dirty="0">
                <a:solidFill>
                  <a:schemeClr val="tx1"/>
                </a:solidFill>
              </a:rPr>
              <a:t>2:2)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0A8A315-64D6-4620-89B7-7E0CCBABE8FD}" type="datetime1">
              <a:rPr lang="ko-KR" altLang="en-US" smtClean="0"/>
              <a:pPr/>
              <a:t>2023-09-06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r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12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52" y="472611"/>
            <a:ext cx="2939142" cy="2151257"/>
          </a:xfrm>
        </p:spPr>
        <p:txBody>
          <a:bodyPr>
            <a:noAutofit/>
          </a:bodyPr>
          <a:lstStyle/>
          <a:p>
            <a:r>
              <a:rPr lang="en-US" altLang="ko-KR" sz="2400" b="1" dirty="0"/>
              <a:t>Day 3. </a:t>
            </a:r>
            <a:r>
              <a:rPr lang="ko-KR" altLang="en-US" sz="2400" b="1" dirty="0"/>
              <a:t>사하라 사막 이남 지역의 젊은이들을 위해 기도해 주세요</a:t>
            </a:r>
            <a:r>
              <a:rPr lang="en-US" altLang="ko-KR" sz="2400" b="1" dirty="0"/>
              <a:t>.</a:t>
            </a:r>
            <a:endParaRPr lang="ko-KR" altLang="en-US" sz="24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868680"/>
            <a:ext cx="7298852" cy="25603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아프리카 인구의 </a:t>
            </a:r>
            <a:r>
              <a:rPr lang="en-US" altLang="ko-KR" sz="1200" dirty="0"/>
              <a:t>60% </a:t>
            </a:r>
            <a:r>
              <a:rPr lang="ko-KR" altLang="en-US" sz="1200" dirty="0"/>
              <a:t>이상이 </a:t>
            </a:r>
            <a:r>
              <a:rPr lang="en-US" altLang="ko-KR" sz="1200" dirty="0"/>
              <a:t>25</a:t>
            </a:r>
            <a:r>
              <a:rPr lang="ko-KR" altLang="en-US" sz="1200" dirty="0"/>
              <a:t>세 미만입니다</a:t>
            </a:r>
            <a:r>
              <a:rPr lang="en-US" altLang="ko-KR" sz="1200" dirty="0"/>
              <a:t>. </a:t>
            </a:r>
            <a:r>
              <a:rPr lang="ko-KR" altLang="en-US" sz="1200" dirty="0"/>
              <a:t>교회는 젊고 역동적이며 성장하고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그러나 사하라 이남 아프리카에서는 폭력적인 박해로 젊은이들의 삶이 황폐화되고 있습니다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아버지</a:t>
            </a:r>
            <a:r>
              <a:rPr lang="en-US" altLang="ko-KR" sz="1200" dirty="0"/>
              <a:t>!</a:t>
            </a:r>
            <a:r>
              <a:rPr lang="ko-KR" altLang="en-US" sz="1200" dirty="0"/>
              <a:t> 사하라 사막 이남 아프리카의 젊은 그리스도인들을 보호하여 주세요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예수님</a:t>
            </a:r>
            <a:r>
              <a:rPr lang="en-US" altLang="ko-KR" sz="1200" dirty="0"/>
              <a:t>!</a:t>
            </a:r>
            <a:r>
              <a:rPr lang="ko-KR" altLang="en-US" sz="1200" dirty="0"/>
              <a:t> 청소년들에게 힘과 은혜를 주셔서</a:t>
            </a:r>
            <a:r>
              <a:rPr lang="en-US" altLang="ko-KR" sz="1200" dirty="0"/>
              <a:t>,</a:t>
            </a:r>
            <a:r>
              <a:rPr lang="ko-KR" altLang="en-US" sz="1200" dirty="0"/>
              <a:t> 극심한 핍박에도 불구하고 예수님을 계속 따르게 해 주세요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트라우마 치료</a:t>
            </a:r>
            <a:r>
              <a:rPr lang="en-US" altLang="ko-KR" sz="1200" dirty="0"/>
              <a:t>, </a:t>
            </a:r>
            <a:r>
              <a:rPr lang="ko-KR" altLang="en-US" sz="1200" dirty="0"/>
              <a:t>영적 도움</a:t>
            </a:r>
            <a:r>
              <a:rPr lang="en-US" altLang="ko-KR" sz="1200" dirty="0"/>
              <a:t>, </a:t>
            </a:r>
            <a:r>
              <a:rPr lang="ko-KR" altLang="en-US" sz="1200" dirty="0"/>
              <a:t>기술 및 고용 훈련을 통해 올해 나이지리아에서 </a:t>
            </a:r>
            <a:r>
              <a:rPr lang="en-US" altLang="ko-KR" sz="1200" dirty="0"/>
              <a:t>42,000</a:t>
            </a:r>
            <a:r>
              <a:rPr lang="ko-KR" altLang="en-US" sz="1200" dirty="0"/>
              <a:t>명의 젊은 기독교인을 지원하고자 하는 </a:t>
            </a:r>
            <a:r>
              <a:rPr lang="en-US" altLang="ko-KR" sz="1200" dirty="0"/>
              <a:t>Open Doors</a:t>
            </a:r>
            <a:r>
              <a:rPr lang="ko-KR" altLang="en-US" sz="1200" dirty="0"/>
              <a:t>의 사역을 사용하여 주세요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2152" y="3302077"/>
            <a:ext cx="2836401" cy="215125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대대로 주께서 행하시는 일을 크게 찬양하며 주의 능한 일을 </a:t>
            </a:r>
            <a:r>
              <a:rPr lang="ko-KR" altLang="en-US" sz="1200" dirty="0" err="1">
                <a:solidFill>
                  <a:schemeClr val="tx1"/>
                </a:solidFill>
              </a:rPr>
              <a:t>선포하리로다</a:t>
            </a:r>
            <a:r>
              <a:rPr lang="en-US" altLang="ko-KR" sz="1200" dirty="0">
                <a:solidFill>
                  <a:schemeClr val="tx1"/>
                </a:solidFill>
              </a:rPr>
              <a:t>. (</a:t>
            </a:r>
            <a:r>
              <a:rPr lang="ko-KR" altLang="en-US" sz="1200" dirty="0">
                <a:solidFill>
                  <a:schemeClr val="tx1"/>
                </a:solidFill>
              </a:rPr>
              <a:t>시</a:t>
            </a:r>
            <a:r>
              <a:rPr lang="en-US" altLang="ko-KR" sz="1200" dirty="0">
                <a:solidFill>
                  <a:schemeClr val="tx1"/>
                </a:solidFill>
              </a:rPr>
              <a:t>145:4)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A315-64D6-4620-89B7-7E0CCBABE8FD}" type="datetime1">
              <a:rPr lang="ko-KR" altLang="en-US" smtClean="0"/>
              <a:pPr/>
              <a:t>2023-09-06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13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912" y="3406695"/>
            <a:ext cx="7298852" cy="334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9902952" cy="1325563"/>
          </a:xfrm>
        </p:spPr>
        <p:txBody>
          <a:bodyPr anchor="ctr">
            <a:normAutofit/>
          </a:bodyPr>
          <a:lstStyle/>
          <a:p>
            <a:r>
              <a:rPr lang="en-US" altLang="ko-KR" sz="2400" b="1" dirty="0"/>
              <a:t>Day 4. </a:t>
            </a:r>
            <a:r>
              <a:rPr lang="ko-KR" altLang="en-US" sz="2400" b="1" dirty="0"/>
              <a:t>사하라 사막 이남 지역의 슬픔에 잠긴 사람들을 위해 기도해 주세요</a:t>
            </a:r>
            <a:r>
              <a:rPr lang="en-US" altLang="ko-KR" sz="2400" b="1" dirty="0"/>
              <a:t>.</a:t>
            </a:r>
            <a:endParaRPr lang="ko-KR" altLang="en-US" sz="24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9632679" cy="492694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200" dirty="0">
                <a:latin typeface="+mj-ea"/>
                <a:ea typeface="+mj-ea"/>
              </a:rPr>
              <a:t>“여호와는 마음이 상한 자를 가까이 하시고 충심으로 통회하는 자를 </a:t>
            </a:r>
            <a:r>
              <a:rPr lang="ko-KR" altLang="en-US" sz="1200" dirty="0" err="1">
                <a:latin typeface="+mj-ea"/>
                <a:ea typeface="+mj-ea"/>
              </a:rPr>
              <a:t>구원하시는도다</a:t>
            </a:r>
            <a:r>
              <a:rPr lang="en-US" altLang="ko-KR" sz="1200" dirty="0">
                <a:latin typeface="+mj-ea"/>
                <a:ea typeface="+mj-ea"/>
              </a:rPr>
              <a:t>.” - </a:t>
            </a:r>
            <a:r>
              <a:rPr lang="ko-KR" altLang="en-US" sz="1200" dirty="0">
                <a:latin typeface="+mj-ea"/>
                <a:ea typeface="+mj-ea"/>
              </a:rPr>
              <a:t>시편 </a:t>
            </a:r>
            <a:r>
              <a:rPr lang="en-US" altLang="ko-KR" sz="1200" dirty="0">
                <a:latin typeface="+mj-ea"/>
                <a:ea typeface="+mj-ea"/>
              </a:rPr>
              <a:t>34:18</a:t>
            </a: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9810" y="2768059"/>
            <a:ext cx="4872134" cy="35870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슬픔과 상실감에 사로잡혀 절망속에 있는 가족들을 위해 기도해 주세요</a:t>
            </a:r>
            <a:r>
              <a:rPr lang="en-US" altLang="ko-KR" sz="1200" dirty="0"/>
              <a:t>.</a:t>
            </a:r>
            <a:r>
              <a:rPr lang="ko-KR" altLang="en-US" sz="1200" dirty="0"/>
              <a:t>  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ko-KR" altLang="en-US" sz="1200" dirty="0"/>
              <a:t>주님께서 개입하여 치명적인 공격을 중단시키고 반군들의 마음이 증오에서 사랑으로 바뀌도록 기도해 주세요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긴급한 도움이 필요한 유가족들에게 오픈도어의 실질적인 지원과 돌봄의 손길이 이어지도록 기도해 주세요</a:t>
            </a:r>
            <a:r>
              <a:rPr lang="en-US" altLang="ko-KR" sz="120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0A8A315-64D6-4620-89B7-7E0CCBABE8FD}" type="datetime1">
              <a:rPr lang="ko-KR" altLang="en-US" smtClean="0"/>
              <a:pPr>
                <a:spcAft>
                  <a:spcPts val="600"/>
                </a:spcAft>
              </a:pPr>
              <a:t>2023-09-06</a:t>
            </a:fld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FAB73BC-B049-4115-A692-8D63A059BFB8}" type="slidenum">
              <a:rPr lang="en-US" altLang="ko-KR" noProof="0" smtClean="0"/>
              <a:pPr rtl="0">
                <a:spcAft>
                  <a:spcPts val="600"/>
                </a:spcAft>
              </a:pPr>
              <a:t>14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89" y="2768060"/>
            <a:ext cx="4782693" cy="358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Day 5. </a:t>
            </a:r>
            <a:r>
              <a:rPr lang="ko-KR" altLang="en-US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0008" y="2016813"/>
            <a:ext cx="4872132" cy="64796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아프리카 전역에서 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1,200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많은 사람들이 </a:t>
            </a:r>
            <a:r>
              <a:rPr lang="ko-KR" altLang="en-US" sz="1200" i="0" dirty="0" err="1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보코하람과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 이슬람 국가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(IS)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와 같은 </a:t>
            </a:r>
            <a:r>
              <a:rPr lang="ko-KR" altLang="en-US" sz="1200" i="0" dirty="0" err="1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지하디스트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881222"/>
            <a:ext cx="4872133" cy="331399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강제로 도망쳐야 하는 그리스도인 </a:t>
            </a:r>
            <a:r>
              <a:rPr lang="ko-KR" altLang="en-US" sz="1200" dirty="0">
                <a:solidFill>
                  <a:srgbClr val="11100F"/>
                </a:solidFill>
                <a:latin typeface="Segoe UI" panose="020B0502040204020203" pitchFamily="34" charset="0"/>
              </a:rPr>
              <a:t>가족들이 인내할 수 있는 용기와 힘을 주시도록 기도합니다</a:t>
            </a:r>
            <a:r>
              <a:rPr lang="en-US" altLang="ko-KR" sz="120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r>
              <a:rPr lang="en-US" altLang="ko-KR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889625" y="2977108"/>
            <a:ext cx="4872038" cy="274052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23-9-5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15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2400" b="1" i="0" dirty="0" err="1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학대받는</a:t>
            </a:r>
            <a:r>
              <a:rPr lang="ko-KR" altLang="en-US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여성들을 위해 기도해 주세요</a:t>
            </a:r>
            <a:r>
              <a:rPr lang="en-US" altLang="ko-KR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1"/>
            <a:ext cx="10322792" cy="647971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sz="12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2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2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2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723480"/>
            <a:ext cx="4872133" cy="3471739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200" b="0" i="0" dirty="0" err="1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</a:t>
            </a:r>
            <a:r>
              <a:rPr lang="ko-KR" altLang="en-US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단체의 기독교 소녀들의 잔인한 납치가 중단되도록 기도합니다</a:t>
            </a:r>
            <a:r>
              <a:rPr lang="en-US" altLang="ko-KR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들과 강제로 결혼하게 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889809" y="2723480"/>
            <a:ext cx="5207611" cy="3471740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23-9-5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16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Day7.</a:t>
            </a:r>
            <a:r>
              <a:rPr lang="en-US" altLang="ko-KR" sz="2400" b="0" i="1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10269138" cy="518573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648379" y="2888448"/>
            <a:ext cx="4854773" cy="323651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0A8A315-64D6-4620-89B7-7E0CCBABE8FD}" type="datetime1">
              <a:rPr lang="ko-KR" altLang="en-US" smtClean="0"/>
              <a:pPr rtl="0"/>
              <a:t>2023-09-06</a:t>
            </a:fld>
            <a:endParaRPr lang="ko-KR" altLang="en-US" noProof="0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17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D307C5A-A4E9-45ED-911E-BBC9E93394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891" y="898914"/>
            <a:ext cx="5862059" cy="5261181"/>
          </a:xfrm>
        </p:spPr>
        <p:txBody>
          <a:bodyPr rtlCol="0">
            <a:noAutofit/>
          </a:bodyPr>
          <a:lstStyle/>
          <a:p>
            <a:pPr algn="just" rtl="0">
              <a:lnSpc>
                <a:spcPct val="100000"/>
              </a:lnSpc>
            </a:pP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파키스탄 펀자브 지역에서 지난 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8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월 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16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일 폭동이 일어나고 교회와 성당이 </a:t>
            </a:r>
            <a:r>
              <a:rPr lang="ko-KR" altLang="en-US" sz="1000" b="0" i="0" dirty="0" err="1">
                <a:solidFill>
                  <a:srgbClr val="222222"/>
                </a:solidFill>
                <a:effectLst/>
                <a:latin typeface="Noto Sans KR"/>
              </a:rPr>
              <a:t>방화되어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 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40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명 이상이 목숨을 잃고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, 200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여 명이 부상을 입었다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. 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폭도들의 방화로 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93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채의 가옥이 파괴됐고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, 20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채 이상의 교회당이 심각한 피해를 입었으며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, 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이로 인해 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1600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명 이상의 기독교인들이 </a:t>
            </a:r>
            <a:r>
              <a:rPr lang="ko-KR" altLang="en-US" sz="1000" b="0" i="0" dirty="0" err="1">
                <a:solidFill>
                  <a:srgbClr val="222222"/>
                </a:solidFill>
                <a:effectLst/>
                <a:latin typeface="Noto Sans KR"/>
              </a:rPr>
              <a:t>긴급도움이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 필요한 것으로 알려졌다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.</a:t>
            </a:r>
          </a:p>
          <a:p>
            <a:pPr rtl="0">
              <a:lnSpc>
                <a:spcPct val="100000"/>
              </a:lnSpc>
            </a:pPr>
            <a:br>
              <a:rPr lang="ko-KR" altLang="en-US" sz="1000" dirty="0"/>
            </a:b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오픈도어선교회는 파키스탄 내 교회 방화로 인해 길거리에서 예배를 드리는 한 교회의 모습을 전세계 기독교인에게 알리고 함께 기도할 것을 촉구했다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. 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오픈도어선교회는 기도편지를 통해 지난 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8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월 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20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일 </a:t>
            </a:r>
            <a:r>
              <a:rPr lang="ko-KR" altLang="en-US" sz="1000" b="0" i="0" dirty="0" err="1">
                <a:solidFill>
                  <a:srgbClr val="222222"/>
                </a:solidFill>
                <a:effectLst/>
                <a:latin typeface="Noto Sans KR"/>
              </a:rPr>
              <a:t>자란왈라시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(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市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)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의 기독교인들이 파손된 교회에 모여 화재로 그을린 벽 앞에 서서 예배를 드린 모습을 사진과 글에 담아 알렸다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.</a:t>
            </a:r>
          </a:p>
          <a:p>
            <a:pPr algn="just" rtl="0">
              <a:lnSpc>
                <a:spcPct val="100000"/>
              </a:lnSpc>
            </a:pP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기도편지에서는 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"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불과 며칠 전 두 명의 기독교인이 </a:t>
            </a:r>
            <a:r>
              <a:rPr lang="ko-KR" altLang="en-US" sz="1000" b="0" i="0" dirty="0" err="1">
                <a:solidFill>
                  <a:srgbClr val="222222"/>
                </a:solidFill>
                <a:effectLst/>
                <a:latin typeface="Noto Sans KR"/>
              </a:rPr>
              <a:t>꾸란을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 모독했다는 혐의로 분노한 무슬림 폭도들이 거리로 나섰을 때 이 사람들은 모든 것을 버리고 목숨을 걸고 도망쳐야 했다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"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며 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"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지난 주 사건에 대해 정부는 피해를 입은 각 가구에 대해 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200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만 루피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(3200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만 원 상당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)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의 보상안을 승인했다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"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고 말했다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.</a:t>
            </a:r>
          </a:p>
          <a:p>
            <a:pPr rtl="0">
              <a:lnSpc>
                <a:spcPct val="100000"/>
              </a:lnSpc>
            </a:pPr>
            <a:br>
              <a:rPr lang="ko-KR" altLang="en-US" sz="1000" dirty="0"/>
            </a:b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오픈도어선교회는 △모든 소지품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, 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중요한 서류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, 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귀중품을 잃어버린 사람들을 위해 △이 사건으로 인해 정신적 충격을 받을 수 있는 신자들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, 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특히 새 그리스도인과 어린 아이들을 위해 △책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, 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가방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, 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문구류를 잃어버린 어린이들을 위해 △이 어려운 시기를 헤쳐 나가는 교회 지도자들을 위해 △사건을 조사하고 법적 절차를 시작하는 경찰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, 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정부 관리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, 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판사를 위해 기도해줄 것을 요청했다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.</a:t>
            </a:r>
            <a:br>
              <a:rPr lang="ko-KR" altLang="en-US" sz="1000" dirty="0"/>
            </a:br>
            <a:br>
              <a:rPr lang="ko-KR" altLang="en-US" sz="1000" dirty="0"/>
            </a:b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한편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, 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이번 폭동은 파키스탄 중동부 펀자브주 </a:t>
            </a:r>
            <a:r>
              <a:rPr lang="ko-KR" altLang="en-US" sz="1000" b="0" i="0" dirty="0" err="1">
                <a:solidFill>
                  <a:srgbClr val="222222"/>
                </a:solidFill>
                <a:effectLst/>
                <a:latin typeface="Noto Sans KR"/>
              </a:rPr>
              <a:t>파이잘라바드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 지역 </a:t>
            </a:r>
            <a:r>
              <a:rPr lang="ko-KR" altLang="en-US" sz="1000" b="0" i="0" dirty="0" err="1">
                <a:solidFill>
                  <a:srgbClr val="222222"/>
                </a:solidFill>
                <a:effectLst/>
                <a:latin typeface="Noto Sans KR"/>
              </a:rPr>
              <a:t>자란왈라시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(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市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)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에 사는 일부 무슬림이 가톨릭 신자들이 </a:t>
            </a:r>
            <a:r>
              <a:rPr lang="ko-KR" altLang="en-US" sz="1000" b="0" i="0" dirty="0" err="1">
                <a:solidFill>
                  <a:srgbClr val="222222"/>
                </a:solidFill>
                <a:effectLst/>
                <a:latin typeface="Noto Sans KR"/>
              </a:rPr>
              <a:t>쿠란이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 적힌 종이들을 땅에 던지고 종이 위에 모욕적인 글을 쓰는 것을 봤다고 주장하면서 시작됐다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. 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이에 분노한 무슬림들은 성당과 가톨릭 신자들의 집을 공격하며 가재도구를 불태웠으며 이 과정에서 개신교 교회 및 교인들도 약탈 및 방화를 당해 큰 피해를 입었다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.</a:t>
            </a:r>
            <a:br>
              <a:rPr lang="ko-KR" altLang="en-US" sz="1000" dirty="0"/>
            </a:br>
            <a:br>
              <a:rPr lang="ko-KR" altLang="en-US" sz="1000" dirty="0"/>
            </a:b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파키스탄 경찰은 수색에 나서 용의자 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129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명을 체포해 하루 만에 상황은 통제됐지만 일주일 간 대중집회가 금지되고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, 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교회는 긴장감으로 인해 철조망을 치고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, 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일부 시민들은 대피하는 등의 혼란이 이어지기도 했다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. 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출처</a:t>
            </a:r>
            <a:r>
              <a:rPr lang="en-US" altLang="ko-KR" sz="1000" b="0" i="0" dirty="0">
                <a:solidFill>
                  <a:srgbClr val="222222"/>
                </a:solidFill>
                <a:effectLst/>
                <a:latin typeface="Noto Sans KR"/>
              </a:rPr>
              <a:t>: </a:t>
            </a:r>
            <a:r>
              <a:rPr lang="ko-KR" altLang="en-US" sz="1000" b="0" i="0" dirty="0">
                <a:solidFill>
                  <a:srgbClr val="222222"/>
                </a:solidFill>
                <a:effectLst/>
                <a:latin typeface="Noto Sans KR"/>
              </a:rPr>
              <a:t>기독공보</a:t>
            </a:r>
            <a:endParaRPr lang="en-US" altLang="ko-KR" sz="1100" dirty="0">
              <a:solidFill>
                <a:schemeClr val="tx1">
                  <a:alpha val="8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B6123115-0E38-A964-C01D-44629906C4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/>
        </p:blipFill>
        <p:spPr>
          <a:xfrm>
            <a:off x="6115050" y="898914"/>
            <a:ext cx="5181600" cy="2455862"/>
          </a:xfr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312D9BD-DC27-46DC-9C76-8EE3FDD42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459" y="222175"/>
            <a:ext cx="6379684" cy="558307"/>
          </a:xfrm>
        </p:spPr>
        <p:txBody>
          <a:bodyPr rtlCol="0">
            <a:noAutofit/>
          </a:bodyPr>
          <a:lstStyle/>
          <a:p>
            <a:pPr algn="l" rtl="0"/>
            <a:r>
              <a:rPr lang="en-US" altLang="ko-KR" sz="2400" dirty="0"/>
              <a:t>#</a:t>
            </a:r>
            <a:r>
              <a:rPr lang="ko-KR" altLang="en-US" sz="2400" dirty="0"/>
              <a:t>파키스탄</a:t>
            </a:r>
            <a:r>
              <a:rPr lang="en-US" altLang="ko-KR" sz="2400" dirty="0"/>
              <a:t>: </a:t>
            </a:r>
            <a:r>
              <a:rPr lang="ko-KR" altLang="en-US" sz="2000" b="1" i="0" dirty="0">
                <a:solidFill>
                  <a:srgbClr val="000000"/>
                </a:solidFill>
                <a:effectLst/>
                <a:latin typeface="Noto Sans KR"/>
              </a:rPr>
              <a:t>폭도 공격 받은 파키스탄 교회</a:t>
            </a:r>
            <a:r>
              <a:rPr lang="en-US" altLang="ko-KR" sz="2000" b="1" i="0" dirty="0">
                <a:solidFill>
                  <a:srgbClr val="000000"/>
                </a:solidFill>
                <a:effectLst/>
                <a:latin typeface="Noto Sans KR"/>
              </a:rPr>
              <a:t>, </a:t>
            </a:r>
            <a:r>
              <a:rPr lang="ko-KR" altLang="en-US" sz="2000" b="1" i="0" dirty="0">
                <a:solidFill>
                  <a:srgbClr val="000000"/>
                </a:solidFill>
                <a:effectLst/>
                <a:latin typeface="Noto Sans KR"/>
              </a:rPr>
              <a:t>관심 절실</a:t>
            </a:r>
            <a:endParaRPr lang="ko-KR" altLang="en-US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날짜 개체 틀 30">
            <a:extLst>
              <a:ext uri="{FF2B5EF4-FFF2-40B4-BE49-F238E27FC236}">
                <a16:creationId xmlns:a16="http://schemas.microsoft.com/office/drawing/2014/main" id="{3357F65D-3D58-480C-B301-77A72059929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99335" y="6421526"/>
            <a:ext cx="3322638" cy="365125"/>
          </a:xfrm>
        </p:spPr>
        <p:txBody>
          <a:bodyPr rtlCol="0"/>
          <a:lstStyle/>
          <a:p>
            <a:r>
              <a:rPr lang="ko-KR" altLang="en-US" sz="10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10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바닥글 개체 틀 31">
            <a:extLst>
              <a:ext uri="{FF2B5EF4-FFF2-40B4-BE49-F238E27FC236}">
                <a16:creationId xmlns:a16="http://schemas.microsoft.com/office/drawing/2014/main" id="{E8F197E9-9EE5-4C27-93B9-2E44E0ED5AC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1500027" cy="365125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23-9-5</a:t>
            </a:r>
            <a:endParaRPr lang="ko-KR" altLang="ko-KR" dirty="0"/>
          </a:p>
        </p:txBody>
      </p:sp>
      <p:sp>
        <p:nvSpPr>
          <p:cNvPr id="33" name="슬라이드 번호 개체 틀 32">
            <a:extLst>
              <a:ext uri="{FF2B5EF4-FFF2-40B4-BE49-F238E27FC236}">
                <a16:creationId xmlns:a16="http://schemas.microsoft.com/office/drawing/2014/main" id="{8D0E8400-C1CB-4DB2-BF78-421C9EECDC7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777538" y="6356350"/>
            <a:ext cx="1414462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18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4ACB3B8-2883-2C03-0DB2-756894D0C5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115050" y="3437215"/>
            <a:ext cx="5181600" cy="272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201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80843C60-7D0F-6E92-A3F5-2C116723D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2400" dirty="0"/>
              <a:t>기도제목</a:t>
            </a: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40378AF0-6EB3-4E64-C2FE-0DBB9AEE6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300050"/>
            <a:ext cx="5761101" cy="3901677"/>
          </a:xfrm>
        </p:spPr>
        <p:txBody>
          <a:bodyPr>
            <a:normAutofit fontScale="25000" lnSpcReduction="20000"/>
          </a:bodyPr>
          <a:lstStyle/>
          <a:p>
            <a:pPr marL="228600" indent="-228600" algn="just">
              <a:lnSpc>
                <a:spcPct val="120000"/>
              </a:lnSpc>
              <a:buAutoNum type="arabicPeriod"/>
            </a:pP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소지품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중요한 서류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귀중품을 잃어버린 사람들을 위해 기도해 주십시오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그들이 삶을 재건하기 시작할 때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그들의 모든 발걸음에 하나님의 은혜와 은총이 있기를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</a:rPr>
              <a:t>기도합니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28600" indent="-228600" algn="just">
              <a:lnSpc>
                <a:spcPct val="120000"/>
              </a:lnSpc>
              <a:buAutoNum type="arabicPeriod"/>
            </a:pP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사건으로 인해 정신적 충격을 받을 수 있는 신자들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특히 새 그리스도인과 어린 아이들이 필요한 도움을 받을 수 있고 하루하루 그들의 삶에서 하나님의 임재의 따뜻함을 경험할 수 있도록 기도해 주십시오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28600" indent="-228600" algn="just">
              <a:lnSpc>
                <a:spcPct val="120000"/>
              </a:lnSpc>
              <a:buAutoNum type="arabicPeriod"/>
            </a:pP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책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가방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문구류를 잃어버린 어린이들을 위해 하나님께서 그들을 돌보시고 이번 사건이 그들의 교육에 방해가 되지 않도록 기도해 주십시오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28600" indent="-228600" algn="just">
              <a:lnSpc>
                <a:spcPct val="120000"/>
              </a:lnSpc>
              <a:buAutoNum type="arabicPeriod"/>
            </a:pP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어려운 시기를 헤쳐 나가는 교회 지도자들을 위해 기도해 주십시오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그들은 열심히 사역했지만 집과 또한 모든 것을 잃었습니다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그러나 어떤 상황에서도 예수님을 붙잡고 피해를 입은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</a:rPr>
              <a:t>다른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사람들도 이끌 수 있는 힘을 갖게 되도록 기도해 주십시오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지역사회의 신자들에게 격려의 원천이 되기를 바랍니다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28600" indent="-228600" algn="just">
              <a:lnSpc>
                <a:spcPct val="120000"/>
              </a:lnSpc>
              <a:buAutoNum type="arabicPeriod"/>
            </a:pP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사건을 조사하고 법적 절차를 시작하는 경찰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정부 관리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판사를 위해 기도해 주십시오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그들이 거짓과 진실을 구별하고 공정하게 일할 수 있는 지혜를 갖게 하소서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28600" indent="-228600" algn="just">
              <a:lnSpc>
                <a:spcPct val="120000"/>
              </a:lnSpc>
              <a:buAutoNum type="arabicPeriod"/>
            </a:pP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이러한 혼란 속에서도 이 사건으로 인해 한 사람의 생명도 잃지 않았음을 인해 감사를 드립니다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하나님께서 이 나라에서 행하신 모든 일과 행하고 계신 모든 일로 인해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그리고 반대와 박해에도 불구하고 여전히 믿음을 붙잡고 있는 모든 믿는 이들을 인해 찬양을 드립니다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ko-KR" altLang="en-US" dirty="0"/>
          </a:p>
        </p:txBody>
      </p:sp>
      <p:pic>
        <p:nvPicPr>
          <p:cNvPr id="10" name="내용 개체 틀 9" descr="사람, 의류, 야외, 여성이(가) 표시된 사진&#10;&#10;자동 생성된 설명">
            <a:extLst>
              <a:ext uri="{FF2B5EF4-FFF2-40B4-BE49-F238E27FC236}">
                <a16:creationId xmlns:a16="http://schemas.microsoft.com/office/drawing/2014/main" id="{65B8C57D-E3B7-F049-0948-AF9AB097C9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83649" y="1300051"/>
            <a:ext cx="5272876" cy="3522115"/>
          </a:xfrm>
        </p:spPr>
      </p:pic>
    </p:spTree>
    <p:extLst>
      <p:ext uri="{BB962C8B-B14F-4D97-AF65-F5344CB8AC3E}">
        <p14:creationId xmlns:p14="http://schemas.microsoft.com/office/powerpoint/2010/main" val="876217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야외, 하늘, 파노라마, 산이(가) 표시된 사진&#10;&#10;자동 생성된 설명">
            <a:extLst>
              <a:ext uri="{FF2B5EF4-FFF2-40B4-BE49-F238E27FC236}">
                <a16:creationId xmlns:a16="http://schemas.microsoft.com/office/drawing/2014/main" id="{AFD1DC82-BA11-0854-EFDD-EBAA8C41C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88696"/>
            <a:ext cx="12192000" cy="246880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FC25790-2B29-8436-6082-929661AA6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565" y="736809"/>
            <a:ext cx="9902952" cy="459475"/>
          </a:xfrm>
        </p:spPr>
        <p:txBody>
          <a:bodyPr>
            <a:normAutofit fontScale="90000"/>
          </a:bodyPr>
          <a:lstStyle/>
          <a:p>
            <a:r>
              <a:rPr lang="ko-KR" altLang="en-US" sz="2400" dirty="0"/>
              <a:t>박해현장</a:t>
            </a:r>
            <a:r>
              <a:rPr lang="en-US" altLang="ko-KR" sz="2400" dirty="0"/>
              <a:t>: #</a:t>
            </a:r>
            <a:r>
              <a:rPr lang="ko-KR" altLang="en-US" sz="2400" dirty="0"/>
              <a:t>북한의 기독교 박해 중단과 지하교회 성도들을 위해 기도합니다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DB7C60-F82A-6A0C-86D1-6520759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박해 받는 </a:t>
            </a:r>
            <a:r>
              <a:rPr lang="ko-KR" altLang="en-US" dirty="0"/>
              <a:t>교회를 위한 기도</a:t>
            </a:r>
            <a:endParaRPr lang="ko-KR" altLang="en-US" noProof="0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49F76678-C152-AEA9-0399-1B8A4BBED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1540" y="1321936"/>
            <a:ext cx="6047116" cy="3407143"/>
          </a:xfrm>
        </p:spPr>
        <p:txBody>
          <a:bodyPr>
            <a:normAutofit fontScale="40000" lnSpcReduction="20000"/>
          </a:bodyPr>
          <a:lstStyle/>
          <a:p>
            <a:pPr algn="just" fontAlgn="base">
              <a:lnSpc>
                <a:spcPct val="120000"/>
              </a:lnSpc>
            </a:pP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북한이 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8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월 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16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일 대규모 태권도 선수단 파견을 진행한데 이어 </a:t>
            </a:r>
            <a:r>
              <a:rPr lang="ko-KR" altLang="en-US" sz="2800" dirty="0" err="1">
                <a:solidFill>
                  <a:srgbClr val="000000"/>
                </a:solidFill>
                <a:latin typeface="se-nanumgothic"/>
              </a:rPr>
              <a:t>북중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 항공편이 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8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월 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22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일부터 운행을 재개했습니다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코로나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19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팬데믹이 진정됨에 따라 북한이 국경의 문을 열고 대외 교류를 시작하는 모습입니다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앞으로 국경을 중심으로 왕래하는 북한 사람들이 늘어날 가능성이 높은 만큼 선교 현장의 준비가 필요합니다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</a:t>
            </a:r>
          </a:p>
          <a:p>
            <a:pPr algn="just" fontAlgn="base">
              <a:lnSpc>
                <a:spcPct val="120000"/>
              </a:lnSpc>
            </a:pP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그동안 경험 많은 선교사들 상당수가 코로나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19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 팬데믹과 중국의 추방으로 인해 현장을 떠날 수 밖에 없었고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이를 다시금 회복하는데 여전히 많은 장애물이 있습니다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게다가 중국의 반간첩법 개정안 시행으로 선교활동의 부담이 더욱 커진 상황입니다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북한 선교를 위해 성령 충만하고 준비된 일꾼들이 세워질 수 있도록 기도합시다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또한 북한 사람들을 만나고 복음을 전하는 일이 안전하게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그리고 활발하게 이루어질 수 있도록 기도합시다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 </a:t>
            </a:r>
          </a:p>
          <a:p>
            <a:pPr algn="just" fontAlgn="base">
              <a:lnSpc>
                <a:spcPct val="120000"/>
              </a:lnSpc>
            </a:pP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또한 민생을 위한 북한 당국의 정책적 변화를 위해 기도합시다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북한은 코로나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19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팬데믹 기간 동안 시장 활동을 제한해 왔으며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이는 주님들의 식량접근권에 부정적 영향을 미쳤습니다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특히 작년 말부터 북한은 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“</a:t>
            </a:r>
            <a:r>
              <a:rPr lang="ko-KR" altLang="en-US" sz="2800" dirty="0" err="1">
                <a:solidFill>
                  <a:srgbClr val="000000"/>
                </a:solidFill>
                <a:latin typeface="se-nanumgothic"/>
              </a:rPr>
              <a:t>신양곡정책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＂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을 실시하여 양곡의 시장 판매를 금지 또는 제한하고 국가가 운영하는 양곡판매소로 일원화하고 있습니다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식량 가격 안정과 국가의 식량 통제 강화를 위한 이 조치는 오히려 주민들에게 충분한 양의 식량을 제공하지 못하면서 식량난을 부채질 하고 있습니다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2800" dirty="0">
                <a:solidFill>
                  <a:srgbClr val="000000"/>
                </a:solidFill>
                <a:latin typeface="se-nanumgothic"/>
              </a:rPr>
              <a:t>북한 당국이 보이고 있는 시장에 대한 견제와 국가 통제 강화 정책이 재고되고 진정으로 민생안정에 도움이 되는 방향으로 변화할 수 있도록 기도합시다</a:t>
            </a:r>
            <a:r>
              <a:rPr lang="en-US" altLang="ko-KR" sz="2800" dirty="0">
                <a:solidFill>
                  <a:srgbClr val="000000"/>
                </a:solidFill>
                <a:latin typeface="se-nanumgothic"/>
              </a:rPr>
              <a:t>.  </a:t>
            </a: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06F6BE45-C94B-3A17-E91A-65E43C288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3931" y="1421036"/>
            <a:ext cx="4761782" cy="2742908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en-US" altLang="ko-KR" sz="2800" dirty="0">
                <a:solidFill>
                  <a:srgbClr val="000000"/>
                </a:solidFill>
              </a:rPr>
              <a:t>​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하나님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김정욱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(2013), </a:t>
            </a:r>
            <a:r>
              <a:rPr lang="ko-KR" altLang="en-US" sz="2800" b="0" i="0" dirty="0" err="1">
                <a:solidFill>
                  <a:srgbClr val="BB005C"/>
                </a:solidFill>
                <a:effectLst/>
              </a:rPr>
              <a:t>김국기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(2014), </a:t>
            </a:r>
            <a:r>
              <a:rPr lang="ko-KR" altLang="en-US" sz="2800" b="0" i="0" dirty="0" err="1">
                <a:solidFill>
                  <a:srgbClr val="BB005C"/>
                </a:solidFill>
                <a:effectLst/>
              </a:rPr>
              <a:t>최춘길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(2014)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선교사와 </a:t>
            </a:r>
            <a:r>
              <a:rPr lang="ko-KR" altLang="en-US" sz="2800" b="0" i="0" dirty="0" err="1">
                <a:solidFill>
                  <a:srgbClr val="BB005C"/>
                </a:solidFill>
                <a:effectLst/>
              </a:rPr>
              <a:t>탈북민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 출신 김원호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(2016), </a:t>
            </a:r>
            <a:r>
              <a:rPr lang="ko-KR" altLang="en-US" sz="2800" b="0" i="0" dirty="0" err="1">
                <a:solidFill>
                  <a:srgbClr val="BB005C"/>
                </a:solidFill>
                <a:effectLst/>
              </a:rPr>
              <a:t>함진우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(2016),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고현철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(2016)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씨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그리고 조선족 사역자들은 여전히 북한에 억류되어 있습니다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북한의 지하교회에서 예배를 드리다가 체포된 성도들을 주께서 보호해 주시고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당의 탄압과 형벌의 두려움도 끊을 수 없는 주의 사랑이 북한에 널리 전파되게 </a:t>
            </a:r>
            <a:r>
              <a:rPr lang="ko-KR" altLang="en-US" sz="2800" b="0" i="0" dirty="0" err="1">
                <a:solidFill>
                  <a:srgbClr val="BB005C"/>
                </a:solidFill>
                <a:effectLst/>
              </a:rPr>
              <a:t>하옵소서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.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혹독한 감시 속에서도 신앙의 뿌리를 잃지 않고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그 자손에게도 고난의 길을 권하며 하나님의 법도를 기억하고 행하는 지하교인을 통해 이 땅의 소망을 보게 됩니다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. </a:t>
            </a:r>
            <a:endParaRPr lang="ko-KR" altLang="en-US" sz="2800" b="0" i="0" dirty="0">
              <a:solidFill>
                <a:srgbClr val="000000"/>
              </a:solidFill>
              <a:effectLst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​서로를 감시하고 고발하며 신뢰가 사라진 사회 속에서 인간성을 상실해 가는 북한 주민을 불쌍히 </a:t>
            </a:r>
            <a:r>
              <a:rPr lang="ko-KR" altLang="en-US" sz="2800" b="0" i="0" dirty="0" err="1">
                <a:solidFill>
                  <a:srgbClr val="BB005C"/>
                </a:solidFill>
                <a:effectLst/>
              </a:rPr>
              <a:t>여기사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 주의 은혜로 복음을 들려주시고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원래의 존귀한 생명을 회복케 하소서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.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지금도 숨죽여 예배하는 성도들의 기도에 이 땅의 우상 숭배와 독재 정권이 속히 무너져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2800" b="0" i="0" dirty="0">
                <a:solidFill>
                  <a:srgbClr val="BB005C"/>
                </a:solidFill>
                <a:effectLst/>
              </a:rPr>
              <a:t>자유롭게 주님을 찬양하며 북한과 열방에 복음을 전하는 그날이 오게 </a:t>
            </a:r>
            <a:r>
              <a:rPr lang="ko-KR" altLang="en-US" sz="2800" b="0" i="0" dirty="0" err="1">
                <a:solidFill>
                  <a:srgbClr val="BB005C"/>
                </a:solidFill>
                <a:effectLst/>
              </a:rPr>
              <a:t>하옵소서</a:t>
            </a:r>
            <a:r>
              <a:rPr lang="en-US" altLang="ko-KR" sz="2800" b="0" i="0" dirty="0">
                <a:solidFill>
                  <a:srgbClr val="BB005C"/>
                </a:solidFill>
                <a:effectLst/>
              </a:rPr>
              <a:t>.</a:t>
            </a:r>
          </a:p>
          <a:p>
            <a:pPr algn="just" fontAlgn="base">
              <a:lnSpc>
                <a:spcPct val="120000"/>
              </a:lnSpc>
            </a:pPr>
            <a:endParaRPr lang="ko-KR" altLang="en-US" sz="1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E98BD617-2263-883D-7F30-577BE6FA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>
                <a:solidFill>
                  <a:schemeClr val="bg1"/>
                </a:solidFill>
              </a:rPr>
              <a:t>20</a:t>
            </a:r>
            <a:r>
              <a:rPr lang="en-US" altLang="ko-KR" dirty="0">
                <a:solidFill>
                  <a:schemeClr val="bg1"/>
                </a:solidFill>
              </a:rPr>
              <a:t>23-9-5</a:t>
            </a:r>
            <a:endParaRPr lang="ko-KR" altLang="ko-KR" dirty="0">
              <a:solidFill>
                <a:schemeClr val="bg1"/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F50F093-1C7C-4148-7391-6DA217FBA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20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6845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8672" y="1466967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600" dirty="0">
                <a:solidFill>
                  <a:schemeClr val="tx1"/>
                </a:solidFill>
              </a:rPr>
              <a:t>오픈도어</a:t>
            </a: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00" y="1993586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/>
              <a:t>문민환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</a:t>
            </a:r>
            <a:r>
              <a:rPr lang="en-US" altLang="ko-KR" sz="1400" dirty="0"/>
              <a:t>, </a:t>
            </a:r>
            <a:r>
              <a:rPr lang="ko-KR" altLang="en-US" sz="1400" dirty="0"/>
              <a:t>박인영 간사를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369" y="146696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600" dirty="0">
                <a:solidFill>
                  <a:schemeClr val="tx1"/>
                </a:solidFill>
              </a:rPr>
              <a:t>IDOP</a:t>
            </a:r>
            <a:r>
              <a:rPr lang="ko-KR" altLang="en-US" sz="1600" dirty="0">
                <a:solidFill>
                  <a:schemeClr val="tx1"/>
                </a:solidFill>
              </a:rPr>
              <a:t>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51369" y="2036407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모든 참가자들이 주님의 마음을 품고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박해 받는 교회를 향한 주님의 긍휼한 마음을 </a:t>
            </a:r>
            <a:r>
              <a:rPr lang="ko-KR" altLang="en-US" sz="1100" dirty="0" err="1">
                <a:latin typeface="roboto" panose="02000000000000000000" pitchFamily="2" charset="0"/>
              </a:rPr>
              <a:t>깨달아</a:t>
            </a:r>
            <a:r>
              <a:rPr lang="ko-KR" altLang="en-US" sz="1100" dirty="0">
                <a:latin typeface="roboto" panose="02000000000000000000" pitchFamily="2" charset="0"/>
              </a:rPr>
              <a:t> 우리의 사명을 일깨우는 은혜가 있게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세우신 강사들을 통하여 아버지의 뜻이 잘 전달되게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오픈도어와 함께 마음을 합하여 기도할 용사들을 붙여 </a:t>
            </a:r>
            <a:r>
              <a:rPr lang="ko-KR" altLang="en-US" sz="1100" dirty="0" err="1">
                <a:latin typeface="roboto" panose="02000000000000000000" pitchFamily="2" charset="0"/>
              </a:rPr>
              <a:t>주옵소서</a:t>
            </a:r>
            <a:r>
              <a:rPr lang="en-US" altLang="ko-KR" sz="11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33555" y="1466967"/>
            <a:ext cx="3493830" cy="526619"/>
          </a:xfrm>
        </p:spPr>
        <p:txBody>
          <a:bodyPr rtlCol="0">
            <a:normAutofit fontScale="70000" lnSpcReduction="20000"/>
          </a:bodyPr>
          <a:lstStyle/>
          <a:p>
            <a:pPr rtl="0"/>
            <a:r>
              <a:rPr lang="en-US" altLang="ko-KR" sz="1600" b="1" i="0" dirty="0">
                <a:solidFill>
                  <a:schemeClr val="tx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Arise Africa - Standing Up To Violent Persecution </a:t>
            </a:r>
            <a:endParaRPr lang="ko-KR" altLang="en-US" sz="11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036110"/>
            <a:ext cx="3493830" cy="1771538"/>
          </a:xfrm>
        </p:spPr>
        <p:txBody>
          <a:bodyPr rtlCol="0">
            <a:normAutofit lnSpcReduction="10000"/>
          </a:bodyPr>
          <a:lstStyle/>
          <a:p>
            <a:pPr marL="0" indent="0" algn="just">
              <a:buNone/>
            </a:pPr>
            <a:r>
              <a:rPr lang="ko-KR" altLang="en-US" sz="1100" dirty="0"/>
              <a:t>아프리카에는 세계 어느 곳보다 많은 기독교인이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가장 최근의 </a:t>
            </a:r>
            <a:r>
              <a:rPr lang="en-US" altLang="ko-KR" sz="1100" dirty="0"/>
              <a:t>Open Doors </a:t>
            </a:r>
            <a:r>
              <a:rPr lang="ko-KR" altLang="en-US" sz="1100" dirty="0"/>
              <a:t>조사에 따르면 </a:t>
            </a:r>
            <a:r>
              <a:rPr lang="en-US" altLang="ko-KR" sz="1100" dirty="0"/>
              <a:t>2022</a:t>
            </a:r>
            <a:r>
              <a:rPr lang="ko-KR" altLang="en-US" sz="1100" dirty="0"/>
              <a:t>년에 신앙 때문에 살해된 기독교인의 최소 </a:t>
            </a:r>
            <a:r>
              <a:rPr lang="en-US" altLang="ko-KR" sz="1100" dirty="0"/>
              <a:t>95%</a:t>
            </a:r>
            <a:r>
              <a:rPr lang="ko-KR" altLang="en-US" sz="1100" dirty="0"/>
              <a:t>가 사하라 사막 이남 아프리카에서 살해된 것으로 추정됩니다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중 대다수는 나이지리아에 있습니다</a:t>
            </a:r>
            <a:r>
              <a:rPr lang="en-US" altLang="ko-KR" sz="1100" dirty="0"/>
              <a:t>. </a:t>
            </a:r>
          </a:p>
          <a:p>
            <a:pPr marL="0" indent="0" algn="just">
              <a:buNone/>
            </a:pPr>
            <a:r>
              <a:rPr lang="ko-KR" altLang="en-US" sz="1100" dirty="0"/>
              <a:t>사하라 사막 이남 아프리카 전역에서 기독교인에 대한 폭력은 상상조차 할 수 없습니다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세상은 주목하지 않고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설상가상으로 이 땅의 기독교인들은 눈치조차 채지 못하고 있습니다</a:t>
            </a:r>
            <a:r>
              <a:rPr lang="en-US" altLang="ko-KR" sz="11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23-9-5</a:t>
            </a:r>
            <a:endParaRPr lang="ko-KR" altLang="ko-KR" dirty="0"/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935474" y="3960825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842" r="22842"/>
          <a:stretch/>
        </p:blipFill>
        <p:spPr>
          <a:xfrm>
            <a:off x="0" y="3960826"/>
            <a:ext cx="935474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05640" y="3960825"/>
            <a:ext cx="6349659" cy="2090785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1530" y="3960825"/>
            <a:ext cx="4878502" cy="209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DF1F15-46F5-4A2B-AF38-34F3B8027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7" y="539496"/>
            <a:ext cx="5228393" cy="2697190"/>
          </a:xfrm>
        </p:spPr>
        <p:txBody>
          <a:bodyPr rtlCol="0"/>
          <a:lstStyle/>
          <a:p>
            <a:pPr rtl="0"/>
            <a:r>
              <a:rPr lang="ko-KR" dirty="0"/>
              <a:t>감사합니다!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60A4C54-B3B2-4B02-A340-C72E57FEE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7" y="3354749"/>
            <a:ext cx="5228392" cy="2582470"/>
          </a:xfrm>
        </p:spPr>
        <p:txBody>
          <a:bodyPr rtlCol="0"/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2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3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개체 틀 5" descr="꽃병, 분홍색 꽃, 그릇">
            <a:extLst>
              <a:ext uri="{FF2B5EF4-FFF2-40B4-BE49-F238E27FC236}">
                <a16:creationId xmlns:a16="http://schemas.microsoft.com/office/drawing/2014/main" id="{2D88F9B6-8295-40BD-BE4A-5724B9E309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0256" y="1243584"/>
            <a:ext cx="4361688" cy="4361688"/>
          </a:xfrm>
        </p:spPr>
      </p:pic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E645985-45F9-4BAE-831E-BE78B8D4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23-9-5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06AA6E5-2EF7-4786-9E1A-4FAB76BF1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86D5C7B-55D2-44E5-9F45-7BA7BEDE5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/>
          <a:p>
            <a:pPr rtl="0"/>
            <a:fld id="{3A4F6043-7A67-491B-98BC-F933DED7226D}" type="slidenum">
              <a:rPr lang="en-US" altLang="ko-KR" smtClean="0"/>
              <a:pPr rtl="0"/>
              <a:t>22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920443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Custom 20">
      <a:dk1>
        <a:srgbClr val="000000"/>
      </a:dk1>
      <a:lt1>
        <a:sysClr val="window" lastClr="FFFFFF"/>
      </a:lt1>
      <a:dk2>
        <a:srgbClr val="2C3948"/>
      </a:dk2>
      <a:lt2>
        <a:srgbClr val="F4F4F4"/>
      </a:lt2>
      <a:accent1>
        <a:srgbClr val="F49D90"/>
      </a:accent1>
      <a:accent2>
        <a:srgbClr val="D6947C"/>
      </a:accent2>
      <a:accent3>
        <a:srgbClr val="BF8484"/>
      </a:accent3>
      <a:accent4>
        <a:srgbClr val="96A9AA"/>
      </a:accent4>
      <a:accent5>
        <a:srgbClr val="DD796C"/>
      </a:accent5>
      <a:accent6>
        <a:srgbClr val="D09145"/>
      </a:accent6>
      <a:hlink>
        <a:srgbClr val="DF686A"/>
      </a:hlink>
      <a:folHlink>
        <a:srgbClr val="F93F1C"/>
      </a:folHlink>
    </a:clrScheme>
    <a:fontScheme name="맑은 고딕">
      <a:majorFont>
        <a:latin typeface="맑은 고딕"/>
        <a:ea typeface=""/>
        <a:cs typeface=""/>
      </a:majorFont>
      <a:minorFont>
        <a:latin typeface="맑은 고딕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74515909.tgt.Office_50301236_TF67338807_Win32_OJ112196133" id="{B66740CD-A365-4CA0-961F-5B161663BE00}" vid="{652F40FA-13C7-4588-949A-DD2EE3646E46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9259C4-AC71-4849-BC68-7545A45536D3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2A4E27A5-29EC-44AC-A353-55638DDBC5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7D1C0D-D4CE-465C-8DB2-7B2571F371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오프셋 디자인</Template>
  <TotalTime>275</TotalTime>
  <Words>2709</Words>
  <Application>Microsoft Office PowerPoint</Application>
  <PresentationFormat>와이드스크린</PresentationFormat>
  <Paragraphs>168</Paragraphs>
  <Slides>22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8" baseType="lpstr">
      <vt:lpstr>Helvetica Neue Medium</vt:lpstr>
      <vt:lpstr>HY목각파임B</vt:lpstr>
      <vt:lpstr>HY헤드라인M</vt:lpstr>
      <vt:lpstr>Noto Sans KR</vt:lpstr>
      <vt:lpstr>se-nanumgothic</vt:lpstr>
      <vt:lpstr>Yu Gothic UI Semibold</vt:lpstr>
      <vt:lpstr>나눔고딕 ExtraBold</vt:lpstr>
      <vt:lpstr>맑은 고딕</vt:lpstr>
      <vt:lpstr>맑은 고딕</vt:lpstr>
      <vt:lpstr>Aharoni</vt:lpstr>
      <vt:lpstr>Arial</vt:lpstr>
      <vt:lpstr>Calibri</vt:lpstr>
      <vt:lpstr>roboto</vt:lpstr>
      <vt:lpstr>Segoe UI</vt:lpstr>
      <vt:lpstr>Wingdings 2</vt:lpstr>
      <vt:lpstr>OffsetVTI</vt:lpstr>
      <vt:lpstr>Prayer Meeting  for Persecuted Church Worldwide</vt:lpstr>
      <vt:lpstr>순서</vt:lpstr>
      <vt:lpstr>소개</vt:lpstr>
      <vt:lpstr>OPEN DOORS CORE VALUE/핵심가치</vt:lpstr>
      <vt:lpstr>OPEN DOORS  CORE VALUE </vt:lpstr>
      <vt:lpstr>박해 받는 교회를 위한 기도(30')</vt:lpstr>
      <vt:lpstr>WWL 박해순위 25위 국가/Vietnam</vt:lpstr>
      <vt:lpstr>WWL 박해순위 25위 국가/ Vietnam</vt:lpstr>
      <vt:lpstr>Arise Africa Campaign  아프리카여 일어나라 폭력적 박해에 맞서서</vt:lpstr>
      <vt:lpstr>Arise Africa Campaign  “Warm Launch”  따뜻한 시작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학대받는 여성들을 위해 기도해 주세요.</vt:lpstr>
      <vt:lpstr>Day7. Pray for Arise Africa.</vt:lpstr>
      <vt:lpstr>#파키스탄: 폭도 공격 받은 파키스탄 교회, 관심 절실</vt:lpstr>
      <vt:lpstr>기도제목</vt:lpstr>
      <vt:lpstr>박해현장: #북한의 기독교 박해 중단과 지하교회 성도들을 위해 기도합니다.</vt:lpstr>
      <vt:lpstr>박해 받는 교회를 위한 기도가 이 땅에 요원의 불길처럼 뜨겁게 일어나기를 기도합니다.</vt:lpstr>
      <vt:lpstr>감사합니다!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ODK Communicator</dc:creator>
  <cp:lastModifiedBy>ODK Communicator</cp:lastModifiedBy>
  <cp:revision>3</cp:revision>
  <dcterms:created xsi:type="dcterms:W3CDTF">2023-09-05T05:35:35Z</dcterms:created>
  <dcterms:modified xsi:type="dcterms:W3CDTF">2023-09-06T02:24:29Z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