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4"/>
  </p:sldMasterIdLst>
  <p:notesMasterIdLst>
    <p:notesMasterId r:id="rId28"/>
  </p:notesMasterIdLst>
  <p:handoutMasterIdLst>
    <p:handoutMasterId r:id="rId29"/>
  </p:handoutMasterIdLst>
  <p:sldIdLst>
    <p:sldId id="310" r:id="rId5"/>
    <p:sldId id="307" r:id="rId6"/>
    <p:sldId id="312" r:id="rId7"/>
    <p:sldId id="373" r:id="rId8"/>
    <p:sldId id="404" r:id="rId9"/>
    <p:sldId id="374" r:id="rId10"/>
    <p:sldId id="324" r:id="rId11"/>
    <p:sldId id="2445" r:id="rId12"/>
    <p:sldId id="2446" r:id="rId13"/>
    <p:sldId id="2449" r:id="rId14"/>
    <p:sldId id="2464" r:id="rId15"/>
    <p:sldId id="2466" r:id="rId16"/>
    <p:sldId id="2452" r:id="rId17"/>
    <p:sldId id="2453" r:id="rId18"/>
    <p:sldId id="2454" r:id="rId19"/>
    <p:sldId id="2456" r:id="rId20"/>
    <p:sldId id="2460" r:id="rId21"/>
    <p:sldId id="2458" r:id="rId22"/>
    <p:sldId id="2459" r:id="rId23"/>
    <p:sldId id="266" r:id="rId24"/>
    <p:sldId id="2461" r:id="rId25"/>
    <p:sldId id="2462" r:id="rId26"/>
    <p:sldId id="321" r:id="rId27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9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5D86585-A3E0-41E9-8F43-EA24C65A34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2A49D0-DF49-41B1-8B62-285FD8A43E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6788-7807-421C-9623-B66290B1EDB0}" type="datetime1">
              <a:rPr lang="ko-KR" altLang="ko-KR" smtClean="0"/>
              <a:t>2023-09-13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9C9873-8FD8-4E4F-B736-FDB9B155AC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23CD37-C0BB-476C-AF20-87A2E34368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51EB-9EEF-43B8-8CE9-B289EC511D80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29823638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F2AF21-88E0-4EFA-A2C4-B96698B8FEB8}" type="datetime1">
              <a:rPr lang="ko-KR" altLang="ko-KR" smtClean="0"/>
              <a:t>2023-09-13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C92804-03A6-47F6-A893-4DDB8903A808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C92804-03A6-47F6-A893-4DDB8903A808}" type="slidenum">
              <a:rPr lang="ko-KR" smtClean="0"/>
              <a:t>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5B29D4-31A8-4757-BDF3-6F141FE0C0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5E37080-A90B-417F-BB2C-B9A703DE9581}" type="datetime1">
              <a:rPr lang="ko-KR" altLang="ko-KR" smtClean="0"/>
              <a:t>2023-09-13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096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2023-09-13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3AFB24-9188-4C0A-A512-E59E6F17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65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4D31D73-6FE4-4E4B-8D0B-E55FABBFA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524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39A9F4D9-AE67-4B73-8B27-FD437564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 anchor="ctr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부제목 24">
            <a:extLst>
              <a:ext uri="{FF2B5EF4-FFF2-40B4-BE49-F238E27FC236}">
                <a16:creationId xmlns:a16="http://schemas.microsoft.com/office/drawing/2014/main" id="{2A23FDD6-741A-4F02-B44B-70D85FCF5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 anchor="ctr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 sz="2200"/>
              <a:t>클릭하여 마스터 부제목 스타일 편집</a:t>
            </a:r>
            <a:endParaRPr lang="ko-KR" sz="2200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942B78C-790E-4881-96BA-169A876C67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271133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2381543-EC92-42BD-A142-81963D427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74977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(S)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1760" y="25777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1760" y="44065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5398" y="2577775"/>
            <a:ext cx="767660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2EAD03C-7B1C-453F-9977-4E2DD813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그림 개체 틀 10">
            <a:extLst>
              <a:ext uri="{FF2B5EF4-FFF2-40B4-BE49-F238E27FC236}">
                <a16:creationId xmlns:a16="http://schemas.microsoft.com/office/drawing/2014/main" id="{50C66604-16E4-4B52-80AA-A0D73512D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0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-10"/>
            <a:ext cx="695816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043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946892" cy="4206383"/>
          </a:xfrm>
        </p:spPr>
        <p:txBody>
          <a:bodyPr rtlCol="0"/>
          <a:lstStyle>
            <a:lvl1pPr>
              <a:buNone/>
              <a:defRPr sz="2400"/>
            </a:lvl1pPr>
            <a:lvl2pPr>
              <a:buNone/>
              <a:defRPr sz="22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872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AA992A1-D012-4834-9575-CF195C29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7BDB455-4C3A-4D7D-BA1B-53E54A2F8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9" name="부제목 24">
            <a:extLst>
              <a:ext uri="{FF2B5EF4-FFF2-40B4-BE49-F238E27FC236}">
                <a16:creationId xmlns:a16="http://schemas.microsoft.com/office/drawing/2014/main" id="{D04D9E17-0E95-4027-8EDD-241B2BB1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5206802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2A26827B-04FD-424C-A601-BCAAD51F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4224" y="68580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51A43274-DD11-4214-8866-5163B788C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1416" y="255996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63E02E81-5AE8-46D6-942E-52D16C8CBE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1416" y="4416192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08B021-326C-466B-A929-7282AA79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733741E-9972-4C5E-B592-7570CD3CC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(S) 19">
            <a:extLst>
              <a:ext uri="{FF2B5EF4-FFF2-40B4-BE49-F238E27FC236}">
                <a16:creationId xmlns:a16="http://schemas.microsoft.com/office/drawing/2014/main" id="{48C6A56C-39A6-4FDE-BD90-66B344C0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365760"/>
            <a:ext cx="11067089" cy="1325880"/>
          </a:xfrm>
        </p:spPr>
        <p:txBody>
          <a:bodyPr rtlCol="0"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sz="5200" b="0" i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F2462114-8669-43BC-B4E2-2721F7F37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62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0" name="텍스트 개체 틀 39">
            <a:extLst>
              <a:ext uri="{FF2B5EF4-FFF2-40B4-BE49-F238E27FC236}">
                <a16:creationId xmlns:a16="http://schemas.microsoft.com/office/drawing/2014/main" id="{588BD3B0-8831-43B7-B5A9-3F692192A2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0624" y="3971853"/>
            <a:ext cx="2642616" cy="877824"/>
          </a:xfrm>
        </p:spPr>
        <p:txBody>
          <a:bodyPr rtlCol="0" anchor="b" anchorCtr="0">
            <a:normAutofit/>
          </a:bodyPr>
          <a:lstStyle>
            <a:lvl1pPr>
              <a:buNone/>
              <a:defRPr sz="2000" b="1" baseline="0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625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6" name="그림 개체 틀 34">
            <a:extLst>
              <a:ext uri="{FF2B5EF4-FFF2-40B4-BE49-F238E27FC236}">
                <a16:creationId xmlns:a16="http://schemas.microsoft.com/office/drawing/2014/main" id="{E9A9694E-7001-4575-9F4C-663629B0A7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27832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44183588-657C-4472-8112-7A2B55E2E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783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E5900E07-5526-44B5-BD49-95414B120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2783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7" name="그림 개체 틀 34">
            <a:extLst>
              <a:ext uri="{FF2B5EF4-FFF2-40B4-BE49-F238E27FC236}">
                <a16:creationId xmlns:a16="http://schemas.microsoft.com/office/drawing/2014/main" id="{5AD1D716-DEC7-4756-8417-259B5EAA7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4418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2" name="텍스트 개체 틀 30">
            <a:extLst>
              <a:ext uri="{FF2B5EF4-FFF2-40B4-BE49-F238E27FC236}">
                <a16:creationId xmlns:a16="http://schemas.microsoft.com/office/drawing/2014/main" id="{5E05DC2B-9AC8-4E27-A870-E3E9BBCF4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4184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3C6B231-0427-4DBE-AE82-31CC424FC66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44184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8" name="그림 개체 틀 34">
            <a:extLst>
              <a:ext uri="{FF2B5EF4-FFF2-40B4-BE49-F238E27FC236}">
                <a16:creationId xmlns:a16="http://schemas.microsoft.com/office/drawing/2014/main" id="{67FC7F9C-D486-450B-B0F9-3EE9789C89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392" y="2020920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3" name="텍스트 개체 틀 30">
            <a:extLst>
              <a:ext uri="{FF2B5EF4-FFF2-40B4-BE49-F238E27FC236}">
                <a16:creationId xmlns:a16="http://schemas.microsoft.com/office/drawing/2014/main" id="{9A466F23-EDAE-477E-B8D1-C9E81E6D1B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39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8" name="텍스트 개체 틀 2">
            <a:extLst>
              <a:ext uri="{FF2B5EF4-FFF2-40B4-BE49-F238E27FC236}">
                <a16:creationId xmlns:a16="http://schemas.microsoft.com/office/drawing/2014/main" id="{6C8ADF02-C47F-4077-865D-D057627A9E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85139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94360FCC-CBCE-4F8E-84A2-B29CA5DAD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A6BF945-F985-4A89-9868-A82E90E10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E1D8AF1F-4C5C-4C08-894E-00850C38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5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 descr="Tag=AccentColor&#10;Flavor=Light&#10;Target=Fill">
            <a:extLst>
              <a:ext uri="{FF2B5EF4-FFF2-40B4-BE49-F238E27FC236}">
                <a16:creationId xmlns:a16="http://schemas.microsoft.com/office/drawing/2014/main" id="{3065995A-ADFA-424E-8E79-060CD9CD1880}"/>
              </a:ext>
            </a:extLst>
          </p:cNvPr>
          <p:cNvSpPr/>
          <p:nvPr userDrawn="1"/>
        </p:nvSpPr>
        <p:spPr>
          <a:xfrm rot="10800000">
            <a:off x="11492523" y="0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73651" y="1690688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3651" y="2514600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 descr="Tag=AccentColor&#10;Flavor=Light&#10;Target=Line">
            <a:extLst>
              <a:ext uri="{FF2B5EF4-FFF2-40B4-BE49-F238E27FC236}">
                <a16:creationId xmlns:a16="http://schemas.microsoft.com/office/drawing/2014/main" id="{D0520DAB-C1D4-4D6C-A6DC-D7EC7DD52A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(S) 17" descr="Tag=AccentColor&#10;Flavor=Light&#10;Target=Line">
            <a:extLst>
              <a:ext uri="{FF2B5EF4-FFF2-40B4-BE49-F238E27FC236}">
                <a16:creationId xmlns:a16="http://schemas.microsoft.com/office/drawing/2014/main" id="{C30EEEA8-859F-4EA5-BF79-BCCA444C5E9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EA948393-0FB5-4969-8C1D-8D80A6884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79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내용 개체 틀 5">
            <a:extLst>
              <a:ext uri="{FF2B5EF4-FFF2-40B4-BE49-F238E27FC236}">
                <a16:creationId xmlns:a16="http://schemas.microsoft.com/office/drawing/2014/main" id="{4ACFC3A6-17FC-4040-AC3E-76E9975C5A1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6679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434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7BDB087A-3DA7-4017-A5B1-F130DC91F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F5A401-D6B7-4962-876B-5DB5840E4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9B907326-D737-439C-9190-476F49A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4907908" cy="2640432"/>
          </a:xfrm>
        </p:spPr>
        <p:txBody>
          <a:bodyPr rtlCol="0" anchor="t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0B68F67-401D-47DB-8256-A99FC6E99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401" y="539496"/>
            <a:ext cx="4956417" cy="264043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7F752DB1-6A0B-4783-9C40-800940EAFC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0624" y="3355848"/>
            <a:ext cx="5230368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4F09D8BB-76EC-4BB5-8860-21FBB2990A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0992" y="3355848"/>
            <a:ext cx="5843016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CADA8C2-1E19-4FCB-8656-240C92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352062"/>
            <a:ext cx="413642" cy="282013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CBF1133D-7CCD-4CD4-B2BA-F05FAE174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(S) 12">
            <a:extLst>
              <a:ext uri="{FF2B5EF4-FFF2-40B4-BE49-F238E27FC236}">
                <a16:creationId xmlns:a16="http://schemas.microsoft.com/office/drawing/2014/main" id="{0B2B0F32-F444-4A9F-8575-96F5D13E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6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256" y="1243584"/>
            <a:ext cx="4361688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9734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 rtlCol="0"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 anchor="ctr" anchorCtr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 anchor="ctr" anchorCtr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fld id="{3A4F6043-7A67-491B-98BC-F933DED7226D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0706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 rtlCol="0"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71960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 rtlCol="0"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 rtlCol="0"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9319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914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9133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62990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rtlCol="0" anchor="b">
            <a:noAutofit/>
          </a:bodyPr>
          <a:lstStyle>
            <a:lvl1pPr>
              <a:defRPr sz="52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81698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1862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649186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83379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726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2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135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6" r:id="rId2"/>
    <p:sldLayoutId id="2147483808" r:id="rId3"/>
    <p:sldLayoutId id="2147483817" r:id="rId4"/>
    <p:sldLayoutId id="2147483795" r:id="rId5"/>
    <p:sldLayoutId id="2147483811" r:id="rId6"/>
    <p:sldLayoutId id="2147483816" r:id="rId7"/>
    <p:sldLayoutId id="2147483812" r:id="rId8"/>
    <p:sldLayoutId id="2147483813" r:id="rId9"/>
    <p:sldLayoutId id="2147483814" r:id="rId10"/>
    <p:sldLayoutId id="2147483815" r:id="rId11"/>
    <p:sldLayoutId id="2147483794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18" r:id="rId20"/>
    <p:sldLayoutId id="2147483819" r:id="rId21"/>
    <p:sldLayoutId id="2147483820" r:id="rId22"/>
    <p:sldLayoutId id="2147483821" r:id="rId23"/>
    <p:sldLayoutId id="2147483822" r:id="rId24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ts val="28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hyperlink" Target="mailto:odsk@opendoors.or.k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94257CD-11EF-4848-8D0C-C19CF61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4400" b="1" dirty="0">
                <a:solidFill>
                  <a:schemeClr val="tx1"/>
                </a:solidFill>
              </a:rPr>
              <a:t>Prayer</a:t>
            </a:r>
            <a:r>
              <a:rPr lang="ko-KR" altLang="en-US" sz="4400" b="1" dirty="0">
                <a:solidFill>
                  <a:schemeClr val="tx1"/>
                </a:solidFill>
              </a:rPr>
              <a:t> </a:t>
            </a:r>
            <a:r>
              <a:rPr lang="en-US" altLang="ko-KR" sz="4400" b="1" dirty="0">
                <a:solidFill>
                  <a:schemeClr val="tx1"/>
                </a:solidFill>
              </a:rPr>
              <a:t>Meeting </a:t>
            </a:r>
            <a:br>
              <a:rPr lang="en-US" altLang="ko-KR" sz="4400" b="1" dirty="0">
                <a:solidFill>
                  <a:schemeClr val="tx1"/>
                </a:solidFill>
              </a:rPr>
            </a:br>
            <a:r>
              <a:rPr lang="en-US" altLang="ko-KR" sz="4400" b="1" dirty="0">
                <a:solidFill>
                  <a:schemeClr val="tx1"/>
                </a:solidFill>
              </a:rPr>
              <a:t>for Persecuted Church Worldwide</a:t>
            </a:r>
            <a:endParaRPr lang="ko-KR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B5E34824-B508-4F9B-9AF8-D7C38E7F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9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sz="2400" dirty="0">
                <a:solidFill>
                  <a:schemeClr val="tx1"/>
                </a:solidFill>
              </a:rPr>
              <a:t>12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아름다운 골짜기 뷰 ">
            <a:extLst>
              <a:ext uri="{FF2B5EF4-FFF2-40B4-BE49-F238E27FC236}">
                <a16:creationId xmlns:a16="http://schemas.microsoft.com/office/drawing/2014/main" id="{EA3154E3-48EB-46F9-97E2-357522ECA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4271133"/>
          </a:xfrm>
        </p:spPr>
      </p:pic>
    </p:spTree>
    <p:extLst>
      <p:ext uri="{BB962C8B-B14F-4D97-AF65-F5344CB8AC3E}">
        <p14:creationId xmlns:p14="http://schemas.microsoft.com/office/powerpoint/2010/main" val="23712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7775"/>
            <a:ext cx="2587752" cy="1764792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6215"/>
            <a:ext cx="2587752" cy="1764792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2577775"/>
            <a:ext cx="1764792" cy="1764792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4406575"/>
            <a:ext cx="1764792" cy="176479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dirty="0"/>
              <a:t>20</a:t>
            </a:r>
            <a:r>
              <a:rPr lang="en-US" altLang="ko-KR" dirty="0"/>
              <a:t>23-9-12</a:t>
            </a:r>
            <a:endParaRPr 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/>
          <a:lstStyle/>
          <a:p>
            <a:pPr rtl="0"/>
            <a:r>
              <a:rPr lang="ko-KR"/>
              <a:t>소개</a:t>
            </a:r>
          </a:p>
        </p:txBody>
      </p:sp>
      <p:pic>
        <p:nvPicPr>
          <p:cNvPr id="7" name="그림 개체 틀 6" descr="주방 조명 바 의자">
            <a:extLst>
              <a:ext uri="{FF2B5EF4-FFF2-40B4-BE49-F238E27FC236}">
                <a16:creationId xmlns:a16="http://schemas.microsoft.com/office/drawing/2014/main" id="{EA9B7612-A482-4B9C-A3B3-F8F6633DD3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5800"/>
            <a:ext cx="3072384" cy="5486344"/>
          </a:xfrm>
        </p:spPr>
      </p:pic>
      <p:pic>
        <p:nvPicPr>
          <p:cNvPr id="9" name="그림 개체 틀 8" descr="테이블 위에 나뭇잎이 있는 꽃병">
            <a:extLst>
              <a:ext uri="{FF2B5EF4-FFF2-40B4-BE49-F238E27FC236}">
                <a16:creationId xmlns:a16="http://schemas.microsoft.com/office/drawing/2014/main" id="{FDB84F1B-D77D-4765-963E-774A430165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80" y="685800"/>
            <a:ext cx="3072384" cy="548634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서울지역 기도용사들을 초대했습니다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800" dirty="0"/>
              <a:t>함께 박해 받는 지체들을 위해 기도하며 섬겨 가기를 원합니다</a:t>
            </a:r>
            <a:r>
              <a:rPr lang="en-US" altLang="ko-KR" sz="1800" dirty="0"/>
              <a:t>. 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23-9-12</a:t>
            </a:r>
            <a:endParaRPr lang="ko-KR" altLang="ko-KR" dirty="0"/>
          </a:p>
        </p:txBody>
      </p:sp>
      <p:sp>
        <p:nvSpPr>
          <p:cNvPr id="11" name="바닥글 개체 틀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D5AA3B13-D804-4BFF-A675-B65B813F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내가 생각하는 </a:t>
            </a:r>
            <a:endParaRPr lang="en-US" altLang="ko-KR" dirty="0"/>
          </a:p>
          <a:p>
            <a:pPr lvl="1"/>
            <a:r>
              <a:rPr lang="ko-KR" altLang="en-US" dirty="0"/>
              <a:t>오픈도어의 </a:t>
            </a:r>
            <a:r>
              <a:rPr lang="en-US" altLang="ko-KR" dirty="0"/>
              <a:t>DNA</a:t>
            </a:r>
            <a:r>
              <a:rPr lang="ko-KR" altLang="en-US" dirty="0"/>
              <a:t>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23-9-12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/>
          <a:lstStyle/>
          <a:p>
            <a:pPr rtl="0"/>
            <a:r>
              <a:rPr lang="ko-KR" altLang="en-US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3096" y="0"/>
            <a:ext cx="5020056" cy="6848856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01871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26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Turkmenistan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00388"/>
            <a:ext cx="5157787" cy="49992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"</a:t>
            </a:r>
            <a:r>
              <a:rPr lang="ko-KR" altLang="en-US" sz="1000" dirty="0"/>
              <a:t>여호와께서 자기를 경외하는 자들에게 양식을 주시며 그의 언약을 영원히 기억하 </a:t>
            </a:r>
            <a:r>
              <a:rPr lang="ko-KR" altLang="en-US" sz="1000" dirty="0" err="1"/>
              <a:t>시리로다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시편 </a:t>
            </a:r>
            <a:r>
              <a:rPr lang="en-US" altLang="ko-KR" sz="1000" dirty="0"/>
              <a:t>111:3)</a:t>
            </a:r>
            <a:endParaRPr lang="ko-KR" altLang="en-US" sz="28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6895"/>
            <a:ext cx="5067851" cy="3513762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/>
              <a:t>투르크메니스탄에는 종교의 자유가 없습니다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독재 정부는 모든 종교 활동을 면밀히 감시하기 위해 경찰</a:t>
            </a:r>
            <a:r>
              <a:rPr lang="en-US" altLang="ko-KR" sz="1000" dirty="0"/>
              <a:t>, </a:t>
            </a:r>
            <a:r>
              <a:rPr lang="ko-KR" altLang="en-US" sz="1000" dirty="0"/>
              <a:t>비밀 기관 및 지역 이맘의 거대한 네트워크를 사용합니다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모든 종교 단체는 법적으로 당국에 등록해야 하지만 </a:t>
            </a:r>
            <a:r>
              <a:rPr lang="en-US" altLang="ko-KR" sz="1000" dirty="0"/>
              <a:t>18</a:t>
            </a:r>
            <a:r>
              <a:rPr lang="ko-KR" altLang="en-US" sz="1000" dirty="0"/>
              <a:t>세 이상의 회원이 </a:t>
            </a:r>
            <a:r>
              <a:rPr lang="en-US" altLang="ko-KR" sz="1000" dirty="0"/>
              <a:t>50</a:t>
            </a:r>
            <a:r>
              <a:rPr lang="ko-KR" altLang="en-US" sz="1000" dirty="0"/>
              <a:t>명 이상인 경우에만 등록할 수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등록되지 않은 모든 그룹은 사실상 금지됩니다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교회는 경찰의 단속 대상이며 참석자들은 체포되거나 벌금이 부과될 수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불법 집회 개최</a:t>
            </a:r>
            <a:r>
              <a:rPr lang="en-US" altLang="ko-KR" sz="1000" dirty="0"/>
              <a:t>, </a:t>
            </a:r>
            <a:r>
              <a:rPr lang="ko-KR" altLang="en-US" sz="1000" dirty="0"/>
              <a:t>종교 서적 소지</a:t>
            </a:r>
            <a:r>
              <a:rPr lang="en-US" altLang="ko-KR" sz="1000" dirty="0"/>
              <a:t>, </a:t>
            </a:r>
            <a:r>
              <a:rPr lang="ko-KR" altLang="en-US" sz="1000" dirty="0"/>
              <a:t>심지어 기독교 노래 다운로드에 대해서도 벌금이 부과될 수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기독교 자료의 인쇄 및 수입이 제한되어 있어 지역 기독교인을 지원할 자원이 부족합니다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러시아 정교회도 감시를 받습니다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인구는 주로 무슬림이며 기독교는 의심의 여지가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무슬림 배경을 가진 기독교인은 국가와 가족</a:t>
            </a:r>
            <a:r>
              <a:rPr lang="en-US" altLang="ko-KR" sz="1000" dirty="0"/>
              <a:t>, </a:t>
            </a:r>
            <a:r>
              <a:rPr lang="ko-KR" altLang="en-US" sz="1000" dirty="0"/>
              <a:t>지역사회로부터 압력을 받아 가택 연금</a:t>
            </a:r>
            <a:r>
              <a:rPr lang="en-US" altLang="ko-KR" sz="1000" dirty="0"/>
              <a:t>, </a:t>
            </a:r>
            <a:r>
              <a:rPr lang="ko-KR" altLang="en-US" sz="1000" dirty="0"/>
              <a:t>강제 결혼</a:t>
            </a:r>
            <a:r>
              <a:rPr lang="en-US" altLang="ko-KR" sz="1000" dirty="0"/>
              <a:t>, </a:t>
            </a:r>
            <a:r>
              <a:rPr lang="ko-KR" altLang="en-US" sz="1000" dirty="0"/>
              <a:t>이슬람으로 돌아가도록 강요하기 위한 구타를 당할 수 있습니다</a:t>
            </a:r>
            <a:r>
              <a:rPr lang="en-US" altLang="ko-KR" sz="1000" dirty="0"/>
              <a:t>.</a:t>
            </a:r>
            <a:endParaRPr lang="ko-KR" altLang="ko-KR" sz="115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8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00388"/>
            <a:ext cx="5183188" cy="4999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성경과 기독교 문서</a:t>
            </a:r>
            <a:r>
              <a:rPr lang="en-US" altLang="ko-KR" sz="1000" dirty="0"/>
              <a:t>, </a:t>
            </a:r>
            <a:r>
              <a:rPr lang="ko-KR" altLang="en-US" sz="1000" dirty="0"/>
              <a:t>성경과 직업훈련</a:t>
            </a:r>
            <a:r>
              <a:rPr lang="en-US" altLang="ko-KR" sz="1000" dirty="0"/>
              <a:t>, </a:t>
            </a:r>
            <a:r>
              <a:rPr lang="ko-KR" altLang="en-US" sz="1000" dirty="0"/>
              <a:t>사회경제 발전사업</a:t>
            </a:r>
            <a:r>
              <a:rPr lang="en-US" altLang="ko-KR" sz="1000" dirty="0"/>
              <a:t>, </a:t>
            </a:r>
            <a:r>
              <a:rPr lang="ko-KR" altLang="en-US" sz="1000" dirty="0"/>
              <a:t>아동</a:t>
            </a:r>
            <a:r>
              <a:rPr lang="en-US" altLang="ko-KR" sz="1000" dirty="0"/>
              <a:t>·</a:t>
            </a:r>
            <a:r>
              <a:rPr lang="ko-KR" altLang="en-US" sz="1000" dirty="0"/>
              <a:t>청소년</a:t>
            </a:r>
            <a:r>
              <a:rPr lang="en-US" altLang="ko-KR" sz="1000" dirty="0"/>
              <a:t>·</a:t>
            </a:r>
            <a:r>
              <a:rPr lang="ko-KR" altLang="en-US" sz="1000" dirty="0"/>
              <a:t>여성 사역 등을 제공해 중앙아시아에서 박해 받는 기독교인들을 강화하고 있습니다</a:t>
            </a:r>
            <a:r>
              <a:rPr lang="en-US" altLang="ko-KR" sz="1000" dirty="0"/>
              <a:t>.</a:t>
            </a:r>
            <a:endParaRPr lang="ko-KR" altLang="en-US" sz="178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792295" y="2040700"/>
            <a:ext cx="3987452" cy="3979957"/>
          </a:xfr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599630" cy="1572606"/>
          </a:xfrm>
        </p:spPr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</a:t>
            </a:r>
            <a:r>
              <a:rPr lang="en-US" altLang="ko-KR" kern="0" dirty="0">
                <a:solidFill>
                  <a:schemeClr val="bg1"/>
                </a:solidFill>
                <a:ea typeface="굴림" panose="020B0600000101010101" pitchFamily="50" charset="-127"/>
              </a:rPr>
              <a:t>6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</a:t>
            </a:r>
            <a:r>
              <a:rPr lang="en-US" altLang="ko-KR" sz="4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ko-KR" sz="4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Turkmenistan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23-9-12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9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/>
              <a:t>당국의 압력을 받는 교회 지도자들을 위한 용기를 위해</a:t>
            </a:r>
            <a:endParaRPr lang="en-US" altLang="ko-KR" sz="1000" dirty="0"/>
          </a:p>
          <a:p>
            <a:pPr algn="just">
              <a:lnSpc>
                <a:spcPct val="150000"/>
              </a:lnSpc>
            </a:pPr>
            <a:r>
              <a:rPr lang="en-US" altLang="ko-KR" sz="1000" dirty="0"/>
              <a:t> </a:t>
            </a:r>
            <a:r>
              <a:rPr lang="ko-KR" altLang="en-US" sz="1000" dirty="0"/>
              <a:t>신앙 때문에 가정폭력을 당한 여성들을 위한 치유를 위해 </a:t>
            </a:r>
            <a:endParaRPr lang="en-US" altLang="ko-KR" sz="1000" dirty="0"/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성경과 기독교 서적들이 당국의 방해 없이 기독교인들에게 안전하게 전달될 길을 찾도록</a:t>
            </a:r>
            <a:endParaRPr lang="en-US" altLang="ko-KR" sz="8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13038" y="960021"/>
            <a:ext cx="2303096" cy="216186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16134" y="960021"/>
            <a:ext cx="3424275" cy="216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4400" dirty="0"/>
            </a:br>
            <a:r>
              <a:rPr lang="en-US" altLang="ko-KR" sz="4400" dirty="0"/>
              <a:t>“Warm Launch” 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따뜻한 시작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30725"/>
            <a:ext cx="5081587" cy="40802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1100" dirty="0">
                <a:solidFill>
                  <a:srgbClr val="0070C0"/>
                </a:solidFill>
              </a:rPr>
              <a:t>'Love Africa’</a:t>
            </a:r>
            <a:r>
              <a:rPr lang="ko-KR" altLang="en-US" sz="1100" dirty="0">
                <a:solidFill>
                  <a:srgbClr val="0070C0"/>
                </a:solidFill>
              </a:rPr>
              <a:t>는 교회를 향하여 박해에 대비하라고 가르쳤습니다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당시 네덜란드 뉴스 기사에서는 이를 “역사적인” 회의라고 불렀습니다</a:t>
            </a:r>
            <a:r>
              <a:rPr lang="en-US" altLang="ko-KR" sz="1100" dirty="0"/>
              <a:t>. 1978</a:t>
            </a:r>
            <a:r>
              <a:rPr lang="ko-KR" altLang="en-US" sz="1100" dirty="0"/>
              <a:t>년 </a:t>
            </a:r>
            <a:r>
              <a:rPr lang="en-US" altLang="ko-KR" sz="1100" dirty="0"/>
              <a:t>5</a:t>
            </a:r>
            <a:r>
              <a:rPr lang="ko-KR" altLang="en-US" sz="1100" dirty="0"/>
              <a:t>월 </a:t>
            </a:r>
            <a:r>
              <a:rPr lang="en-US" altLang="ko-KR" sz="1100" dirty="0"/>
              <a:t>8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거의 </a:t>
            </a:r>
            <a:r>
              <a:rPr lang="en-US" altLang="ko-KR" sz="1100" dirty="0"/>
              <a:t>300</a:t>
            </a:r>
            <a:r>
              <a:rPr lang="ko-KR" altLang="en-US" sz="1100" dirty="0"/>
              <a:t>명의 교회 지도자들과 다른 사람들이 가까운 미래에 닥칠 고통에 대비하기 위해 남아프리카 말라위에 모였습니다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en-US" altLang="ko-KR" sz="1100" dirty="0"/>
              <a:t>“</a:t>
            </a:r>
            <a:r>
              <a:rPr lang="ko-KR" altLang="en-US" sz="1100" dirty="0"/>
              <a:t>미래의 교회와 교회의 </a:t>
            </a:r>
            <a:r>
              <a:rPr lang="ko-KR" altLang="en-US" sz="1100" dirty="0" err="1"/>
              <a:t>미래”라는</a:t>
            </a:r>
            <a:r>
              <a:rPr lang="ko-KR" altLang="en-US" sz="1100" dirty="0"/>
              <a:t> 주제로 사하라 이남 </a:t>
            </a:r>
            <a:r>
              <a:rPr lang="en-US" altLang="ko-KR" sz="1100" dirty="0"/>
              <a:t>33</a:t>
            </a:r>
            <a:r>
              <a:rPr lang="ko-KR" altLang="en-US" sz="1100" dirty="0"/>
              <a:t>개 이상의 국가에서 온 대표자들이 주강사인 </a:t>
            </a:r>
            <a:r>
              <a:rPr lang="ko-KR" altLang="en-US" sz="1100" dirty="0" err="1"/>
              <a:t>브라더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앤드류의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설교을</a:t>
            </a:r>
            <a:r>
              <a:rPr lang="ko-KR" altLang="en-US" sz="1100" dirty="0"/>
              <a:t> 들었는데</a:t>
            </a:r>
            <a:r>
              <a:rPr lang="en-US" altLang="ko-KR" sz="1100" dirty="0"/>
              <a:t>, </a:t>
            </a:r>
            <a:r>
              <a:rPr lang="ko-KR" altLang="en-US" sz="1100" dirty="0"/>
              <a:t>그 중 일부는 박해의 희생자이기도 했습니다</a:t>
            </a:r>
            <a:r>
              <a:rPr lang="en-US" altLang="ko-KR" sz="1100" dirty="0"/>
              <a:t>(</a:t>
            </a:r>
            <a:r>
              <a:rPr lang="ko-KR" altLang="en-US" sz="1100" dirty="0"/>
              <a:t>우간다</a:t>
            </a:r>
            <a:r>
              <a:rPr lang="en-US" altLang="ko-KR" sz="1100" dirty="0"/>
              <a:t>, </a:t>
            </a:r>
            <a:r>
              <a:rPr lang="ko-KR" altLang="en-US" sz="1100" dirty="0"/>
              <a:t>동유럽</a:t>
            </a:r>
            <a:r>
              <a:rPr lang="en-US" altLang="ko-KR" sz="1100" dirty="0"/>
              <a:t>). </a:t>
            </a:r>
            <a:r>
              <a:rPr lang="ko-KR" altLang="en-US" sz="1100" dirty="0"/>
              <a:t>그리고 그들은 큰 격려를 받았습니다</a:t>
            </a:r>
            <a:r>
              <a:rPr lang="en-US" altLang="ko-KR" sz="1100" dirty="0"/>
              <a:t>. </a:t>
            </a:r>
          </a:p>
          <a:p>
            <a:pPr algn="just">
              <a:lnSpc>
                <a:spcPct val="100000"/>
              </a:lnSpc>
            </a:pPr>
            <a:r>
              <a:rPr lang="en-US" altLang="ko-KR" sz="1100" dirty="0"/>
              <a:t>“</a:t>
            </a:r>
            <a:r>
              <a:rPr lang="ko-KR" altLang="en-US" sz="1100" dirty="0"/>
              <a:t>세계사적 대전환을 가져오기 위해 하나님께서 작은 그룹의 사람들도 사용하실 수 있다는 점을 역사는 반복해서 가르쳐 왔습니다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라고 그는 말했습니다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아프리카가 혁명의 희생양이 되는 것을 피하기 위해서는 아프리카에서 그러한 전환이 필요합니다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아프리카 기독교 교회에 새로운 운동을 가져올 수 있는 전략을 마련할 수 있기를 간절히 바랍니다</a:t>
            </a:r>
            <a:r>
              <a:rPr lang="en-US" altLang="ko-KR" sz="1100" dirty="0"/>
              <a:t>.”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그 컨퍼런스 이후 </a:t>
            </a:r>
            <a:r>
              <a:rPr lang="en-US" altLang="ko-KR" sz="1100" dirty="0"/>
              <a:t>Open Doors</a:t>
            </a:r>
            <a:r>
              <a:rPr lang="ko-KR" altLang="en-US" sz="1100" dirty="0"/>
              <a:t>는 많은 아프리카 국가의 지역 교회와 기타 파트너를 통해 사역을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성경 배포와 박해 극복 훈련</a:t>
            </a:r>
            <a:r>
              <a:rPr lang="en-US" altLang="ko-KR" sz="1100" dirty="0"/>
              <a:t>, </a:t>
            </a:r>
            <a:r>
              <a:rPr lang="ko-KR" altLang="en-US" sz="1100" dirty="0"/>
              <a:t>사회 경제적 개발</a:t>
            </a:r>
            <a:r>
              <a:rPr lang="en-US" altLang="ko-KR" sz="1100" dirty="0"/>
              <a:t>, </a:t>
            </a:r>
            <a:r>
              <a:rPr lang="ko-KR" altLang="en-US" sz="1100" dirty="0"/>
              <a:t>트라우마 치료</a:t>
            </a:r>
            <a:r>
              <a:rPr lang="en-US" altLang="ko-KR" sz="1100" dirty="0"/>
              <a:t>, </a:t>
            </a:r>
            <a:r>
              <a:rPr lang="ko-KR" altLang="en-US" sz="1100" dirty="0"/>
              <a:t>옹호 및 구호 지원 등을 통해 박해 받는 교회를 지원하는 여러 방법이 수반되었습니다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 </a:t>
            </a:r>
            <a:r>
              <a:rPr lang="en-US" altLang="ko-KR" sz="1100" dirty="0"/>
              <a:t>45</a:t>
            </a:r>
            <a:r>
              <a:rPr lang="ko-KR" altLang="en-US" sz="1100" dirty="0"/>
              <a:t>년 동안 이러한 모든 형태의 지원은 많은 사하라 사막 이남의 신자들이 신앙에 헌신하고 인내하는 데 도움이 되었습니다</a:t>
            </a:r>
            <a:r>
              <a:rPr lang="en-US" altLang="ko-KR" sz="1100" dirty="0"/>
              <a:t>.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313" y="2130725"/>
            <a:ext cx="3137850" cy="37309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사하라 이남 아프리카에서의 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45</a:t>
            </a: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OD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는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1970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년대 후반에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12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 정도의 사역자로 시작되었습니다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현재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박해 받는 교회에는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380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명의 동료들이 섬기고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예산은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2008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년부터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2018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 사이에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1,000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만 달러로 두 배로 늘어났으며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그 이후로 다시 두 배 이상 늘어났습니다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사역은 처음에는 앙골라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모잠비크 등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공산주의 국가에 초점을 맞추었지만 곧 나이지리아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케냐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탄자니아 및 기타 국가에서 활동을 시작했습니다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오늘날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개국에서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 이상의 프로그램과 더 많은 활동이 진행되고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100" dirty="0"/>
          </a:p>
          <a:p>
            <a:endParaRPr lang="ko-KR" altLang="en-US" dirty="0"/>
          </a:p>
        </p:txBody>
      </p:sp>
      <p:pic>
        <p:nvPicPr>
          <p:cNvPr id="8" name="그림 7" descr="의류, 텍스트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688" y="2130725"/>
            <a:ext cx="2787312" cy="37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08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4D247-08B7-3EE7-2667-9B75BF0A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아프리카의 군사 쿠데타</a:t>
            </a:r>
            <a:r>
              <a:rPr lang="en-US" altLang="ko-KR" sz="2400" dirty="0"/>
              <a:t>: </a:t>
            </a:r>
            <a:r>
              <a:rPr lang="ko-KR" altLang="en-US" sz="2400" dirty="0"/>
              <a:t>최근 급증에 대한 </a:t>
            </a:r>
            <a:r>
              <a:rPr lang="en-US" altLang="ko-KR" sz="2400" dirty="0"/>
              <a:t>WWR </a:t>
            </a:r>
            <a:r>
              <a:rPr lang="ko-KR" altLang="en-US" sz="2400" dirty="0"/>
              <a:t>보고서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B071027-3C97-E820-0364-F35A89DC8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5003560" cy="3991951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아프리카 국가들이 특히 군사 쿠데타에 취약한가요</a:t>
            </a:r>
            <a:r>
              <a:rPr lang="en-US" altLang="ko-KR" dirty="0"/>
              <a:t>? </a:t>
            </a:r>
            <a:r>
              <a:rPr lang="ko-KR" altLang="en-US" dirty="0"/>
              <a:t>그렇다면 그 이유는 무엇입니까</a:t>
            </a:r>
            <a:r>
              <a:rPr lang="en-US" altLang="ko-KR" dirty="0"/>
              <a:t>? </a:t>
            </a:r>
            <a:r>
              <a:rPr lang="ko-KR" altLang="en-US" dirty="0"/>
              <a:t>원인은 무엇이며 결과는 무엇입니까</a:t>
            </a:r>
            <a:r>
              <a:rPr lang="en-US" altLang="ko-KR" dirty="0"/>
              <a:t>? </a:t>
            </a:r>
            <a:r>
              <a:rPr lang="ko-KR" altLang="en-US" dirty="0"/>
              <a:t>이러한 질문은 최근 가봉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과 니제르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7</a:t>
            </a:r>
            <a:r>
              <a:rPr lang="ko-KR" altLang="en-US" dirty="0"/>
              <a:t>월 </a:t>
            </a:r>
            <a:r>
              <a:rPr lang="en-US" altLang="ko-KR" dirty="0"/>
              <a:t>26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에서 발생한 쿠데타 이후 연구 전문가들에 의해 논의되고 있습니다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당연히 쿠데타 성공 이후 기독교 공동체에</a:t>
            </a:r>
            <a:r>
              <a:rPr lang="en-US" altLang="ko-KR" dirty="0"/>
              <a:t> </a:t>
            </a:r>
            <a:r>
              <a:rPr lang="ko-KR" altLang="en-US" dirty="0"/>
              <a:t>어떤 변화가 있는지에 관심이 있습니다</a:t>
            </a:r>
            <a:r>
              <a:rPr lang="en-US" altLang="ko-KR" dirty="0"/>
              <a:t>. </a:t>
            </a:r>
            <a:r>
              <a:rPr lang="ko-KR" altLang="en-US" dirty="0"/>
              <a:t>일반적으로 군사 정권이 비판을 싫어 하고</a:t>
            </a:r>
            <a:r>
              <a:rPr lang="en-US" altLang="ko-KR" dirty="0"/>
              <a:t>,</a:t>
            </a:r>
            <a:r>
              <a:rPr lang="ko-KR" altLang="en-US" dirty="0"/>
              <a:t> 종교의 자유를 포함한 기타 자유를 억압하는 권위주의 정권으로 전환하는 경우가 많다는 것은 잘 알려져 있습니다</a:t>
            </a:r>
            <a:r>
              <a:rPr lang="en-US" altLang="ko-KR" dirty="0"/>
              <a:t>. </a:t>
            </a:r>
            <a:r>
              <a:rPr lang="ko-KR" altLang="en-US" dirty="0"/>
              <a:t>이러한 상황에서는 기독교인의 권리가 짓밟힐 가능성이 높습니다</a:t>
            </a:r>
            <a:r>
              <a:rPr lang="en-US" altLang="ko-KR" dirty="0"/>
              <a:t>.</a:t>
            </a:r>
            <a:r>
              <a:rPr lang="ko-KR" altLang="en-US" dirty="0"/>
              <a:t>이 짧은 보고서는 다섯 가지 중요한 질문을 탐구합니다</a:t>
            </a:r>
            <a:r>
              <a:rPr lang="en-US" altLang="ko-KR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아프리카에서 다시 일어나는 군사 쿠데타를 하나의 추세로 분류할 수 있을까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군인들이 쿠데타를 선동하도록 동기를 부여하는 근본적인 요인은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개입을 촉발하는 사회 정치적 또는 경제적 조건은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현상은 거버넌스 상태와 민주적 제도에 어떤 영향을 미치나요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군사적 개입으로 피해를 입은 국가의 기독교 공동체는 어떤 영향을 받습니까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FEA27AB-D03D-F4C1-27FE-75228649F8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08164" y="2332649"/>
            <a:ext cx="3265562" cy="3529013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AFDE1A0-6C94-9D98-6FBE-8577461E1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23-9-12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E6660AE-8A1E-C62C-6DAF-1C5240F47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F573D1-54D9-ACFE-16C3-32D9F6793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12</a:t>
            </a:fld>
            <a:endParaRPr lang="ko-KR" altLang="en-US" noProof="0"/>
          </a:p>
        </p:txBody>
      </p:sp>
      <p:pic>
        <p:nvPicPr>
          <p:cNvPr id="11" name="그림 10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A047F11B-20B1-4086-5962-04C3297F0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271" y="2329132"/>
            <a:ext cx="32655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90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879894"/>
            <a:ext cx="3184989" cy="2177052"/>
          </a:xfrm>
        </p:spPr>
        <p:txBody>
          <a:bodyPr>
            <a:normAutofit/>
          </a:bodyPr>
          <a:lstStyle/>
          <a:p>
            <a:r>
              <a:rPr lang="en-US" altLang="ko-KR" sz="2700" b="1" dirty="0">
                <a:solidFill>
                  <a:schemeClr val="tx1"/>
                </a:solidFill>
              </a:rPr>
              <a:t>Day 1. </a:t>
            </a:r>
            <a:r>
              <a:rPr lang="ko-KR" altLang="en-US" sz="2700" b="1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700" b="1" dirty="0">
                <a:solidFill>
                  <a:schemeClr val="tx1"/>
                </a:solidFill>
              </a:rPr>
              <a:t>.</a:t>
            </a:r>
            <a:r>
              <a:rPr lang="en-US" altLang="ko-KR" sz="27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 교회의 생존을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기독교인들이 예수님을 굳게 붙들 수 있도록 도와주세요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/>
              <a:t>사헬</a:t>
            </a:r>
            <a:r>
              <a:rPr lang="ko-KR" altLang="en-US" sz="1200" dirty="0"/>
              <a:t> 지역 성도들을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폭력과 살인으로 인해 생긴 트라우마를 치료해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이들의 마음을 위로하여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고후 </a:t>
            </a:r>
            <a:r>
              <a:rPr lang="en-US" altLang="ko-KR" sz="1200" dirty="0">
                <a:solidFill>
                  <a:schemeClr val="tx1"/>
                </a:solidFill>
              </a:rPr>
              <a:t>4:8-9)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30" y="4449040"/>
            <a:ext cx="8932403" cy="136712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아프리카의 혼란 속에서 안정을 찾을 수 있도록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특별히 정치 지도자들이 부족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성별에 관계없이 모든 사람들이 평화롭게 살 수 있는 안전한 국가를 만들 수 있도록 도와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현명한 지도자들이 경제 위기 가운데서도 국가를 안정적으로 이끌 수 있도록 인도해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박해를 받은 교회 지도자들을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새 힘을 더하시고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회복시켜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다시 교회를 인도할 수 있도록 영적으로 잘 준비시켜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딤전</a:t>
            </a:r>
            <a:r>
              <a:rPr lang="en-US" altLang="ko-KR" sz="1200" dirty="0">
                <a:solidFill>
                  <a:schemeClr val="tx1"/>
                </a:solidFill>
              </a:rPr>
              <a:t>2:2)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A8A315-64D6-4620-89B7-7E0CCBABE8FD}" type="datetime1">
              <a:rPr lang="ko-KR" altLang="en-US" smtClean="0"/>
              <a:pPr/>
              <a:t>2023-09-13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14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Day 3. </a:t>
            </a:r>
            <a:r>
              <a:rPr lang="ko-KR" altLang="en-US" sz="2400" b="1" dirty="0"/>
              <a:t>사하라 사막 이남 지역의 젊은이들을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아프리카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젊고 역동적이며 성장하고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사하라 이남 아프리카에서는 폭력적인 박해로 젊은이들의 삶이 황폐화되고 있습니다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아버지</a:t>
            </a:r>
            <a:r>
              <a:rPr lang="en-US" altLang="ko-KR" sz="1200" dirty="0"/>
              <a:t>!</a:t>
            </a:r>
            <a:r>
              <a:rPr lang="ko-KR" altLang="en-US" sz="1200" dirty="0"/>
              <a:t> 사하라 사막 이남 아프리카의 젊은 그리스도인들을 보호하여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예수님</a:t>
            </a:r>
            <a:r>
              <a:rPr lang="en-US" altLang="ko-KR" sz="1200" dirty="0"/>
              <a:t>!</a:t>
            </a:r>
            <a:r>
              <a:rPr lang="ko-KR" altLang="en-US" sz="1200" dirty="0"/>
              <a:t> 청소년들에게 힘과 은혜를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극심한 핍박에도 불구하고 예수님을 계속 따르게 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트라우마 치료</a:t>
            </a:r>
            <a:r>
              <a:rPr lang="en-US" altLang="ko-KR" sz="1200" dirty="0"/>
              <a:t>, </a:t>
            </a:r>
            <a:r>
              <a:rPr lang="ko-KR" altLang="en-US" sz="1200" dirty="0"/>
              <a:t>영적 도움</a:t>
            </a:r>
            <a:r>
              <a:rPr lang="en-US" altLang="ko-KR" sz="1200" dirty="0"/>
              <a:t>, </a:t>
            </a:r>
            <a:r>
              <a:rPr lang="ko-KR" altLang="en-US" sz="1200" dirty="0"/>
              <a:t>기술 및 고용 훈련을 통해 올해 나이지리아에서 </a:t>
            </a:r>
            <a:r>
              <a:rPr lang="en-US" altLang="ko-KR" sz="1200" dirty="0"/>
              <a:t>42,000</a:t>
            </a:r>
            <a:r>
              <a:rPr lang="ko-KR" altLang="en-US" sz="1200" dirty="0"/>
              <a:t>명의 젊은 기독교인을 지원하고자 하는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의 사역을 사용하여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sz="1200" dirty="0" err="1">
                <a:solidFill>
                  <a:schemeClr val="tx1"/>
                </a:solidFill>
              </a:rPr>
              <a:t>선포하리로다</a:t>
            </a:r>
            <a:r>
              <a:rPr lang="en-US" altLang="ko-KR" sz="1200" dirty="0">
                <a:solidFill>
                  <a:schemeClr val="tx1"/>
                </a:solidFill>
              </a:rPr>
              <a:t>. (</a:t>
            </a:r>
            <a:r>
              <a:rPr lang="ko-KR" altLang="en-US" sz="1200" dirty="0">
                <a:solidFill>
                  <a:schemeClr val="tx1"/>
                </a:solidFill>
              </a:rPr>
              <a:t>시</a:t>
            </a:r>
            <a:r>
              <a:rPr lang="en-US" altLang="ko-KR" sz="1200" dirty="0">
                <a:solidFill>
                  <a:schemeClr val="tx1"/>
                </a:solidFill>
              </a:rPr>
              <a:t>145:4)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2023-09-13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15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b="1" dirty="0"/>
              <a:t>Day 4. </a:t>
            </a:r>
            <a:r>
              <a:rPr lang="ko-KR" altLang="en-US" sz="2400" b="1" dirty="0"/>
              <a:t>사하라 사막 이남 지역의 슬픔에 잠긴 사람들을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+mj-ea"/>
                <a:ea typeface="+mj-ea"/>
              </a:rPr>
              <a:t>구원하시는도다</a:t>
            </a:r>
            <a:r>
              <a:rPr lang="en-US" altLang="ko-KR" sz="1200" dirty="0">
                <a:latin typeface="+mj-ea"/>
                <a:ea typeface="+mj-ea"/>
              </a:rPr>
              <a:t>.” - </a:t>
            </a:r>
            <a:r>
              <a:rPr lang="ko-KR" altLang="en-US" sz="1200" dirty="0">
                <a:latin typeface="+mj-ea"/>
                <a:ea typeface="+mj-ea"/>
              </a:rPr>
              <a:t>시편 </a:t>
            </a:r>
            <a:r>
              <a:rPr lang="en-US" altLang="ko-KR" sz="1200" dirty="0">
                <a:latin typeface="+mj-ea"/>
                <a:ea typeface="+mj-ea"/>
              </a:rPr>
              <a:t>34:18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슬픔과 상실감에 사로잡혀 절망속에 있는 가족들을 위해 기도해 주세요</a:t>
            </a:r>
            <a:r>
              <a:rPr lang="en-US" altLang="ko-KR" sz="1200" dirty="0"/>
              <a:t>.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주님께서 개입하여 치명적인 공격을 중단시키고 반군들의 마음이 증오에서 사랑으로 바뀌도록 기도해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긴급한 도움이 필요한 유가족들에게 오픈도어의 실질적인 지원과 돌봄의 손길이 이어지도록 기도해 주세요</a:t>
            </a:r>
            <a:r>
              <a:rPr lang="en-US" altLang="ko-KR" sz="12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0A8A315-64D6-4620-89B7-7E0CCBABE8FD}" type="datetime1">
              <a:rPr lang="ko-KR" altLang="en-US" smtClean="0"/>
              <a:pPr>
                <a:spcAft>
                  <a:spcPts val="600"/>
                </a:spcAft>
              </a:pPr>
              <a:t>2023-09-13</a:t>
            </a:fld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16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Day 5. </a:t>
            </a:r>
            <a:r>
              <a:rPr lang="ko-KR" altLang="en-US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008" y="2016813"/>
            <a:ext cx="4872132" cy="6479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아프리카 전역에서 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1,200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많은 사람들이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보코하람과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이슬람 국가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(IS)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와 같은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지하디스트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881222"/>
            <a:ext cx="4872133" cy="33139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도망쳐야 하는 그리스도인 </a:t>
            </a:r>
            <a:r>
              <a:rPr lang="ko-KR" altLang="en-US" sz="1200" dirty="0">
                <a:solidFill>
                  <a:srgbClr val="11100F"/>
                </a:solidFill>
                <a:latin typeface="Segoe UI" panose="020B0502040204020203" pitchFamily="34" charset="0"/>
              </a:rPr>
              <a:t>가족들이 인내할 수 있는 용기와 힘을 주시도록 기도합니다</a:t>
            </a:r>
            <a:r>
              <a:rPr lang="en-US" altLang="ko-KR" sz="120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5" y="2977108"/>
            <a:ext cx="4872038" cy="274052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23-9-12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629114"/>
            <a:ext cx="4872133" cy="57796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23480"/>
            <a:ext cx="4872133" cy="3471739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2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단체의 기독교 소녀들의 잔인한 납치가 중단되도록 기도합니다</a:t>
            </a:r>
            <a:r>
              <a:rPr lang="en-US" altLang="ko-KR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들과 강제로 결혼하게 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809" y="2723480"/>
            <a:ext cx="5207611" cy="3471740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23-9-12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Day7.</a:t>
            </a:r>
            <a:r>
              <a:rPr lang="en-US" altLang="ko-KR" sz="2400" b="0" i="1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10269138" cy="518573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48379" y="2888448"/>
            <a:ext cx="4854773" cy="323651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0A8A315-64D6-4620-89B7-7E0CCBABE8FD}" type="datetime1">
              <a:rPr lang="ko-KR" altLang="en-US" smtClean="0"/>
              <a:pPr rtl="0"/>
              <a:t>2023-09-13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891" y="898914"/>
            <a:ext cx="5862059" cy="5261181"/>
          </a:xfrm>
        </p:spPr>
        <p:txBody>
          <a:bodyPr rtlCol="0">
            <a:noAutofit/>
          </a:bodyPr>
          <a:lstStyle/>
          <a:p>
            <a:pPr algn="just" rtl="0">
              <a:lnSpc>
                <a:spcPct val="100000"/>
              </a:lnSpc>
            </a:pP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9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월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8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일 금요일 밤 모로코 도시 마라케시를 강타한 최악의 지진으로 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2,000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명 이상이 사망하고 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1,400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명이 중상을 입었습니다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</a:t>
            </a:r>
          </a:p>
          <a:p>
            <a:pPr algn="just" rtl="0">
              <a:lnSpc>
                <a:spcPct val="100000"/>
              </a:lnSpc>
            </a:pP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사람들은 혼란스럽고 길을 잃었습니다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그들은 사랑하는 사람과 재산 뿐만 아니라 희망도 잃었습니다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지금의 위기 상황에서는 모든 종류의 지원이 절대적으로 필요합니다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사람들은 할 수 있는 모든 방법을 동원하여 도움을 주고 싶어합니다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대표적인 것이 음식을 준비하고 공급하는 것입니다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우리는 주님께 감사드리며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믿는 이들이 계속해서 도움이 필요한 사람들을 섬길 때 보호해 주실 것을 주님께 맡깁니다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주님께 마음을 밝혀 주시고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희망을 잃지 않게 해 달라고 간구합니다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</a:t>
            </a:r>
            <a:r>
              <a:rPr lang="ko-KR" altLang="en-US" sz="1200" b="0" i="0" dirty="0">
                <a:solidFill>
                  <a:srgbClr val="222222"/>
                </a:solidFill>
                <a:effectLst/>
                <a:latin typeface="Noto Sans KR"/>
              </a:rPr>
              <a:t>또한 이 어려운 시기에 도움이 필요한 모든 이에게 사랑과 희망을 경험할 수 있도록 기도합니다</a:t>
            </a:r>
            <a:r>
              <a:rPr lang="en-US" altLang="ko-KR" sz="1200" b="0" i="0" dirty="0">
                <a:solidFill>
                  <a:srgbClr val="222222"/>
                </a:solidFill>
                <a:effectLst/>
                <a:latin typeface="Noto Sans KR"/>
              </a:rPr>
              <a:t>.</a:t>
            </a:r>
          </a:p>
          <a:p>
            <a:pPr algn="just" rtl="0">
              <a:lnSpc>
                <a:spcPct val="100000"/>
              </a:lnSpc>
            </a:pP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기도제목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</a:p>
          <a:p>
            <a:pPr algn="just" rtl="0">
              <a:lnSpc>
                <a:spcPct val="100000"/>
              </a:lnSpc>
            </a:pP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기독교인이든 아니든 살아남은 이들을 인해 주님께 감사드립니다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이러한 위기 가운데서 교회를 보호해 주시기를 주님께 간구합니다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 세계가 모로코에 필요한 지원을 제공해 주기를 간절히 기도합니다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무너져가는 구조물 아래 갇힌 사람들을 구출해 주시고 부상자들을 치료해 주시기를 주님께 간구합니다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사랑하는 사람을 잃은 분들을 위로해 주시기를 위해 기도합니다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6123115-0E38-A964-C01D-44629906C4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6115050" y="898914"/>
            <a:ext cx="5181600" cy="2455862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59" y="222175"/>
            <a:ext cx="6379684" cy="558307"/>
          </a:xfrm>
        </p:spPr>
        <p:txBody>
          <a:bodyPr rtlCol="0">
            <a:noAutofit/>
          </a:bodyPr>
          <a:lstStyle/>
          <a:p>
            <a:pPr algn="l" rtl="0"/>
            <a:r>
              <a:rPr lang="en-US" altLang="ko-KR" sz="2400" dirty="0"/>
              <a:t>#</a:t>
            </a:r>
            <a:r>
              <a:rPr lang="ko-KR" altLang="en-US" sz="2400" dirty="0"/>
              <a:t>모로코</a:t>
            </a:r>
            <a:r>
              <a:rPr lang="en-US" altLang="ko-KR" sz="2400" dirty="0"/>
              <a:t>: </a:t>
            </a:r>
            <a:r>
              <a:rPr lang="ko-KR" altLang="en-US" sz="2000" b="1" i="0" dirty="0">
                <a:solidFill>
                  <a:srgbClr val="000000"/>
                </a:solidFill>
                <a:effectLst/>
                <a:latin typeface="Noto Sans KR"/>
              </a:rPr>
              <a:t>마라케시</a:t>
            </a:r>
            <a:r>
              <a:rPr lang="en-US" altLang="ko-KR" sz="2000" b="1" i="0" dirty="0">
                <a:solidFill>
                  <a:srgbClr val="000000"/>
                </a:solidFill>
                <a:effectLst/>
                <a:latin typeface="Noto Sans KR"/>
              </a:rPr>
              <a:t>, </a:t>
            </a:r>
            <a:r>
              <a:rPr lang="ko-KR" altLang="en-US" sz="2000" b="1" i="0" dirty="0">
                <a:solidFill>
                  <a:srgbClr val="000000"/>
                </a:solidFill>
                <a:effectLst/>
                <a:latin typeface="Noto Sans KR"/>
              </a:rPr>
              <a:t>지진</a:t>
            </a:r>
            <a:r>
              <a:rPr lang="en-US" altLang="ko-KR" sz="2000" b="1" i="0" dirty="0">
                <a:solidFill>
                  <a:srgbClr val="000000"/>
                </a:solidFill>
                <a:effectLst/>
                <a:latin typeface="Noto Sans KR"/>
              </a:rPr>
              <a:t>: </a:t>
            </a:r>
            <a:r>
              <a:rPr lang="ko-KR" altLang="en-US" sz="2000" b="1" i="0" dirty="0">
                <a:solidFill>
                  <a:srgbClr val="000000"/>
                </a:solidFill>
                <a:effectLst/>
                <a:latin typeface="Noto Sans KR"/>
              </a:rPr>
              <a:t>선한 사마리아인</a:t>
            </a:r>
            <a:r>
              <a:rPr lang="en-US" altLang="ko-KR" sz="2000" b="1" i="0" dirty="0">
                <a:solidFill>
                  <a:srgbClr val="000000"/>
                </a:solidFill>
                <a:effectLst/>
                <a:latin typeface="Noto Sans KR"/>
              </a:rPr>
              <a:t>!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23-9-12</a:t>
            </a:r>
            <a:endParaRPr lang="ko-KR" altLang="ko-KR" dirty="0"/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20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15653" y="3429000"/>
            <a:ext cx="2781456" cy="2047698"/>
          </a:xfrm>
          <a:prstGeom prst="rect">
            <a:avLst/>
          </a:prstGeom>
        </p:spPr>
      </p:pic>
      <p:pic>
        <p:nvPicPr>
          <p:cNvPr id="6" name="그림 5" descr="스낵, 믹싱볼, 음식, 사발이(가) 표시된 사진&#10;&#10;자동 생성된 설명">
            <a:extLst>
              <a:ext uri="{FF2B5EF4-FFF2-40B4-BE49-F238E27FC236}">
                <a16:creationId xmlns:a16="http://schemas.microsoft.com/office/drawing/2014/main" id="{9D1B9310-7209-789D-0940-127DBFE94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29000"/>
            <a:ext cx="31813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65" y="736809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1540" y="1421036"/>
            <a:ext cx="6047116" cy="3308043"/>
          </a:xfrm>
        </p:spPr>
        <p:txBody>
          <a:bodyPr>
            <a:normAutofit fontScale="40000" lnSpcReduction="20000"/>
          </a:bodyPr>
          <a:lstStyle/>
          <a:p>
            <a:pPr algn="just" fontAlgn="base">
              <a:lnSpc>
                <a:spcPct val="120000"/>
              </a:lnSpc>
            </a:pPr>
            <a:r>
              <a:rPr lang="ko-KR" altLang="en-US" sz="2800" dirty="0" err="1">
                <a:solidFill>
                  <a:srgbClr val="000000"/>
                </a:solidFill>
                <a:latin typeface="se-nanumgothic"/>
              </a:rPr>
              <a:t>북녁을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향한 라디오 복음 사역을 위해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오픈도어선교회는 극동방송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북방선교방송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생명의 강 방송과의 협력을 통해 북한의 성도들을 격려하고 주민들에게 복음을 전하고자 애쓰고 있습니다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봉쇄기간 동안 라디오 방송 사역은 막힌 국경을 넘어 북녘으로 복음을 전파해 왔고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 err="1">
                <a:solidFill>
                  <a:srgbClr val="000000"/>
                </a:solidFill>
                <a:latin typeface="se-nanumgothic"/>
              </a:rPr>
              <a:t>그러다보니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이를 막고자 하는 북한의 전파방해가 적극적으로 이루어지기도 했습니다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방송사역자들이 하나님께서 주시는 힘과 지혜로 이 사명을 잘 감당할 수 있도록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또한 북녘의 청취자들이 안전하게 방송을 들으실 수 있도록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기상 악화나 북한의 방해전파 등으로 인한 음질 저하 및 청취 장애가 발생하지 않도록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특히 북녘의 주민과 성도들이 강화되고 있는 비사회주의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반사회주의 단속 열풍을 잘 피해서 안전하게 방송을 들으실 수 있도록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</a:t>
            </a:r>
            <a:endParaRPr lang="en-US" altLang="ko-KR" sz="2800" dirty="0">
              <a:solidFill>
                <a:srgbClr val="000000"/>
              </a:solidFill>
              <a:latin typeface="se-nanumgothic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421036"/>
            <a:ext cx="4761782" cy="274290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2800" dirty="0">
                <a:solidFill>
                  <a:srgbClr val="000000"/>
                </a:solidFill>
              </a:rPr>
              <a:t>​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2800" b="0" i="0" dirty="0">
              <a:solidFill>
                <a:srgbClr val="000000"/>
              </a:solidFill>
              <a:effectLst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23-9-12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600" dirty="0">
                <a:solidFill>
                  <a:schemeClr val="tx1"/>
                </a:solidFill>
              </a:rPr>
              <a:t>오픈도어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문민환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600" dirty="0">
                <a:solidFill>
                  <a:schemeClr val="tx1"/>
                </a:solidFill>
              </a:rPr>
              <a:t>IDOP</a:t>
            </a:r>
            <a:r>
              <a:rPr lang="ko-KR" altLang="en-US" sz="16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긍휼한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뜻이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23-9-12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/>
          <a:lstStyle/>
          <a:p>
            <a:pPr rtl="0"/>
            <a:r>
              <a:rPr lang="ko-KR" dirty="0"/>
              <a:t>감사합니다!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2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256" y="1243584"/>
            <a:ext cx="4361688" cy="4361688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23-9-12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23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20443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맑은 고딕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909.tgt.Office_50301236_TF67338807_Win32_OJ112196133" id="{B66740CD-A365-4CA0-961F-5B161663BE00}" vid="{652F40FA-13C7-4588-949A-DD2EE3646E4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4E27A5-29EC-44AC-A353-55638DDBC5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9259C4-AC71-4849-BC68-7545A45536D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E37D1C0D-D4CE-465C-8DB2-7B2571F3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오프셋 디자인</Template>
  <TotalTime>717</TotalTime>
  <Words>2496</Words>
  <Application>Microsoft Office PowerPoint</Application>
  <PresentationFormat>와이드스크린</PresentationFormat>
  <Paragraphs>185</Paragraphs>
  <Slides>23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41" baseType="lpstr">
      <vt:lpstr>Futura</vt:lpstr>
      <vt:lpstr>Helvetica Neue Medium</vt:lpstr>
      <vt:lpstr>HY목각파임B</vt:lpstr>
      <vt:lpstr>HY헤드라인M</vt:lpstr>
      <vt:lpstr>Noto Sans KR</vt:lpstr>
      <vt:lpstr>se-nanumgothic</vt:lpstr>
      <vt:lpstr>Yu Gothic UI Semibold</vt:lpstr>
      <vt:lpstr>나눔고딕 ExtraBold</vt:lpstr>
      <vt:lpstr>맑은 고딕</vt:lpstr>
      <vt:lpstr>맑은 고딕</vt:lpstr>
      <vt:lpstr>바탕</vt:lpstr>
      <vt:lpstr>Aharoni</vt:lpstr>
      <vt:lpstr>Arial</vt:lpstr>
      <vt:lpstr>Calibri</vt:lpstr>
      <vt:lpstr>roboto</vt:lpstr>
      <vt:lpstr>Segoe UI</vt:lpstr>
      <vt:lpstr>Wingdings 2</vt:lpstr>
      <vt:lpstr>OffsetVTI</vt:lpstr>
      <vt:lpstr>Prayer Meeting  for Persecuted Church Worldwide</vt:lpstr>
      <vt:lpstr>순서</vt:lpstr>
      <vt:lpstr>소개</vt:lpstr>
      <vt:lpstr>OPEN DOORS CORE VALUE/핵심가치</vt:lpstr>
      <vt:lpstr>PowerPoint 프레젠테이션</vt:lpstr>
      <vt:lpstr>OPEN DOORS  CORE VALUE </vt:lpstr>
      <vt:lpstr>박해 받는 교회를 위한 기도(30')</vt:lpstr>
      <vt:lpstr>WWL 박해순위 26위 국가/Turkmenistan</vt:lpstr>
      <vt:lpstr>WWL 박해순위 26위 국가/ Turkmenistan</vt:lpstr>
      <vt:lpstr>Arise Africa Campaign  아프리카여 일어나라 폭력적 박해에 맞서서</vt:lpstr>
      <vt:lpstr>Arise Africa Campaign  “Warm Launch”  따뜻한 시작</vt:lpstr>
      <vt:lpstr>아프리카의 군사 쿠데타: 최근 급증에 대한 WWR 보고서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#모로코: 마라케시, 지진: 선한 사마리아인!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감사합니다!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ODK Communicator</cp:lastModifiedBy>
  <cp:revision>9</cp:revision>
  <dcterms:created xsi:type="dcterms:W3CDTF">2023-09-05T05:35:35Z</dcterms:created>
  <dcterms:modified xsi:type="dcterms:W3CDTF">2023-09-13T06:20:59Z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