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4"/>
  </p:sldMasterIdLst>
  <p:notesMasterIdLst>
    <p:notesMasterId r:id="rId35"/>
  </p:notesMasterIdLst>
  <p:handoutMasterIdLst>
    <p:handoutMasterId r:id="rId36"/>
  </p:handoutMasterIdLst>
  <p:sldIdLst>
    <p:sldId id="310" r:id="rId5"/>
    <p:sldId id="307" r:id="rId6"/>
    <p:sldId id="312" r:id="rId7"/>
    <p:sldId id="373" r:id="rId8"/>
    <p:sldId id="404" r:id="rId9"/>
    <p:sldId id="265" r:id="rId10"/>
    <p:sldId id="402" r:id="rId11"/>
    <p:sldId id="403" r:id="rId12"/>
    <p:sldId id="374" r:id="rId13"/>
    <p:sldId id="324" r:id="rId14"/>
    <p:sldId id="2445" r:id="rId15"/>
    <p:sldId id="2446" r:id="rId16"/>
    <p:sldId id="2449" r:id="rId17"/>
    <p:sldId id="2464" r:id="rId18"/>
    <p:sldId id="2466" r:id="rId19"/>
    <p:sldId id="2467" r:id="rId20"/>
    <p:sldId id="2468" r:id="rId21"/>
    <p:sldId id="2469" r:id="rId22"/>
    <p:sldId id="2470" r:id="rId23"/>
    <p:sldId id="2452" r:id="rId24"/>
    <p:sldId id="2453" r:id="rId25"/>
    <p:sldId id="2454" r:id="rId26"/>
    <p:sldId id="2456" r:id="rId27"/>
    <p:sldId id="2460" r:id="rId28"/>
    <p:sldId id="2458" r:id="rId29"/>
    <p:sldId id="2459" r:id="rId30"/>
    <p:sldId id="266" r:id="rId31"/>
    <p:sldId id="2461" r:id="rId32"/>
    <p:sldId id="2462" r:id="rId33"/>
    <p:sldId id="321" r:id="rId34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9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97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259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>
              <a:solidFill>
                <a:schemeClr val="tx1"/>
              </a:solidFill>
            </a:rPr>
            <a:t>이것은 우리의 사역을 다른 사역과 구분 짓는 핵심요소이다</a:t>
          </a:r>
          <a:r>
            <a:rPr lang="en-US" sz="1200" dirty="0">
              <a:solidFill>
                <a:schemeClr val="tx1"/>
              </a:solidFill>
            </a:rPr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>
              <a:solidFill>
                <a:schemeClr val="tx1"/>
              </a:solidFill>
            </a:rPr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>
              <a:solidFill>
                <a:schemeClr val="tx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>
              <a:solidFill>
                <a:schemeClr val="tx1"/>
              </a:solidFill>
            </a:rPr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We</a:t>
          </a:r>
          <a:r>
            <a:rPr lang="ko-KR" dirty="0">
              <a:solidFill>
                <a:schemeClr val="tx1"/>
              </a:solidFill>
            </a:rPr>
            <a:t> </a:t>
          </a:r>
          <a:r>
            <a:rPr lang="en-US" dirty="0">
              <a:solidFill>
                <a:schemeClr val="tx1"/>
              </a:solidFill>
            </a:rPr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/>
            <a:t>기도는 우리에게 산소와 같다</a:t>
          </a:r>
          <a:r>
            <a:rPr lang="en-US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38"/>
          <a:ext cx="4141986" cy="414198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488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>
              <a:solidFill>
                <a:schemeClr val="tx1"/>
              </a:solidFill>
            </a:rPr>
            <a:t>이것은 우리의 사역을 다른 사역과 구분 짓는 핵심요소이다</a:t>
          </a:r>
          <a:r>
            <a:rPr lang="en-US" sz="1200" kern="1200" dirty="0">
              <a:solidFill>
                <a:schemeClr val="tx1"/>
              </a:solidFill>
            </a:rPr>
            <a:t>. </a:t>
          </a:r>
        </a:p>
      </dsp:txBody>
      <dsp:txXfrm>
        <a:off x="472344" y="562682"/>
        <a:ext cx="1457662" cy="1457662"/>
      </dsp:txXfrm>
    </dsp:sp>
    <dsp:sp modelId="{1E605D44-75F4-48C9-859D-D19AC985B650}">
      <dsp:nvSpPr>
        <dsp:cNvPr id="0" name=""/>
        <dsp:cNvSpPr/>
      </dsp:nvSpPr>
      <dsp:spPr>
        <a:xfrm>
          <a:off x="2133122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This is what makes our ministry distinctive!</a:t>
          </a:r>
        </a:p>
      </dsp:txBody>
      <dsp:txXfrm>
        <a:off x="2211978" y="562682"/>
        <a:ext cx="1457662" cy="1457662"/>
      </dsp:txXfrm>
    </dsp:sp>
    <dsp:sp modelId="{1B2A6CDE-329D-4820-BC7E-33F9F52B4372}">
      <dsp:nvSpPr>
        <dsp:cNvPr id="0" name=""/>
        <dsp:cNvSpPr/>
      </dsp:nvSpPr>
      <dsp:spPr>
        <a:xfrm>
          <a:off x="393488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>
              <a:solidFill>
                <a:schemeClr val="tx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>
              <a:solidFill>
                <a:schemeClr val="tx1"/>
              </a:solidFill>
            </a:rPr>
            <a:t>. </a:t>
          </a:r>
        </a:p>
      </dsp:txBody>
      <dsp:txXfrm>
        <a:off x="472344" y="2302316"/>
        <a:ext cx="1457662" cy="1457662"/>
      </dsp:txXfrm>
    </dsp:sp>
    <dsp:sp modelId="{133B2B98-6F95-4473-8DB3-081922C2E9BB}">
      <dsp:nvSpPr>
        <dsp:cNvPr id="0" name=""/>
        <dsp:cNvSpPr/>
      </dsp:nvSpPr>
      <dsp:spPr>
        <a:xfrm>
          <a:off x="2133122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We</a:t>
          </a:r>
          <a:r>
            <a:rPr lang="ko-KR" sz="1000" kern="1200" dirty="0">
              <a:solidFill>
                <a:schemeClr val="tx1"/>
              </a:solidFill>
            </a:rPr>
            <a:t> </a:t>
          </a:r>
          <a:r>
            <a:rPr lang="en-US" sz="1000" kern="1200" dirty="0">
              <a:solidFill>
                <a:schemeClr val="tx1"/>
              </a:solidFill>
            </a:rPr>
            <a:t>serve those who pay the highest price for following Jesus by listening to them and meeting their needs wherever possible.</a:t>
          </a:r>
        </a:p>
      </dsp:txBody>
      <dsp:txXfrm>
        <a:off x="2211978" y="2302316"/>
        <a:ext cx="1457662" cy="1457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448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116399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우리에게 산소와 같다</a:t>
          </a:r>
          <a:r>
            <a:rPr lang="en-US" sz="900" kern="1200"/>
            <a:t>. </a:t>
          </a:r>
        </a:p>
      </dsp:txBody>
      <dsp:txXfrm>
        <a:off x="135640" y="1902378"/>
        <a:ext cx="996077" cy="618463"/>
      </dsp:txXfrm>
    </dsp:sp>
    <dsp:sp modelId="{7213B454-C07A-4B1E-AB8A-1332C05CC55B}">
      <dsp:nvSpPr>
        <dsp:cNvPr id="0" name=""/>
        <dsp:cNvSpPr/>
      </dsp:nvSpPr>
      <dsp:spPr>
        <a:xfrm>
          <a:off x="1265910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380861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oxygen.</a:t>
          </a:r>
        </a:p>
      </dsp:txBody>
      <dsp:txXfrm>
        <a:off x="1400102" y="1902378"/>
        <a:ext cx="996077" cy="618463"/>
      </dsp:txXfrm>
    </dsp:sp>
    <dsp:sp modelId="{34D387BB-7EE4-4219-9BCC-F2F17F759AC9}">
      <dsp:nvSpPr>
        <dsp:cNvPr id="0" name=""/>
        <dsp:cNvSpPr/>
      </dsp:nvSpPr>
      <dsp:spPr>
        <a:xfrm>
          <a:off x="2530371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2645322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하나님과 동행하는 우리의 삶이다</a:t>
          </a:r>
          <a:r>
            <a:rPr lang="en-US" sz="900" kern="1200"/>
            <a:t>. </a:t>
          </a:r>
        </a:p>
      </dsp:txBody>
      <dsp:txXfrm>
        <a:off x="2664563" y="1902378"/>
        <a:ext cx="996077" cy="618463"/>
      </dsp:txXfrm>
    </dsp:sp>
    <dsp:sp modelId="{56D1EC13-304D-4052-8324-1CB68985B3F6}">
      <dsp:nvSpPr>
        <dsp:cNvPr id="0" name=""/>
        <dsp:cNvSpPr/>
      </dsp:nvSpPr>
      <dsp:spPr>
        <a:xfrm>
          <a:off x="3794832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3909783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life with God.</a:t>
          </a:r>
        </a:p>
      </dsp:txBody>
      <dsp:txXfrm>
        <a:off x="3929024" y="1902378"/>
        <a:ext cx="996077" cy="618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5D86585-A3E0-41E9-8F43-EA24C65A34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2A49D0-DF49-41B1-8B62-285FD8A43E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6788-7807-421C-9623-B66290B1EDB0}" type="datetime1">
              <a:rPr lang="ko-KR" altLang="ko-KR" smtClean="0"/>
              <a:t>2023-10-18</a:t>
            </a:fld>
            <a:endParaRPr lang="ko-KR" alt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79C9873-8FD8-4E4F-B736-FDB9B155AC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623CD37-C0BB-476C-AF20-87A2E34368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051EB-9EEF-43B8-8CE9-B289EC511D80}" type="slidenum">
              <a:rPr lang="ko-KR" altLang="ko-KR" smtClean="0"/>
              <a:t>‹#›</a:t>
            </a:fld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29823638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3F2AF21-88E0-4EFA-A2C4-B96698B8FEB8}" type="datetime1">
              <a:rPr lang="ko-KR" altLang="ko-KR" smtClean="0"/>
              <a:t>2023-10-18</a:t>
            </a:fld>
            <a:endParaRPr lang="ko-KR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C92804-03A6-47F6-A893-4DDB8903A808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C92804-03A6-47F6-A893-4DDB8903A808}" type="slidenum">
              <a:rPr lang="ko-KR" smtClean="0"/>
              <a:t>1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65B29D4-31A8-4757-BDF3-6F141FE0C02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5E37080-A90B-417F-BB2C-B9A703DE9581}" type="datetime1">
              <a:rPr lang="ko-KR" altLang="ko-KR" smtClean="0"/>
              <a:t>2023-10-18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70960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2023-10-18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732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742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29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BC3AFB24-9188-4C0A-A512-E59E6F17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4565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4D31D73-6FE4-4E4B-8D0B-E55FABBFA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524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39A9F4D9-AE67-4B73-8B27-FD437564D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 anchor="ctr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부제목 24">
            <a:extLst>
              <a:ext uri="{FF2B5EF4-FFF2-40B4-BE49-F238E27FC236}">
                <a16:creationId xmlns:a16="http://schemas.microsoft.com/office/drawing/2014/main" id="{2A23FDD6-741A-4F02-B44B-70D85FCF5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 anchor="ctr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 sz="2200"/>
              <a:t>클릭하여 마스터 부제목 스타일 편집</a:t>
            </a:r>
            <a:endParaRPr lang="ko-KR" sz="2200" dirty="0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8942B78C-790E-4881-96BA-169A876C67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271133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2381543-EC92-42BD-A142-81963D427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4040" y="4274977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(S)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46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회색 배경 직사각형">
            <a:extLst>
              <a:ext uri="{FF2B5EF4-FFF2-40B4-BE49-F238E27FC236}">
                <a16:creationId xmlns:a16="http://schemas.microsoft.com/office/drawing/2014/main" id="{B586FD74-98AC-4CA5-9E62-97DAE4C19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BC94E74-B403-4256-9D59-241B0C4E5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53836FB9-568E-408A-B183-65F9ABF6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B5437444-7076-4AEE-AB96-9C6BB85DA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7777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536502EE-A891-4CB0-9BA5-B0AC7B9AA8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40621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그림 개체 틀 16">
            <a:extLst>
              <a:ext uri="{FF2B5EF4-FFF2-40B4-BE49-F238E27FC236}">
                <a16:creationId xmlns:a16="http://schemas.microsoft.com/office/drawing/2014/main" id="{51D45778-D0A6-415B-AA4F-03D6E429EB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51760" y="25777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0" name="그림 개체 틀 16">
            <a:extLst>
              <a:ext uri="{FF2B5EF4-FFF2-40B4-BE49-F238E27FC236}">
                <a16:creationId xmlns:a16="http://schemas.microsoft.com/office/drawing/2014/main" id="{93E1D509-0CBA-46BD-9192-C0403309FD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51760" y="44065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 anchor="t" anchorCtr="0">
            <a:normAutofit/>
          </a:bodyPr>
          <a:lstStyle>
            <a:lvl1pPr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5398" y="2577775"/>
            <a:ext cx="7676601" cy="359442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BE8DAB8-6232-45C1-9BC3-E99A86BD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14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4408E76-0AE4-495F-87FB-5DD280A91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5610"/>
            <a:ext cx="708823" cy="713232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2EAD03C-7B1C-453F-9977-4E2DD813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D3471630-9EC8-4C68-B4D8-D98C242DBE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그림 개체 틀 10">
            <a:extLst>
              <a:ext uri="{FF2B5EF4-FFF2-40B4-BE49-F238E27FC236}">
                <a16:creationId xmlns:a16="http://schemas.microsoft.com/office/drawing/2014/main" id="{50C66604-16E4-4B52-80AA-A0D73512D1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5468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50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-10"/>
            <a:ext cx="695816" cy="68580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043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차트 막대 시간 표시 막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946892" cy="4206383"/>
          </a:xfrm>
        </p:spPr>
        <p:txBody>
          <a:bodyPr rtlCol="0"/>
          <a:lstStyle>
            <a:lvl1pPr>
              <a:buNone/>
              <a:defRPr sz="2400"/>
            </a:lvl1pPr>
            <a:lvl2pPr>
              <a:buNone/>
              <a:defRPr sz="2200"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8728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AA992A1-D012-4834-9575-CF195C295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F7BDB455-4C3A-4D7D-BA1B-53E54A2F8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576263"/>
            <a:ext cx="5206802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9" name="부제목 24">
            <a:extLst>
              <a:ext uri="{FF2B5EF4-FFF2-40B4-BE49-F238E27FC236}">
                <a16:creationId xmlns:a16="http://schemas.microsoft.com/office/drawing/2014/main" id="{D04D9E17-0E95-4027-8EDD-241B2BB1A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9" y="3764975"/>
            <a:ext cx="5206802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2A26827B-04FD-424C-A601-BCAAD51F46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64224" y="68580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51A43274-DD11-4214-8866-5163B788CD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1416" y="255996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63E02E81-5AE8-46D6-942E-52D16C8CBE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1416" y="4416192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E08B021-326C-466B-A929-7282AA793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72" y="685799"/>
            <a:ext cx="687327" cy="174790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733741E-9972-4C5E-B592-7570CD3CC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(S) 19">
            <a:extLst>
              <a:ext uri="{FF2B5EF4-FFF2-40B4-BE49-F238E27FC236}">
                <a16:creationId xmlns:a16="http://schemas.microsoft.com/office/drawing/2014/main" id="{48C6A56C-39A6-4FDE-BD90-66B344C06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3" y="365760"/>
            <a:ext cx="11067089" cy="1325880"/>
          </a:xfrm>
        </p:spPr>
        <p:txBody>
          <a:bodyPr rtlCol="0" anchor="ctr">
            <a:normAutofit/>
          </a:bodyPr>
          <a:lstStyle>
            <a:lvl1pPr>
              <a:lnSpc>
                <a:spcPts val="2800"/>
              </a:lnSpc>
              <a:spcBef>
                <a:spcPts val="1000"/>
              </a:spcBef>
              <a:defRPr sz="5200" b="0" i="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5" name="그림 개체 틀 34">
            <a:extLst>
              <a:ext uri="{FF2B5EF4-FFF2-40B4-BE49-F238E27FC236}">
                <a16:creationId xmlns:a16="http://schemas.microsoft.com/office/drawing/2014/main" id="{F2462114-8669-43BC-B4E2-2721F7F370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062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0" name="텍스트 개체 틀 39">
            <a:extLst>
              <a:ext uri="{FF2B5EF4-FFF2-40B4-BE49-F238E27FC236}">
                <a16:creationId xmlns:a16="http://schemas.microsoft.com/office/drawing/2014/main" id="{588BD3B0-8831-43B7-B5A9-3F692192A2D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0624" y="3971853"/>
            <a:ext cx="2642616" cy="877824"/>
          </a:xfrm>
        </p:spPr>
        <p:txBody>
          <a:bodyPr rtlCol="0" anchor="b" anchorCtr="0">
            <a:normAutofit/>
          </a:bodyPr>
          <a:lstStyle>
            <a:lvl1pPr>
              <a:buNone/>
              <a:defRPr sz="2000" b="1" baseline="0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0625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6" name="그림 개체 틀 34">
            <a:extLst>
              <a:ext uri="{FF2B5EF4-FFF2-40B4-BE49-F238E27FC236}">
                <a16:creationId xmlns:a16="http://schemas.microsoft.com/office/drawing/2014/main" id="{E9A9694E-7001-4575-9F4C-663629B0A7C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27832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1" name="텍스트 개체 틀 30">
            <a:extLst>
              <a:ext uri="{FF2B5EF4-FFF2-40B4-BE49-F238E27FC236}">
                <a16:creationId xmlns:a16="http://schemas.microsoft.com/office/drawing/2014/main" id="{44183588-657C-4472-8112-7A2B55E2E7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783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4" name="텍스트 개체 틀 2">
            <a:extLst>
              <a:ext uri="{FF2B5EF4-FFF2-40B4-BE49-F238E27FC236}">
                <a16:creationId xmlns:a16="http://schemas.microsoft.com/office/drawing/2014/main" id="{E5900E07-5526-44B5-BD49-95414B1208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2783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7" name="그림 개체 틀 34">
            <a:extLst>
              <a:ext uri="{FF2B5EF4-FFF2-40B4-BE49-F238E27FC236}">
                <a16:creationId xmlns:a16="http://schemas.microsoft.com/office/drawing/2014/main" id="{5AD1D716-DEC7-4756-8417-259B5EAA7E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4418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2" name="텍스트 개체 틀 30">
            <a:extLst>
              <a:ext uri="{FF2B5EF4-FFF2-40B4-BE49-F238E27FC236}">
                <a16:creationId xmlns:a16="http://schemas.microsoft.com/office/drawing/2014/main" id="{5E05DC2B-9AC8-4E27-A870-E3E9BBCF4F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4184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3C6B231-0427-4DBE-AE82-31CC424FC66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044184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8" name="그림 개체 틀 34">
            <a:extLst>
              <a:ext uri="{FF2B5EF4-FFF2-40B4-BE49-F238E27FC236}">
                <a16:creationId xmlns:a16="http://schemas.microsoft.com/office/drawing/2014/main" id="{67FC7F9C-D486-450B-B0F9-3EE9789C89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851392" y="2020920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3" name="텍스트 개체 틀 30">
            <a:extLst>
              <a:ext uri="{FF2B5EF4-FFF2-40B4-BE49-F238E27FC236}">
                <a16:creationId xmlns:a16="http://schemas.microsoft.com/office/drawing/2014/main" id="{9A466F23-EDAE-477E-B8D1-C9E81E6D1B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5139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8" name="텍스트 개체 틀 2">
            <a:extLst>
              <a:ext uri="{FF2B5EF4-FFF2-40B4-BE49-F238E27FC236}">
                <a16:creationId xmlns:a16="http://schemas.microsoft.com/office/drawing/2014/main" id="{6C8ADF02-C47F-4077-865D-D057627A9E3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85139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94360FCC-CBCE-4F8E-84A2-B29CA5DAD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A6BF945-F985-4A89-9868-A82E90E10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E1D8AF1F-4C5C-4C08-894E-00850C387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59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 descr="Tag=AccentColor&#10;Flavor=Light&#10;Target=Fill">
            <a:extLst>
              <a:ext uri="{FF2B5EF4-FFF2-40B4-BE49-F238E27FC236}">
                <a16:creationId xmlns:a16="http://schemas.microsoft.com/office/drawing/2014/main" id="{A53A46AB-E26C-4F66-A0B8-4CDBD5F4011C}"/>
              </a:ext>
            </a:extLst>
          </p:cNvPr>
          <p:cNvSpPr/>
          <p:nvPr userDrawn="1"/>
        </p:nvSpPr>
        <p:spPr>
          <a:xfrm rot="10800000">
            <a:off x="11494040" y="4282928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3" name="직선 연결선(S) 12" descr="Tag=AccentColor&#10;Flavor=Light&#10;Target=Line">
            <a:extLst>
              <a:ext uri="{FF2B5EF4-FFF2-40B4-BE49-F238E27FC236}">
                <a16:creationId xmlns:a16="http://schemas.microsoft.com/office/drawing/2014/main" id="{91B558DC-6718-44D0-992F-3EF710C6A724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 descr="Tag=AccentColor&#10;Flavor=Light&#10;Target=Line">
            <a:extLst>
              <a:ext uri="{FF2B5EF4-FFF2-40B4-BE49-F238E27FC236}">
                <a16:creationId xmlns:a16="http://schemas.microsoft.com/office/drawing/2014/main" id="{8957C00F-B052-4CA9-BD41-08B7B9AD505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5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 descr="Tag=AccentColor&#10;Flavor=Light&#10;Target=Fill">
            <a:extLst>
              <a:ext uri="{FF2B5EF4-FFF2-40B4-BE49-F238E27FC236}">
                <a16:creationId xmlns:a16="http://schemas.microsoft.com/office/drawing/2014/main" id="{3065995A-ADFA-424E-8E79-060CD9CD1880}"/>
              </a:ext>
            </a:extLst>
          </p:cNvPr>
          <p:cNvSpPr/>
          <p:nvPr userDrawn="1"/>
        </p:nvSpPr>
        <p:spPr>
          <a:xfrm rot="10800000">
            <a:off x="11492523" y="0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73651" y="1690688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73651" y="2514600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 descr="Tag=AccentColor&#10;Flavor=Light&#10;Target=Line">
            <a:extLst>
              <a:ext uri="{FF2B5EF4-FFF2-40B4-BE49-F238E27FC236}">
                <a16:creationId xmlns:a16="http://schemas.microsoft.com/office/drawing/2014/main" id="{D0520DAB-C1D4-4D6C-A6DC-D7EC7DD52AD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(S) 17" descr="Tag=AccentColor&#10;Flavor=Light&#10;Target=Line">
            <a:extLst>
              <a:ext uri="{FF2B5EF4-FFF2-40B4-BE49-F238E27FC236}">
                <a16:creationId xmlns:a16="http://schemas.microsoft.com/office/drawing/2014/main" id="{C30EEEA8-859F-4EA5-BF79-BCCA444C5E9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4">
            <a:extLst>
              <a:ext uri="{FF2B5EF4-FFF2-40B4-BE49-F238E27FC236}">
                <a16:creationId xmlns:a16="http://schemas.microsoft.com/office/drawing/2014/main" id="{EA948393-0FB5-4969-8C1D-8D80A6884E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26679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0" name="내용 개체 틀 5">
            <a:extLst>
              <a:ext uri="{FF2B5EF4-FFF2-40B4-BE49-F238E27FC236}">
                <a16:creationId xmlns:a16="http://schemas.microsoft.com/office/drawing/2014/main" id="{4ACFC3A6-17FC-4040-AC3E-76E9975C5A1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26679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64340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7BDB087A-3DA7-4017-A5B1-F130DC91F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F5A401-D6B7-4962-876B-5DB5840E4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9B907326-D737-439C-9190-476F49A5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5" y="539496"/>
            <a:ext cx="4907908" cy="2640432"/>
          </a:xfrm>
        </p:spPr>
        <p:txBody>
          <a:bodyPr rtlCol="0" anchor="t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00B68F67-401D-47DB-8256-A99FC6E99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401" y="539496"/>
            <a:ext cx="4956417" cy="264043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7F752DB1-6A0B-4783-9C40-800940EAFC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0624" y="3355848"/>
            <a:ext cx="5230368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4F09D8BB-76EC-4BB5-8860-21FBB2990A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50992" y="3355848"/>
            <a:ext cx="5843016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CADA8C2-1E19-4FCB-8656-240C92C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3352062"/>
            <a:ext cx="413642" cy="282013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CBF1133D-7CCD-4CD4-B2BA-F05FAE174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(S) 12">
            <a:extLst>
              <a:ext uri="{FF2B5EF4-FFF2-40B4-BE49-F238E27FC236}">
                <a16:creationId xmlns:a16="http://schemas.microsoft.com/office/drawing/2014/main" id="{0B2B0F32-F444-4A9F-8575-96F5D13E4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96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8941816-7203-4339-8B31-60B4107A1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A7A4606-69F4-4469-B7C4-4AF495ACE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/>
              <a:t>마스터 텍스트 스타일을 편집하려면 클릭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62D696-4404-4062-9387-925D9687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C415F07E-A8F5-473A-90AC-3BF5823C0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C0FC374E-BABB-4A9C-A608-04A2B9C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0256" y="1243584"/>
            <a:ext cx="4361688" cy="436168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97349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 rtlCol="0"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 anchor="ctr" anchorCtr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 anchor="ctr" anchorCtr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fld id="{3A4F6043-7A67-491B-98BC-F933DED7226D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07067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 rtlCol="0"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719606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 rtlCol="0"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 rtlCol="0"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893197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191478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91336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629900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rtlCol="0" anchor="b">
            <a:noAutofit/>
          </a:bodyPr>
          <a:lstStyle>
            <a:lvl1pPr>
              <a:defRPr sz="5200">
                <a:latin typeface="맑은 고딕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758513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581698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18623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649186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9833795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7261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2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1350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6" r:id="rId2"/>
    <p:sldLayoutId id="2147483808" r:id="rId3"/>
    <p:sldLayoutId id="2147483817" r:id="rId4"/>
    <p:sldLayoutId id="2147483795" r:id="rId5"/>
    <p:sldLayoutId id="2147483811" r:id="rId6"/>
    <p:sldLayoutId id="2147483816" r:id="rId7"/>
    <p:sldLayoutId id="2147483812" r:id="rId8"/>
    <p:sldLayoutId id="2147483813" r:id="rId9"/>
    <p:sldLayoutId id="2147483814" r:id="rId10"/>
    <p:sldLayoutId id="2147483815" r:id="rId11"/>
    <p:sldLayoutId id="2147483794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18" r:id="rId20"/>
    <p:sldLayoutId id="2147483819" r:id="rId21"/>
    <p:sldLayoutId id="2147483820" r:id="rId22"/>
    <p:sldLayoutId id="2147483821" r:id="rId23"/>
    <p:sldLayoutId id="2147483822" r:id="rId24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ts val="28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" TargetMode="External"/><Relationship Id="rId2" Type="http://schemas.openxmlformats.org/officeDocument/2006/relationships/hyperlink" Target="mailto:odsk@opendoors.or.kr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94257CD-11EF-4848-8D0C-C19CF6154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ko-KR" sz="4400" b="1" dirty="0">
                <a:solidFill>
                  <a:schemeClr val="tx1"/>
                </a:solidFill>
              </a:rPr>
              <a:t>Prayer</a:t>
            </a:r>
            <a:r>
              <a:rPr lang="ko-KR" altLang="en-US" sz="4400" b="1" dirty="0">
                <a:solidFill>
                  <a:schemeClr val="tx1"/>
                </a:solidFill>
              </a:rPr>
              <a:t> </a:t>
            </a:r>
            <a:r>
              <a:rPr lang="en-US" altLang="ko-KR" sz="4400" b="1" dirty="0">
                <a:solidFill>
                  <a:schemeClr val="tx1"/>
                </a:solidFill>
              </a:rPr>
              <a:t>Meeting </a:t>
            </a:r>
            <a:br>
              <a:rPr lang="en-US" altLang="ko-KR" sz="4400" b="1" dirty="0">
                <a:solidFill>
                  <a:schemeClr val="tx1"/>
                </a:solidFill>
              </a:rPr>
            </a:br>
            <a:r>
              <a:rPr lang="en-US" altLang="ko-KR" sz="4400" b="1" dirty="0">
                <a:solidFill>
                  <a:schemeClr val="tx1"/>
                </a:solidFill>
              </a:rPr>
              <a:t>for Persecuted Church Worldwide</a:t>
            </a:r>
            <a:endParaRPr lang="ko-KR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B5E34824-B508-4F9B-9AF8-D7C38E7F3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2023</a:t>
            </a:r>
            <a:r>
              <a:rPr lang="ko-KR" altLang="en-US" sz="2400" dirty="0">
                <a:solidFill>
                  <a:schemeClr val="tx1"/>
                </a:solidFill>
              </a:rPr>
              <a:t>년 </a:t>
            </a:r>
            <a:r>
              <a:rPr lang="en-US" altLang="ko-KR" sz="2400" dirty="0">
                <a:solidFill>
                  <a:schemeClr val="tx1"/>
                </a:solidFill>
              </a:rPr>
              <a:t>10</a:t>
            </a:r>
            <a:r>
              <a:rPr lang="ko-KR" altLang="en-US" sz="2400" dirty="0">
                <a:solidFill>
                  <a:schemeClr val="tx1"/>
                </a:solidFill>
              </a:rPr>
              <a:t>월 </a:t>
            </a:r>
            <a:r>
              <a:rPr lang="en-US" altLang="ko-KR" sz="2400" dirty="0">
                <a:solidFill>
                  <a:schemeClr val="tx1"/>
                </a:solidFill>
              </a:rPr>
              <a:t>17</a:t>
            </a:r>
            <a:r>
              <a:rPr lang="ko-KR" altLang="en-US" sz="2400" dirty="0">
                <a:solidFill>
                  <a:schemeClr val="tx1"/>
                </a:solidFill>
              </a:rPr>
              <a:t>일</a:t>
            </a:r>
            <a:r>
              <a:rPr lang="en-US" altLang="ko-KR" sz="2400" dirty="0">
                <a:solidFill>
                  <a:schemeClr val="tx1"/>
                </a:solidFill>
              </a:rPr>
              <a:t>(</a:t>
            </a:r>
            <a:r>
              <a:rPr lang="ko-KR" altLang="en-US" sz="2400" dirty="0">
                <a:solidFill>
                  <a:schemeClr val="tx1"/>
                </a:solidFill>
              </a:rPr>
              <a:t>화</a:t>
            </a:r>
            <a:r>
              <a:rPr lang="en-US" altLang="ko-KR" sz="24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회의 </a:t>
            </a:r>
            <a:r>
              <a:rPr lang="en-US" altLang="ko-KR" sz="2400" dirty="0">
                <a:solidFill>
                  <a:schemeClr val="tx1"/>
                </a:solidFill>
              </a:rPr>
              <a:t>ID 4286956103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아름다운 골짜기 뷰 ">
            <a:extLst>
              <a:ext uri="{FF2B5EF4-FFF2-40B4-BE49-F238E27FC236}">
                <a16:creationId xmlns:a16="http://schemas.microsoft.com/office/drawing/2014/main" id="{EA3154E3-48EB-46F9-97E2-357522ECA9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4271133"/>
          </a:xfrm>
        </p:spPr>
      </p:pic>
    </p:spTree>
    <p:extLst>
      <p:ext uri="{BB962C8B-B14F-4D97-AF65-F5344CB8AC3E}">
        <p14:creationId xmlns:p14="http://schemas.microsoft.com/office/powerpoint/2010/main" val="23712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pic>
        <p:nvPicPr>
          <p:cNvPr id="9" name="그림 개체 틀 8" descr="횐색 화분에 심겨진 나무&#10;">
            <a:extLst>
              <a:ext uri="{FF2B5EF4-FFF2-40B4-BE49-F238E27FC236}">
                <a16:creationId xmlns:a16="http://schemas.microsoft.com/office/drawing/2014/main" id="{1E6B9D47-876D-44E2-BD81-CA6326B97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77775"/>
            <a:ext cx="2587752" cy="1764792"/>
          </a:xfrm>
        </p:spPr>
      </p:pic>
      <p:pic>
        <p:nvPicPr>
          <p:cNvPr id="13" name="그림 개체 틀 12" descr="분홍색 꽃이 있는 둥근 꽃병">
            <a:extLst>
              <a:ext uri="{FF2B5EF4-FFF2-40B4-BE49-F238E27FC236}">
                <a16:creationId xmlns:a16="http://schemas.microsoft.com/office/drawing/2014/main" id="{62D3582E-2508-4DFB-ABB9-DC49A43021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06215"/>
            <a:ext cx="2587752" cy="1764792"/>
          </a:xfrm>
        </p:spPr>
      </p:pic>
      <p:pic>
        <p:nvPicPr>
          <p:cNvPr id="15" name="그림 개체 틀 14" descr="흔들리는 초">
            <a:extLst>
              <a:ext uri="{FF2B5EF4-FFF2-40B4-BE49-F238E27FC236}">
                <a16:creationId xmlns:a16="http://schemas.microsoft.com/office/drawing/2014/main" id="{0C3AC05D-D67B-4E82-931B-6049D7AFB5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2577775"/>
            <a:ext cx="1764792" cy="1764792"/>
          </a:xfrm>
        </p:spPr>
      </p:pic>
      <p:pic>
        <p:nvPicPr>
          <p:cNvPr id="11" name="그림 개체 틀 10" descr="테이블 위에 나뭇잎이 있는 꽃병">
            <a:extLst>
              <a:ext uri="{FF2B5EF4-FFF2-40B4-BE49-F238E27FC236}">
                <a16:creationId xmlns:a16="http://schemas.microsoft.com/office/drawing/2014/main" id="{1030725C-201C-4F03-B83B-2FC83EFE5B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4406575"/>
            <a:ext cx="1764792" cy="1764792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ko-KR" sz="2400" dirty="0">
                <a:solidFill>
                  <a:schemeClr val="tx1"/>
                </a:solidFill>
              </a:rPr>
              <a:t>찬양 </a:t>
            </a:r>
            <a:r>
              <a:rPr lang="en-US" altLang="ko-KR" sz="2400" dirty="0">
                <a:solidFill>
                  <a:schemeClr val="tx1"/>
                </a:solidFill>
              </a:rPr>
              <a:t>5’</a:t>
            </a:r>
            <a:r>
              <a:rPr lang="ko-KR" altLang="ko-KR" sz="2400" dirty="0">
                <a:solidFill>
                  <a:schemeClr val="tx1"/>
                </a:solidFill>
              </a:rPr>
              <a:t> 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OPENDOORS CORE VALUE(5’)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소그룹 </a:t>
            </a:r>
            <a:r>
              <a:rPr lang="ko-KR" altLang="ko-KR" sz="2400" dirty="0">
                <a:solidFill>
                  <a:schemeClr val="tx1"/>
                </a:solidFill>
              </a:rPr>
              <a:t>나눔 </a:t>
            </a:r>
            <a:r>
              <a:rPr lang="en-US" altLang="ko-KR" sz="2400" dirty="0">
                <a:solidFill>
                  <a:schemeClr val="tx1"/>
                </a:solidFill>
              </a:rPr>
              <a:t>15’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박해 받는 교</a:t>
            </a:r>
            <a:r>
              <a:rPr lang="ko-KR" altLang="ko-KR" sz="24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4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날짜 개체 틀 15">
            <a:extLst>
              <a:ext uri="{FF2B5EF4-FFF2-40B4-BE49-F238E27FC236}">
                <a16:creationId xmlns:a16="http://schemas.microsoft.com/office/drawing/2014/main" id="{77E04B0E-40F7-4745-B762-934BAE25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17" name="바닥글 개체 틀 16">
            <a:extLst>
              <a:ext uri="{FF2B5EF4-FFF2-40B4-BE49-F238E27FC236}">
                <a16:creationId xmlns:a16="http://schemas.microsoft.com/office/drawing/2014/main" id="{FAF00753-16A6-4826-97EB-67D8291B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462F07E0-F82E-47FF-AC43-8C4327B8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/>
          <a:lstStyle/>
          <a:p>
            <a:pPr rtl="0"/>
            <a:r>
              <a:rPr lang="ko-KR" dirty="0"/>
              <a:t>소개</a:t>
            </a:r>
          </a:p>
        </p:txBody>
      </p:sp>
      <p:pic>
        <p:nvPicPr>
          <p:cNvPr id="7" name="그림 개체 틀 6" descr="주방 조명 바 의자">
            <a:extLst>
              <a:ext uri="{FF2B5EF4-FFF2-40B4-BE49-F238E27FC236}">
                <a16:creationId xmlns:a16="http://schemas.microsoft.com/office/drawing/2014/main" id="{EA9B7612-A482-4B9C-A3B3-F8F6633DD3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85800"/>
            <a:ext cx="3072384" cy="5486344"/>
          </a:xfrm>
        </p:spPr>
      </p:pic>
      <p:pic>
        <p:nvPicPr>
          <p:cNvPr id="9" name="그림 개체 틀 8" descr="테이블 위에 나뭇잎이 있는 꽃병">
            <a:extLst>
              <a:ext uri="{FF2B5EF4-FFF2-40B4-BE49-F238E27FC236}">
                <a16:creationId xmlns:a16="http://schemas.microsoft.com/office/drawing/2014/main" id="{FDB84F1B-D77D-4765-963E-774A4301656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4680" y="685800"/>
            <a:ext cx="3072384" cy="5486344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오늘은 대전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충청지역 기도용사들을 초대했습니다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sz="1800" dirty="0"/>
              <a:t>함께 박해 받는 지체들을 위해 기도하며 섬겨 가기를 원합니다</a:t>
            </a:r>
            <a:r>
              <a:rPr lang="en-US" altLang="ko-KR" sz="1800" dirty="0"/>
              <a:t>. </a:t>
            </a:r>
            <a:endParaRPr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EB4CE206-F42E-4D3A-BF53-47DAC787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11" name="바닥글 개체 틀 10">
            <a:extLst>
              <a:ext uri="{FF2B5EF4-FFF2-40B4-BE49-F238E27FC236}">
                <a16:creationId xmlns:a16="http://schemas.microsoft.com/office/drawing/2014/main" id="{4DCB402D-A6C5-458C-9A07-A86DAE2F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D5AA3B13-D804-4BFF-A675-B65B813F8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3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96" y="457975"/>
            <a:ext cx="4731238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9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458668" y="505214"/>
            <a:ext cx="5849666" cy="590395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35056" y="1570668"/>
            <a:ext cx="4731238" cy="4386563"/>
          </a:xfrm>
        </p:spPr>
        <p:txBody>
          <a:bodyPr vert="horz" lIns="91392" tIns="45696" rIns="91392" bIns="45696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800" cap="small" dirty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3805" y="1037621"/>
            <a:ext cx="7063195" cy="895087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3.2. </a:t>
            </a:r>
            <a:r>
              <a:rPr lang="ko-KR" altLang="en-US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우리는 박해 받는 교회를 섬긴다</a:t>
            </a: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. 	</a:t>
            </a:r>
            <a:b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</a:b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    We are Persecuted Church driven.</a:t>
            </a:r>
            <a:endParaRPr lang="ko-KR" altLang="en-US" sz="2399" dirty="0">
              <a:solidFill>
                <a:schemeClr val="tx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77" y="2301594"/>
            <a:ext cx="6394307" cy="4406817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219380"/>
              </p:ext>
            </p:extLst>
          </p:nvPr>
        </p:nvGraphicFramePr>
        <p:xfrm>
          <a:off x="852995" y="2301593"/>
          <a:ext cx="4141986" cy="432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6806" y="2402952"/>
            <a:ext cx="3518139" cy="322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</a:rPr>
              <a:t>3.3. </a:t>
            </a:r>
            <a:r>
              <a:rPr lang="ko-KR" altLang="en-US" sz="2399" dirty="0">
                <a:solidFill>
                  <a:schemeClr val="tx1"/>
                </a:solidFill>
              </a:rPr>
              <a:t>우리는 성경의 사람이다</a:t>
            </a:r>
            <a:r>
              <a:rPr lang="en-US" altLang="ko-KR" sz="2399" dirty="0">
                <a:solidFill>
                  <a:schemeClr val="tx1"/>
                </a:solidFill>
              </a:rPr>
              <a:t>. 		</a:t>
            </a:r>
            <a:br>
              <a:rPr lang="en-US" altLang="ko-KR" sz="2399" dirty="0">
                <a:solidFill>
                  <a:schemeClr val="tx1"/>
                </a:solidFill>
              </a:rPr>
            </a:br>
            <a:r>
              <a:rPr lang="en-US" altLang="ko-KR" sz="2399" dirty="0">
                <a:solidFill>
                  <a:schemeClr val="tx1"/>
                </a:solidFill>
              </a:rPr>
              <a:t>    We are people of the Bible.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472" y="2402952"/>
            <a:ext cx="6029130" cy="42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4355" y="1124491"/>
            <a:ext cx="8117437" cy="886693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2371251"/>
            <a:ext cx="4590473" cy="4314016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6096000" y="2371251"/>
          <a:ext cx="4945792" cy="4314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lvl="1"/>
            <a:r>
              <a:rPr lang="ko-KR" altLang="en-US" dirty="0"/>
              <a:t>내가 생각하는 </a:t>
            </a:r>
            <a:endParaRPr lang="en-US" altLang="ko-KR" dirty="0"/>
          </a:p>
          <a:p>
            <a:pPr lvl="1"/>
            <a:r>
              <a:rPr lang="ko-KR" altLang="en-US" dirty="0"/>
              <a:t>오픈도어의 </a:t>
            </a:r>
            <a:r>
              <a:rPr lang="en-US" altLang="ko-KR" dirty="0"/>
              <a:t>DNA</a:t>
            </a:r>
            <a:r>
              <a:rPr lang="ko-KR" altLang="en-US" dirty="0"/>
              <a:t>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9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/>
          <a:lstStyle/>
          <a:p>
            <a:pPr rtl="0"/>
            <a:r>
              <a:rPr lang="ko-KR" altLang="en-US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박해 받는 교회를 위한 기도</a:t>
            </a:r>
            <a:r>
              <a:rPr lang="en-US" altLang="ko-KR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(30')</a:t>
            </a:r>
            <a:endParaRPr 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뭇잎, 책, 장식품, 의자가 있는 탁자 위의 꽃병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3096" y="0"/>
            <a:ext cx="5020056" cy="6848856"/>
          </a:xfrm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01871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29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Morocco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120" y="1400388"/>
            <a:ext cx="5674455" cy="49992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ko-KR" altLang="en-US" sz="1100" dirty="0"/>
              <a:t>“</a:t>
            </a:r>
            <a:r>
              <a:rPr lang="ko-KR" altLang="en-US" sz="1000" dirty="0"/>
              <a:t>두려워하지 말라 내가 너와 함께 함이라 놀라지 말라 나는 네 하나님이 됨이라 내가 너를 굳세게 하리라 참으로 너를 도와 주리라 참으로 나의 의로운 오른손으로 너를 붙들리라</a:t>
            </a:r>
            <a:r>
              <a:rPr lang="en-US" altLang="ko-KR" sz="1000" dirty="0"/>
              <a:t>" (</a:t>
            </a:r>
            <a:r>
              <a:rPr lang="ko-KR" altLang="en-US" sz="1000" dirty="0"/>
              <a:t>사</a:t>
            </a:r>
            <a:r>
              <a:rPr lang="en-US" altLang="ko-KR" sz="1000" dirty="0"/>
              <a:t>41:10) </a:t>
            </a:r>
            <a:endParaRPr lang="ko-KR" altLang="en-US" sz="54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120" y="2147977"/>
            <a:ext cx="5674455" cy="4321834"/>
          </a:xfrm>
        </p:spPr>
        <p:txBody>
          <a:bodyPr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/>
              <a:t>북아프리카에서는 </a:t>
            </a:r>
            <a:r>
              <a:rPr lang="en-US" altLang="ko-KR" sz="1050" dirty="0"/>
              <a:t>'</a:t>
            </a:r>
            <a:r>
              <a:rPr lang="ko-KR" altLang="en-US" sz="1050" dirty="0"/>
              <a:t>무슬림의 믿음을 흔드는 것</a:t>
            </a:r>
            <a:r>
              <a:rPr lang="en-US" altLang="ko-KR" sz="1050" dirty="0"/>
              <a:t>'</a:t>
            </a:r>
            <a:r>
              <a:rPr lang="ko-KR" altLang="en-US" sz="1050" dirty="0"/>
              <a:t>이 범죄입니다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기독교인이 자신의 신앙에 대해 다른 사람에게 이야기하면 체포와 기소를 당할 위험이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이러한 법적 배경으로 인해 이슬람에서 기독교로 개종한 모로코인은 신앙을 포기하라는 사적으로나 공개적으로 강력한 압력에 직면합니다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개종자는 자녀의 상속권과 양육권을 상실하는 처벌을 받습니다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어떤 경우에는 기독교인이 성경을 소지하고 있거나 이슬람교인과 기독교 신앙에 대해 이야기했다는 이유로 체포되어 벌금을 물기도 합니다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그러나 기독교인을 위험에 빠뜨리는 것은 개종 금지법만이 아닙니다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이 지역에서 활동하는 이슬람 극단주의자들과 함께 기독교인들은 신앙을 이유로 폭력적인 공격의 위협에 직면해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공적 영역에서 기독교인들은 정부의 심문</a:t>
            </a:r>
            <a:r>
              <a:rPr lang="en-US" altLang="ko-KR" sz="1050" dirty="0"/>
              <a:t>, </a:t>
            </a:r>
            <a:r>
              <a:rPr lang="ko-KR" altLang="en-US" sz="1050" dirty="0"/>
              <a:t>구타 또는 투옥의 대상이 됩니다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기독교 자료의 배포는 제한되며 기독교인은 괴롭힘을 당할 수 있으며 심지어 성경을 가지고 있는 것이 발각되면 구타와 투옥까지 당할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온라인에서도 그리스도인들은 신앙과 자기 표현을 위해 사이버 괴롭힘을 당할 위험이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가족과 사회의 압력은 기독교인 을 고립시키거나 이주하도록 강요할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기독교인에 대한 압력은 어떤 형태의 성도간 교제를 나누고 유지하는 것을 어렵게 만듭니다</a:t>
            </a:r>
            <a:r>
              <a:rPr lang="en-US" altLang="ko-KR" sz="1050" dirty="0"/>
              <a:t>.</a:t>
            </a:r>
            <a:endParaRPr lang="ko-KR" altLang="ko-KR" sz="105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11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2295" y="1400388"/>
            <a:ext cx="4585320" cy="4370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오픈도어는 북아프리카 지역 파트너 및 교회와 협력해 리더십 교육</a:t>
            </a:r>
            <a:r>
              <a:rPr lang="en-US" altLang="ko-KR" sz="1000" dirty="0"/>
              <a:t>, </a:t>
            </a:r>
            <a:r>
              <a:rPr lang="ko-KR" altLang="en-US" sz="1000" dirty="0"/>
              <a:t>제자 훈련</a:t>
            </a:r>
            <a:r>
              <a:rPr lang="en-US" altLang="ko-KR" sz="1000" dirty="0"/>
              <a:t>, </a:t>
            </a:r>
            <a:r>
              <a:rPr lang="ko-KR" altLang="en-US" sz="1000" dirty="0"/>
              <a:t>생계 지원</a:t>
            </a:r>
            <a:r>
              <a:rPr lang="en-US" altLang="ko-KR" sz="1000" dirty="0"/>
              <a:t>, </a:t>
            </a:r>
            <a:r>
              <a:rPr lang="ko-KR" altLang="en-US" sz="1000" dirty="0"/>
              <a:t>성경 및 목회 돌봄 등을 제공하고 있습니다</a:t>
            </a:r>
            <a:r>
              <a:rPr lang="en-US" altLang="ko-KR" sz="1000" dirty="0"/>
              <a:t>.</a:t>
            </a:r>
            <a:endParaRPr lang="ko-KR" altLang="en-US" sz="3691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7137748" y="2262184"/>
            <a:ext cx="3987452" cy="3979957"/>
          </a:xfrm>
        </p:spPr>
      </p:pic>
    </p:spTree>
    <p:extLst>
      <p:ext uri="{BB962C8B-B14F-4D97-AF65-F5344CB8AC3E}">
        <p14:creationId xmlns:p14="http://schemas.microsoft.com/office/powerpoint/2010/main" val="271762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599630" cy="1572606"/>
          </a:xfrm>
        </p:spPr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29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</a:t>
            </a:r>
            <a:r>
              <a:rPr lang="en-US" altLang="ko-KR" sz="4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Morocco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23-10-17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12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/>
              <a:t>북아프리카의 모든 종교에 대한 관용과 기독교인들이 함께 모일 수 있는 자유를 위해 </a:t>
            </a:r>
            <a:endParaRPr lang="en-US" altLang="ko-KR" sz="1050" dirty="0"/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신앙이 알려진 개종자들을 위한 준비와</a:t>
            </a:r>
            <a:r>
              <a:rPr lang="en-US" altLang="ko-KR" sz="1050" dirty="0"/>
              <a:t> </a:t>
            </a:r>
            <a:r>
              <a:rPr lang="ko-KR" altLang="en-US" sz="1050" dirty="0"/>
              <a:t>가족과 친구들의 일자리와 지원을 위해 </a:t>
            </a:r>
            <a:endParaRPr lang="en-US" altLang="ko-KR" sz="1050" dirty="0"/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자료에 접근하기 어려운 경우에도 북아프리카 기독교인의 신앙 강화를 위해</a:t>
            </a:r>
            <a:endParaRPr lang="en-US" altLang="ko-KR" sz="23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13115" y="977409"/>
            <a:ext cx="4590542" cy="208661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3657" y="977409"/>
            <a:ext cx="2565504" cy="208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64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623127"/>
            <a:ext cx="6142247" cy="323853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200" dirty="0"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물질적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</a:t>
            </a:r>
            <a:endParaRPr lang="ko-KR" altLang="en-US" sz="12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D333C5-8EF1-FB8A-BA87-6274D3A0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4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4400" dirty="0"/>
            </a:br>
            <a:r>
              <a:rPr lang="en-US" altLang="ko-KR" sz="4400" dirty="0"/>
              <a:t>“Warm Launch” 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따뜻한 시작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690139-0EBB-C9CD-B803-D7CFBF87C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1" y="2130725"/>
            <a:ext cx="5081587" cy="40802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sz="1100" dirty="0">
                <a:solidFill>
                  <a:srgbClr val="0070C0"/>
                </a:solidFill>
              </a:rPr>
              <a:t>'Love Africa’</a:t>
            </a:r>
            <a:r>
              <a:rPr lang="ko-KR" altLang="en-US" sz="1100" dirty="0">
                <a:solidFill>
                  <a:srgbClr val="0070C0"/>
                </a:solidFill>
              </a:rPr>
              <a:t>는 교회를 향하여 박해에 대비하라고 가르쳤습니다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당시 네덜란드 뉴스 기사에서는 이를 “역사적인” 회의라고 불렀습니다</a:t>
            </a:r>
            <a:r>
              <a:rPr lang="en-US" altLang="ko-KR" sz="1100" dirty="0"/>
              <a:t>. 1978</a:t>
            </a:r>
            <a:r>
              <a:rPr lang="ko-KR" altLang="en-US" sz="1100" dirty="0"/>
              <a:t>년 </a:t>
            </a:r>
            <a:r>
              <a:rPr lang="en-US" altLang="ko-KR" sz="1100" dirty="0"/>
              <a:t>5</a:t>
            </a:r>
            <a:r>
              <a:rPr lang="ko-KR" altLang="en-US" sz="1100" dirty="0"/>
              <a:t>월 </a:t>
            </a:r>
            <a:r>
              <a:rPr lang="en-US" altLang="ko-KR" sz="1100" dirty="0"/>
              <a:t>8</a:t>
            </a:r>
            <a:r>
              <a:rPr lang="ko-KR" altLang="en-US" sz="1100" dirty="0"/>
              <a:t>일부터 </a:t>
            </a:r>
            <a:r>
              <a:rPr lang="en-US" altLang="ko-KR" sz="1100" dirty="0"/>
              <a:t>13</a:t>
            </a:r>
            <a:r>
              <a:rPr lang="ko-KR" altLang="en-US" sz="1100" dirty="0"/>
              <a:t>일까지 거의 </a:t>
            </a:r>
            <a:r>
              <a:rPr lang="en-US" altLang="ko-KR" sz="1100" dirty="0"/>
              <a:t>300</a:t>
            </a:r>
            <a:r>
              <a:rPr lang="ko-KR" altLang="en-US" sz="1100" dirty="0"/>
              <a:t>명의 교회 지도자들과 다른 사람들이 가까운 미래에 닥칠 고통에 대비하기 위해 남아프리카 말라위에 모였습니다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그 컨퍼런스 이후 </a:t>
            </a:r>
            <a:r>
              <a:rPr lang="en-US" altLang="ko-KR" sz="1100" dirty="0"/>
              <a:t>Open Doors</a:t>
            </a:r>
            <a:r>
              <a:rPr lang="ko-KR" altLang="en-US" sz="1100" dirty="0"/>
              <a:t>는 많은 아프리카 국가의 지역 교회와 기타 파트너를 통해 사역을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성경 배포와 박해 극복 훈련</a:t>
            </a:r>
            <a:r>
              <a:rPr lang="en-US" altLang="ko-KR" sz="1100" dirty="0"/>
              <a:t>, </a:t>
            </a:r>
            <a:r>
              <a:rPr lang="ko-KR" altLang="en-US" sz="1100" dirty="0"/>
              <a:t>사회 경제적 개발</a:t>
            </a:r>
            <a:r>
              <a:rPr lang="en-US" altLang="ko-KR" sz="1100" dirty="0"/>
              <a:t>, </a:t>
            </a:r>
            <a:r>
              <a:rPr lang="ko-KR" altLang="en-US" sz="1100" dirty="0"/>
              <a:t>트라우마 치료</a:t>
            </a:r>
            <a:r>
              <a:rPr lang="en-US" altLang="ko-KR" sz="1100" dirty="0"/>
              <a:t>, </a:t>
            </a:r>
            <a:r>
              <a:rPr lang="ko-KR" altLang="en-US" sz="1100" dirty="0"/>
              <a:t>옹호 및 구호 지원 등을 통해 박해 받는 교회를 지원하는 여러 방법이 수반되었습니다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지난 </a:t>
            </a:r>
            <a:r>
              <a:rPr lang="en-US" altLang="ko-KR" sz="1100" dirty="0"/>
              <a:t>45</a:t>
            </a:r>
            <a:r>
              <a:rPr lang="ko-KR" altLang="en-US" sz="1100" dirty="0"/>
              <a:t>년 동안 이러한 모든 형태의 지원은 많은 사하라 사막 이남의 신자들이 신앙에 헌신하고 인내하는 데 도움이 되었습니다</a:t>
            </a:r>
            <a:r>
              <a:rPr lang="en-US" altLang="ko-KR" sz="1100" dirty="0"/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사하라 이남 아프리카에서의 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45</a:t>
            </a: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OD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는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1970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년대 후반에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12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 정도의 사역자로 시작되었습니다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현재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박해 받는 교회에는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380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명의 동료들이 섬기고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예산은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2008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년부터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2018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 사이에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1,000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만 달러로 두 배로 늘어났으며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그 이후로 다시 두 배 이상 늘어났습니다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사역은 처음에는 앙골라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모잠비크 등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공산주의 국가에 초점을 맞추었지만 곧 나이지리아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케냐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탄자니아 및 기타 국가에서 활동을 시작했습니다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오늘날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개국에서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 이상의 프로그램과 더 많은 활동이 진행되고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1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682AC1C-B201-C900-145A-48906D2671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3313" y="2130725"/>
            <a:ext cx="3137850" cy="373093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숫자로 본 </a:t>
            </a:r>
            <a:r>
              <a:rPr lang="en-US" altLang="ko-KR" sz="1100" dirty="0">
                <a:solidFill>
                  <a:srgbClr val="0070C0"/>
                </a:solidFill>
              </a:rPr>
              <a:t>Warm Launch(</a:t>
            </a:r>
            <a:r>
              <a:rPr lang="ko-KR" altLang="en-US" sz="1100" dirty="0">
                <a:solidFill>
                  <a:srgbClr val="0070C0"/>
                </a:solidFill>
              </a:rPr>
              <a:t>토고의 수도 로메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dirty="0"/>
              <a:t>25</a:t>
            </a:r>
            <a:r>
              <a:rPr lang="ko-KR" altLang="en-US" sz="1100" dirty="0"/>
              <a:t>개국 대표 </a:t>
            </a:r>
            <a:r>
              <a:rPr lang="en-US" altLang="ko-KR" sz="1100" dirty="0"/>
              <a:t>100</a:t>
            </a:r>
            <a:r>
              <a:rPr lang="ko-KR" altLang="en-US" sz="1100" dirty="0"/>
              <a:t>여명 참석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ko-KR" altLang="en-US" sz="1100" dirty="0"/>
              <a:t>참석자 중 </a:t>
            </a:r>
            <a:r>
              <a:rPr lang="en-US" altLang="ko-KR" sz="1100" dirty="0"/>
              <a:t>30%</a:t>
            </a:r>
            <a:r>
              <a:rPr lang="ko-KR" altLang="en-US" sz="1100" dirty="0"/>
              <a:t>가 </a:t>
            </a:r>
            <a:r>
              <a:rPr lang="en-US" altLang="ko-KR" sz="1100" dirty="0"/>
              <a:t>25</a:t>
            </a:r>
            <a:r>
              <a:rPr lang="ko-KR" altLang="en-US" sz="1100" dirty="0"/>
              <a:t>세 미만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en-US" altLang="ko-KR" sz="1100" dirty="0"/>
              <a:t>4</a:t>
            </a:r>
            <a:r>
              <a:rPr lang="ko-KR" altLang="en-US" sz="1100" dirty="0"/>
              <a:t>개 전문 그룹</a:t>
            </a:r>
            <a:r>
              <a:rPr lang="en-US" altLang="ko-KR" sz="1100" dirty="0"/>
              <a:t>: 1)</a:t>
            </a:r>
            <a:r>
              <a:rPr lang="ko-KR" altLang="en-US" sz="1100" dirty="0"/>
              <a:t>교회 지도자</a:t>
            </a:r>
            <a:r>
              <a:rPr lang="en-US" altLang="ko-KR" sz="1100" dirty="0"/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2)</a:t>
            </a:r>
            <a:r>
              <a:rPr lang="ko-KR" altLang="en-US" sz="1100" dirty="0"/>
              <a:t>시민사회</a:t>
            </a:r>
            <a:r>
              <a:rPr lang="en-US" altLang="ko-KR" sz="1100" dirty="0"/>
              <a:t>, </a:t>
            </a:r>
            <a:r>
              <a:rPr lang="ko-KR" altLang="en-US" sz="1100" dirty="0"/>
              <a:t>정치인</a:t>
            </a:r>
            <a:r>
              <a:rPr lang="en-US" altLang="ko-KR" sz="1100" dirty="0"/>
              <a:t>,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3) </a:t>
            </a:r>
            <a:r>
              <a:rPr lang="ko-KR" altLang="en-US" sz="1100" dirty="0"/>
              <a:t>언론인</a:t>
            </a:r>
            <a:r>
              <a:rPr lang="en-US" altLang="ko-KR" sz="1100" dirty="0"/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4) </a:t>
            </a:r>
            <a:r>
              <a:rPr lang="ko-KR" altLang="en-US" sz="1100" dirty="0"/>
              <a:t>변호사 그룹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ko-KR" altLang="en-US" sz="1100" dirty="0"/>
              <a:t>부르키나파소는 언론인과 변호사 등 </a:t>
            </a:r>
            <a:r>
              <a:rPr lang="en-US" altLang="ko-KR" sz="1100" dirty="0"/>
              <a:t>7</a:t>
            </a:r>
            <a:r>
              <a:rPr lang="ko-KR" altLang="en-US" sz="1100" dirty="0"/>
              <a:t>명의 팀과 함께 참석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en-US" altLang="ko-KR" sz="1100" dirty="0"/>
              <a:t>77</a:t>
            </a:r>
            <a:r>
              <a:rPr lang="ko-KR" altLang="en-US" sz="1100" dirty="0"/>
              <a:t>명이 선언문에 서명</a:t>
            </a:r>
          </a:p>
        </p:txBody>
      </p:sp>
      <p:pic>
        <p:nvPicPr>
          <p:cNvPr id="8" name="그림 7" descr="의류, 텍스트, 인간의 얼굴, 스크린샷이(가) 표시된 사진&#10;&#10;자동 생성된 설명">
            <a:extLst>
              <a:ext uri="{FF2B5EF4-FFF2-40B4-BE49-F238E27FC236}">
                <a16:creationId xmlns:a16="http://schemas.microsoft.com/office/drawing/2014/main" id="{21ADA8C1-BC5C-1648-CCE9-3E679AD3A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4688" y="2130725"/>
            <a:ext cx="2787312" cy="372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08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4D247-08B7-3EE7-2667-9B75BF0A1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400" dirty="0"/>
              <a:t>아프리카의 군사 쿠데타</a:t>
            </a:r>
            <a:r>
              <a:rPr lang="en-US" altLang="ko-KR" sz="2400" dirty="0"/>
              <a:t>: </a:t>
            </a:r>
            <a:r>
              <a:rPr lang="ko-KR" altLang="en-US" sz="2400" dirty="0"/>
              <a:t>최근 급증에 대한 </a:t>
            </a:r>
            <a:r>
              <a:rPr lang="en-US" altLang="ko-KR" sz="2400" dirty="0"/>
              <a:t>WWR </a:t>
            </a:r>
            <a:r>
              <a:rPr lang="ko-KR" altLang="en-US" sz="2400" dirty="0"/>
              <a:t>보고서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B071027-3C97-E820-0364-F35A89DC87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5003560" cy="3991951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아프리카 국가들이 특히 군사 쿠데타에 취약한가요</a:t>
            </a:r>
            <a:r>
              <a:rPr lang="en-US" altLang="ko-KR" dirty="0"/>
              <a:t>? </a:t>
            </a:r>
            <a:r>
              <a:rPr lang="ko-KR" altLang="en-US" dirty="0"/>
              <a:t>그렇다면 그 이유는 무엇입니까</a:t>
            </a:r>
            <a:r>
              <a:rPr lang="en-US" altLang="ko-KR" dirty="0"/>
              <a:t>? </a:t>
            </a:r>
            <a:r>
              <a:rPr lang="ko-KR" altLang="en-US" dirty="0"/>
              <a:t>원인은 무엇이며 결과는 무엇입니까</a:t>
            </a:r>
            <a:r>
              <a:rPr lang="en-US" altLang="ko-KR" dirty="0"/>
              <a:t>? </a:t>
            </a:r>
            <a:r>
              <a:rPr lang="ko-KR" altLang="en-US" dirty="0"/>
              <a:t>이러한 질문은 최근 가봉</a:t>
            </a:r>
            <a:r>
              <a:rPr lang="en-US" altLang="ko-KR" dirty="0"/>
              <a:t>(2023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 </a:t>
            </a:r>
            <a:r>
              <a:rPr lang="en-US" altLang="ko-KR" dirty="0"/>
              <a:t>30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과 니제르</a:t>
            </a:r>
            <a:r>
              <a:rPr lang="en-US" altLang="ko-KR" dirty="0"/>
              <a:t>(2023</a:t>
            </a:r>
            <a:r>
              <a:rPr lang="ko-KR" altLang="en-US" dirty="0"/>
              <a:t>년 </a:t>
            </a:r>
            <a:r>
              <a:rPr lang="en-US" altLang="ko-KR" dirty="0"/>
              <a:t>7</a:t>
            </a:r>
            <a:r>
              <a:rPr lang="ko-KR" altLang="en-US" dirty="0"/>
              <a:t>월 </a:t>
            </a:r>
            <a:r>
              <a:rPr lang="en-US" altLang="ko-KR" dirty="0"/>
              <a:t>26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에서 발생한 쿠데타 이후 연구 전문가들에 의해 논의되고 있습니다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오픈도어는 당연히 쿠데타 성공 이후 기독교 공동체에</a:t>
            </a:r>
            <a:r>
              <a:rPr lang="en-US" altLang="ko-KR" dirty="0"/>
              <a:t> </a:t>
            </a:r>
            <a:r>
              <a:rPr lang="ko-KR" altLang="en-US" dirty="0"/>
              <a:t>어떤 변화가 있는지에 관심이 있습니다</a:t>
            </a:r>
            <a:r>
              <a:rPr lang="en-US" altLang="ko-KR" dirty="0"/>
              <a:t>. </a:t>
            </a:r>
            <a:r>
              <a:rPr lang="ko-KR" altLang="en-US" dirty="0"/>
              <a:t>일반적으로 군사 정권이 비판을 싫어 하고</a:t>
            </a:r>
            <a:r>
              <a:rPr lang="en-US" altLang="ko-KR" dirty="0"/>
              <a:t>,</a:t>
            </a:r>
            <a:r>
              <a:rPr lang="ko-KR" altLang="en-US" dirty="0"/>
              <a:t> 종교의 자유를 포함한 기타 자유를 억압하는 권위주의 정권으로 전환하는 경우가 많다는 것은 잘 알려져 있습니다</a:t>
            </a:r>
            <a:r>
              <a:rPr lang="en-US" altLang="ko-KR" dirty="0"/>
              <a:t>. </a:t>
            </a:r>
            <a:r>
              <a:rPr lang="ko-KR" altLang="en-US" dirty="0"/>
              <a:t>이러한 상황에서는 기독교인의 권리가 짓밟힐 가능성이 높습니다</a:t>
            </a:r>
            <a:r>
              <a:rPr lang="en-US" altLang="ko-KR" dirty="0"/>
              <a:t>.</a:t>
            </a:r>
            <a:r>
              <a:rPr lang="ko-KR" altLang="en-US" dirty="0"/>
              <a:t>이 짧은 보고서는 다섯 가지 중요한 질문을 탐구합니다</a:t>
            </a:r>
            <a:r>
              <a:rPr lang="en-US" altLang="ko-KR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최근 아프리카에서 다시 일어나는 군사 쿠데타를 하나의 추세로 분류할 수 있을까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군인들이 쿠데타를 선동하도록 동기를 부여하는 근본적인 요인은 무엇입니까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개입을 촉발하는 사회 정치적 또는 경제적 조건은 무엇입니까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현상은 거버넌스 상태와 민주적 제도에 어떤 영향을 미치나요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군사적 개입으로 피해를 입은 국가의 기독교 공동체는 어떤 영향을 받습니까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CFEA27AB-D03D-F4C1-27FE-75228649F8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08164" y="2332649"/>
            <a:ext cx="3265562" cy="3529013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AFDE1A0-6C94-9D98-6FBE-8577461E1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E6660AE-8A1E-C62C-6DAF-1C5240F47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F573D1-54D9-ACFE-16C3-32D9F6793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15</a:t>
            </a:fld>
            <a:endParaRPr lang="ko-KR" altLang="en-US" noProof="0"/>
          </a:p>
        </p:txBody>
      </p:sp>
      <p:pic>
        <p:nvPicPr>
          <p:cNvPr id="11" name="그림 10" descr="지도, 텍스트, 아틀라스이(가) 표시된 사진&#10;&#10;자동 생성된 설명">
            <a:extLst>
              <a:ext uri="{FF2B5EF4-FFF2-40B4-BE49-F238E27FC236}">
                <a16:creationId xmlns:a16="http://schemas.microsoft.com/office/drawing/2014/main" id="{A047F11B-20B1-4086-5962-04C3297F0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271" y="2329132"/>
            <a:ext cx="32655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90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1EABE9-782E-D426-CB7D-2AF97B8AE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2. </a:t>
            </a:r>
            <a:r>
              <a:rPr lang="ko-KR" altLang="en-US" sz="2800" dirty="0"/>
              <a:t>최근 군사쿠데타가 부활하는 추세인가요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B2E47B2-029E-EC04-9279-1495F8CDF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dirty="0"/>
              <a:t>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 </a:t>
            </a:r>
            <a:r>
              <a:rPr lang="en-US" altLang="ko-KR" dirty="0"/>
              <a:t>30</a:t>
            </a:r>
            <a:r>
              <a:rPr lang="ko-KR" altLang="en-US" dirty="0"/>
              <a:t>일 가봉</a:t>
            </a:r>
            <a:r>
              <a:rPr lang="en-US" altLang="ko-KR" dirty="0"/>
              <a:t>,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알리 봉고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poqa Han Sans Neo"/>
              </a:rPr>
              <a:t>온딤바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poqa Han Sans Neo"/>
              </a:rPr>
              <a:t>(64)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대통령의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poqa Han Sans Neo"/>
              </a:rPr>
              <a:t>3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연임 확정 후 쿠데타가 발발</a:t>
            </a:r>
            <a:endParaRPr lang="en-US" altLang="ko-KR" b="0" i="0" dirty="0">
              <a:solidFill>
                <a:srgbClr val="000000"/>
              </a:solidFill>
              <a:effectLst/>
              <a:latin typeface="Spoqa Han Sans Neo"/>
            </a:endParaRPr>
          </a:p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2023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년 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7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월 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26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일 니제르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, </a:t>
            </a:r>
            <a:r>
              <a:rPr lang="ko-KR" altLang="en-US" i="0" dirty="0">
                <a:solidFill>
                  <a:srgbClr val="666666"/>
                </a:solidFill>
                <a:effectLst/>
                <a:latin typeface="Dotum sans-serif"/>
              </a:rPr>
              <a:t>모하메드 </a:t>
            </a:r>
            <a:r>
              <a:rPr lang="ko-KR" altLang="en-US" i="0" dirty="0" err="1">
                <a:solidFill>
                  <a:srgbClr val="666666"/>
                </a:solidFill>
                <a:effectLst/>
                <a:latin typeface="Dotum sans-serif"/>
              </a:rPr>
              <a:t>바줌</a:t>
            </a:r>
            <a:r>
              <a:rPr lang="ko-KR" altLang="en-US" i="0" dirty="0">
                <a:solidFill>
                  <a:srgbClr val="666666"/>
                </a:solidFill>
                <a:effectLst/>
                <a:latin typeface="Dotum sans-serif"/>
              </a:rPr>
              <a:t> 대통령 축출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2022</a:t>
            </a:r>
            <a:r>
              <a:rPr lang="ko-KR" altLang="en-US" dirty="0"/>
              <a:t>년 </a:t>
            </a:r>
            <a:r>
              <a:rPr lang="en-US" altLang="ko-KR" dirty="0"/>
              <a:t>12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</a:t>
            </a:r>
            <a:r>
              <a:rPr lang="en-US" altLang="ko-KR" dirty="0"/>
              <a:t> </a:t>
            </a:r>
            <a:r>
              <a:rPr lang="ko-KR" altLang="en-US" dirty="0"/>
              <a:t>감비아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2022</a:t>
            </a:r>
            <a:r>
              <a:rPr lang="ko-KR" altLang="en-US" dirty="0"/>
              <a:t>년 </a:t>
            </a:r>
            <a:r>
              <a:rPr lang="en-US" altLang="ko-KR" dirty="0"/>
              <a:t>2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 </a:t>
            </a:r>
            <a:r>
              <a:rPr lang="ko-KR" altLang="en-US" dirty="0" err="1"/>
              <a:t>브르키나</a:t>
            </a:r>
            <a:r>
              <a:rPr lang="ko-KR" altLang="en-US" dirty="0"/>
              <a:t> </a:t>
            </a:r>
            <a:r>
              <a:rPr lang="ko-KR" altLang="en-US" dirty="0" err="1"/>
              <a:t>파소</a:t>
            </a:r>
            <a:r>
              <a:rPr lang="en-US" altLang="ko-KR" dirty="0"/>
              <a:t>, </a:t>
            </a:r>
            <a:r>
              <a:rPr lang="ko-KR" altLang="en-US" dirty="0"/>
              <a:t>기니 비사우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6</a:t>
            </a:r>
            <a:r>
              <a:rPr lang="ko-KR" altLang="en-US" dirty="0"/>
              <a:t>번의 쿠데타 시도</a:t>
            </a:r>
            <a:r>
              <a:rPr lang="en-US" altLang="ko-KR" dirty="0"/>
              <a:t>(4</a:t>
            </a:r>
            <a:r>
              <a:rPr lang="ko-KR" altLang="en-US" dirty="0"/>
              <a:t>회 성공</a:t>
            </a:r>
            <a:r>
              <a:rPr lang="en-US" altLang="ko-KR" dirty="0"/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 수단의 </a:t>
            </a:r>
            <a:r>
              <a:rPr lang="en-US" altLang="ko-KR" dirty="0"/>
              <a:t>2</a:t>
            </a:r>
            <a:r>
              <a:rPr lang="ko-KR" altLang="en-US" dirty="0"/>
              <a:t>차 쿠데타 군부의 전권 장악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2019</a:t>
            </a:r>
            <a:r>
              <a:rPr lang="ko-KR" altLang="en-US" dirty="0"/>
              <a:t>년 </a:t>
            </a:r>
            <a:r>
              <a:rPr lang="en-US" altLang="ko-KR" dirty="0"/>
              <a:t>4</a:t>
            </a:r>
            <a:r>
              <a:rPr lang="ko-KR" altLang="en-US" dirty="0"/>
              <a:t>월 수단 오마르 알 </a:t>
            </a:r>
            <a:r>
              <a:rPr lang="ko-KR" altLang="en-US" dirty="0" err="1"/>
              <a:t>바시르</a:t>
            </a:r>
            <a:r>
              <a:rPr lang="en-US" altLang="ko-KR" dirty="0"/>
              <a:t>(</a:t>
            </a:r>
            <a:r>
              <a:rPr lang="ko-KR" altLang="en-US" dirty="0"/>
              <a:t>장기집권</a:t>
            </a:r>
            <a:r>
              <a:rPr lang="en-US" altLang="ko-KR" dirty="0"/>
              <a:t>)</a:t>
            </a:r>
            <a:r>
              <a:rPr lang="ko-KR" altLang="en-US" dirty="0"/>
              <a:t> 제거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/>
              <a:t>아프리카 연합의 평화 및 안전 보장 이사회 의장인 </a:t>
            </a:r>
            <a:r>
              <a:rPr lang="ko-KR" altLang="en-US" dirty="0" err="1"/>
              <a:t>방콜레</a:t>
            </a:r>
            <a:r>
              <a:rPr lang="ko-KR" altLang="en-US" dirty="0"/>
              <a:t> </a:t>
            </a:r>
            <a:r>
              <a:rPr lang="ko-KR" altLang="en-US" dirty="0" err="1"/>
              <a:t>아데오예</a:t>
            </a:r>
            <a:r>
              <a:rPr lang="en-US" altLang="ko-KR" dirty="0"/>
              <a:t>(Bankole Adeoye): </a:t>
            </a:r>
            <a:r>
              <a:rPr lang="ko-KR" altLang="en-US" dirty="0"/>
              <a:t>아프리카 연합 역사상 </a:t>
            </a:r>
            <a:r>
              <a:rPr lang="en-US" altLang="ko-KR" dirty="0"/>
              <a:t>1</a:t>
            </a:r>
            <a:r>
              <a:rPr lang="ko-KR" altLang="en-US" dirty="0"/>
              <a:t>년 또는 </a:t>
            </a:r>
            <a:r>
              <a:rPr lang="en-US" altLang="ko-KR" dirty="0"/>
              <a:t>12</a:t>
            </a:r>
            <a:r>
              <a:rPr lang="ko-KR" altLang="en-US" dirty="0"/>
              <a:t>개월 기간 내에 </a:t>
            </a:r>
            <a:r>
              <a:rPr lang="en-US" altLang="ko-KR" dirty="0"/>
              <a:t>4</a:t>
            </a:r>
            <a:r>
              <a:rPr lang="ko-KR" altLang="en-US" dirty="0"/>
              <a:t>개 국가 정권이 정지된 것을 본 적이 없습니다</a:t>
            </a:r>
            <a:r>
              <a:rPr lang="en-US" altLang="ko-KR" dirty="0"/>
              <a:t>.”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C24C0579-FBF4-10A7-B66D-CAD5ED15CF8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미국 연구원 </a:t>
            </a:r>
            <a:r>
              <a:rPr lang="en-US" altLang="ko-KR" dirty="0"/>
              <a:t>Jonathan Powell</a:t>
            </a:r>
            <a:r>
              <a:rPr lang="ko-KR" altLang="en-US" dirty="0"/>
              <a:t>과 </a:t>
            </a:r>
            <a:r>
              <a:rPr lang="en-US" altLang="ko-KR" dirty="0"/>
              <a:t>Clayton </a:t>
            </a:r>
            <a:r>
              <a:rPr lang="en-US" altLang="ko-KR" dirty="0" err="1"/>
              <a:t>Thyne</a:t>
            </a:r>
            <a:r>
              <a:rPr lang="ko-KR" altLang="en-US" dirty="0"/>
              <a:t>의 연구에 의하면</a:t>
            </a:r>
            <a:r>
              <a:rPr lang="en-US" altLang="ko-KR" dirty="0"/>
              <a:t>, </a:t>
            </a:r>
            <a:r>
              <a:rPr lang="ko-KR" altLang="en-US" dirty="0"/>
              <a:t>아프리카에서는 </a:t>
            </a:r>
            <a:r>
              <a:rPr lang="en-US" altLang="ko-KR" dirty="0"/>
              <a:t>1950</a:t>
            </a:r>
            <a:r>
              <a:rPr lang="ko-KR" altLang="en-US" dirty="0"/>
              <a:t>년대 이후 </a:t>
            </a:r>
            <a:r>
              <a:rPr lang="en-US" altLang="ko-KR" dirty="0"/>
              <a:t>200</a:t>
            </a:r>
            <a:r>
              <a:rPr lang="ko-KR" altLang="en-US" dirty="0"/>
              <a:t>회 이상의 쿠데타 시도가 목격되었으며</a:t>
            </a:r>
            <a:r>
              <a:rPr lang="en-US" altLang="ko-KR" dirty="0"/>
              <a:t>, </a:t>
            </a:r>
            <a:r>
              <a:rPr lang="ko-KR" altLang="en-US" dirty="0"/>
              <a:t>그 시도 중 약 절반이 성공했습니다</a:t>
            </a:r>
            <a:r>
              <a:rPr lang="en-US" altLang="ko-KR" dirty="0"/>
              <a:t>(TRT World, 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</a:t>
            </a:r>
            <a:r>
              <a:rPr lang="en-US" altLang="ko-KR" dirty="0"/>
              <a:t>).</a:t>
            </a:r>
            <a:r>
              <a:rPr lang="ko-KR" altLang="en-US" dirty="0"/>
              <a:t> </a:t>
            </a:r>
            <a:endParaRPr lang="en-US" altLang="ko-KR" dirty="0"/>
          </a:p>
          <a:p>
            <a:pPr algn="just">
              <a:lnSpc>
                <a:spcPct val="120000"/>
              </a:lnSpc>
            </a:pPr>
            <a:r>
              <a:rPr lang="ko-KR" altLang="en-US" dirty="0"/>
              <a:t>미국의 연구에서 볼 수 있듯이 </a:t>
            </a:r>
            <a:r>
              <a:rPr lang="en-US" altLang="ko-KR" dirty="0"/>
              <a:t>2000</a:t>
            </a:r>
            <a:r>
              <a:rPr lang="ko-KR" altLang="en-US" dirty="0"/>
              <a:t>년 이후 쿠데타 빈도가 눈에 띄게 감소했습니다</a:t>
            </a:r>
            <a:r>
              <a:rPr lang="en-US" altLang="ko-KR" dirty="0"/>
              <a:t>. </a:t>
            </a:r>
            <a:r>
              <a:rPr lang="ko-KR" altLang="en-US" dirty="0"/>
              <a:t>그러나 최근 데이터는 이러한 감소가 역전되었음을 나타냅니다</a:t>
            </a:r>
            <a:r>
              <a:rPr lang="en-US" altLang="ko-KR" dirty="0"/>
              <a:t>. </a:t>
            </a:r>
            <a:r>
              <a:rPr lang="ko-KR" altLang="en-US" dirty="0"/>
              <a:t>예를 들어</a:t>
            </a:r>
            <a:r>
              <a:rPr lang="en-US" altLang="ko-KR" dirty="0"/>
              <a:t>, 2021</a:t>
            </a:r>
            <a:r>
              <a:rPr lang="ko-KR" altLang="en-US" dirty="0"/>
              <a:t>년에는 차드</a:t>
            </a:r>
            <a:r>
              <a:rPr lang="en-US" altLang="ko-KR" dirty="0"/>
              <a:t>, </a:t>
            </a:r>
            <a:r>
              <a:rPr lang="ko-KR" altLang="en-US" dirty="0"/>
              <a:t>말리</a:t>
            </a:r>
            <a:r>
              <a:rPr lang="en-US" altLang="ko-KR" dirty="0"/>
              <a:t>, </a:t>
            </a:r>
            <a:r>
              <a:rPr lang="ko-KR" altLang="en-US" dirty="0"/>
              <a:t>기니</a:t>
            </a:r>
            <a:r>
              <a:rPr lang="en-US" altLang="ko-KR" dirty="0"/>
              <a:t>, </a:t>
            </a:r>
            <a:r>
              <a:rPr lang="ko-KR" altLang="en-US" dirty="0"/>
              <a:t>수단</a:t>
            </a:r>
            <a:r>
              <a:rPr lang="en-US" altLang="ko-KR" dirty="0"/>
              <a:t>, </a:t>
            </a:r>
            <a:r>
              <a:rPr lang="ko-KR" altLang="en-US" dirty="0"/>
              <a:t>니제르에서 군사 개입이 있었고 </a:t>
            </a:r>
            <a:r>
              <a:rPr lang="en-US" altLang="ko-KR" dirty="0"/>
              <a:t>2022</a:t>
            </a:r>
            <a:r>
              <a:rPr lang="ko-KR" altLang="en-US" dirty="0"/>
              <a:t>년에는 부르키나파소에서 두 차례의 성공적인 쿠데타를 포함한 추가 시도가 있었습니다</a:t>
            </a:r>
            <a:r>
              <a:rPr lang="en-US" altLang="ko-KR" dirty="0"/>
              <a:t>(</a:t>
            </a:r>
            <a:r>
              <a:rPr lang="ko-KR" altLang="en-US" dirty="0"/>
              <a:t>아프리카 전략 연구 센터</a:t>
            </a:r>
            <a:r>
              <a:rPr lang="en-US" altLang="ko-KR" dirty="0"/>
              <a:t>, 2022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 </a:t>
            </a:r>
            <a:r>
              <a:rPr lang="en-US" altLang="ko-KR" dirty="0"/>
              <a:t>28</a:t>
            </a:r>
            <a:r>
              <a:rPr lang="ko-KR" altLang="en-US" dirty="0"/>
              <a:t>일</a:t>
            </a:r>
            <a:r>
              <a:rPr lang="en-US" altLang="ko-KR" dirty="0"/>
              <a:t>).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최근 가봉과 니제르에서 일어난 사건으로 확증된 이러한 군사 쿠데타 증가는 이러한 사건을 </a:t>
            </a:r>
            <a:r>
              <a:rPr lang="ko-KR" altLang="en-US" dirty="0" err="1"/>
              <a:t>재확산</a:t>
            </a:r>
            <a:r>
              <a:rPr lang="ko-KR" altLang="en-US" dirty="0"/>
              <a:t> 추세의 일부로 간주하는 실증적 근거를 제공하고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C7EBA90-B8B2-BEBF-19FC-543A9C2D3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B3F911A-66D7-C6B4-B605-A6189EEF6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4141B59-A1CF-2BF0-5C87-4ED3F3A43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2475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EDE4F4-C3D1-F5C0-76C0-4A1E49453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쿠데타의 근본적인 요인은 무엇입니까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213D28-2B9E-9A76-885D-A535DFD810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ko-KR" altLang="en-US" sz="1200" dirty="0">
                <a:solidFill>
                  <a:srgbClr val="0070C0"/>
                </a:solidFill>
              </a:rPr>
              <a:t>지역적 불만과 국제지정학적 문제가 복잡하게 얽혀 있는 양상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29947F2-FC67-09E4-0EAD-4B62C792FA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579298"/>
            <a:ext cx="4306888" cy="3282364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/>
              <a:t>제도적 부패</a:t>
            </a:r>
            <a:r>
              <a:rPr lang="en-US" altLang="ko-KR" sz="1100" dirty="0"/>
              <a:t>, </a:t>
            </a:r>
            <a:r>
              <a:rPr lang="ko-KR" altLang="en-US" sz="1100" dirty="0"/>
              <a:t>대중의 참정권 박탈</a:t>
            </a:r>
            <a:r>
              <a:rPr lang="en-US" altLang="ko-KR" sz="1100" dirty="0"/>
              <a:t>, </a:t>
            </a:r>
            <a:r>
              <a:rPr lang="ko-KR" altLang="en-US" sz="1100" dirty="0"/>
              <a:t>공공 서비스 제공 실패에 관한 사회적 불만이 종종 전조 역할을 하여 군사 개입의 정당성을 제공하는 것처럼 보임</a:t>
            </a:r>
            <a:endParaRPr lang="en-US" altLang="ko-KR" sz="1100" dirty="0"/>
          </a:p>
          <a:p>
            <a:pPr algn="just">
              <a:lnSpc>
                <a:spcPct val="120000"/>
              </a:lnSpc>
            </a:pPr>
            <a:endParaRPr lang="en-US" altLang="ko-KR" sz="1100" dirty="0"/>
          </a:p>
          <a:p>
            <a:pPr algn="just">
              <a:lnSpc>
                <a:spcPct val="120000"/>
              </a:lnSpc>
            </a:pPr>
            <a:r>
              <a:rPr lang="ko-KR" altLang="en-US" sz="1100" dirty="0"/>
              <a:t>이러한 지원은 종종 부패 및</a:t>
            </a:r>
            <a:r>
              <a:rPr lang="en-US" altLang="ko-KR" sz="1100" dirty="0"/>
              <a:t>/</a:t>
            </a:r>
            <a:r>
              <a:rPr lang="ko-KR" altLang="en-US" sz="1100" dirty="0"/>
              <a:t>또는 비효율적인 것으로 간주되었던 기존 거버넌스 구조에 대한 일반적인 불만을 반영한 것으로 볼 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따라서 한 국가의 군대는 정치적 변화와 안정을 가져오는 데 필요한 주체로 인식되기도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이러한 초기 대중의 지지는 조건부인 경우가 많으며 시간이 지남에 따라 약해질 수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5C97C46-7F82-5A7C-A32D-D6C9E16C88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8" y="2579298"/>
            <a:ext cx="4306888" cy="3282364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ko-KR" altLang="en-US" sz="1100" dirty="0"/>
              <a:t>러시아</a:t>
            </a:r>
            <a:r>
              <a:rPr lang="en-US" altLang="ko-KR" sz="1100" dirty="0"/>
              <a:t>, </a:t>
            </a:r>
            <a:r>
              <a:rPr lang="ko-KR" altLang="en-US" sz="1100" dirty="0"/>
              <a:t>서구</a:t>
            </a:r>
            <a:r>
              <a:rPr lang="en-US" altLang="ko-KR" sz="1100" dirty="0"/>
              <a:t>, </a:t>
            </a:r>
            <a:r>
              <a:rPr lang="ko-KR" altLang="en-US" sz="1100" dirty="0"/>
              <a:t>특히 프랑스 등 외부 세력의 전략적 이해관계는 거버넌스 구조의 취약성을 더욱 악화시키는 역할을 해왔습니다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ko-KR" altLang="en-US" sz="1100" dirty="0"/>
              <a:t>아프리카 전역에서 러시아의 지정학적 행동은 말리와 아프리카에서 입증된 것처럼 영향력을 확장하는 데 맞춰져 있습니다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ko-KR" altLang="en-US" sz="1100" dirty="0"/>
              <a:t>특히 이전 식민지에서 프랑스의 책략은 지정학적 기반을 유지하는 것을 목표로 하며 종종 다른 국가의 주둔에 대응하고 있습니다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en-US" altLang="ko-KR" sz="1100" dirty="0"/>
              <a:t>6</a:t>
            </a:r>
            <a:r>
              <a:rPr lang="ko-KR" altLang="en-US" sz="1100" dirty="0"/>
              <a:t>월 모스크바 반란과 </a:t>
            </a:r>
            <a:r>
              <a:rPr lang="en-US" altLang="ko-KR" sz="1100" dirty="0"/>
              <a:t>8</a:t>
            </a:r>
            <a:r>
              <a:rPr lang="ko-KR" altLang="en-US" sz="1100" dirty="0"/>
              <a:t>월 바그너 지도부</a:t>
            </a:r>
            <a:r>
              <a:rPr lang="en-US" altLang="ko-KR" sz="1100" dirty="0"/>
              <a:t>, </a:t>
            </a:r>
            <a:r>
              <a:rPr lang="ko-KR" altLang="en-US" sz="1100" dirty="0"/>
              <a:t>특히 </a:t>
            </a:r>
            <a:r>
              <a:rPr lang="ko-KR" altLang="en-US" sz="1100" dirty="0" err="1"/>
              <a:t>예브게니</a:t>
            </a:r>
            <a:r>
              <a:rPr lang="ko-KR" altLang="en-US" sz="1100" dirty="0"/>
              <a:t> </a:t>
            </a:r>
            <a:r>
              <a:rPr lang="ko-KR" altLang="en-US" sz="1100" dirty="0" err="1"/>
              <a:t>프리고진의</a:t>
            </a:r>
            <a:r>
              <a:rPr lang="ko-KR" altLang="en-US" sz="1100" dirty="0"/>
              <a:t> 사망 등 </a:t>
            </a:r>
            <a:r>
              <a:rPr lang="en-US" altLang="ko-KR" sz="1100" dirty="0"/>
              <a:t>2023</a:t>
            </a:r>
            <a:r>
              <a:rPr lang="ko-KR" altLang="en-US" sz="1100" dirty="0"/>
              <a:t>년 바그너 그룹을 둘러싼 격변에도 불구하고</a:t>
            </a:r>
            <a:r>
              <a:rPr lang="en-US" altLang="ko-KR" sz="1100" dirty="0"/>
              <a:t>,</a:t>
            </a:r>
            <a:r>
              <a:rPr lang="ko-KR" altLang="en-US" sz="1100" dirty="0"/>
              <a:t>전문가들 사이의 일반적인 믿음은 바그너의 아프리카에서의 활동이 지속될 것이라는 것입니다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3A6ED18-C7FE-DCA2-7909-1D546D013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93EF5DF-66F5-C0D9-6FB0-159532EC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A6ABCBB-53BA-C5B2-08F7-12755733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17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63433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13B2C2-327F-FA20-E057-5CE65A2FE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이러한 군의 개입은 기독교 공동체에 어떤 영향을 미칠 수 있습니까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9A3D3D-2690-C51C-2DBB-F10842C15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권위주의 정권이 겉으로 안정을 제공할 수 있다고 주장할 수도 있지만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그러한 안정은 시민의 자유와 소수 권리를 억압하는 경우가 많습니다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542FB-3879-FC4D-B73F-7E39D6279D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4306888" cy="3991951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50" dirty="0"/>
              <a:t>종종 군사 쿠데타에 수반되는 통제 강화는 기독교 공동체에 대한 기존의 편견과 차별적 관행을 악화시킬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감시 강화</a:t>
            </a:r>
            <a:r>
              <a:rPr lang="en-US" altLang="ko-KR" sz="1050" dirty="0"/>
              <a:t>, </a:t>
            </a:r>
            <a:r>
              <a:rPr lang="ko-KR" altLang="en-US" sz="1050" dirty="0"/>
              <a:t>헌금 제한</a:t>
            </a:r>
            <a:r>
              <a:rPr lang="en-US" altLang="ko-KR" sz="1050" dirty="0"/>
              <a:t>, </a:t>
            </a:r>
            <a:r>
              <a:rPr lang="ko-KR" altLang="en-US" sz="1050" dirty="0"/>
              <a:t>문서에 대한 엄격한 검열로 인해 이러한 공동체가 더욱 소외될 수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더욱이</a:t>
            </a:r>
            <a:r>
              <a:rPr lang="en-US" altLang="ko-KR" sz="1050" dirty="0"/>
              <a:t>, </a:t>
            </a:r>
            <a:r>
              <a:rPr lang="ko-KR" altLang="en-US" sz="1050" dirty="0"/>
              <a:t>지하드 단체가 활동하는 국가에서는 처음에는 권위주의 정권이 그러한 극단주의 단체와 더 효과적으로 싸울 수 있는 것처럼 보일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권위주의 정권은 종교적 긴장을 악화시키고 종종 급진적인 이슬람 이념이 견인력을 얻을 수 있는 비옥한 기반을 마련할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그러한 정부는 분노를 불러일으키고 이슬람 이념이 번성할 수 있는 환경을 조성하여 기독교 공동체에 더욱 큰 위협을 가하는 억압적인 조치를 취할 수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권위주의로 전락하기 쉬운 군사 통치 하에서 기독교 공동체가 번영하고 그들의 권리를 보호할 전망은 점점 더 어두워지고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예를 들어</a:t>
            </a:r>
            <a:r>
              <a:rPr lang="en-US" altLang="ko-KR" sz="1050" dirty="0"/>
              <a:t>, </a:t>
            </a:r>
            <a:r>
              <a:rPr lang="ko-KR" altLang="en-US" sz="1050" dirty="0"/>
              <a:t>수단에서는 그리스도인들이 자유롭게 신앙을 실천할 여지가 거의 없었습니다</a:t>
            </a:r>
            <a:r>
              <a:rPr lang="en-US" altLang="ko-KR" sz="1050" dirty="0"/>
              <a:t>. </a:t>
            </a:r>
            <a:r>
              <a:rPr lang="ko-KR" altLang="en-US" sz="1050" dirty="0" err="1"/>
              <a:t>마리암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야히아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이브라힘</a:t>
            </a:r>
            <a:r>
              <a:rPr lang="en-US" altLang="ko-KR" sz="1050" dirty="0"/>
              <a:t>(Mariam Yahia Ibrahim), </a:t>
            </a:r>
            <a:r>
              <a:rPr lang="ko-KR" altLang="en-US" sz="1050" dirty="0"/>
              <a:t>하산 코디</a:t>
            </a:r>
            <a:r>
              <a:rPr lang="en-US" altLang="ko-KR" sz="1050" dirty="0"/>
              <a:t>(Hassan Kodi) </a:t>
            </a:r>
            <a:r>
              <a:rPr lang="ko-KR" altLang="en-US" sz="1050" dirty="0"/>
              <a:t>등과 같은 사람들은 수년간 부당한 투옥을 겪었기 때문에 누구든지 그러한 학대에 맞서 목소리를 높이는 것을 두렵게 만듭니다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일부는 강제로 조국을 떠나야 했고</a:t>
            </a:r>
            <a:r>
              <a:rPr lang="en-US" altLang="ko-KR" sz="1050" dirty="0"/>
              <a:t>, </a:t>
            </a:r>
            <a:r>
              <a:rPr lang="ko-KR" altLang="en-US" sz="1050" dirty="0"/>
              <a:t>다른 일부는 다른 사람들이 쉽게 이용할 수 있는 기본권과 사회적 저항이 완전히 차단된 비인도적인 조건 속에서 강제로 떠나야 했습니다</a:t>
            </a:r>
            <a:r>
              <a:rPr lang="en-US" altLang="ko-KR" sz="1050" dirty="0"/>
              <a:t>.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0A993C8-D02B-D283-6E35-BE76A4644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2400" dirty="0">
                <a:solidFill>
                  <a:srgbClr val="0070C0"/>
                </a:solidFill>
              </a:rPr>
              <a:t>이 분석은 군사 쿠데타와 그에 따른 권위주의 정권이 기독교 공동체에 미치는 압도적인 부정적인 영향을 폭로하며</a:t>
            </a:r>
            <a:r>
              <a:rPr lang="en-US" altLang="ko-KR" sz="2400" dirty="0">
                <a:solidFill>
                  <a:srgbClr val="0070C0"/>
                </a:solidFill>
              </a:rPr>
              <a:t>, </a:t>
            </a:r>
            <a:r>
              <a:rPr lang="ko-KR" altLang="en-US" sz="2400" dirty="0">
                <a:solidFill>
                  <a:srgbClr val="0070C0"/>
                </a:solidFill>
              </a:rPr>
              <a:t>이를 통해 기독교 공동체는 조직적인 박해에 취약해지고 자유를 박탈당한다는 사실을 보여줍니다</a:t>
            </a:r>
            <a:r>
              <a:rPr lang="en-US" altLang="ko-KR" sz="2400" dirty="0">
                <a:solidFill>
                  <a:srgbClr val="0070C0"/>
                </a:solidFill>
              </a:rPr>
              <a:t>.</a:t>
            </a:r>
            <a:endParaRPr lang="ko-KR" altLang="en-US" sz="2400" dirty="0">
              <a:solidFill>
                <a:srgbClr val="0070C0"/>
              </a:solidFill>
            </a:endParaRPr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E584BD4-200A-D8F8-0E91-2B3DCCBCDE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>
              <a:buNone/>
            </a:pPr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89B3600-F2F9-9E45-4C68-89CF2224E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F31D595-7D7F-BE53-3226-9B331D8A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5A6BC0-DA93-EFA6-B128-ABA23F1D7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18</a:t>
            </a:fld>
            <a:endParaRPr lang="ko-KR" altLang="en-US" noProof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7EF3AA3-9DD8-7E69-B15E-2A3B145D4D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66350" y="2332649"/>
            <a:ext cx="5730810" cy="35290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EAE0663-346F-C9B5-5901-27EE5FBBCBFC}"/>
              </a:ext>
            </a:extLst>
          </p:cNvPr>
          <p:cNvSpPr txBox="1"/>
          <p:nvPr/>
        </p:nvSpPr>
        <p:spPr>
          <a:xfrm>
            <a:off x="10415132" y="5676884"/>
            <a:ext cx="18773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[</a:t>
            </a:r>
            <a:r>
              <a:rPr lang="ko-KR" altLang="en-US" sz="900" b="0" i="0" dirty="0" err="1">
                <a:solidFill>
                  <a:srgbClr val="666666"/>
                </a:solidFill>
                <a:effectLst/>
                <a:latin typeface="Noto Sans KR"/>
              </a:rPr>
              <a:t>이미지출처</a:t>
            </a:r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=</a:t>
            </a:r>
            <a:r>
              <a:rPr lang="ko-KR" altLang="en-US" sz="900" b="0" i="0" dirty="0">
                <a:solidFill>
                  <a:srgbClr val="666666"/>
                </a:solidFill>
                <a:effectLst/>
                <a:latin typeface="Noto Sans KR"/>
              </a:rPr>
              <a:t>로이터연합뉴스</a:t>
            </a:r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]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885848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78B69-0B95-0F4A-CCA2-F20FF7CD2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696876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#</a:t>
            </a:r>
            <a:r>
              <a:rPr lang="ko-KR" altLang="en-US" sz="2400" dirty="0"/>
              <a:t>중앙아프리카</a:t>
            </a:r>
            <a:r>
              <a:rPr lang="en-US" altLang="ko-KR" sz="2400" dirty="0"/>
              <a:t>, </a:t>
            </a:r>
            <a:r>
              <a:rPr lang="ko-KR" altLang="en-US" sz="2400" dirty="0"/>
              <a:t>서아프리카</a:t>
            </a:r>
            <a:r>
              <a:rPr lang="en-US" altLang="ko-KR" sz="2400" dirty="0"/>
              <a:t>: </a:t>
            </a:r>
            <a:r>
              <a:rPr lang="ko-KR" altLang="en-US" sz="2400" dirty="0"/>
              <a:t>공격받고 있는 학교 상황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7D864B4-B777-941B-0544-F92FFF89FA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dirty="0">
                <a:solidFill>
                  <a:srgbClr val="002060"/>
                </a:solidFill>
              </a:rPr>
              <a:t>지난 </a:t>
            </a:r>
            <a:r>
              <a:rPr lang="en-US" altLang="ko-KR" dirty="0">
                <a:solidFill>
                  <a:srgbClr val="002060"/>
                </a:solidFill>
              </a:rPr>
              <a:t>4</a:t>
            </a:r>
            <a:r>
              <a:rPr lang="ko-KR" altLang="en-US" dirty="0">
                <a:solidFill>
                  <a:srgbClr val="002060"/>
                </a:solidFill>
              </a:rPr>
              <a:t>년 동안 불안으로 인한 학교 폐쇄 건수는 거의 두 배로 증가해 이 지역 </a:t>
            </a:r>
            <a:r>
              <a:rPr lang="en-US" altLang="ko-KR" dirty="0">
                <a:solidFill>
                  <a:srgbClr val="002060"/>
                </a:solidFill>
              </a:rPr>
              <a:t>8</a:t>
            </a:r>
            <a:r>
              <a:rPr lang="ko-KR" altLang="en-US" dirty="0">
                <a:solidFill>
                  <a:srgbClr val="002060"/>
                </a:solidFill>
              </a:rPr>
              <a:t>개국에서 폐쇄된 학교가 </a:t>
            </a:r>
            <a:r>
              <a:rPr lang="en-US" altLang="ko-KR" dirty="0">
                <a:solidFill>
                  <a:srgbClr val="002060"/>
                </a:solidFill>
              </a:rPr>
              <a:t>13,200</a:t>
            </a:r>
            <a:r>
              <a:rPr lang="ko-KR" altLang="en-US" dirty="0">
                <a:solidFill>
                  <a:srgbClr val="002060"/>
                </a:solidFill>
              </a:rPr>
              <a:t>개 이상에 이르렀습니다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7CEF312-8730-D596-A3E0-3DD2BF89AF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지난 </a:t>
            </a:r>
            <a:r>
              <a:rPr lang="en-US" altLang="ko-KR" sz="1000" dirty="0"/>
              <a:t>4</a:t>
            </a:r>
            <a:r>
              <a:rPr lang="ko-KR" altLang="en-US" sz="1000" dirty="0"/>
              <a:t>년 동안 중앙아프리카와 서아프리카 전역에서 학교 폐쇄 건수가 거의 두 배로 늘어났다는 사실을 알고 계셨습니까</a:t>
            </a:r>
            <a:r>
              <a:rPr lang="en-US" altLang="ko-KR" sz="1000" dirty="0"/>
              <a:t>?</a:t>
            </a:r>
            <a:endParaRPr lang="ko-KR" altLang="en-US" sz="1000" dirty="0"/>
          </a:p>
          <a:p>
            <a:pPr>
              <a:lnSpc>
                <a:spcPct val="100000"/>
              </a:lnSpc>
            </a:pPr>
            <a:r>
              <a:rPr lang="ko-KR" altLang="en-US" sz="1000" dirty="0"/>
              <a:t>그 결과 약 </a:t>
            </a:r>
            <a:r>
              <a:rPr lang="en-US" altLang="ko-KR" sz="1000" dirty="0"/>
              <a:t>250</a:t>
            </a:r>
            <a:r>
              <a:rPr lang="ko-KR" altLang="en-US" sz="1000" dirty="0"/>
              <a:t>만 명의 어린이가 학교를 다니지 못하고 있습니다</a:t>
            </a:r>
            <a:r>
              <a:rPr lang="en-US" altLang="ko-KR" sz="1000" dirty="0"/>
              <a:t>. 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최근 보고에 따르면 이렇습니다</a:t>
            </a:r>
            <a:r>
              <a:rPr lang="en-US" altLang="ko-KR" sz="1000" dirty="0"/>
              <a:t>.  </a:t>
            </a:r>
            <a:r>
              <a:rPr lang="ko-KR" altLang="en-US" sz="1000" dirty="0"/>
              <a:t>부르키나파소는 문을 다시 열 수 없는 학교가 </a:t>
            </a:r>
            <a:r>
              <a:rPr lang="en-US" altLang="ko-KR" sz="1000" dirty="0"/>
              <a:t>6,100</a:t>
            </a:r>
            <a:r>
              <a:rPr lang="ko-KR" altLang="en-US" sz="1000" dirty="0"/>
              <a:t>개 이상으로 목록 </a:t>
            </a:r>
            <a:r>
              <a:rPr lang="en-US" altLang="ko-KR" sz="1000" dirty="0"/>
              <a:t>1</a:t>
            </a:r>
            <a:r>
              <a:rPr lang="ko-KR" altLang="en-US" sz="1000" dirty="0"/>
              <a:t>위에 올랐으며</a:t>
            </a:r>
            <a:r>
              <a:rPr lang="en-US" altLang="ko-KR" sz="1000" dirty="0"/>
              <a:t>, </a:t>
            </a:r>
            <a:r>
              <a:rPr lang="ko-KR" altLang="en-US" sz="1000" dirty="0"/>
              <a:t>이는 중앙아프리카와 서아프리카 전체 폐쇄 학교의 절반을 차지합니다</a:t>
            </a:r>
            <a:r>
              <a:rPr lang="en-US" altLang="ko-KR" sz="1000" dirty="0"/>
              <a:t>.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학교는 군대 점거</a:t>
            </a:r>
            <a:r>
              <a:rPr lang="en-US" altLang="ko-KR" sz="1000" dirty="0"/>
              <a:t>, </a:t>
            </a:r>
            <a:r>
              <a:rPr lang="ko-KR" altLang="en-US" sz="1000" dirty="0"/>
              <a:t>이주로 인한 학교 포기 또는 교사</a:t>
            </a:r>
            <a:r>
              <a:rPr lang="en-US" altLang="ko-KR" sz="1000" dirty="0"/>
              <a:t>, </a:t>
            </a:r>
            <a:r>
              <a:rPr lang="ko-KR" altLang="en-US" sz="1000" dirty="0"/>
              <a:t>부모 및 자녀의 생명에 대한 위협 등 다양한 이유로 폐쇄위기에 직면하고 있습니다</a:t>
            </a:r>
            <a:r>
              <a:rPr lang="en-US" altLang="ko-KR" sz="1000" dirty="0"/>
              <a:t>. 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무장단체가 학교를 표적으로 삼는 경우도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올해 첫 </a:t>
            </a:r>
            <a:r>
              <a:rPr lang="en-US" altLang="ko-KR" sz="1000" dirty="0"/>
              <a:t>8</a:t>
            </a:r>
            <a:r>
              <a:rPr lang="ko-KR" altLang="en-US" sz="1000" dirty="0"/>
              <a:t>개월 동안 학교를 대상으로 한 폭력 공격이 </a:t>
            </a:r>
            <a:r>
              <a:rPr lang="en-US" altLang="ko-KR" sz="1000" dirty="0"/>
              <a:t>147</a:t>
            </a:r>
            <a:r>
              <a:rPr lang="ko-KR" altLang="en-US" sz="1000" dirty="0"/>
              <a:t>건 보고되었으며</a:t>
            </a:r>
            <a:r>
              <a:rPr lang="en-US" altLang="ko-KR" sz="1000" dirty="0"/>
              <a:t>, </a:t>
            </a:r>
            <a:r>
              <a:rPr lang="ko-KR" altLang="en-US" sz="1000" dirty="0"/>
              <a:t>그 중 대부분이 나이지리아에서 발생했습니다</a:t>
            </a:r>
            <a:r>
              <a:rPr lang="en-US" altLang="ko-KR" sz="1000" dirty="0"/>
              <a:t>.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올해 </a:t>
            </a:r>
            <a:r>
              <a:rPr lang="en-US" altLang="ko-KR" sz="1000" dirty="0"/>
              <a:t>Arise Africa </a:t>
            </a:r>
            <a:r>
              <a:rPr lang="ko-KR" altLang="en-US" sz="1000" dirty="0"/>
              <a:t>캠페인은 청소년에 초점을 맞추고 있으므로</a:t>
            </a:r>
            <a:r>
              <a:rPr lang="en-US" altLang="ko-KR" sz="1000" dirty="0"/>
              <a:t>, </a:t>
            </a:r>
            <a:r>
              <a:rPr lang="ko-KR" altLang="en-US" sz="1000" dirty="0"/>
              <a:t>이 보고서는 사하라 이남 아프리카의 청소년들이 우리의 지원이 필요한 이유를 시의적절하게 상기시켜 주고 있습니다</a:t>
            </a:r>
            <a:r>
              <a:rPr lang="en-US" altLang="ko-KR" sz="1000" dirty="0"/>
              <a:t>. </a:t>
            </a:r>
            <a:endParaRPr lang="ko-KR" altLang="en-US" sz="10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22E902BB-E032-D557-E4A7-A53DFF6152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E33B5B-DB98-9276-671A-133BEBD6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53394F5-3260-858E-E34E-6E7DBF03E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2BEAD63-DA48-38EA-1B92-7BB383B0A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19</a:t>
            </a:fld>
            <a:endParaRPr lang="ko-KR" altLang="en-US" noProof="0"/>
          </a:p>
        </p:txBody>
      </p:sp>
      <p:pic>
        <p:nvPicPr>
          <p:cNvPr id="11" name="그림 10" descr="텍스트, 스크린샷, 지도, 도표이(가) 표시된 사진&#10;&#10;자동 생성된 설명">
            <a:extLst>
              <a:ext uri="{FF2B5EF4-FFF2-40B4-BE49-F238E27FC236}">
                <a16:creationId xmlns:a16="http://schemas.microsoft.com/office/drawing/2014/main" id="{9EC45E87-7F79-21B4-8C8F-C427AC880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838" y="1461287"/>
            <a:ext cx="5495271" cy="44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91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0688"/>
            <a:ext cx="12192000" cy="26173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0" y="879894"/>
            <a:ext cx="3184989" cy="2177052"/>
          </a:xfrm>
        </p:spPr>
        <p:txBody>
          <a:bodyPr>
            <a:normAutofit/>
          </a:bodyPr>
          <a:lstStyle/>
          <a:p>
            <a:r>
              <a:rPr lang="en-US" altLang="ko-KR" sz="2700" b="1" dirty="0">
                <a:solidFill>
                  <a:schemeClr val="tx1"/>
                </a:solidFill>
              </a:rPr>
              <a:t>Day 1. </a:t>
            </a:r>
            <a:r>
              <a:rPr lang="ko-KR" altLang="en-US" sz="2700" b="1" dirty="0">
                <a:solidFill>
                  <a:schemeClr val="tx1"/>
                </a:solidFill>
              </a:rPr>
              <a:t>사하라 이남 아프리카의 교회를 위해 기도합니다</a:t>
            </a:r>
            <a:r>
              <a:rPr lang="en-US" altLang="ko-KR" sz="2700" b="1" dirty="0">
                <a:solidFill>
                  <a:schemeClr val="tx1"/>
                </a:solidFill>
              </a:rPr>
              <a:t>.</a:t>
            </a:r>
            <a:r>
              <a:rPr lang="en-US" altLang="ko-KR" sz="27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20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</a:t>
            </a:r>
            <a:r>
              <a:rPr lang="en-US" altLang="ko-KR" sz="2000" b="1" i="0" dirty="0">
                <a:solidFill>
                  <a:schemeClr val="tx1">
                    <a:lumMod val="85000"/>
                  </a:schemeClr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568" y="670761"/>
            <a:ext cx="7315200" cy="35699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 교회의 생존을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기독교인들이 예수님을 굳게 붙들 수 있도록 도와주세요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 err="1"/>
              <a:t>사헬</a:t>
            </a:r>
            <a:r>
              <a:rPr lang="ko-KR" altLang="en-US" sz="1200" dirty="0"/>
              <a:t> 지역 성도들을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폭력과 살인으로 인해 생긴 트라우마를 치료해 주시고</a:t>
            </a:r>
            <a:r>
              <a:rPr lang="en-US" altLang="ko-KR" sz="1200" dirty="0"/>
              <a:t>, </a:t>
            </a:r>
            <a:r>
              <a:rPr lang="ko-KR" altLang="en-US" sz="1200" dirty="0"/>
              <a:t>이들의 마음을 위로하여 </a:t>
            </a:r>
            <a:r>
              <a:rPr lang="ko-KR" altLang="en-US" sz="1200" dirty="0" err="1"/>
              <a:t>주옵소서</a:t>
            </a:r>
            <a:r>
              <a:rPr lang="en-US" altLang="ko-KR" sz="12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827" y="3198498"/>
            <a:ext cx="3087322" cy="2177052"/>
          </a:xfrm>
        </p:spPr>
        <p:txBody>
          <a:bodyPr>
            <a:norm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고후 </a:t>
            </a:r>
            <a:r>
              <a:rPr lang="en-US" altLang="ko-KR" sz="1200" dirty="0">
                <a:solidFill>
                  <a:schemeClr val="tx1"/>
                </a:solidFill>
              </a:rPr>
              <a:t>4:8-9)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30" y="4449040"/>
            <a:ext cx="8932403" cy="136712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06" y="1142999"/>
            <a:ext cx="2558765" cy="2574986"/>
          </a:xfrm>
        </p:spPr>
        <p:txBody>
          <a:bodyPr>
            <a:normAutofit fontScale="90000"/>
          </a:bodyPr>
          <a:lstStyle/>
          <a:p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700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2400" dirty="0"/>
            </a:br>
            <a:r>
              <a:rPr lang="en-US" altLang="ko-KR" sz="2400" dirty="0"/>
              <a:t>Pray for the leaders of sub-Saharan Africa.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2998"/>
            <a:ext cx="7315200" cy="35497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아프리카의 혼란 속에서 안정을 찾을 수 있도록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특별히 정치 지도자들이 부족</a:t>
            </a:r>
            <a:r>
              <a:rPr lang="en-US" altLang="ko-KR" sz="1200" dirty="0"/>
              <a:t>, </a:t>
            </a:r>
            <a:r>
              <a:rPr lang="ko-KR" altLang="en-US" sz="1200" dirty="0"/>
              <a:t>종교</a:t>
            </a:r>
            <a:r>
              <a:rPr lang="en-US" altLang="ko-KR" sz="1200" dirty="0"/>
              <a:t>, </a:t>
            </a:r>
            <a:r>
              <a:rPr lang="ko-KR" altLang="en-US" sz="1200" dirty="0"/>
              <a:t>성별에 관계없이 모든 사람들이 평화롭게 살 수 있는 안전한 국가를 만들 수 있도록 도와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현명한 지도자들이 경제 위기 가운데서도 국가를 안정적으로 이끌 수 있도록 인도해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박해를 받은 교회 지도자들을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새 힘을 더하시고</a:t>
            </a:r>
            <a:r>
              <a:rPr lang="en-US" altLang="ko-KR" sz="1200" dirty="0"/>
              <a:t>, </a:t>
            </a:r>
            <a:r>
              <a:rPr lang="ko-KR" altLang="en-US" sz="1200" dirty="0"/>
              <a:t>회복시켜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다시 교회를 인도할 수 있도록 영적으로 잘 준비시켜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06" y="3907766"/>
            <a:ext cx="2558766" cy="1908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 err="1">
                <a:solidFill>
                  <a:schemeClr val="tx1"/>
                </a:solidFill>
              </a:rPr>
              <a:t>딤전</a:t>
            </a:r>
            <a:r>
              <a:rPr lang="en-US" altLang="ko-KR" sz="1200" dirty="0">
                <a:solidFill>
                  <a:schemeClr val="tx1"/>
                </a:solidFill>
              </a:rPr>
              <a:t>2:2)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r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21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52" y="472611"/>
            <a:ext cx="2939142" cy="2151257"/>
          </a:xfrm>
        </p:spPr>
        <p:txBody>
          <a:bodyPr>
            <a:noAutofit/>
          </a:bodyPr>
          <a:lstStyle/>
          <a:p>
            <a:r>
              <a:rPr lang="en-US" altLang="ko-KR" sz="2400" b="1" dirty="0"/>
              <a:t>Day 3. </a:t>
            </a:r>
            <a:r>
              <a:rPr lang="ko-KR" altLang="en-US" sz="2400" b="1" dirty="0"/>
              <a:t>사하라 사막 이남 지역의 젊은이들을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아프리카 인구의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이상이 </a:t>
            </a:r>
            <a:r>
              <a:rPr lang="en-US" altLang="ko-KR" sz="1200" dirty="0"/>
              <a:t>25</a:t>
            </a:r>
            <a:r>
              <a:rPr lang="ko-KR" altLang="en-US" sz="1200" dirty="0"/>
              <a:t>세 미만입니다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교회는 젊고 역동적이며 성장하고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사하라 이남 아프리카에서는 폭력적인 박해로 젊은이들의 삶이 황폐화되고 있습니다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아버지</a:t>
            </a:r>
            <a:r>
              <a:rPr lang="en-US" altLang="ko-KR" sz="1200" dirty="0"/>
              <a:t>!</a:t>
            </a:r>
            <a:r>
              <a:rPr lang="ko-KR" altLang="en-US" sz="1200" dirty="0"/>
              <a:t> 사하라 사막 이남 아프리카의 젊은 그리스도인들을 보호하여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예수님</a:t>
            </a:r>
            <a:r>
              <a:rPr lang="en-US" altLang="ko-KR" sz="1200" dirty="0"/>
              <a:t>!</a:t>
            </a:r>
            <a:r>
              <a:rPr lang="ko-KR" altLang="en-US" sz="1200" dirty="0"/>
              <a:t> 청소년들에게 힘과 은혜를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극심한 핍박에도 불구하고 예수님을 계속 따르게 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트라우마 치료</a:t>
            </a:r>
            <a:r>
              <a:rPr lang="en-US" altLang="ko-KR" sz="1200" dirty="0"/>
              <a:t>, </a:t>
            </a:r>
            <a:r>
              <a:rPr lang="ko-KR" altLang="en-US" sz="1200" dirty="0"/>
              <a:t>영적 도움</a:t>
            </a:r>
            <a:r>
              <a:rPr lang="en-US" altLang="ko-KR" sz="1200" dirty="0"/>
              <a:t>, </a:t>
            </a:r>
            <a:r>
              <a:rPr lang="ko-KR" altLang="en-US" sz="1200" dirty="0"/>
              <a:t>기술 및 고용 훈련을 통해 올해 나이지리아에서 </a:t>
            </a:r>
            <a:r>
              <a:rPr lang="en-US" altLang="ko-KR" sz="1200" dirty="0"/>
              <a:t>42,000</a:t>
            </a:r>
            <a:r>
              <a:rPr lang="ko-KR" altLang="en-US" sz="1200" dirty="0"/>
              <a:t>명의 젊은 기독교인을 지원하고자 하는 </a:t>
            </a:r>
            <a:r>
              <a:rPr lang="en-US" altLang="ko-KR" sz="1200" dirty="0"/>
              <a:t>Open Doors</a:t>
            </a:r>
            <a:r>
              <a:rPr lang="ko-KR" altLang="en-US" sz="1200" dirty="0"/>
              <a:t>의 사역을 사용하여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152" y="3302077"/>
            <a:ext cx="2836401" cy="21512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대대로 주께서 행하시는 일을 크게 찬양하며 주의 능한 일을 </a:t>
            </a:r>
            <a:r>
              <a:rPr lang="ko-KR" altLang="en-US" sz="1200" dirty="0" err="1">
                <a:solidFill>
                  <a:schemeClr val="tx1"/>
                </a:solidFill>
              </a:rPr>
              <a:t>선포하리로다</a:t>
            </a:r>
            <a:r>
              <a:rPr lang="en-US" altLang="ko-KR" sz="1200" dirty="0">
                <a:solidFill>
                  <a:schemeClr val="tx1"/>
                </a:solidFill>
              </a:rPr>
              <a:t>. (</a:t>
            </a:r>
            <a:r>
              <a:rPr lang="ko-KR" altLang="en-US" sz="1200" dirty="0">
                <a:solidFill>
                  <a:schemeClr val="tx1"/>
                </a:solidFill>
              </a:rPr>
              <a:t>시</a:t>
            </a:r>
            <a:r>
              <a:rPr lang="en-US" altLang="ko-KR" sz="1200" dirty="0">
                <a:solidFill>
                  <a:schemeClr val="tx1"/>
                </a:solidFill>
              </a:rPr>
              <a:t>145:4)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22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 anchor="ctr">
            <a:normAutofit/>
          </a:bodyPr>
          <a:lstStyle/>
          <a:p>
            <a:r>
              <a:rPr lang="en-US" altLang="ko-KR" sz="2400" b="1" dirty="0"/>
              <a:t>Day 4. </a:t>
            </a:r>
            <a:r>
              <a:rPr lang="ko-KR" altLang="en-US" sz="2400" b="1" dirty="0"/>
              <a:t>사하라 사막 이남 지역의 슬픔에 잠긴 사람들을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9632679" cy="492694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200" dirty="0">
                <a:latin typeface="+mj-ea"/>
                <a:ea typeface="+mj-ea"/>
              </a:rPr>
              <a:t>“여호와는 마음이 상한 자를 가까이 하시고 충심으로 통회하는 자를 </a:t>
            </a:r>
            <a:r>
              <a:rPr lang="ko-KR" altLang="en-US" sz="1200" dirty="0" err="1">
                <a:latin typeface="+mj-ea"/>
                <a:ea typeface="+mj-ea"/>
              </a:rPr>
              <a:t>구원하시는도다</a:t>
            </a:r>
            <a:r>
              <a:rPr lang="en-US" altLang="ko-KR" sz="1200" dirty="0">
                <a:latin typeface="+mj-ea"/>
                <a:ea typeface="+mj-ea"/>
              </a:rPr>
              <a:t>.” - </a:t>
            </a:r>
            <a:r>
              <a:rPr lang="ko-KR" altLang="en-US" sz="1200" dirty="0">
                <a:latin typeface="+mj-ea"/>
                <a:ea typeface="+mj-ea"/>
              </a:rPr>
              <a:t>시편 </a:t>
            </a:r>
            <a:r>
              <a:rPr lang="en-US" altLang="ko-KR" sz="1200" dirty="0">
                <a:latin typeface="+mj-ea"/>
                <a:ea typeface="+mj-ea"/>
              </a:rPr>
              <a:t>34:18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768059"/>
            <a:ext cx="4872134" cy="35870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슬픔과 상실감에 사로잡혀 절망속에 있는 가족들을 위해 기도해 주세요</a:t>
            </a:r>
            <a:r>
              <a:rPr lang="en-US" altLang="ko-KR" sz="1200" dirty="0"/>
              <a:t>.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주님께서 개입하여 치명적인 공격을 중단시키고 반군들의 마음이 증오에서 사랑으로 바뀌도록 기도해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긴급한 도움이 필요한 유가족들에게 오픈도어의 실질적인 지원과 돌봄의 손길이 이어지도록 기도해 주세요</a:t>
            </a:r>
            <a:r>
              <a:rPr lang="en-US" altLang="ko-KR" sz="120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23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2768060"/>
            <a:ext cx="4782693" cy="358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Day 5. </a:t>
            </a:r>
            <a:r>
              <a:rPr lang="ko-KR" altLang="en-US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008" y="2016813"/>
            <a:ext cx="4872132" cy="64796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아프리카 전역에서 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1,200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많은 사람들이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보코하람과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이슬람 국가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(IS)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와 같은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지하디스트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881222"/>
            <a:ext cx="4872133" cy="33139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도망쳐야 하는 그리스도인 </a:t>
            </a:r>
            <a:r>
              <a:rPr lang="ko-KR" altLang="en-US" sz="1200" dirty="0">
                <a:solidFill>
                  <a:srgbClr val="11100F"/>
                </a:solidFill>
                <a:latin typeface="Segoe UI" panose="020B0502040204020203" pitchFamily="34" charset="0"/>
              </a:rPr>
              <a:t>가족들이 인내할 수 있는 용기와 힘을 주시도록 기도합니다</a:t>
            </a:r>
            <a:r>
              <a:rPr lang="en-US" altLang="ko-KR" sz="120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625" y="2977108"/>
            <a:ext cx="4872038" cy="274052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629114"/>
            <a:ext cx="4872133" cy="57796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23480"/>
            <a:ext cx="4872133" cy="3471739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2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단체의 기독교 소녀들의 잔인한 납치가 중단되도록 기도합니다</a:t>
            </a:r>
            <a:r>
              <a:rPr lang="en-US" altLang="ko-KR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들과 강제로 결혼하게 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809" y="2723480"/>
            <a:ext cx="5207611" cy="3471740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Day7.</a:t>
            </a:r>
            <a:r>
              <a:rPr lang="en-US" altLang="ko-KR" sz="2400" b="0" i="1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10269138" cy="518573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648379" y="2888448"/>
            <a:ext cx="4854773" cy="323651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085" y="1424975"/>
            <a:ext cx="5082365" cy="4735120"/>
          </a:xfrm>
        </p:spPr>
        <p:txBody>
          <a:bodyPr rtlCol="0">
            <a:noAutofit/>
          </a:bodyPr>
          <a:lstStyle/>
          <a:p>
            <a:pPr marL="0" indent="0" algn="just" latinLnBrk="1">
              <a:lnSpc>
                <a:spcPct val="107000"/>
              </a:lnSpc>
              <a:spcAft>
                <a:spcPts val="800"/>
              </a:spcAft>
              <a:buNone/>
            </a:pP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지난 주말에도 하마스와 이스라엘 사이의 적대행위가 계속됐다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이스라엘은 가자 지구 북쪽에 있는 가자 도시에 사는 사람들에게 남쪽으로 이동하라고 경고했지만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기독교인들은 여전히 도시의 교회 건물에서 피난처를 찾고 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indent="0" algn="just" latinLnBrk="1">
              <a:lnSpc>
                <a:spcPct val="107000"/>
              </a:lnSpc>
              <a:spcAft>
                <a:spcPts val="800"/>
              </a:spcAft>
              <a:buNone/>
            </a:pP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금요일 가자 지구의 기독교인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1,070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명 중 약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90%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 가톨릭과 그리스 정교회 건물 중 한 곳에서 피난처를 찾은 것으로 알려졌습니다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그들은 목요일 저녁 이스라엘이 가자지구의 모든 시민들이 가자지구 남쪽에 있는 도시로 떠나야 한다는 발표를 듣자마자 교회 건물로 달려갔습니다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indent="0" algn="just" latinLnBrk="1">
              <a:lnSpc>
                <a:spcPct val="107000"/>
              </a:lnSpc>
              <a:spcAft>
                <a:spcPts val="800"/>
              </a:spcAft>
              <a:buNone/>
            </a:pP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월요일 아침 한 팔레스타인 기독교인은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“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아무도 떠나지 않았습니다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.”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라고 말했습니다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“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그들은 괜찮지만 겁에 질려 있어요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.”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서안지구 교회의 형제자매들은 이번 주말 예배 시간에 그들을 위해 계속 기도해 오고 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가자지구 가톨릭교회의 </a:t>
            </a:r>
            <a:r>
              <a:rPr lang="ko-KR" altLang="ko-KR" sz="11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가브리알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로마넬리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신부는 자신의 소셜미디어를 통해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“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교구 신자들은 폭격으로 인해 이동이 불가능하고 위험하다고 생각하여 머물기로 결정했다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”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고 밝혔습니다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그는 기독교인들에게 적대 행위의 종식을 위해 기도하고 양측의 분쟁으로 인한 모든 희생자들을 위해 기도할 것을 요청하고 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indent="0" algn="just" latinLnBrk="1">
              <a:lnSpc>
                <a:spcPct val="107000"/>
              </a:lnSpc>
              <a:spcAft>
                <a:spcPts val="800"/>
              </a:spcAft>
              <a:buNone/>
            </a:pP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가자지구의 한 기독교 여성은 자신의 소셜미디어에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“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이것은 삶이 아니라 아주 서서히 죽어가는 것이다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”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라며 자신의 감정을 표현하고 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어제 </a:t>
            </a:r>
            <a:r>
              <a:rPr lang="ko-KR" altLang="ko-KR" sz="11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프란치스코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교황은 사제에게 전화를 걸어 교회를 격려했습니다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indent="0" algn="just" latinLnBrk="1">
              <a:lnSpc>
                <a:spcPct val="107000"/>
              </a:lnSpc>
              <a:spcAft>
                <a:spcPts val="800"/>
              </a:spcAft>
              <a:buNone/>
            </a:pP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예루살렘 교회 지도자들은 현 상황을 위해 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2023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년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10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17</a:t>
            </a: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일을 기도와 금식의 날로 선포했습니다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86" y="554927"/>
            <a:ext cx="8079088" cy="558307"/>
          </a:xfrm>
        </p:spPr>
        <p:txBody>
          <a:bodyPr rtlCol="0">
            <a:noAutofit/>
          </a:bodyPr>
          <a:lstStyle/>
          <a:p>
            <a:pPr algn="l" rtl="0"/>
            <a:r>
              <a:rPr lang="en-US" altLang="ko-KR" sz="2000" dirty="0"/>
              <a:t>#</a:t>
            </a:r>
            <a:r>
              <a:rPr lang="ko-KR" altLang="en-US" sz="2000" dirty="0"/>
              <a:t>중동</a:t>
            </a:r>
            <a:r>
              <a:rPr lang="en-US" altLang="ko-KR" sz="2000" dirty="0"/>
              <a:t>: </a:t>
            </a:r>
            <a:r>
              <a:rPr lang="ko-KR" altLang="en-US" sz="2000" dirty="0"/>
              <a:t>팔레스타인</a:t>
            </a:r>
            <a:r>
              <a:rPr lang="en-US" altLang="ko-KR" sz="2000" dirty="0"/>
              <a:t>/</a:t>
            </a:r>
            <a:r>
              <a:rPr lang="ko-KR" altLang="en-US" sz="2000" dirty="0"/>
              <a:t>이스라엘을 위한 기도 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날짜 개체 틀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99335" y="6421526"/>
            <a:ext cx="3322638" cy="365125"/>
          </a:xfrm>
        </p:spPr>
        <p:txBody>
          <a:bodyPr rtlCol="0"/>
          <a:lstStyle/>
          <a:p>
            <a:r>
              <a:rPr lang="ko-KR" altLang="en-US" sz="10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0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바닥글 개체 틀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1500027" cy="365125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33" name="슬라이드 번호 개체 틀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77538" y="6356350"/>
            <a:ext cx="1414462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4ACB3B8-2883-2C03-0DB2-756894D0C5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58688" y="1590972"/>
            <a:ext cx="2722145" cy="17889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D1B9310-7209-789D-0940-127DBFE947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58687" y="3429000"/>
            <a:ext cx="2722145" cy="20416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B17599-AE47-6D45-8BBF-1BBA3D9943F0}"/>
              </a:ext>
            </a:extLst>
          </p:cNvPr>
          <p:cNvSpPr txBox="1"/>
          <p:nvPr/>
        </p:nvSpPr>
        <p:spPr>
          <a:xfrm>
            <a:off x="9558068" y="1590972"/>
            <a:ext cx="2234241" cy="319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이스라엘과 팔레스타인의 평화와 모든 폭력과 불의의 종식을 위해 기도해 주십시오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교회가 말과 행동을 통해 주변 사람들에게 희망의 등불이 될 수 있도록 기도해 주십시오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사랑하는 사람을 잃은 이들을 주님께서 위로해 주시기를 기도해 주십시오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또한 국제사회가 성지의 지속적인 평화를 위해 노력할 수 있도록 기도해 주십시오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0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8696"/>
            <a:ext cx="12192000" cy="246880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565" y="736809"/>
            <a:ext cx="9902952" cy="459475"/>
          </a:xfrm>
        </p:spPr>
        <p:txBody>
          <a:bodyPr>
            <a:normAutofit fontScale="90000"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북한의 기독교 박해 중단과 지하교회 성도들을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0564" y="1421036"/>
            <a:ext cx="5285435" cy="4582949"/>
          </a:xfrm>
        </p:spPr>
        <p:txBody>
          <a:bodyPr>
            <a:normAutofit fontScale="25000" lnSpcReduction="20000"/>
          </a:bodyPr>
          <a:lstStyle/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중국정부가 항저우 아시안게임 직후인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10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월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9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일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북중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국경지역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변방대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등지에 수감되어 있던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탈북민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600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여 명을 북한으로 강제 송환한 것으로 알려져 충격을 주고 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</a:t>
            </a:r>
            <a:br>
              <a:rPr lang="ko-KR" altLang="en-US" sz="4000" dirty="0"/>
            </a:br>
            <a:br>
              <a:rPr lang="ko-KR" altLang="en-US" sz="4000" dirty="0"/>
            </a:b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대북인권단체 북한정의연대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(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대표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: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정베드로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)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는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10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월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11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일 보도 자료를 통해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이같은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소식을 알리고 “이들이 송환되면 고문과 감금이 시작되고 기독교 등 외국 문화와 사상에 접촉한 사람은 비밀처형이나 정치범 수용소로 보내질 것이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예상된다”면서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우려를 표명했다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</a:t>
            </a:r>
          </a:p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북한정의연대 정베드로 대표는 “특히 이번에 강제 송환된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탈북민의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다수는 여성으로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알려졌다”면서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“이 여성들은 고난의 행군 시기 이후 중국으로 넘어왔다가 인신매매단에 팔려 중국 현지인과 결혼해 출산을 한 경우도 적지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않다”고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설명했다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정 대표는 “또 아동과 노약자들도 적지 않은데 겨울을 앞둔 시기에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북송돼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정치범 수용소에 수감될 경우 더욱 극심한 고통을 겪게 될 것으로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보인다”고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덧붙였다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</a:t>
            </a:r>
          </a:p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북한 선교 전문가들은 강제북송이 지난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8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월부터 중국과 북한 사이에서 논의가 된 가운데 치밀하게 계획됐으며 이번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600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여 명 외에 석 달간 많게는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2600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여 명까지 북송 됐을 </a:t>
            </a:r>
            <a:r>
              <a:rPr lang="ko-KR" altLang="en-US" sz="4000" b="0" i="0" dirty="0">
                <a:solidFill>
                  <a:srgbClr val="002060"/>
                </a:solidFill>
                <a:effectLst/>
                <a:latin typeface="Noto Sans KR"/>
              </a:rPr>
              <a:t>것이라고 언급하고 있다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. </a:t>
            </a:r>
            <a:r>
              <a:rPr lang="ko-KR" altLang="en-US" sz="4000" b="0" i="0" dirty="0">
                <a:solidFill>
                  <a:srgbClr val="002060"/>
                </a:solidFill>
                <a:effectLst/>
                <a:latin typeface="Noto Sans KR"/>
              </a:rPr>
              <a:t>중국은 국제사회의 일원으로 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UN</a:t>
            </a:r>
            <a:r>
              <a:rPr lang="ko-KR" altLang="en-US" sz="4000" b="0" i="0" dirty="0">
                <a:solidFill>
                  <a:srgbClr val="002060"/>
                </a:solidFill>
                <a:effectLst/>
                <a:latin typeface="Noto Sans KR"/>
              </a:rPr>
              <a:t>고문방지협약 등에 가입해 있으며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, </a:t>
            </a:r>
            <a:r>
              <a:rPr lang="ko-KR" altLang="en-US" sz="4000" b="0" i="0" dirty="0">
                <a:solidFill>
                  <a:srgbClr val="002060"/>
                </a:solidFill>
                <a:effectLst/>
                <a:latin typeface="Noto Sans KR"/>
              </a:rPr>
              <a:t>고문방지협약 제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3</a:t>
            </a:r>
            <a:r>
              <a:rPr lang="ko-KR" altLang="en-US" sz="4000" b="0" i="0" dirty="0">
                <a:solidFill>
                  <a:srgbClr val="002060"/>
                </a:solidFill>
                <a:effectLst/>
                <a:latin typeface="Noto Sans KR"/>
              </a:rPr>
              <a:t>조는 ‘</a:t>
            </a:r>
            <a:r>
              <a:rPr lang="ko-KR" altLang="en-US" sz="4000" b="0" i="0" dirty="0" err="1">
                <a:solidFill>
                  <a:srgbClr val="002060"/>
                </a:solidFill>
                <a:effectLst/>
                <a:latin typeface="Noto Sans KR"/>
              </a:rPr>
              <a:t>강제송환금지원칙’을</a:t>
            </a:r>
            <a:r>
              <a:rPr lang="ko-KR" altLang="en-US" sz="4000" b="0" i="0" dirty="0">
                <a:solidFill>
                  <a:srgbClr val="002060"/>
                </a:solidFill>
                <a:effectLst/>
                <a:latin typeface="Noto Sans KR"/>
              </a:rPr>
              <a:t> 명시하고 있다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. </a:t>
            </a:r>
            <a:r>
              <a:rPr lang="ko-KR" altLang="en-US" sz="4000" b="0" i="0" dirty="0">
                <a:solidFill>
                  <a:srgbClr val="002060"/>
                </a:solidFill>
                <a:effectLst/>
                <a:latin typeface="Noto Sans KR"/>
              </a:rPr>
              <a:t>그러나 중국은 탈북자들에 대해서는 난민으로 인정하기는 커녕 경제적 이유로 법을 어긴 불법 월경자로 엄격하게 규정하고 있다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. </a:t>
            </a:r>
            <a:r>
              <a:rPr lang="ko-KR" altLang="en-US" sz="4000" b="0" i="0" dirty="0">
                <a:solidFill>
                  <a:srgbClr val="002060"/>
                </a:solidFill>
                <a:effectLst/>
                <a:latin typeface="Noto Sans KR"/>
              </a:rPr>
              <a:t>더욱이 북한도 김정은 정권 등장 이후 </a:t>
            </a:r>
            <a:r>
              <a:rPr lang="ko-KR" altLang="en-US" sz="4000" b="0" i="0" dirty="0" err="1">
                <a:solidFill>
                  <a:srgbClr val="002060"/>
                </a:solidFill>
                <a:effectLst/>
                <a:latin typeface="Noto Sans KR"/>
              </a:rPr>
              <a:t>반동사상문화배격법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, </a:t>
            </a:r>
            <a:r>
              <a:rPr lang="ko-KR" altLang="en-US" sz="4000" b="0" i="0" dirty="0">
                <a:solidFill>
                  <a:srgbClr val="002060"/>
                </a:solidFill>
                <a:effectLst/>
                <a:latin typeface="Noto Sans KR"/>
              </a:rPr>
              <a:t>청년교양보장법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, </a:t>
            </a:r>
            <a:r>
              <a:rPr lang="ko-KR" altLang="en-US" sz="4000" b="0" i="0" dirty="0" err="1">
                <a:solidFill>
                  <a:srgbClr val="002060"/>
                </a:solidFill>
                <a:effectLst/>
                <a:latin typeface="Noto Sans KR"/>
              </a:rPr>
              <a:t>평양문화어보호법</a:t>
            </a:r>
            <a:r>
              <a:rPr lang="ko-KR" altLang="en-US" sz="4000" b="0" i="0" dirty="0">
                <a:solidFill>
                  <a:srgbClr val="002060"/>
                </a:solidFill>
                <a:effectLst/>
                <a:latin typeface="Noto Sans KR"/>
              </a:rPr>
              <a:t> 등을 속속 만들어 북한 주민 단속을 강화하고 있어 강제 송환된 이들에 대한 엄격한 처벌이 예상된다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.</a:t>
            </a:r>
          </a:p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br>
              <a:rPr lang="ko-KR" altLang="en-US" sz="4000" dirty="0">
                <a:solidFill>
                  <a:srgbClr val="002060"/>
                </a:solidFill>
              </a:rPr>
            </a:br>
            <a:r>
              <a:rPr lang="ko-KR" altLang="en-US" sz="3600" b="0" i="0" dirty="0">
                <a:solidFill>
                  <a:srgbClr val="002060"/>
                </a:solidFill>
                <a:effectLst/>
                <a:latin typeface="Noto Sans KR"/>
              </a:rPr>
              <a:t>출처 </a:t>
            </a:r>
            <a:r>
              <a:rPr lang="en-US" altLang="ko-KR" sz="3600" b="0" i="0" dirty="0">
                <a:solidFill>
                  <a:srgbClr val="002060"/>
                </a:solidFill>
                <a:effectLst/>
                <a:latin typeface="Noto Sans KR"/>
              </a:rPr>
              <a:t>: </a:t>
            </a:r>
            <a:r>
              <a:rPr lang="ko-KR" altLang="en-US" sz="3600" b="0" i="0" dirty="0" err="1">
                <a:solidFill>
                  <a:srgbClr val="002060"/>
                </a:solidFill>
                <a:effectLst/>
                <a:latin typeface="Noto Sans KR"/>
              </a:rPr>
              <a:t>주간기독신문</a:t>
            </a:r>
            <a:r>
              <a:rPr lang="en-US" altLang="ko-KR" sz="3600" b="0" i="0" dirty="0">
                <a:solidFill>
                  <a:srgbClr val="002060"/>
                </a:solidFill>
                <a:effectLst/>
                <a:latin typeface="Noto Sans KR"/>
              </a:rPr>
              <a:t>(https://www.kidok.com)</a:t>
            </a:r>
            <a:endParaRPr lang="en-US" altLang="ko-KR" sz="2800" b="1" kern="0" dirty="0">
              <a:solidFill>
                <a:srgbClr val="002060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3931" y="1421035"/>
            <a:ext cx="4761782" cy="2967165"/>
          </a:xfrm>
        </p:spPr>
        <p:txBody>
          <a:bodyPr>
            <a:normAutofit fontScale="25000" lnSpcReduction="20000"/>
          </a:bodyPr>
          <a:lstStyle/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ko-KR" sz="4000" dirty="0">
                <a:solidFill>
                  <a:srgbClr val="000000"/>
                </a:solidFill>
              </a:rPr>
              <a:t>​</a:t>
            </a:r>
            <a:r>
              <a:rPr lang="ko-KR" altLang="en-US" sz="4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북송 당하는 이들 중에는 중국에서 신앙을 가지게 된 신자들도 있습니다</a:t>
            </a:r>
            <a:r>
              <a:rPr lang="en-US" altLang="ko-KR" sz="4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4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이들의 기독교 신앙 및 선교사 접촉 여부 등이 발각될 경우 정치범에 준하는 처벌을 받을 수 있어 우리의 특별한 기도가 요청됩니다</a:t>
            </a:r>
            <a:r>
              <a:rPr lang="en-US" altLang="ko-KR" sz="4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4000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4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강제 송환이 중단되고 붙잡혀 있는 탈북자들에게 살 길이 열릴 수 있도록 기도합시다</a:t>
            </a:r>
            <a:r>
              <a:rPr lang="en-US" altLang="ko-KR" sz="4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4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특별히 신앙을 가진 탈북자들의 안전을 위해 기도합시다</a:t>
            </a:r>
            <a:r>
              <a:rPr lang="en-US" altLang="ko-KR" sz="4000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en-US" altLang="ko-KR" sz="4000" dirty="0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하나님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김정욱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(2013),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김국기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(2014),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최춘길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(2014)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선교사와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탈북민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 출신 김원호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함진우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고현철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(2016)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씨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그리고 조선족 사역자들은 여전히 북한에 억류되어 있습니다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북한의 지하교회에서 예배를 드리다가 체포된 성도들을 주께서 보호해 주시고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혹독한 감시 속에서도 신앙의 뿌리를 잃지 않고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  <a:endParaRPr lang="ko-KR" altLang="en-US" sz="4000" b="0" i="0" dirty="0">
              <a:solidFill>
                <a:srgbClr val="000000"/>
              </a:solidFill>
              <a:effectLst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​서로를 감시하고 고발하며 신뢰가 사라진 사회 속에서 인간성을 상실해 가는 북한 주민을 불쌍히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여기사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 주의 은혜로 복음을 들려주시고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원래의 존귀한 생명을 회복케 하소서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1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23-10-17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28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600" dirty="0">
                <a:solidFill>
                  <a:schemeClr val="tx1"/>
                </a:solidFill>
              </a:rPr>
              <a:t>오픈도어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문민환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</a:t>
            </a:r>
            <a:r>
              <a:rPr lang="en-US" altLang="ko-KR" sz="1400" dirty="0"/>
              <a:t>, </a:t>
            </a:r>
            <a:r>
              <a:rPr lang="ko-KR" altLang="en-US" sz="1400" dirty="0"/>
              <a:t>박인영 간사를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200" dirty="0">
                <a:solidFill>
                  <a:schemeClr val="tx1"/>
                </a:solidFill>
              </a:rPr>
              <a:t>IDOP(11</a:t>
            </a:r>
            <a:r>
              <a:rPr lang="ko-KR" altLang="en-US" sz="1200" dirty="0">
                <a:solidFill>
                  <a:schemeClr val="tx1"/>
                </a:solidFill>
              </a:rPr>
              <a:t>월 </a:t>
            </a:r>
            <a:r>
              <a:rPr lang="en-US" altLang="ko-KR" sz="1200" dirty="0">
                <a:solidFill>
                  <a:schemeClr val="tx1"/>
                </a:solidFill>
              </a:rPr>
              <a:t>5</a:t>
            </a:r>
            <a:r>
              <a:rPr lang="ko-KR" altLang="en-US" sz="1200" dirty="0">
                <a:solidFill>
                  <a:schemeClr val="tx1"/>
                </a:solidFill>
              </a:rPr>
              <a:t>일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r>
              <a:rPr lang="ko-KR" altLang="en-US" sz="1200" dirty="0">
                <a:solidFill>
                  <a:schemeClr val="tx1"/>
                </a:solidFill>
              </a:rPr>
              <a:t>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특별히 </a:t>
            </a:r>
            <a:r>
              <a:rPr lang="en-US" altLang="ko-KR" sz="1100" dirty="0">
                <a:latin typeface="roboto" panose="02000000000000000000" pitchFamily="2" charset="0"/>
              </a:rPr>
              <a:t>11</a:t>
            </a:r>
            <a:r>
              <a:rPr lang="ko-KR" altLang="en-US" sz="1100" dirty="0">
                <a:latin typeface="roboto" panose="02000000000000000000" pitchFamily="2" charset="0"/>
              </a:rPr>
              <a:t>월 </a:t>
            </a:r>
            <a:r>
              <a:rPr lang="en-US" altLang="ko-KR" sz="1100" dirty="0">
                <a:latin typeface="roboto" panose="02000000000000000000" pitchFamily="2" charset="0"/>
              </a:rPr>
              <a:t>10</a:t>
            </a:r>
            <a:r>
              <a:rPr lang="ko-KR" altLang="en-US" sz="1100" dirty="0">
                <a:latin typeface="roboto" panose="02000000000000000000" pitchFamily="2" charset="0"/>
              </a:rPr>
              <a:t>일 </a:t>
            </a:r>
            <a:r>
              <a:rPr lang="ko-KR" altLang="en-US" sz="1100" dirty="0" err="1">
                <a:latin typeface="roboto" panose="02000000000000000000" pitchFamily="2" charset="0"/>
              </a:rPr>
              <a:t>에스더기도운동</a:t>
            </a:r>
            <a:r>
              <a:rPr lang="ko-KR" altLang="en-US" sz="1100" dirty="0">
                <a:latin typeface="roboto" panose="02000000000000000000" pitchFamily="2" charset="0"/>
              </a:rPr>
              <a:t> 집회</a:t>
            </a:r>
            <a:r>
              <a:rPr lang="en-US" altLang="ko-KR" sz="1100" dirty="0">
                <a:latin typeface="roboto" panose="02000000000000000000" pitchFamily="2" charset="0"/>
              </a:rPr>
              <a:t>(</a:t>
            </a:r>
            <a:r>
              <a:rPr lang="ko-KR" altLang="en-US" sz="1100" dirty="0">
                <a:latin typeface="roboto" panose="02000000000000000000" pitchFamily="2" charset="0"/>
              </a:rPr>
              <a:t>강사</a:t>
            </a:r>
            <a:r>
              <a:rPr lang="en-US" altLang="ko-KR" sz="1100" dirty="0">
                <a:latin typeface="roboto" panose="02000000000000000000" pitchFamily="2" charset="0"/>
              </a:rPr>
              <a:t>: </a:t>
            </a:r>
            <a:r>
              <a:rPr lang="ko-KR" altLang="en-US" sz="1100" dirty="0">
                <a:latin typeface="roboto" panose="02000000000000000000" pitchFamily="2" charset="0"/>
              </a:rPr>
              <a:t>에릭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통역</a:t>
            </a:r>
            <a:r>
              <a:rPr lang="en-US" altLang="ko-KR" sz="1100" dirty="0">
                <a:latin typeface="roboto" panose="02000000000000000000" pitchFamily="2" charset="0"/>
              </a:rPr>
              <a:t>: </a:t>
            </a:r>
            <a:r>
              <a:rPr lang="ko-KR" altLang="en-US" sz="1100" dirty="0">
                <a:latin typeface="roboto" panose="02000000000000000000" pitchFamily="2" charset="0"/>
              </a:rPr>
              <a:t>사무총장</a:t>
            </a:r>
            <a:r>
              <a:rPr lang="en-US" altLang="ko-KR" sz="1100" dirty="0">
                <a:latin typeface="roboto" panose="02000000000000000000" pitchFamily="2" charset="0"/>
              </a:rPr>
              <a:t>)</a:t>
            </a:r>
            <a:r>
              <a:rPr lang="ko-KR" altLang="en-US" sz="1100" dirty="0">
                <a:latin typeface="roboto" panose="02000000000000000000" pitchFamily="2" charset="0"/>
              </a:rPr>
              <a:t>를 통하여 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박해 받는 교회를 향한 주님의 긍휼한 마음을 </a:t>
            </a:r>
            <a:r>
              <a:rPr lang="ko-KR" altLang="en-US" sz="1100" dirty="0" err="1">
                <a:latin typeface="roboto" panose="02000000000000000000" pitchFamily="2" charset="0"/>
              </a:rPr>
              <a:t>깨달아</a:t>
            </a:r>
            <a:r>
              <a:rPr lang="ko-KR" altLang="en-US" sz="1100" dirty="0">
                <a:latin typeface="roboto" panose="02000000000000000000" pitchFamily="2" charset="0"/>
              </a:rPr>
              <a:t> 우리의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세우신 강사들을 통하여 아버지의 뜻이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오픈도어와 함께 마음을 합하여 기도할 용사들을 붙여 </a:t>
            </a:r>
            <a:r>
              <a:rPr lang="ko-KR" altLang="en-US" sz="1100" dirty="0" err="1">
                <a:latin typeface="roboto" panose="02000000000000000000" pitchFamily="2" charset="0"/>
              </a:rPr>
              <a:t>주옵소서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ODI </a:t>
            </a:r>
            <a:r>
              <a:rPr lang="ko-KR" altLang="en-US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이사들의 한국방문을 위하여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/>
              <a:t>오는 </a:t>
            </a:r>
            <a:r>
              <a:rPr lang="en-US" altLang="ko-KR" sz="1100" dirty="0"/>
              <a:t>11</a:t>
            </a:r>
            <a:r>
              <a:rPr lang="ko-KR" altLang="en-US" sz="1100" dirty="0"/>
              <a:t>월 </a:t>
            </a:r>
            <a:r>
              <a:rPr lang="en-US" altLang="ko-KR" sz="1100" dirty="0"/>
              <a:t>7</a:t>
            </a:r>
            <a:r>
              <a:rPr lang="ko-KR" altLang="en-US" sz="1100" dirty="0"/>
              <a:t>일부터 </a:t>
            </a:r>
            <a:r>
              <a:rPr lang="en-US" altLang="ko-KR" sz="1100" dirty="0"/>
              <a:t>13</a:t>
            </a:r>
            <a:r>
              <a:rPr lang="ko-KR" altLang="en-US" sz="1100" dirty="0"/>
              <a:t>일까지 전세계에서 </a:t>
            </a:r>
            <a:r>
              <a:rPr lang="en-US" altLang="ko-KR" sz="1100" dirty="0"/>
              <a:t>20</a:t>
            </a:r>
            <a:r>
              <a:rPr lang="ko-KR" altLang="en-US" sz="1100" dirty="0"/>
              <a:t>여 분이 국제오픈도어 이사회를 참석하기 위해 한국을 방문합니다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비자발급</a:t>
            </a:r>
            <a:r>
              <a:rPr lang="en-US" altLang="ko-KR" sz="1100" dirty="0"/>
              <a:t>, </a:t>
            </a:r>
            <a:r>
              <a:rPr lang="ko-KR" altLang="en-US" sz="1100" dirty="0"/>
              <a:t>지부협약</a:t>
            </a:r>
            <a:r>
              <a:rPr lang="en-US" altLang="ko-KR" sz="1100" dirty="0"/>
              <a:t>, DMZ</a:t>
            </a:r>
            <a:r>
              <a:rPr lang="ko-KR" altLang="en-US" sz="1100" dirty="0"/>
              <a:t>방문</a:t>
            </a:r>
            <a:r>
              <a:rPr lang="en-US" altLang="ko-KR" sz="1100" dirty="0"/>
              <a:t>, </a:t>
            </a:r>
            <a:r>
              <a:rPr lang="ko-KR" altLang="en-US" sz="1100" dirty="0"/>
              <a:t>한국교회 방문과 도전 등이 </a:t>
            </a:r>
            <a:r>
              <a:rPr lang="ko-KR" altLang="en-US" sz="1100" dirty="0" err="1"/>
              <a:t>순적하게</a:t>
            </a:r>
            <a:r>
              <a:rPr lang="ko-KR" altLang="en-US" sz="1100" dirty="0"/>
              <a:t> 진행될 수 있도록 기도합니다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en-US" altLang="ko-KR" sz="1100" dirty="0"/>
              <a:t>DMZ</a:t>
            </a:r>
            <a:r>
              <a:rPr lang="ko-KR" altLang="en-US" sz="1100" dirty="0"/>
              <a:t>방문을 통한 남</a:t>
            </a:r>
            <a:r>
              <a:rPr lang="en-US" altLang="ko-KR" sz="1100" dirty="0"/>
              <a:t>,</a:t>
            </a:r>
            <a:r>
              <a:rPr lang="ko-KR" altLang="en-US" sz="1100" dirty="0"/>
              <a:t>북의 분단의 현실을 체험하고 북한 지하교회 성도들을 향한 뜨거운 기도가 일어나게 하시고</a:t>
            </a:r>
            <a:r>
              <a:rPr lang="en-US" altLang="ko-KR" sz="1100" dirty="0"/>
              <a:t>, </a:t>
            </a:r>
            <a:r>
              <a:rPr lang="ko-KR" altLang="en-US" sz="1100" dirty="0"/>
              <a:t>이 기도의 불꽃이 전세계로 번져 가기를 기도합니다</a:t>
            </a:r>
            <a:r>
              <a:rPr lang="en-US" altLang="ko-KR" sz="1100" dirty="0"/>
              <a:t>. 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0" y="3977699"/>
            <a:ext cx="3083680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26410" y="3960653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3680" y="3969176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DF1F15-46F5-4A2B-AF38-34F3B802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/>
          <a:lstStyle/>
          <a:p>
            <a:pPr rtl="0"/>
            <a:r>
              <a:rPr lang="ko-KR" dirty="0"/>
              <a:t>감사합니다!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0A4C54-B3B2-4B02-A340-C72E57FE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2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꽃병, 분홍색 꽃, 그릇">
            <a:extLst>
              <a:ext uri="{FF2B5EF4-FFF2-40B4-BE49-F238E27FC236}">
                <a16:creationId xmlns:a16="http://schemas.microsoft.com/office/drawing/2014/main" id="{2D88F9B6-8295-40BD-BE4A-5724B9E309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0256" y="1243584"/>
            <a:ext cx="4361688" cy="4361688"/>
          </a:xfrm>
        </p:spPr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E645985-45F9-4BAE-831E-BE78B8D4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23-10-17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6AA6E5-2EF7-4786-9E1A-4FAB76BF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6D5C7B-55D2-44E5-9F45-7BA7BEDE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30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920443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맑은 고딕">
      <a:majorFont>
        <a:latin typeface="맑은 고딕"/>
        <a:ea typeface=""/>
        <a:cs typeface=""/>
      </a:majorFont>
      <a:minorFont>
        <a:latin typeface="맑은 고딕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909.tgt.Office_50301236_TF67338807_Win32_OJ112196133" id="{B66740CD-A365-4CA0-961F-5B161663BE00}" vid="{652F40FA-13C7-4588-949A-DD2EE3646E4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4E27A5-29EC-44AC-A353-55638DDBC5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9259C4-AC71-4849-BC68-7545A45536D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E37D1C0D-D4CE-465C-8DB2-7B2571F37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오프셋 디자인</Template>
  <TotalTime>1393</TotalTime>
  <Words>3819</Words>
  <Application>Microsoft Office PowerPoint</Application>
  <PresentationFormat>와이드스크린</PresentationFormat>
  <Paragraphs>257</Paragraphs>
  <Slides>30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50" baseType="lpstr">
      <vt:lpstr>Dotum sans-serif</vt:lpstr>
      <vt:lpstr>Futura</vt:lpstr>
      <vt:lpstr>Helvetica Neue Medium</vt:lpstr>
      <vt:lpstr>HY목각파임B</vt:lpstr>
      <vt:lpstr>HY헤드라인M</vt:lpstr>
      <vt:lpstr>Noto Sans KR</vt:lpstr>
      <vt:lpstr>Spoqa Han Sans Neo</vt:lpstr>
      <vt:lpstr>Yu Gothic UI Semibold</vt:lpstr>
      <vt:lpstr>나눔고딕 ExtraBold</vt:lpstr>
      <vt:lpstr>나눔스퀘어라운드 Bold</vt:lpstr>
      <vt:lpstr>Malgun Gothic</vt:lpstr>
      <vt:lpstr>Malgun Gothic</vt:lpstr>
      <vt:lpstr>바탕</vt:lpstr>
      <vt:lpstr>Aharoni</vt:lpstr>
      <vt:lpstr>Arial</vt:lpstr>
      <vt:lpstr>Calibri</vt:lpstr>
      <vt:lpstr>roboto</vt:lpstr>
      <vt:lpstr>Segoe UI</vt:lpstr>
      <vt:lpstr>Wingdings 2</vt:lpstr>
      <vt:lpstr>OffsetVTI</vt:lpstr>
      <vt:lpstr>Prayer Meeting  for Persecuted Church Worldwide</vt:lpstr>
      <vt:lpstr>순서</vt:lpstr>
      <vt:lpstr>소개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OPEN DOORS  CORE VALUE </vt:lpstr>
      <vt:lpstr>박해 받는 교회를 위한 기도(30')</vt:lpstr>
      <vt:lpstr>WWL 박해순위 29위 국가/Morocco</vt:lpstr>
      <vt:lpstr>WWL 박해순위 29위 국가/ Morocco</vt:lpstr>
      <vt:lpstr>Arise Africa Campaign  아프리카여 일어나라 폭력적 박해에 맞서서</vt:lpstr>
      <vt:lpstr>Arise Africa Campaign  “Warm Launch”  따뜻한 시작</vt:lpstr>
      <vt:lpstr>아프리카의 군사 쿠데타: 최근 급증에 대한 WWR 보고서</vt:lpstr>
      <vt:lpstr>2. 최근 군사쿠데타가 부활하는 추세인가요?</vt:lpstr>
      <vt:lpstr>3. 쿠데타의 근본적인 요인은 무엇입니까?</vt:lpstr>
      <vt:lpstr>4. 이러한 군의 개입은 기독교 공동체에 어떤 영향을 미칠 수 있습니까?</vt:lpstr>
      <vt:lpstr>#중앙아프리카, 서아프리카: 공격받고 있는 학교 상황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#중동: 팔레스타인/이스라엘을 위한 기도 </vt:lpstr>
      <vt:lpstr>박해현장: #북한의 기독교 박해 중단과 지하교회 성도들을 위해 기도합니다.</vt:lpstr>
      <vt:lpstr>박해 받는 교회를 위한 기도가 이 땅에 요원의 불길처럼 뜨겁게 일어나기를 기도합니다.</vt:lpstr>
      <vt:lpstr>감사합니다!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ODK Communicator</dc:creator>
  <cp:lastModifiedBy>DANIEL KIM</cp:lastModifiedBy>
  <cp:revision>30</cp:revision>
  <dcterms:created xsi:type="dcterms:W3CDTF">2023-09-05T05:35:35Z</dcterms:created>
  <dcterms:modified xsi:type="dcterms:W3CDTF">2023-10-18T02:41:03Z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