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35"/>
  </p:notesMasterIdLst>
  <p:handoutMasterIdLst>
    <p:handoutMasterId r:id="rId36"/>
  </p:handoutMasterIdLst>
  <p:sldIdLst>
    <p:sldId id="310" r:id="rId5"/>
    <p:sldId id="307" r:id="rId6"/>
    <p:sldId id="312" r:id="rId7"/>
    <p:sldId id="373" r:id="rId8"/>
    <p:sldId id="404" r:id="rId9"/>
    <p:sldId id="265" r:id="rId10"/>
    <p:sldId id="402" r:id="rId11"/>
    <p:sldId id="403" r:id="rId12"/>
    <p:sldId id="374" r:id="rId13"/>
    <p:sldId id="324" r:id="rId14"/>
    <p:sldId id="2445" r:id="rId15"/>
    <p:sldId id="2446" r:id="rId16"/>
    <p:sldId id="2449" r:id="rId17"/>
    <p:sldId id="2464" r:id="rId18"/>
    <p:sldId id="2466" r:id="rId19"/>
    <p:sldId id="2467" r:id="rId20"/>
    <p:sldId id="2468" r:id="rId21"/>
    <p:sldId id="2469" r:id="rId22"/>
    <p:sldId id="2470" r:id="rId23"/>
    <p:sldId id="2452" r:id="rId24"/>
    <p:sldId id="2453" r:id="rId25"/>
    <p:sldId id="2454" r:id="rId26"/>
    <p:sldId id="2456" r:id="rId27"/>
    <p:sldId id="2460" r:id="rId28"/>
    <p:sldId id="2458" r:id="rId29"/>
    <p:sldId id="2459" r:id="rId30"/>
    <p:sldId id="266" r:id="rId31"/>
    <p:sldId id="2461" r:id="rId32"/>
    <p:sldId id="2462" r:id="rId33"/>
    <p:sldId id="321" r:id="rId34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dirty="0">
              <a:solidFill>
                <a:schemeClr val="tx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>
              <a:solidFill>
                <a:schemeClr val="tx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</a:t>
          </a:r>
          <a:r>
            <a:rPr lang="ko-KR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kern="1200" dirty="0">
              <a:solidFill>
                <a:schemeClr val="tx1"/>
              </a:solidFill>
            </a:rPr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>
              <a:solidFill>
                <a:schemeClr val="tx1"/>
              </a:solidFill>
            </a:rPr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We</a:t>
          </a:r>
          <a:r>
            <a:rPr lang="ko-KR" sz="1000" kern="1200" dirty="0">
              <a:solidFill>
                <a:schemeClr val="tx1"/>
              </a:solidFill>
            </a:rPr>
            <a:t> </a:t>
          </a:r>
          <a:r>
            <a:rPr lang="en-US" sz="1000" kern="1200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2023-10-20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2023-10-20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2023-10-20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2023-10-20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29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  <p:sldLayoutId id="2147483822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nk.com/20231012-6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10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dirty="0">
                <a:solidFill>
                  <a:schemeClr val="tx1"/>
                </a:solidFill>
              </a:rPr>
              <a:t>24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 dirty="0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19380"/>
              </p:ext>
            </p:extLst>
          </p:nvPr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30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b="1" dirty="0">
                <a:solidFill>
                  <a:schemeClr val="tx1"/>
                </a:solidFill>
              </a:rPr>
              <a:t>Bangladesh</a:t>
            </a:r>
            <a:endParaRPr lang="ko-KR" altLang="en-US" sz="28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120" y="1400388"/>
            <a:ext cx="5674455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1100" dirty="0"/>
              <a:t>“</a:t>
            </a:r>
            <a:r>
              <a:rPr lang="ko-KR" altLang="en-US" sz="1000" dirty="0"/>
              <a:t>두려워하지 말라 내가 너와 함께 함이라 놀라지 말라 나는 네 하나님이 됨이라 내가 너를 굳세게 하리라 참으로 너를 도와 주리라 참으로 나의 의로운 오른손으로 너를 붙들리라</a:t>
            </a:r>
            <a:r>
              <a:rPr lang="en-US" altLang="ko-KR" sz="1000" dirty="0"/>
              <a:t>" (</a:t>
            </a:r>
            <a:r>
              <a:rPr lang="ko-KR" altLang="en-US" sz="1000" dirty="0"/>
              <a:t>사</a:t>
            </a:r>
            <a:r>
              <a:rPr lang="en-US" altLang="ko-KR" sz="1000" dirty="0"/>
              <a:t>41:10) </a:t>
            </a:r>
            <a:endParaRPr lang="ko-KR" altLang="en-US" sz="54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120" y="2147977"/>
            <a:ext cx="5674455" cy="4321834"/>
          </a:xfrm>
        </p:spPr>
        <p:txBody>
          <a:bodyPr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방글라데시는 대부분이 수니파인 </a:t>
            </a:r>
            <a:r>
              <a:rPr lang="en-US" altLang="ko-KR" sz="1050" dirty="0"/>
              <a:t>1</a:t>
            </a:r>
            <a:r>
              <a:rPr lang="ko-KR" altLang="en-US" sz="1050" dirty="0"/>
              <a:t>억 </a:t>
            </a:r>
            <a:r>
              <a:rPr lang="en-US" altLang="ko-KR" sz="1050" dirty="0"/>
              <a:t>5</a:t>
            </a:r>
            <a:r>
              <a:rPr lang="ko-KR" altLang="en-US" sz="1050" dirty="0"/>
              <a:t>천만 명 이상의 무슬림이 거주하는 곳입니다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무슬림</a:t>
            </a:r>
            <a:r>
              <a:rPr lang="en-US" altLang="ko-KR" sz="1050" dirty="0"/>
              <a:t>, </a:t>
            </a:r>
            <a:r>
              <a:rPr lang="ko-KR" altLang="en-US" sz="1050" dirty="0"/>
              <a:t>힌두교도</a:t>
            </a:r>
            <a:r>
              <a:rPr lang="en-US" altLang="ko-KR" sz="1050" dirty="0"/>
              <a:t>, </a:t>
            </a:r>
            <a:r>
              <a:rPr lang="ko-KR" altLang="en-US" sz="1050" dirty="0"/>
              <a:t>불교도 또는 민족</a:t>
            </a:r>
            <a:r>
              <a:rPr lang="en-US" altLang="ko-KR" sz="1050" dirty="0"/>
              <a:t>/</a:t>
            </a:r>
            <a:r>
              <a:rPr lang="ko-KR" altLang="en-US" sz="1050" dirty="0"/>
              <a:t>부족 출신의 교회와 성도들이 가장 심각한 박해</a:t>
            </a:r>
            <a:r>
              <a:rPr lang="en-US" altLang="ko-KR" sz="1050" dirty="0"/>
              <a:t>, </a:t>
            </a:r>
            <a:r>
              <a:rPr lang="ko-KR" altLang="en-US" sz="1050" dirty="0"/>
              <a:t>차별</a:t>
            </a:r>
            <a:r>
              <a:rPr lang="en-US" altLang="ko-KR" sz="1050" dirty="0"/>
              <a:t>, </a:t>
            </a:r>
            <a:r>
              <a:rPr lang="ko-KR" altLang="en-US" sz="1050" dirty="0"/>
              <a:t>공격 등을 겪고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그들은 공격의 공포로 인해 작은 가정 교회나 비밀 그룹에 모여들곤 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무슬림 다수를 대상으로 활동하는 복음주의 교회들의</a:t>
            </a:r>
            <a:r>
              <a:rPr lang="en-US" altLang="ko-KR" sz="1050" dirty="0"/>
              <a:t> </a:t>
            </a:r>
            <a:r>
              <a:rPr lang="ko-KR" altLang="en-US" sz="1050" dirty="0"/>
              <a:t>많은 수가 오순절주의 성도들입니다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 역시</a:t>
            </a:r>
            <a:r>
              <a:rPr lang="en-US" altLang="ko-KR" sz="1050" dirty="0"/>
              <a:t> </a:t>
            </a:r>
            <a:r>
              <a:rPr lang="ko-KR" altLang="en-US" sz="1050" dirty="0"/>
              <a:t>박해를 받고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로마 가톨릭 교회와 같은 현지에서 역사가 있는 교회조차도 점점 더 공격과 죽음의 위협에 직면하고 있습니다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부족 크리스천들</a:t>
            </a:r>
            <a:r>
              <a:rPr lang="en-US" altLang="ko-KR" sz="1050" dirty="0"/>
              <a:t>,</a:t>
            </a:r>
            <a:r>
              <a:rPr lang="ko-KR" altLang="en-US" sz="1050" dirty="0"/>
              <a:t> 특히 </a:t>
            </a:r>
            <a:r>
              <a:rPr lang="en-US" altLang="ko-KR" sz="1050" dirty="0"/>
              <a:t>‘</a:t>
            </a:r>
            <a:r>
              <a:rPr lang="ko-KR" altLang="en-US" sz="1050" dirty="0" err="1"/>
              <a:t>산탈</a:t>
            </a:r>
            <a:r>
              <a:rPr lang="en-US" altLang="ko-KR" sz="1050" dirty="0"/>
              <a:t>’</a:t>
            </a:r>
            <a:r>
              <a:rPr lang="ko-KR" altLang="en-US" sz="1050" dirty="0"/>
              <a:t> 부족에 속한 기독교도들은 갑절이나 취약</a:t>
            </a:r>
            <a:r>
              <a:rPr lang="en-US" altLang="ko-KR" sz="1050" dirty="0"/>
              <a:t>(</a:t>
            </a:r>
            <a:r>
              <a:rPr lang="ko-KR" altLang="en-US" sz="1050" dirty="0"/>
              <a:t>이들은 소수 인종으로 구성된 부족이자 소수 종교</a:t>
            </a:r>
            <a:r>
              <a:rPr lang="en-US" altLang="ko-KR" sz="1050" dirty="0"/>
              <a:t>, </a:t>
            </a:r>
            <a:r>
              <a:rPr lang="ko-KR" altLang="en-US" sz="1050" dirty="0"/>
              <a:t>기독교를 믿는 크리스천 입니다</a:t>
            </a:r>
            <a:r>
              <a:rPr lang="en-US" altLang="ko-KR" sz="1050" dirty="0"/>
              <a:t>.</a:t>
            </a:r>
            <a:r>
              <a:rPr lang="ko-KR" altLang="en-US" sz="1050" dirty="0"/>
              <a:t> </a:t>
            </a:r>
            <a:r>
              <a:rPr lang="en-US" altLang="ko-KR" sz="1050" dirty="0"/>
              <a:t>)</a:t>
            </a:r>
            <a:r>
              <a:rPr lang="ko-KR" altLang="en-US" sz="1050" dirty="0"/>
              <a:t>한 상황에 처해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그들의 땅을 빼앗으며 그들에게 가해지는 폭력 문제로 고군분투 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미얀마에서 도망쳐 방글라데시로 온 무슬림 </a:t>
            </a:r>
            <a:r>
              <a:rPr lang="ko-KR" altLang="en-US" sz="1050" dirty="0" err="1"/>
              <a:t>로힝야</a:t>
            </a:r>
            <a:r>
              <a:rPr lang="ko-KR" altLang="en-US" sz="1050" dirty="0"/>
              <a:t> 출신의 기독교도들도 그들의 공동체로부터 괴롭힘과 강력한 박해를 받고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900" dirty="0"/>
              <a:t>오픈도어는 </a:t>
            </a:r>
            <a:r>
              <a:rPr lang="ko-KR" altLang="en-US" sz="900" dirty="0">
                <a:solidFill>
                  <a:srgbClr val="374151"/>
                </a:solidFill>
                <a:latin typeface="Söhne"/>
              </a:rPr>
              <a:t>방글라데시 박해 받는 교회와 성도들에게 </a:t>
            </a:r>
            <a:r>
              <a:rPr lang="ko-KR" altLang="en-US" sz="900" b="0" i="0" dirty="0">
                <a:solidFill>
                  <a:srgbClr val="374151"/>
                </a:solidFill>
                <a:effectLst/>
                <a:latin typeface="Söhne"/>
              </a:rPr>
              <a:t>즉각적인 구호 제공하고 있습니다</a:t>
            </a:r>
            <a:r>
              <a:rPr lang="en-US" altLang="ko-KR" sz="900" b="0" i="0" dirty="0">
                <a:solidFill>
                  <a:srgbClr val="374151"/>
                </a:solidFill>
                <a:effectLst/>
                <a:latin typeface="Söhne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900" dirty="0">
                <a:solidFill>
                  <a:srgbClr val="374151"/>
                </a:solidFill>
                <a:latin typeface="Söhne"/>
              </a:rPr>
              <a:t>오픈도어는 </a:t>
            </a:r>
            <a:r>
              <a:rPr lang="ko-KR" altLang="en-US" sz="900" dirty="0"/>
              <a:t>지역 파트너 및 교회와 협력해 리더십 교육</a:t>
            </a:r>
            <a:r>
              <a:rPr lang="en-US" altLang="ko-KR" sz="900" dirty="0"/>
              <a:t>, </a:t>
            </a:r>
            <a:r>
              <a:rPr lang="ko-KR" altLang="en-US" sz="900" dirty="0"/>
              <a:t>제자 훈련</a:t>
            </a:r>
            <a:r>
              <a:rPr lang="en-US" altLang="ko-KR" sz="900" dirty="0"/>
              <a:t>, </a:t>
            </a:r>
            <a:r>
              <a:rPr lang="ko-KR" altLang="en-US" sz="900" dirty="0"/>
              <a:t>생계 지원</a:t>
            </a:r>
            <a:r>
              <a:rPr lang="en-US" altLang="ko-KR" sz="900" dirty="0"/>
              <a:t>, </a:t>
            </a:r>
            <a:r>
              <a:rPr lang="ko-KR" altLang="en-US" sz="900" dirty="0"/>
              <a:t>성경 및 목회 돌봄 등을 제공하고 있습니다</a:t>
            </a:r>
            <a:r>
              <a:rPr lang="en-US" altLang="ko-KR" sz="900" dirty="0"/>
              <a:t>. </a:t>
            </a:r>
            <a:endParaRPr lang="ko-KR" altLang="ko-KR" sz="105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11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295" y="1400388"/>
            <a:ext cx="4585320" cy="4370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박해 받는 성도들이 사회 경제적으로 안정될 수 있도록 지원하며 문해력 교육을 제공하고 있습니다</a:t>
            </a:r>
            <a:r>
              <a:rPr lang="en-US" altLang="ko-KR" sz="1000" dirty="0"/>
              <a:t>.</a:t>
            </a:r>
            <a:endParaRPr lang="ko-KR" altLang="en-US" sz="3691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7137748" y="2262184"/>
            <a:ext cx="3987452" cy="3979957"/>
          </a:xfr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00" y="2262184"/>
            <a:ext cx="3911600" cy="397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29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Morocco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23-10-24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12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북아프리카의 모든 종교에 대한 관용과 기독교인들이 함께 모일 수 있는 자유를 위해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신앙이 알려진 개종자들을 위한 준비와</a:t>
            </a:r>
            <a:r>
              <a:rPr lang="en-US" altLang="ko-KR" sz="1050" dirty="0"/>
              <a:t> </a:t>
            </a:r>
            <a:r>
              <a:rPr lang="ko-KR" altLang="en-US" sz="1050" dirty="0"/>
              <a:t>가족과 친구들의 일자리와 지원을 위해 </a:t>
            </a:r>
            <a:endParaRPr lang="en-US" altLang="ko-KR" sz="1050" dirty="0"/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자료에 접근하기 어려운 경우에도 북아프리카 기독교인의 신앙 강화를 위해</a:t>
            </a:r>
            <a:endParaRPr lang="en-US" altLang="ko-KR" sz="23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13115" y="977409"/>
            <a:ext cx="4590542" cy="20866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3657" y="977409"/>
            <a:ext cx="2565504" cy="20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숫자로 본 </a:t>
            </a:r>
            <a:r>
              <a:rPr lang="en-US" altLang="ko-KR" sz="1100" dirty="0">
                <a:solidFill>
                  <a:srgbClr val="0070C0"/>
                </a:solidFill>
              </a:rPr>
              <a:t>Warm Launch(</a:t>
            </a:r>
            <a:r>
              <a:rPr lang="ko-KR" altLang="en-US" sz="1100" dirty="0">
                <a:solidFill>
                  <a:srgbClr val="0070C0"/>
                </a:solidFill>
              </a:rPr>
              <a:t>토고의 수도 로메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/>
              <a:t>25</a:t>
            </a:r>
            <a:r>
              <a:rPr lang="ko-KR" altLang="en-US" sz="1100" dirty="0"/>
              <a:t>개국 대표 </a:t>
            </a:r>
            <a:r>
              <a:rPr lang="en-US" altLang="ko-KR" sz="1100" dirty="0"/>
              <a:t>100</a:t>
            </a:r>
            <a:r>
              <a:rPr lang="ko-KR" altLang="en-US" sz="1100" dirty="0"/>
              <a:t>여명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참석자 중 </a:t>
            </a:r>
            <a:r>
              <a:rPr lang="en-US" altLang="ko-KR" sz="1100" dirty="0"/>
              <a:t>30%</a:t>
            </a:r>
            <a:r>
              <a:rPr lang="ko-KR" altLang="en-US" sz="1100" dirty="0"/>
              <a:t>가 </a:t>
            </a:r>
            <a:r>
              <a:rPr lang="en-US" altLang="ko-KR" sz="1100" dirty="0"/>
              <a:t>25</a:t>
            </a:r>
            <a:r>
              <a:rPr lang="ko-KR" altLang="en-US" sz="1100" dirty="0"/>
              <a:t>세 미만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4</a:t>
            </a:r>
            <a:r>
              <a:rPr lang="ko-KR" altLang="en-US" sz="1100" dirty="0"/>
              <a:t>개 전문 그룹</a:t>
            </a:r>
            <a:r>
              <a:rPr lang="en-US" altLang="ko-KR" sz="1100" dirty="0"/>
              <a:t>: 1)</a:t>
            </a:r>
            <a:r>
              <a:rPr lang="ko-KR" altLang="en-US" sz="1100" dirty="0"/>
              <a:t>교회 지도자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2)</a:t>
            </a:r>
            <a:r>
              <a:rPr lang="ko-KR" altLang="en-US" sz="1100" dirty="0"/>
              <a:t>시민사회</a:t>
            </a:r>
            <a:r>
              <a:rPr lang="en-US" altLang="ko-KR" sz="1100" dirty="0"/>
              <a:t>, </a:t>
            </a:r>
            <a:r>
              <a:rPr lang="ko-KR" altLang="en-US" sz="1100" dirty="0"/>
              <a:t>정치인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3) </a:t>
            </a:r>
            <a:r>
              <a:rPr lang="ko-KR" altLang="en-US" sz="1100" dirty="0"/>
              <a:t>언론인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4) </a:t>
            </a:r>
            <a:r>
              <a:rPr lang="ko-KR" altLang="en-US" sz="1100" dirty="0"/>
              <a:t>변호사 그룹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부르키나파소는 언론인과 변호사 등 </a:t>
            </a:r>
            <a:r>
              <a:rPr lang="en-US" altLang="ko-KR" sz="1100" dirty="0"/>
              <a:t>7</a:t>
            </a:r>
            <a:r>
              <a:rPr lang="ko-KR" altLang="en-US" sz="1100" dirty="0"/>
              <a:t>명의 팀과 함께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77</a:t>
            </a:r>
            <a:r>
              <a:rPr lang="ko-KR" altLang="en-US" sz="1100" dirty="0"/>
              <a:t>명이 선언문에 서명</a:t>
            </a:r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4D247-08B7-3EE7-2667-9B75BF0A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아프리카의 군사 쿠데타</a:t>
            </a:r>
            <a:r>
              <a:rPr lang="en-US" altLang="ko-KR" sz="2400" dirty="0"/>
              <a:t>: </a:t>
            </a:r>
            <a:r>
              <a:rPr lang="ko-KR" altLang="en-US" sz="2400" dirty="0"/>
              <a:t>최근 급증에 대한 </a:t>
            </a:r>
            <a:r>
              <a:rPr lang="en-US" altLang="ko-KR" sz="2400" dirty="0"/>
              <a:t>WWR </a:t>
            </a:r>
            <a:r>
              <a:rPr lang="ko-KR" altLang="en-US" sz="2400" dirty="0"/>
              <a:t>보고서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071027-3C97-E820-0364-F35A89DC8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003560" cy="3991951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아프리카 국가들이 특히 군사 쿠데타에 취약한가요</a:t>
            </a:r>
            <a:r>
              <a:rPr lang="en-US" altLang="ko-KR" dirty="0"/>
              <a:t>? </a:t>
            </a:r>
            <a:r>
              <a:rPr lang="ko-KR" altLang="en-US" dirty="0"/>
              <a:t>그렇다면 그 이유는 무엇입니까</a:t>
            </a:r>
            <a:r>
              <a:rPr lang="en-US" altLang="ko-KR" dirty="0"/>
              <a:t>? </a:t>
            </a:r>
            <a:r>
              <a:rPr lang="ko-KR" altLang="en-US" dirty="0"/>
              <a:t>원인은 무엇이며 결과는 무엇입니까</a:t>
            </a:r>
            <a:r>
              <a:rPr lang="en-US" altLang="ko-KR" dirty="0"/>
              <a:t>? </a:t>
            </a:r>
            <a:r>
              <a:rPr lang="ko-KR" altLang="en-US" dirty="0"/>
              <a:t>이러한 질문은 최근 가봉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과 니제르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 발생한 쿠데타 이후 연구 전문가들에 의해 논의되고 있습니다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당연히 쿠데타 성공 이후 기독교 공동체에</a:t>
            </a:r>
            <a:r>
              <a:rPr lang="en-US" altLang="ko-KR" dirty="0"/>
              <a:t> </a:t>
            </a:r>
            <a:r>
              <a:rPr lang="ko-KR" altLang="en-US" dirty="0"/>
              <a:t>어떤 변화가 있는지에 관심이 있습니다</a:t>
            </a:r>
            <a:r>
              <a:rPr lang="en-US" altLang="ko-KR" dirty="0"/>
              <a:t>. </a:t>
            </a:r>
            <a:r>
              <a:rPr lang="ko-KR" altLang="en-US" dirty="0"/>
              <a:t>일반적으로 군사 정권이 비판을 싫어 하고</a:t>
            </a:r>
            <a:r>
              <a:rPr lang="en-US" altLang="ko-KR" dirty="0"/>
              <a:t>,</a:t>
            </a:r>
            <a:r>
              <a:rPr lang="ko-KR" altLang="en-US" dirty="0"/>
              <a:t> 종교의 자유를 포함한 기타 자유를 억압하는 권위주의 정권으로 전환하는 경우가 많다는 것은 잘 알려져 있습니다</a:t>
            </a:r>
            <a:r>
              <a:rPr lang="en-US" altLang="ko-KR" dirty="0"/>
              <a:t>. </a:t>
            </a:r>
            <a:r>
              <a:rPr lang="ko-KR" altLang="en-US" dirty="0"/>
              <a:t>이러한 상황에서는 기독교인의 권리가 짓밟힐 가능성이 높습니다</a:t>
            </a:r>
            <a:r>
              <a:rPr lang="en-US" altLang="ko-KR" dirty="0"/>
              <a:t>.</a:t>
            </a:r>
            <a:r>
              <a:rPr lang="ko-KR" altLang="en-US" dirty="0"/>
              <a:t>이 짧은 보고서는 다섯 가지 중요한 질문을 탐구합니다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아프리카에서 다시 일어나는 군사 쿠데타를 하나의 추세로 분류할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군인들이 쿠데타를 선동하도록 동기를 부여하는 근본적인 요인은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개입을 촉발하는 사회 정치적 또는 경제적 조건은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현상은 거버넌스 상태와 민주적 제도에 어떤 영향을 미치나요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군사적 개입으로 피해를 입은 국가의 기독교 공동체는 어떤 영향을 받습니까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FEA27AB-D03D-F4C1-27FE-75228649F8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164" y="2332649"/>
            <a:ext cx="3265562" cy="352901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AFDE1A0-6C94-9D98-6FBE-8577461E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  <a:p>
            <a:pPr rtl="0"/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E6660AE-8A1E-C62C-6DAF-1C5240F4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F573D1-54D9-ACFE-16C3-32D9F679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15</a:t>
            </a:fld>
            <a:endParaRPr lang="ko-KR" altLang="en-US" noProof="0"/>
          </a:p>
        </p:txBody>
      </p:sp>
      <p:pic>
        <p:nvPicPr>
          <p:cNvPr id="11" name="그림 10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A047F11B-20B1-4086-5962-04C3297F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71" y="2329132"/>
            <a:ext cx="32655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90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EABE9-782E-D426-CB7D-2AF97B8A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최근 군사쿠데타가 부활하는 추세인가요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2E47B2-029E-EC04-9279-1495F8CDF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 가봉</a:t>
            </a:r>
            <a:r>
              <a:rPr lang="en-US" altLang="ko-KR" dirty="0"/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알리 봉고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poqa Han Sans Neo"/>
              </a:rPr>
              <a:t>온딤바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(64)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대통령의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3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연임 확정 후 쿠데타가 발발</a:t>
            </a:r>
            <a:endParaRPr lang="en-US" altLang="ko-KR" b="0" i="0" dirty="0">
              <a:solidFill>
                <a:srgbClr val="000000"/>
              </a:solidFill>
              <a:effectLst/>
              <a:latin typeface="Spoqa Han Sans Neo"/>
            </a:endParaRPr>
          </a:p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2023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년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7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월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26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일 니제르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, 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모하메드 </a:t>
            </a:r>
            <a:r>
              <a:rPr lang="ko-KR" altLang="en-US" i="0" dirty="0" err="1">
                <a:solidFill>
                  <a:srgbClr val="666666"/>
                </a:solidFill>
                <a:effectLst/>
                <a:latin typeface="Dotum sans-serif"/>
              </a:rPr>
              <a:t>바줌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 대통령 축출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r>
              <a:rPr lang="en-US" altLang="ko-KR" dirty="0"/>
              <a:t> </a:t>
            </a:r>
            <a:r>
              <a:rPr lang="ko-KR" altLang="en-US" dirty="0"/>
              <a:t>감비아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 </a:t>
            </a:r>
            <a:r>
              <a:rPr lang="ko-KR" altLang="en-US" dirty="0" err="1"/>
              <a:t>브르키나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기니 비사우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6</a:t>
            </a:r>
            <a:r>
              <a:rPr lang="ko-KR" altLang="en-US" dirty="0"/>
              <a:t>번의 쿠데타 시도</a:t>
            </a:r>
            <a:r>
              <a:rPr lang="en-US" altLang="ko-KR" dirty="0"/>
              <a:t>(4</a:t>
            </a:r>
            <a:r>
              <a:rPr lang="ko-KR" altLang="en-US" dirty="0"/>
              <a:t>회 성공</a:t>
            </a:r>
            <a:r>
              <a:rPr lang="en-US" altLang="ko-KR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수단의 </a:t>
            </a:r>
            <a:r>
              <a:rPr lang="en-US" altLang="ko-KR" dirty="0"/>
              <a:t>2</a:t>
            </a:r>
            <a:r>
              <a:rPr lang="ko-KR" altLang="en-US" dirty="0"/>
              <a:t>차 쿠데타 군부의 전권 장악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2019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수단 오마르 알 </a:t>
            </a:r>
            <a:r>
              <a:rPr lang="ko-KR" altLang="en-US" dirty="0" err="1"/>
              <a:t>바시르</a:t>
            </a:r>
            <a:r>
              <a:rPr lang="en-US" altLang="ko-KR" dirty="0"/>
              <a:t>(</a:t>
            </a:r>
            <a:r>
              <a:rPr lang="ko-KR" altLang="en-US" dirty="0"/>
              <a:t>장기집권</a:t>
            </a:r>
            <a:r>
              <a:rPr lang="en-US" altLang="ko-KR" dirty="0"/>
              <a:t>)</a:t>
            </a:r>
            <a:r>
              <a:rPr lang="ko-KR" altLang="en-US" dirty="0"/>
              <a:t> 제거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/>
              <a:t>아프리카 연합의 평화 및 안전 보장 이사회 의장인 </a:t>
            </a:r>
            <a:r>
              <a:rPr lang="ko-KR" altLang="en-US" dirty="0" err="1"/>
              <a:t>방콜레</a:t>
            </a:r>
            <a:r>
              <a:rPr lang="ko-KR" altLang="en-US" dirty="0"/>
              <a:t> </a:t>
            </a:r>
            <a:r>
              <a:rPr lang="ko-KR" altLang="en-US" dirty="0" err="1"/>
              <a:t>아데오예</a:t>
            </a:r>
            <a:r>
              <a:rPr lang="en-US" altLang="ko-KR" dirty="0"/>
              <a:t>(Bankole Adeoye): </a:t>
            </a:r>
            <a:r>
              <a:rPr lang="ko-KR" altLang="en-US" dirty="0"/>
              <a:t>아프리카 연합 역사상 </a:t>
            </a:r>
            <a:r>
              <a:rPr lang="en-US" altLang="ko-KR" dirty="0"/>
              <a:t>1</a:t>
            </a:r>
            <a:r>
              <a:rPr lang="ko-KR" altLang="en-US" dirty="0"/>
              <a:t>년 또는 </a:t>
            </a:r>
            <a:r>
              <a:rPr lang="en-US" altLang="ko-KR" dirty="0"/>
              <a:t>12</a:t>
            </a:r>
            <a:r>
              <a:rPr lang="ko-KR" altLang="en-US" dirty="0"/>
              <a:t>개월 기간 내에 </a:t>
            </a:r>
            <a:r>
              <a:rPr lang="en-US" altLang="ko-KR" dirty="0"/>
              <a:t>4</a:t>
            </a:r>
            <a:r>
              <a:rPr lang="ko-KR" altLang="en-US" dirty="0"/>
              <a:t>개 국가 정권이 정지된 것을 본 적이 없습니다</a:t>
            </a:r>
            <a:r>
              <a:rPr lang="en-US" altLang="ko-KR" dirty="0"/>
              <a:t>.”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24C0579-FBF4-10A7-B66D-CAD5ED15C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미국 연구원 </a:t>
            </a:r>
            <a:r>
              <a:rPr lang="en-US" altLang="ko-KR" dirty="0"/>
              <a:t>Jonathan Powell</a:t>
            </a:r>
            <a:r>
              <a:rPr lang="ko-KR" altLang="en-US" dirty="0"/>
              <a:t>과 </a:t>
            </a:r>
            <a:r>
              <a:rPr lang="en-US" altLang="ko-KR" dirty="0"/>
              <a:t>Clayton </a:t>
            </a:r>
            <a:r>
              <a:rPr lang="en-US" altLang="ko-KR" dirty="0" err="1"/>
              <a:t>Thyne</a:t>
            </a:r>
            <a:r>
              <a:rPr lang="ko-KR" altLang="en-US" dirty="0"/>
              <a:t>의 연구에 의하면</a:t>
            </a:r>
            <a:r>
              <a:rPr lang="en-US" altLang="ko-KR" dirty="0"/>
              <a:t>, </a:t>
            </a:r>
            <a:r>
              <a:rPr lang="ko-KR" altLang="en-US" dirty="0"/>
              <a:t>아프리카에서는 </a:t>
            </a:r>
            <a:r>
              <a:rPr lang="en-US" altLang="ko-KR" dirty="0"/>
              <a:t>1950</a:t>
            </a:r>
            <a:r>
              <a:rPr lang="ko-KR" altLang="en-US" dirty="0"/>
              <a:t>년대 이후 </a:t>
            </a:r>
            <a:r>
              <a:rPr lang="en-US" altLang="ko-KR" dirty="0"/>
              <a:t>200</a:t>
            </a:r>
            <a:r>
              <a:rPr lang="ko-KR" altLang="en-US" dirty="0"/>
              <a:t>회 이상의 쿠데타 시도가 목격되었으며</a:t>
            </a:r>
            <a:r>
              <a:rPr lang="en-US" altLang="ko-KR" dirty="0"/>
              <a:t>, </a:t>
            </a:r>
            <a:r>
              <a:rPr lang="ko-KR" altLang="en-US" dirty="0"/>
              <a:t>그 시도 중 약 절반이 성공했습니다</a:t>
            </a:r>
            <a:r>
              <a:rPr lang="en-US" altLang="ko-KR" dirty="0"/>
              <a:t>(TRT World, 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</a:t>
            </a:r>
            <a:r>
              <a:rPr lang="en-US" altLang="ko-KR" dirty="0"/>
              <a:t>).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>
              <a:lnSpc>
                <a:spcPct val="120000"/>
              </a:lnSpc>
            </a:pPr>
            <a:r>
              <a:rPr lang="ko-KR" altLang="en-US" dirty="0"/>
              <a:t>미국의 연구에서 볼 수 있듯이 </a:t>
            </a:r>
            <a:r>
              <a:rPr lang="en-US" altLang="ko-KR" dirty="0"/>
              <a:t>2000</a:t>
            </a:r>
            <a:r>
              <a:rPr lang="ko-KR" altLang="en-US" dirty="0"/>
              <a:t>년 이후 쿠데타 빈도가 눈에 띄게 감소했습니다</a:t>
            </a:r>
            <a:r>
              <a:rPr lang="en-US" altLang="ko-KR" dirty="0"/>
              <a:t>. </a:t>
            </a:r>
            <a:r>
              <a:rPr lang="ko-KR" altLang="en-US" dirty="0"/>
              <a:t>그러나 최근 데이터는 이러한 감소가 역전되었음을 나타냅니다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2021</a:t>
            </a:r>
            <a:r>
              <a:rPr lang="ko-KR" altLang="en-US" dirty="0"/>
              <a:t>년에는 차드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기니</a:t>
            </a:r>
            <a:r>
              <a:rPr lang="en-US" altLang="ko-KR" dirty="0"/>
              <a:t>, </a:t>
            </a:r>
            <a:r>
              <a:rPr lang="ko-KR" altLang="en-US" dirty="0"/>
              <a:t>수단</a:t>
            </a:r>
            <a:r>
              <a:rPr lang="en-US" altLang="ko-KR" dirty="0"/>
              <a:t>, </a:t>
            </a:r>
            <a:r>
              <a:rPr lang="ko-KR" altLang="en-US" dirty="0"/>
              <a:t>니제르에서 군사 개입이 있었고 </a:t>
            </a:r>
            <a:r>
              <a:rPr lang="en-US" altLang="ko-KR" dirty="0"/>
              <a:t>2022</a:t>
            </a:r>
            <a:r>
              <a:rPr lang="ko-KR" altLang="en-US" dirty="0"/>
              <a:t>년에는 부르키나파소에서 두 차례의 성공적인 쿠데타를 포함한 추가 시도가 있었습니다</a:t>
            </a:r>
            <a:r>
              <a:rPr lang="en-US" altLang="ko-KR" dirty="0"/>
              <a:t>(</a:t>
            </a:r>
            <a:r>
              <a:rPr lang="ko-KR" altLang="en-US" dirty="0"/>
              <a:t>아프리카 전략 연구 센터</a:t>
            </a:r>
            <a:r>
              <a:rPr lang="en-US" altLang="ko-KR" dirty="0"/>
              <a:t>, 2022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</a:t>
            </a:r>
            <a:r>
              <a:rPr lang="en-US" altLang="ko-KR" dirty="0"/>
              <a:t>28</a:t>
            </a:r>
            <a:r>
              <a:rPr lang="ko-KR" altLang="en-US" dirty="0"/>
              <a:t>일</a:t>
            </a:r>
            <a:r>
              <a:rPr lang="en-US" altLang="ko-KR" dirty="0"/>
              <a:t>).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가봉과 니제르에서 일어난 사건으로 확증된 이러한 군사 쿠데타 증가는 이러한 사건을 </a:t>
            </a:r>
            <a:r>
              <a:rPr lang="ko-KR" altLang="en-US" dirty="0" err="1"/>
              <a:t>재확산</a:t>
            </a:r>
            <a:r>
              <a:rPr lang="ko-KR" altLang="en-US" dirty="0"/>
              <a:t> 추세의 일부로 간주하는 실증적 근거를 제공하고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C7EBA90-B8B2-BEBF-19FC-543A9C2D3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3F911A-66D7-C6B4-B605-A6189EEF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41B59-A1CF-2BF0-5C87-4ED3F3A4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2475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EDE4F4-C3D1-F5C0-76C0-4A1E4945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쿠데타의 근본적인 요인은 무엇입니까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213D28-2B9E-9A76-885D-A535DFD81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1200" dirty="0">
                <a:solidFill>
                  <a:srgbClr val="0070C0"/>
                </a:solidFill>
              </a:rPr>
              <a:t>지역적 불만과 국제지정학적 문제가 복잡하게 얽혀 있는 양상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9947F2-FC67-09E4-0EAD-4B62C792F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/>
              <a:t>제도적 부패</a:t>
            </a:r>
            <a:r>
              <a:rPr lang="en-US" altLang="ko-KR" sz="1100" dirty="0"/>
              <a:t>, </a:t>
            </a:r>
            <a:r>
              <a:rPr lang="ko-KR" altLang="en-US" sz="1100" dirty="0"/>
              <a:t>대중의 참정권 박탈</a:t>
            </a:r>
            <a:r>
              <a:rPr lang="en-US" altLang="ko-KR" sz="1100" dirty="0"/>
              <a:t>, </a:t>
            </a:r>
            <a:r>
              <a:rPr lang="ko-KR" altLang="en-US" sz="1100" dirty="0"/>
              <a:t>공공 서비스 제공 실패에 관한 사회적 불만이 종종 전조 역할을 하여 군사 개입의 정당성을 제공하는 것처럼 보임</a:t>
            </a:r>
            <a:endParaRPr lang="en-US" altLang="ko-KR" sz="1100" dirty="0"/>
          </a:p>
          <a:p>
            <a:pPr algn="just">
              <a:lnSpc>
                <a:spcPct val="120000"/>
              </a:lnSpc>
            </a:pPr>
            <a:endParaRPr lang="en-US" altLang="ko-KR" sz="1100" dirty="0"/>
          </a:p>
          <a:p>
            <a:pPr algn="just">
              <a:lnSpc>
                <a:spcPct val="120000"/>
              </a:lnSpc>
            </a:pPr>
            <a:r>
              <a:rPr lang="ko-KR" altLang="en-US" sz="1100" dirty="0"/>
              <a:t>이러한 지원은 종종 부패 및</a:t>
            </a:r>
            <a:r>
              <a:rPr lang="en-US" altLang="ko-KR" sz="1100" dirty="0"/>
              <a:t>/</a:t>
            </a:r>
            <a:r>
              <a:rPr lang="ko-KR" altLang="en-US" sz="1100" dirty="0"/>
              <a:t>또는 비효율적인 것으로 간주되었던 기존 거버넌스 구조에 대한 일반적인 불만을 반영한 것으로 볼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한 국가의 군대는 정치적 변화와 안정을 가져오는 데 필요한 주체로 인식되기도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이러한 초기 대중의 지지는 조건부인 경우가 많으며 시간이 지남에 따라 약해질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5C97C46-7F82-5A7C-A32D-D6C9E16C8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ko-KR" altLang="en-US" sz="1100" dirty="0"/>
              <a:t>러시아</a:t>
            </a:r>
            <a:r>
              <a:rPr lang="en-US" altLang="ko-KR" sz="1100" dirty="0"/>
              <a:t>, </a:t>
            </a:r>
            <a:r>
              <a:rPr lang="ko-KR" altLang="en-US" sz="1100" dirty="0"/>
              <a:t>서구</a:t>
            </a:r>
            <a:r>
              <a:rPr lang="en-US" altLang="ko-KR" sz="1100" dirty="0"/>
              <a:t>, </a:t>
            </a:r>
            <a:r>
              <a:rPr lang="ko-KR" altLang="en-US" sz="1100" dirty="0"/>
              <a:t>특히 프랑스 등 외부 세력의 전략적 이해관계는 거버넌스 구조의 취약성을 더욱 악화시키는 역할을 해왔습니다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아프리카 전역에서 러시아의 지정학적 행동은 말리와 아프리카에서 입증된 것처럼 영향력을 확장하는 데 맞춰져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특히 이전 식민지에서 프랑스의 책략은 지정학적 기반을 유지하는 것을 목표로 하며 종종 다른 국가의 주둔에 대응하고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en-US" altLang="ko-KR" sz="1100" dirty="0"/>
              <a:t>6</a:t>
            </a:r>
            <a:r>
              <a:rPr lang="ko-KR" altLang="en-US" sz="1100" dirty="0"/>
              <a:t>월 모스크바 반란과 </a:t>
            </a:r>
            <a:r>
              <a:rPr lang="en-US" altLang="ko-KR" sz="1100" dirty="0"/>
              <a:t>8</a:t>
            </a:r>
            <a:r>
              <a:rPr lang="ko-KR" altLang="en-US" sz="1100" dirty="0"/>
              <a:t>월 바그너 지도부</a:t>
            </a:r>
            <a:r>
              <a:rPr lang="en-US" altLang="ko-KR" sz="1100" dirty="0"/>
              <a:t>, 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예브게니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프리고진의</a:t>
            </a:r>
            <a:r>
              <a:rPr lang="ko-KR" altLang="en-US" sz="1100" dirty="0"/>
              <a:t> 사망 등 </a:t>
            </a:r>
            <a:r>
              <a:rPr lang="en-US" altLang="ko-KR" sz="1100" dirty="0"/>
              <a:t>2023</a:t>
            </a:r>
            <a:r>
              <a:rPr lang="ko-KR" altLang="en-US" sz="1100" dirty="0"/>
              <a:t>년 바그너 그룹을 둘러싼 격변에도 불구하고</a:t>
            </a:r>
            <a:r>
              <a:rPr lang="en-US" altLang="ko-KR" sz="1100" dirty="0"/>
              <a:t>,</a:t>
            </a:r>
            <a:r>
              <a:rPr lang="ko-KR" altLang="en-US" sz="1100" dirty="0"/>
              <a:t>전문가들 사이의 일반적인 믿음은 바그너의 아프리카에서의 활동이 지속될 것이라는 것입니다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A6ED18-C7FE-DCA2-7909-1D546D01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3EF5DF-66F5-C0D9-6FB0-159532EC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6ABCBB-53BA-C5B2-08F7-12755733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6343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13B2C2-327F-FA20-E057-5CE65A2F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이러한 군의 개입은 기독교 공동체에 어떤 영향을 미칠 수 있습니까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9A3D3D-2690-C51C-2DBB-F10842C15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권위주의 정권이 겉으로 안정을 제공할 수 있다고 주장할 수도 있지만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그러한 안정은 시민의 자유와 소수 권리를 억압하는 경우가 많습니다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42FB-3879-FC4D-B73F-7E39D6279D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4306888" cy="399195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dirty="0"/>
              <a:t>종종 군사 쿠데타에 수반되는 통제 강화는 기독교 공동체에 대한 기존의 편견과 차별적 관행을 악화시킬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감시 강화</a:t>
            </a:r>
            <a:r>
              <a:rPr lang="en-US" altLang="ko-KR" sz="1050" dirty="0"/>
              <a:t>, </a:t>
            </a:r>
            <a:r>
              <a:rPr lang="ko-KR" altLang="en-US" sz="1050" dirty="0"/>
              <a:t>헌금 제한</a:t>
            </a:r>
            <a:r>
              <a:rPr lang="en-US" altLang="ko-KR" sz="1050" dirty="0"/>
              <a:t>, </a:t>
            </a:r>
            <a:r>
              <a:rPr lang="ko-KR" altLang="en-US" sz="1050" dirty="0"/>
              <a:t>문서에 대한 엄격한 검열로 인해 이러한 공동체가 더욱 소외될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더욱이</a:t>
            </a:r>
            <a:r>
              <a:rPr lang="en-US" altLang="ko-KR" sz="1050" dirty="0"/>
              <a:t>, </a:t>
            </a:r>
            <a:r>
              <a:rPr lang="ko-KR" altLang="en-US" sz="1050" dirty="0"/>
              <a:t>지하드 단체가 활동하는 국가에서는 처음에는 권위주의 정권이 그러한 극단주의 단체와 더 효과적으로 싸울 수 있는 것처럼 보일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권위주의 정권은 종교적 긴장을 악화시키고 종종 급진적인 이슬람 이념이 견인력을 얻을 수 있는 비옥한 기반을 마련할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그러한 정부는 분노를 불러일으키고 이슬람 이념이 번성할 수 있는 환경을 조성하여 기독교 공동체에 더욱 큰 위협을 가하는 억압적인 조치를 취할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권위주의로 전락하기 쉬운 군사 통치 하에서 기독교 공동체가 번영하고 그들의 권리를 보호할 전망은 점점 더 어두워지고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예를 들어</a:t>
            </a:r>
            <a:r>
              <a:rPr lang="en-US" altLang="ko-KR" sz="1050" dirty="0"/>
              <a:t>, </a:t>
            </a:r>
            <a:r>
              <a:rPr lang="ko-KR" altLang="en-US" sz="1050" dirty="0"/>
              <a:t>수단에서는 그리스도인들이 자유롭게 신앙을 실천할 여지가 거의 없었습니다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마리암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야히아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이브라힘</a:t>
            </a:r>
            <a:r>
              <a:rPr lang="en-US" altLang="ko-KR" sz="1050" dirty="0"/>
              <a:t>(Mariam Yahia Ibrahim), </a:t>
            </a:r>
            <a:r>
              <a:rPr lang="ko-KR" altLang="en-US" sz="1050" dirty="0"/>
              <a:t>하산 코디</a:t>
            </a:r>
            <a:r>
              <a:rPr lang="en-US" altLang="ko-KR" sz="1050" dirty="0"/>
              <a:t>(Hassan Kodi) </a:t>
            </a:r>
            <a:r>
              <a:rPr lang="ko-KR" altLang="en-US" sz="1050" dirty="0"/>
              <a:t>등과 같은 사람들은 수년간 부당한 투옥을 겪었기 때문에 누구든지 그러한 학대에 맞서 목소리를 높이는 것을 두렵게 만듭니다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일부는 강제로 조국을 떠나야 했고</a:t>
            </a:r>
            <a:r>
              <a:rPr lang="en-US" altLang="ko-KR" sz="1050" dirty="0"/>
              <a:t>, </a:t>
            </a:r>
            <a:r>
              <a:rPr lang="ko-KR" altLang="en-US" sz="1050" dirty="0"/>
              <a:t>다른 일부는 다른 사람들이 쉽게 이용할 수 있는 기본권과 사회적 저항이 완전히 차단된 비인도적인 조건 속에서 강제로 떠나야 했습니다</a:t>
            </a:r>
            <a:r>
              <a:rPr lang="en-US" altLang="ko-KR" sz="1050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A993C8-D02B-D283-6E35-BE76A4644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dirty="0">
                <a:solidFill>
                  <a:srgbClr val="0070C0"/>
                </a:solidFill>
              </a:rPr>
              <a:t>이 분석은 군사 쿠데타와 그에 따른 권위주의 정권이 기독교 공동체에 미치는 압도적인 부정적인 영향을 폭로하며</a:t>
            </a:r>
            <a:r>
              <a:rPr lang="en-US" altLang="ko-KR" sz="2400" dirty="0">
                <a:solidFill>
                  <a:srgbClr val="0070C0"/>
                </a:solidFill>
              </a:rPr>
              <a:t>, </a:t>
            </a:r>
            <a:r>
              <a:rPr lang="ko-KR" altLang="en-US" sz="2400" dirty="0">
                <a:solidFill>
                  <a:srgbClr val="0070C0"/>
                </a:solidFill>
              </a:rPr>
              <a:t>이를 통해 기독교 공동체는 조직적인 박해에 취약해지고 자유를 박탈당한다는 사실을 보여줍니다</a:t>
            </a:r>
            <a:r>
              <a:rPr lang="en-US" altLang="ko-KR" sz="2400" dirty="0">
                <a:solidFill>
                  <a:srgbClr val="0070C0"/>
                </a:solidFill>
              </a:rPr>
              <a:t>.</a:t>
            </a:r>
            <a:endParaRPr lang="ko-KR" altLang="en-US" sz="2400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E584BD4-200A-D8F8-0E91-2B3DCCBCD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9B3600-F2F9-9E45-4C68-89CF2224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31D595-7D7F-BE53-3226-9B331D8A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5A6BC0-DA93-EFA6-B128-ABA23F1D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18</a:t>
            </a:fld>
            <a:endParaRPr lang="ko-KR" altLang="en-US" noProof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7EF3AA3-9DD8-7E69-B15E-2A3B145D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6350" y="2332649"/>
            <a:ext cx="5730810" cy="35290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AE0663-346F-C9B5-5901-27EE5FBBCBFC}"/>
              </a:ext>
            </a:extLst>
          </p:cNvPr>
          <p:cNvSpPr txBox="1"/>
          <p:nvPr/>
        </p:nvSpPr>
        <p:spPr>
          <a:xfrm>
            <a:off x="10415132" y="5676884"/>
            <a:ext cx="1877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[</a:t>
            </a:r>
            <a:r>
              <a:rPr lang="ko-KR" altLang="en-US" sz="900" b="0" i="0" dirty="0" err="1">
                <a:solidFill>
                  <a:srgbClr val="666666"/>
                </a:solidFill>
                <a:effectLst/>
                <a:latin typeface="Noto Sans KR"/>
              </a:rPr>
              <a:t>이미지출처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=</a:t>
            </a:r>
            <a:r>
              <a:rPr lang="ko-KR" altLang="en-US" sz="900" b="0" i="0" dirty="0">
                <a:solidFill>
                  <a:srgbClr val="666666"/>
                </a:solidFill>
                <a:effectLst/>
                <a:latin typeface="Noto Sans KR"/>
              </a:rPr>
              <a:t>로이터연합뉴스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]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885848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78B69-0B95-0F4A-CCA2-F20FF7CD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696876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#</a:t>
            </a:r>
            <a:r>
              <a:rPr lang="ko-KR" altLang="en-US" sz="2400" dirty="0"/>
              <a:t>중앙아프리카</a:t>
            </a:r>
            <a:r>
              <a:rPr lang="en-US" altLang="ko-KR" sz="2400" dirty="0"/>
              <a:t>, </a:t>
            </a:r>
            <a:r>
              <a:rPr lang="ko-KR" altLang="en-US" sz="2400" dirty="0"/>
              <a:t>서아프리카</a:t>
            </a:r>
            <a:r>
              <a:rPr lang="en-US" altLang="ko-KR" sz="2400" dirty="0"/>
              <a:t>: </a:t>
            </a:r>
            <a:r>
              <a:rPr lang="ko-KR" altLang="en-US" sz="2400" dirty="0"/>
              <a:t>공격받고 있는 학교 상황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D864B4-B777-941B-0544-F92FFF89F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2060"/>
                </a:solidFill>
              </a:rPr>
              <a:t>지난 </a:t>
            </a:r>
            <a:r>
              <a:rPr lang="en-US" altLang="ko-KR" dirty="0">
                <a:solidFill>
                  <a:srgbClr val="002060"/>
                </a:solidFill>
              </a:rPr>
              <a:t>4</a:t>
            </a:r>
            <a:r>
              <a:rPr lang="ko-KR" altLang="en-US" dirty="0">
                <a:solidFill>
                  <a:srgbClr val="002060"/>
                </a:solidFill>
              </a:rPr>
              <a:t>년 동안 불안으로 인한 학교 폐쇄 건수는 거의 두 배로 증가해 이 지역 </a:t>
            </a:r>
            <a:r>
              <a:rPr lang="en-US" altLang="ko-KR" dirty="0">
                <a:solidFill>
                  <a:srgbClr val="002060"/>
                </a:solidFill>
              </a:rPr>
              <a:t>8</a:t>
            </a:r>
            <a:r>
              <a:rPr lang="ko-KR" altLang="en-US" dirty="0">
                <a:solidFill>
                  <a:srgbClr val="002060"/>
                </a:solidFill>
              </a:rPr>
              <a:t>개국에서 폐쇄된 학교가 </a:t>
            </a:r>
            <a:r>
              <a:rPr lang="en-US" altLang="ko-KR" dirty="0">
                <a:solidFill>
                  <a:srgbClr val="002060"/>
                </a:solidFill>
              </a:rPr>
              <a:t>13,200</a:t>
            </a:r>
            <a:r>
              <a:rPr lang="ko-KR" altLang="en-US" dirty="0">
                <a:solidFill>
                  <a:srgbClr val="002060"/>
                </a:solidFill>
              </a:rPr>
              <a:t>개 이상에 이르렀습니다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CEF312-8730-D596-A3E0-3DD2BF89A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지난 </a:t>
            </a:r>
            <a:r>
              <a:rPr lang="en-US" altLang="ko-KR" sz="1000" dirty="0"/>
              <a:t>4</a:t>
            </a:r>
            <a:r>
              <a:rPr lang="ko-KR" altLang="en-US" sz="1000" dirty="0"/>
              <a:t>년 동안 중앙아프리카와 서아프리카 전역에서 학교 폐쇄 건수가 거의 두 배로 늘어났다는 사실을 알고 계셨습니까</a:t>
            </a:r>
            <a:r>
              <a:rPr lang="en-US" altLang="ko-KR" sz="1000" dirty="0"/>
              <a:t>?</a:t>
            </a:r>
            <a:endParaRPr lang="ko-KR" altLang="en-US" sz="1000" dirty="0"/>
          </a:p>
          <a:p>
            <a:pPr>
              <a:lnSpc>
                <a:spcPct val="100000"/>
              </a:lnSpc>
            </a:pPr>
            <a:r>
              <a:rPr lang="ko-KR" altLang="en-US" sz="1000" dirty="0"/>
              <a:t>그 결과 약 </a:t>
            </a:r>
            <a:r>
              <a:rPr lang="en-US" altLang="ko-KR" sz="1000" dirty="0"/>
              <a:t>250</a:t>
            </a:r>
            <a:r>
              <a:rPr lang="ko-KR" altLang="en-US" sz="1000" dirty="0"/>
              <a:t>만 명의 어린이가 학교를 다니지 못하고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최근 보고에 따르면 이렇습니다</a:t>
            </a:r>
            <a:r>
              <a:rPr lang="en-US" altLang="ko-KR" sz="1000" dirty="0"/>
              <a:t>.  </a:t>
            </a:r>
            <a:r>
              <a:rPr lang="ko-KR" altLang="en-US" sz="1000" dirty="0"/>
              <a:t>부르키나파소는 문을 다시 열 수 없는 학교가 </a:t>
            </a:r>
            <a:r>
              <a:rPr lang="en-US" altLang="ko-KR" sz="1000" dirty="0"/>
              <a:t>6,100</a:t>
            </a:r>
            <a:r>
              <a:rPr lang="ko-KR" altLang="en-US" sz="1000" dirty="0"/>
              <a:t>개 이상으로 목록 </a:t>
            </a:r>
            <a:r>
              <a:rPr lang="en-US" altLang="ko-KR" sz="1000" dirty="0"/>
              <a:t>1</a:t>
            </a:r>
            <a:r>
              <a:rPr lang="ko-KR" altLang="en-US" sz="1000" dirty="0"/>
              <a:t>위에 올랐으며</a:t>
            </a:r>
            <a:r>
              <a:rPr lang="en-US" altLang="ko-KR" sz="1000" dirty="0"/>
              <a:t>, </a:t>
            </a:r>
            <a:r>
              <a:rPr lang="ko-KR" altLang="en-US" sz="1000" dirty="0"/>
              <a:t>이는 중앙아프리카와 서아프리카 전체 폐쇄 학교의 절반을 차지합니다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학교는 군대 점거</a:t>
            </a:r>
            <a:r>
              <a:rPr lang="en-US" altLang="ko-KR" sz="1000" dirty="0"/>
              <a:t>, </a:t>
            </a:r>
            <a:r>
              <a:rPr lang="ko-KR" altLang="en-US" sz="1000" dirty="0"/>
              <a:t>이주로 인한 학교 포기 또는 교사</a:t>
            </a:r>
            <a:r>
              <a:rPr lang="en-US" altLang="ko-KR" sz="1000" dirty="0"/>
              <a:t>, </a:t>
            </a:r>
            <a:r>
              <a:rPr lang="ko-KR" altLang="en-US" sz="1000" dirty="0"/>
              <a:t>부모 및 자녀의 생명에 대한 위협 등 다양한 이유로 폐쇄위기에 직면하고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무장단체가 학교를 표적으로 삼는 경우도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올해 첫 </a:t>
            </a:r>
            <a:r>
              <a:rPr lang="en-US" altLang="ko-KR" sz="1000" dirty="0"/>
              <a:t>8</a:t>
            </a:r>
            <a:r>
              <a:rPr lang="ko-KR" altLang="en-US" sz="1000" dirty="0"/>
              <a:t>개월 동안 학교를 대상으로 한 폭력 공격이 </a:t>
            </a:r>
            <a:r>
              <a:rPr lang="en-US" altLang="ko-KR" sz="1000" dirty="0"/>
              <a:t>147</a:t>
            </a:r>
            <a:r>
              <a:rPr lang="ko-KR" altLang="en-US" sz="1000" dirty="0"/>
              <a:t>건 보고되었으며</a:t>
            </a:r>
            <a:r>
              <a:rPr lang="en-US" altLang="ko-KR" sz="1000" dirty="0"/>
              <a:t>, </a:t>
            </a:r>
            <a:r>
              <a:rPr lang="ko-KR" altLang="en-US" sz="1000" dirty="0"/>
              <a:t>그 중 대부분이 나이지리아에서 발생했습니다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올해 </a:t>
            </a:r>
            <a:r>
              <a:rPr lang="en-US" altLang="ko-KR" sz="1000" dirty="0"/>
              <a:t>Arise Africa </a:t>
            </a:r>
            <a:r>
              <a:rPr lang="ko-KR" altLang="en-US" sz="1000" dirty="0"/>
              <a:t>캠페인은 청소년에 초점을 맞추고 있으므로</a:t>
            </a:r>
            <a:r>
              <a:rPr lang="en-US" altLang="ko-KR" sz="1000" dirty="0"/>
              <a:t>, </a:t>
            </a:r>
            <a:r>
              <a:rPr lang="ko-KR" altLang="en-US" sz="1000" dirty="0"/>
              <a:t>이 보고서는 사하라 이남 아프리카의 청소년들이 우리의 지원이 필요한 이유를 시의적절하게 상기시켜 주고 있습니다</a:t>
            </a:r>
            <a:r>
              <a:rPr lang="en-US" altLang="ko-KR" sz="1000" dirty="0"/>
              <a:t>. </a:t>
            </a:r>
            <a:endParaRPr lang="ko-KR" altLang="en-US" sz="10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2E902BB-E032-D557-E4A7-A53DFF6152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E33B5B-DB98-9276-671A-133BEBD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3394F5-3260-858E-E34E-6E7DBF03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BEAD63-DA48-38EA-1B92-7BB383B0A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19</a:t>
            </a:fld>
            <a:endParaRPr lang="ko-KR" altLang="en-US" noProof="0"/>
          </a:p>
        </p:txBody>
      </p:sp>
      <p:pic>
        <p:nvPicPr>
          <p:cNvPr id="11" name="그림 10" descr="텍스트, 스크린샷, 지도, 도표이(가) 표시된 사진&#10;&#10;자동 생성된 설명">
            <a:extLst>
              <a:ext uri="{FF2B5EF4-FFF2-40B4-BE49-F238E27FC236}">
                <a16:creationId xmlns:a16="http://schemas.microsoft.com/office/drawing/2014/main" id="{9EC45E87-7F79-21B4-8C8F-C427AC88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8" y="1461287"/>
            <a:ext cx="5495271" cy="44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91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  <a:p>
            <a:pPr rtl="0"/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21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22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23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085" y="1424975"/>
            <a:ext cx="5082365" cy="4735120"/>
          </a:xfrm>
        </p:spPr>
        <p:txBody>
          <a:bodyPr rtlCol="0">
            <a:noAutofit/>
          </a:bodyPr>
          <a:lstStyle/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 및 이스라엘의 사람들은 여전히 여러분의 기도 지원이 필요로 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해당 지역에 사는 모든 사람들을 위해 계속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10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17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폭발로 </a:t>
            </a:r>
            <a:r>
              <a:rPr lang="ko-KR" altLang="en-US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아흘리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아랍 병원에서 수백 명 사망</a:t>
            </a:r>
            <a:r>
              <a:rPr lang="ko-KR" altLang="en-US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하였습니다</a:t>
            </a:r>
            <a:r>
              <a:rPr lang="en-US" altLang="ko-KR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 다음날인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18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수요일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지구의 팔레스타인 연락처 중 한 명이 말했습니다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:</a:t>
            </a: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“TV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와 소셜 미디어에 나온 모든 것을 본 후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 모두가 충격을 받은 것 같아요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나는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[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 시내의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]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두 교회에서 피난처를 찾은 우리 형제 자매들과 매일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끊임없이 소통하고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그들은 매우 무서워하고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어제 밤 그들 중 한 사람이 말하기를 ‘우리는 죽음을 냄새 맡을 수 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.’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라고 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폭발이 발생한 병원과 침례 교회가 시내 중심부에 있는 두 교회와 매우 가까운 것을 아실 거예요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오늘 그들과의 연락은 그들에게 남아 있는 에너지가 전혀 없고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지난 몇 일 동안 와이파이가 매우 약해서 매우 어렵습니다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그들에게는 두 세 일 분량의 충분한 식량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물이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어른들에게는 반 빵을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아이들에게는 한 빵을 주고 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그는 계속해서 말합니다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: “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과거에 앤드류 형제가 병원을 방문하고 지원했습니다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사람들이 더 나은 느낌을 받을 수 있도록 병원과 사회 복지 인프라를 건설했지만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불행히도 이제는 그렇지 않습니다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 기독교 시설 중 하나가 수백 명의 무고한 사람들에게 죽음의 도구가 되어 매우 유감스럽습니다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6" y="554927"/>
            <a:ext cx="8079088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팔레스타인</a:t>
            </a:r>
            <a:r>
              <a:rPr lang="en-US" altLang="ko-KR" sz="2000" dirty="0"/>
              <a:t>/</a:t>
            </a:r>
            <a:r>
              <a:rPr lang="ko-KR" altLang="en-US" sz="2000" dirty="0"/>
              <a:t>이스라엘을 위한 기도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58688" y="1590972"/>
            <a:ext cx="2722145" cy="17889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58687" y="3429000"/>
            <a:ext cx="2722145" cy="2041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B17599-AE47-6D45-8BBF-1BBA3D9943F0}"/>
              </a:ext>
            </a:extLst>
          </p:cNvPr>
          <p:cNvSpPr txBox="1"/>
          <p:nvPr/>
        </p:nvSpPr>
        <p:spPr>
          <a:xfrm>
            <a:off x="9558068" y="1590972"/>
            <a:ext cx="2234241" cy="346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 및 가자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 양쪽에서 이 전쟁으로 고통받는 모든 시민들을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이스라엘과 팔레스타인의 기독교도들을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가자의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두 교회에서 피난처를 찾은 사람들을 위해 기도하고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이곳이 그들에게 실제로 안전한 장소가 되기를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또한 사람들이 음식과 물과 같은 기본적인 필요를 충족할 수 있기를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모든 이들을 위한 평화와 정의를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0564" y="1421036"/>
            <a:ext cx="5285435" cy="4582949"/>
          </a:xfrm>
        </p:spPr>
        <p:txBody>
          <a:bodyPr>
            <a:normAutofit fontScale="25000" lnSpcReduction="20000"/>
          </a:bodyPr>
          <a:lstStyle/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북한에서는 매년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9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말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초가 되면 학교들이 겨울나기를 위한 땔감 마련에 나섭니다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올해도 어김없이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학교들에서는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학생들에게 ‘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일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(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당 창건일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)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전까지 현물로 땔감을 바치거나 현물이 없는 경우에는 돈으로 대체해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내라’고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포치한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것으로 알려졌습니다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북한의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양강도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혜산시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학교들도 겨울철 난방용으로 땔감을 준비하라고 학생들과 그들의 가족들에게 요구하고 있습니다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학교들은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일까지 땔감을 마련하거나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그에 상응하는 금액을 내도록 하고 있습니다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여태껏 현물이나 돈을 낸 학생들이 손가락에 꼽을 정도라고 합니다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특히 시내에서는 땔감을 직접 구하는 것이 어려워 대부분 장마당에서 구입해야 하며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현재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1㎥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당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13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만 원의 가격으로 거래되고 있습니다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이런 상황에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학교들에서는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올겨울 교실에 불을 때지 못해 공부를 중단해야 하는 상황이 발생할 수도 있다며 우려하고 있는 것으로 알려졌습니다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소식통은 “여기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(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)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는 하나부터 열까지 모든 것을 주민들의 세외부담으로 해결하는데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지금은 주민들의 주머니 사정이 어려워지면서 애로가 되는 부분이 한둘이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아니다”며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“학부모들이 나무를 보장해 주지 못하면 학생들이 겨울에 공부하기 어려운 이 상황이 나라의 현실을 잘 말해주고 있다”고 꼬집었습니다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4000" b="0" i="0" dirty="0">
              <a:solidFill>
                <a:srgbClr val="1E1E1E"/>
              </a:solidFill>
              <a:effectLst/>
              <a:latin typeface="Noto Sans KR"/>
            </a:endParaRPr>
          </a:p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4000" dirty="0">
              <a:solidFill>
                <a:srgbClr val="002060"/>
              </a:solidFill>
              <a:latin typeface="Noto Sans KR"/>
            </a:endParaRPr>
          </a:p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4000" dirty="0">
              <a:solidFill>
                <a:srgbClr val="002060"/>
              </a:solidFill>
              <a:latin typeface="Noto Sans KR"/>
            </a:endParaRPr>
          </a:p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002060"/>
                </a:solidFill>
                <a:effectLst/>
                <a:latin typeface="Noto Sans KR"/>
              </a:rPr>
              <a:t>기사요약 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: </a:t>
            </a:r>
            <a:r>
              <a:rPr lang="en-US" altLang="ko-KR" sz="4000" b="0" i="0" dirty="0" err="1">
                <a:solidFill>
                  <a:srgbClr val="002060"/>
                </a:solidFill>
                <a:effectLst/>
                <a:latin typeface="Noto Sans KR"/>
              </a:rPr>
              <a:t>DailyNK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(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  <a:hlinkClick r:id="rId3"/>
              </a:rPr>
              <a:t>https://www.dailynk.com/20231012-6/</a:t>
            </a:r>
            <a:r>
              <a:rPr lang="en-US" altLang="ko-KR" sz="4000" b="0" i="0" dirty="0">
                <a:solidFill>
                  <a:srgbClr val="002060"/>
                </a:solidFill>
                <a:effectLst/>
                <a:latin typeface="Noto Sans KR"/>
              </a:rPr>
              <a:t>)</a:t>
            </a:r>
            <a:endParaRPr lang="en-US" altLang="ko-KR" sz="3200" b="1" kern="0" dirty="0">
              <a:solidFill>
                <a:srgbClr val="002060"/>
              </a:solidFill>
              <a:latin typeface="Noto Sans KR"/>
              <a:ea typeface="나눔스퀘어라운드 Bold" panose="020B0600000101010101" pitchFamily="50" charset="-127"/>
            </a:endParaRPr>
          </a:p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ko-KR" sz="4000" b="0" i="0" dirty="0">
              <a:solidFill>
                <a:srgbClr val="1E1E1E"/>
              </a:solidFill>
              <a:effectLst/>
              <a:latin typeface="Noto Sans KR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5"/>
            <a:ext cx="4761782" cy="2967165"/>
          </a:xfrm>
        </p:spPr>
        <p:txBody>
          <a:bodyPr>
            <a:normAutofit fontScale="25000" lnSpcReduction="20000"/>
          </a:bodyPr>
          <a:lstStyle/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북한의 겨울 추위는 남한에 비해 심하며 특히 북부 산악지역 등 소외지역으로 갈수록 더욱 혹독합니다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북한의 북쪽에 위치하고 있는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양강도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혜산시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 학생들과 그들의 가족들이 겪고 있는 </a:t>
            </a:r>
            <a:r>
              <a:rPr lang="ko-KR" altLang="en-US" sz="4000" dirty="0">
                <a:solidFill>
                  <a:srgbClr val="1E1E1E"/>
                </a:solidFill>
                <a:latin typeface="Noto Sans KR"/>
              </a:rPr>
              <a:t>큰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어려움 안에서 그들이 추위 속에서도 따뜻함을 찾을 수 있도록 </a:t>
            </a:r>
            <a:r>
              <a:rPr lang="ko-KR" altLang="en-US" sz="4000" b="0" i="0" dirty="0" err="1">
                <a:solidFill>
                  <a:srgbClr val="1E1E1E"/>
                </a:solidFill>
                <a:effectLst/>
                <a:latin typeface="Noto Sans KR"/>
              </a:rPr>
              <a:t>도와주시고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필요한 것들을 마련할 수 있는 길이 열려지도록 기도를 부탁드립니다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</a:p>
          <a:p>
            <a:pPr marR="0" lvl="0"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북한의 월동준비 계절인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10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월을 맞아 소외지역 취약계층의 북한 서민들이 겨울나기 준비를 잘 할 수 있도록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,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그래서 올 겨울 추위를 잘 이겨낼 수 있도록 기도합시다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 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겨울 추위에 어려움을 겪는 동포들을 돕기 위한 오픈도어선교회를 비롯한 선교단체와 기독 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NGO</a:t>
            </a:r>
            <a:r>
              <a:rPr lang="ko-KR" altLang="en-US" sz="4000" b="0" i="0" dirty="0">
                <a:solidFill>
                  <a:srgbClr val="1E1E1E"/>
                </a:solidFill>
                <a:effectLst/>
                <a:latin typeface="Noto Sans KR"/>
              </a:rPr>
              <a:t>의 사역을 위해서도 기도를 부탁드립니다</a:t>
            </a:r>
            <a:r>
              <a:rPr lang="en-US" altLang="ko-KR" sz="4000" b="0" i="0" dirty="0">
                <a:solidFill>
                  <a:srgbClr val="1E1E1E"/>
                </a:solidFill>
                <a:effectLst/>
                <a:latin typeface="Noto Sans KR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40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23-10-24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200" dirty="0">
                <a:solidFill>
                  <a:schemeClr val="tx1"/>
                </a:solidFill>
              </a:rPr>
              <a:t>IDOP(11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5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특별히 </a:t>
            </a:r>
            <a:r>
              <a:rPr lang="en-US" altLang="ko-KR" sz="1100" dirty="0">
                <a:latin typeface="roboto" panose="02000000000000000000" pitchFamily="2" charset="0"/>
              </a:rPr>
              <a:t>11</a:t>
            </a:r>
            <a:r>
              <a:rPr lang="ko-KR" altLang="en-US" sz="1100" dirty="0">
                <a:latin typeface="roboto" panose="02000000000000000000" pitchFamily="2" charset="0"/>
              </a:rPr>
              <a:t>월 </a:t>
            </a:r>
            <a:r>
              <a:rPr lang="en-US" altLang="ko-KR" sz="1100" dirty="0">
                <a:latin typeface="roboto" panose="02000000000000000000" pitchFamily="2" charset="0"/>
              </a:rPr>
              <a:t>10</a:t>
            </a:r>
            <a:r>
              <a:rPr lang="ko-KR" altLang="en-US" sz="1100" dirty="0">
                <a:latin typeface="roboto" panose="02000000000000000000" pitchFamily="2" charset="0"/>
              </a:rPr>
              <a:t>일 </a:t>
            </a:r>
            <a:r>
              <a:rPr lang="ko-KR" altLang="en-US" sz="1100" dirty="0" err="1">
                <a:latin typeface="roboto" panose="02000000000000000000" pitchFamily="2" charset="0"/>
              </a:rPr>
              <a:t>에스더기도운동</a:t>
            </a:r>
            <a:r>
              <a:rPr lang="ko-KR" altLang="en-US" sz="1100" dirty="0">
                <a:latin typeface="roboto" panose="02000000000000000000" pitchFamily="2" charset="0"/>
              </a:rPr>
              <a:t> 집회</a:t>
            </a:r>
            <a:r>
              <a:rPr lang="en-US" altLang="ko-KR" sz="1100" dirty="0">
                <a:latin typeface="roboto" panose="02000000000000000000" pitchFamily="2" charset="0"/>
              </a:rPr>
              <a:t>(</a:t>
            </a:r>
            <a:r>
              <a:rPr lang="ko-KR" altLang="en-US" sz="1100" dirty="0">
                <a:latin typeface="roboto" panose="02000000000000000000" pitchFamily="2" charset="0"/>
              </a:rPr>
              <a:t>강사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에릭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통역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사무총장</a:t>
            </a:r>
            <a:r>
              <a:rPr lang="en-US" altLang="ko-KR" sz="1100" dirty="0">
                <a:latin typeface="roboto" panose="02000000000000000000" pitchFamily="2" charset="0"/>
              </a:rPr>
              <a:t>)</a:t>
            </a:r>
            <a:r>
              <a:rPr lang="ko-KR" altLang="en-US" sz="1100" dirty="0">
                <a:latin typeface="roboto" panose="02000000000000000000" pitchFamily="2" charset="0"/>
              </a:rPr>
              <a:t>를 통하여 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ODI </a:t>
            </a:r>
            <a:r>
              <a:rPr lang="ko-KR" altLang="en-US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이사들의 한국방문을 위하여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/>
              <a:t>오는 </a:t>
            </a:r>
            <a:r>
              <a:rPr lang="en-US" altLang="ko-KR" sz="1100" dirty="0"/>
              <a:t>11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전세계에서 </a:t>
            </a:r>
            <a:r>
              <a:rPr lang="en-US" altLang="ko-KR" sz="1100" dirty="0"/>
              <a:t>20</a:t>
            </a:r>
            <a:r>
              <a:rPr lang="ko-KR" altLang="en-US" sz="1100" dirty="0"/>
              <a:t>여 분이 국제오픈도어 이사회를 참석하기 위해 한국을 방문합니다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비자발급</a:t>
            </a:r>
            <a:r>
              <a:rPr lang="en-US" altLang="ko-KR" sz="1100" dirty="0"/>
              <a:t>, </a:t>
            </a:r>
            <a:r>
              <a:rPr lang="ko-KR" altLang="en-US" sz="1100" dirty="0"/>
              <a:t>지부협약</a:t>
            </a:r>
            <a:r>
              <a:rPr lang="en-US" altLang="ko-KR" sz="1100" dirty="0"/>
              <a:t>, DMZ</a:t>
            </a:r>
            <a:r>
              <a:rPr lang="ko-KR" altLang="en-US" sz="1100" dirty="0"/>
              <a:t>방문</a:t>
            </a:r>
            <a:r>
              <a:rPr lang="en-US" altLang="ko-KR" sz="1100" dirty="0"/>
              <a:t>, </a:t>
            </a:r>
            <a:r>
              <a:rPr lang="ko-KR" altLang="en-US" sz="1100" dirty="0"/>
              <a:t>한국교회 방문과 도전 등이 </a:t>
            </a:r>
            <a:r>
              <a:rPr lang="ko-KR" altLang="en-US" sz="1100" dirty="0" err="1"/>
              <a:t>순적하게</a:t>
            </a:r>
            <a:r>
              <a:rPr lang="ko-KR" altLang="en-US" sz="1100" dirty="0"/>
              <a:t> 진행될 수 있도록 기도합니다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en-US" altLang="ko-KR" sz="1100" dirty="0"/>
              <a:t>DMZ</a:t>
            </a:r>
            <a:r>
              <a:rPr lang="ko-KR" altLang="en-US" sz="1100" dirty="0"/>
              <a:t>방문을 통한 남</a:t>
            </a:r>
            <a:r>
              <a:rPr lang="en-US" altLang="ko-KR" sz="1100" dirty="0"/>
              <a:t>,</a:t>
            </a:r>
            <a:r>
              <a:rPr lang="ko-KR" altLang="en-US" sz="1100" dirty="0"/>
              <a:t>북의 분단의 현실을 체험하고 북한 지하교회 성도들을 향한 뜨거운 기도가 일어나게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이 기도의 불꽃이 전세계로 번져 가기를 기도합니다</a:t>
            </a:r>
            <a:r>
              <a:rPr lang="en-US" altLang="ko-KR" sz="1100" dirty="0"/>
              <a:t>. 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977699"/>
            <a:ext cx="3083680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6410" y="3960653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3680" y="3969176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30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1554</TotalTime>
  <Words>3846</Words>
  <Application>Microsoft Office PowerPoint</Application>
  <PresentationFormat>와이드스크린</PresentationFormat>
  <Paragraphs>263</Paragraphs>
  <Slides>30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50" baseType="lpstr">
      <vt:lpstr>Dotum sans-serif</vt:lpstr>
      <vt:lpstr>Futura</vt:lpstr>
      <vt:lpstr>Helvetica Neue Medium</vt:lpstr>
      <vt:lpstr>HY목각파임B</vt:lpstr>
      <vt:lpstr>HY헤드라인M</vt:lpstr>
      <vt:lpstr>Noto Sans KR</vt:lpstr>
      <vt:lpstr>Söhne</vt:lpstr>
      <vt:lpstr>Spoqa Han Sans Neo</vt:lpstr>
      <vt:lpstr>Yu Gothic UI Semibold</vt:lpstr>
      <vt:lpstr>나눔고딕 ExtraBold</vt:lpstr>
      <vt:lpstr>맑은 고딕</vt:lpstr>
      <vt:lpstr>맑은 고딕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박해 받는 교회를 위한 기도(30')</vt:lpstr>
      <vt:lpstr>WWL 박해순위 30위 국가/Bangladesh</vt:lpstr>
      <vt:lpstr>WWL 박해순위 29위 국가/ Morocco</vt:lpstr>
      <vt:lpstr>Arise Africa Campaign  아프리카여 일어나라 폭력적 박해에 맞서서</vt:lpstr>
      <vt:lpstr>Arise Africa Campaign  “Warm Launch”  따뜻한 시작</vt:lpstr>
      <vt:lpstr>아프리카의 군사 쿠데타: 최근 급증에 대한 WWR 보고서</vt:lpstr>
      <vt:lpstr>2. 최근 군사쿠데타가 부활하는 추세인가요?</vt:lpstr>
      <vt:lpstr>3. 쿠데타의 근본적인 요인은 무엇입니까?</vt:lpstr>
      <vt:lpstr>4. 이러한 군의 개입은 기독교 공동체에 어떤 영향을 미칠 수 있습니까?</vt:lpstr>
      <vt:lpstr>#중앙아프리카, 서아프리카: 공격받고 있는 학교 상황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#중동: 팔레스타인/이스라엘을 위한 기도 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Director</cp:lastModifiedBy>
  <cp:revision>37</cp:revision>
  <dcterms:created xsi:type="dcterms:W3CDTF">2023-09-05T05:35:35Z</dcterms:created>
  <dcterms:modified xsi:type="dcterms:W3CDTF">2023-10-20T08:24:25Z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