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3" r:id="rId4"/>
  </p:sldMasterIdLst>
  <p:notesMasterIdLst>
    <p:notesMasterId r:id="rId36"/>
  </p:notesMasterIdLst>
  <p:handoutMasterIdLst>
    <p:handoutMasterId r:id="rId37"/>
  </p:handoutMasterIdLst>
  <p:sldIdLst>
    <p:sldId id="310" r:id="rId5"/>
    <p:sldId id="307" r:id="rId6"/>
    <p:sldId id="312" r:id="rId7"/>
    <p:sldId id="373" r:id="rId8"/>
    <p:sldId id="404" r:id="rId9"/>
    <p:sldId id="265" r:id="rId10"/>
    <p:sldId id="402" r:id="rId11"/>
    <p:sldId id="403" r:id="rId12"/>
    <p:sldId id="2473" r:id="rId13"/>
    <p:sldId id="405" r:id="rId14"/>
    <p:sldId id="406" r:id="rId15"/>
    <p:sldId id="374" r:id="rId16"/>
    <p:sldId id="324" r:id="rId17"/>
    <p:sldId id="2449" r:id="rId18"/>
    <p:sldId id="2464" r:id="rId19"/>
    <p:sldId id="2470" r:id="rId20"/>
    <p:sldId id="2452" r:id="rId21"/>
    <p:sldId id="2453" r:id="rId22"/>
    <p:sldId id="2454" r:id="rId23"/>
    <p:sldId id="2456" r:id="rId24"/>
    <p:sldId id="2460" r:id="rId25"/>
    <p:sldId id="2458" r:id="rId26"/>
    <p:sldId id="2459" r:id="rId27"/>
    <p:sldId id="2445" r:id="rId28"/>
    <p:sldId id="2474" r:id="rId29"/>
    <p:sldId id="2446" r:id="rId30"/>
    <p:sldId id="266" r:id="rId31"/>
    <p:sldId id="2472" r:id="rId32"/>
    <p:sldId id="2461" r:id="rId33"/>
    <p:sldId id="2462" r:id="rId34"/>
    <p:sldId id="321" r:id="rId35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902" autoAdjust="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outlineViewPr>
    <p:cViewPr>
      <p:scale>
        <a:sx n="33" d="100"/>
        <a:sy n="33" d="100"/>
      </p:scale>
      <p:origin x="0" y="-97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13" d="100"/>
          <a:sy n="113" d="100"/>
        </p:scale>
        <p:origin x="2598" y="1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78CE3D-2678-48F5-ADE4-4CD7799F0D0B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6C0B11-C39C-40D6-98F9-20E071A198ED}">
      <dgm:prSet custT="1"/>
      <dgm:spPr/>
      <dgm:t>
        <a:bodyPr/>
        <a:lstStyle/>
        <a:p>
          <a:r>
            <a:rPr lang="ko-KR" sz="1200" dirty="0">
              <a:solidFill>
                <a:schemeClr val="tx1"/>
              </a:solidFill>
            </a:rPr>
            <a:t>이것은 우리의 사역을 다른 사역과 구분 짓는 핵심요소이다</a:t>
          </a:r>
          <a:r>
            <a:rPr lang="en-US" sz="1200" dirty="0">
              <a:solidFill>
                <a:schemeClr val="tx1"/>
              </a:solidFill>
            </a:rPr>
            <a:t>. </a:t>
          </a:r>
        </a:p>
      </dgm:t>
    </dgm:pt>
    <dgm:pt modelId="{CB52C69E-D63C-4DF1-8953-4EC8FD4CE271}" type="parTrans" cxnId="{C5C220ED-ECF2-4243-B87E-5B5AACE19A32}">
      <dgm:prSet/>
      <dgm:spPr/>
      <dgm:t>
        <a:bodyPr/>
        <a:lstStyle/>
        <a:p>
          <a:endParaRPr lang="en-US"/>
        </a:p>
      </dgm:t>
    </dgm:pt>
    <dgm:pt modelId="{200F173D-C694-4B40-941F-EBFD4D6E3B31}" type="sibTrans" cxnId="{C5C220ED-ECF2-4243-B87E-5B5AACE19A32}">
      <dgm:prSet/>
      <dgm:spPr/>
      <dgm:t>
        <a:bodyPr/>
        <a:lstStyle/>
        <a:p>
          <a:endParaRPr lang="en-US"/>
        </a:p>
      </dgm:t>
    </dgm:pt>
    <dgm:pt modelId="{64447D26-0981-4148-97CB-08550D804C8F}">
      <dgm:prSet custT="1"/>
      <dgm:spPr/>
      <dgm:t>
        <a:bodyPr/>
        <a:lstStyle/>
        <a:p>
          <a:r>
            <a:rPr lang="en-US" sz="1200" dirty="0">
              <a:solidFill>
                <a:schemeClr val="tx1"/>
              </a:solidFill>
            </a:rPr>
            <a:t>This is what makes our ministry distinctive!</a:t>
          </a:r>
        </a:p>
      </dgm:t>
    </dgm:pt>
    <dgm:pt modelId="{D71A92B4-B52E-466E-951D-CF0E2DBF7D30}" type="parTrans" cxnId="{7E572C8E-B3A9-4392-AA37-4264A1B0E8C2}">
      <dgm:prSet/>
      <dgm:spPr/>
      <dgm:t>
        <a:bodyPr/>
        <a:lstStyle/>
        <a:p>
          <a:endParaRPr lang="en-US"/>
        </a:p>
      </dgm:t>
    </dgm:pt>
    <dgm:pt modelId="{F24F0614-F507-481A-8E69-DC118237DD30}" type="sibTrans" cxnId="{7E572C8E-B3A9-4392-AA37-4264A1B0E8C2}">
      <dgm:prSet/>
      <dgm:spPr/>
      <dgm:t>
        <a:bodyPr/>
        <a:lstStyle/>
        <a:p>
          <a:endParaRPr lang="en-US"/>
        </a:p>
      </dgm:t>
    </dgm:pt>
    <dgm:pt modelId="{191A05A3-20C6-440B-8AE8-27D540E3A83D}">
      <dgm:prSet custT="1"/>
      <dgm:spPr/>
      <dgm:t>
        <a:bodyPr/>
        <a:lstStyle/>
        <a:p>
          <a:r>
            <a:rPr lang="ko-KR" sz="1000" dirty="0">
              <a:solidFill>
                <a:schemeClr val="tx1"/>
              </a:solidFill>
            </a:rPr>
            <a:t>우리는 예수 그리스도를 따르기 위해 가장 비싼 대가를 치르는 사람들이 있는 곳이라면 가능한 어디든지 가서 그들의 이야기를 듣고 그들의 필요를 도우며 최선을 다해 섬긴다</a:t>
          </a:r>
          <a:r>
            <a:rPr lang="en-US" sz="1000" dirty="0">
              <a:solidFill>
                <a:schemeClr val="tx1"/>
              </a:solidFill>
            </a:rPr>
            <a:t>. </a:t>
          </a:r>
        </a:p>
      </dgm:t>
    </dgm:pt>
    <dgm:pt modelId="{40C969A9-A15C-4809-BE50-125ABE5AF855}" type="parTrans" cxnId="{F0A34973-89E6-4D89-BF45-3F23948F2BC8}">
      <dgm:prSet/>
      <dgm:spPr/>
      <dgm:t>
        <a:bodyPr/>
        <a:lstStyle/>
        <a:p>
          <a:endParaRPr lang="en-US"/>
        </a:p>
      </dgm:t>
    </dgm:pt>
    <dgm:pt modelId="{07345B38-E17C-4526-9583-A62C71AE0026}" type="sibTrans" cxnId="{F0A34973-89E6-4D89-BF45-3F23948F2BC8}">
      <dgm:prSet/>
      <dgm:spPr/>
      <dgm:t>
        <a:bodyPr/>
        <a:lstStyle/>
        <a:p>
          <a:endParaRPr lang="en-US"/>
        </a:p>
      </dgm:t>
    </dgm:pt>
    <dgm:pt modelId="{1F58E8BD-5995-40C1-8389-9F6EEDF4B4C7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We</a:t>
          </a:r>
          <a:r>
            <a:rPr lang="ko-KR" dirty="0">
              <a:solidFill>
                <a:schemeClr val="tx1"/>
              </a:solidFill>
            </a:rPr>
            <a:t> </a:t>
          </a:r>
          <a:r>
            <a:rPr lang="en-US" dirty="0">
              <a:solidFill>
                <a:schemeClr val="tx1"/>
              </a:solidFill>
            </a:rPr>
            <a:t>serve those who pay the highest price for following Jesus by listening to them and meeting their needs wherever possible.</a:t>
          </a:r>
        </a:p>
      </dgm:t>
    </dgm:pt>
    <dgm:pt modelId="{531D151E-9F9D-48A3-A804-6103463F0D51}" type="parTrans" cxnId="{0EC9DDF7-4493-4046-94C2-BC4C31A6AE85}">
      <dgm:prSet/>
      <dgm:spPr/>
      <dgm:t>
        <a:bodyPr/>
        <a:lstStyle/>
        <a:p>
          <a:endParaRPr lang="en-US"/>
        </a:p>
      </dgm:t>
    </dgm:pt>
    <dgm:pt modelId="{40869A9A-22A0-4326-8EF1-39E135519966}" type="sibTrans" cxnId="{0EC9DDF7-4493-4046-94C2-BC4C31A6AE85}">
      <dgm:prSet/>
      <dgm:spPr/>
      <dgm:t>
        <a:bodyPr/>
        <a:lstStyle/>
        <a:p>
          <a:endParaRPr lang="en-US"/>
        </a:p>
      </dgm:t>
    </dgm:pt>
    <dgm:pt modelId="{5C5181CE-79EC-414C-B8FA-C6556A7D44C9}" type="pres">
      <dgm:prSet presAssocID="{9778CE3D-2678-48F5-ADE4-4CD7799F0D0B}" presName="matrix" presStyleCnt="0">
        <dgm:presLayoutVars>
          <dgm:chMax val="1"/>
          <dgm:dir/>
          <dgm:resizeHandles val="exact"/>
        </dgm:presLayoutVars>
      </dgm:prSet>
      <dgm:spPr/>
    </dgm:pt>
    <dgm:pt modelId="{3B6CAE04-75AF-4A9C-9A9C-153F02412371}" type="pres">
      <dgm:prSet presAssocID="{9778CE3D-2678-48F5-ADE4-4CD7799F0D0B}" presName="diamond" presStyleLbl="bgShp" presStyleIdx="0" presStyleCnt="1"/>
      <dgm:spPr/>
    </dgm:pt>
    <dgm:pt modelId="{65695E51-7287-4303-82F1-9E5E89F98031}" type="pres">
      <dgm:prSet presAssocID="{9778CE3D-2678-48F5-ADE4-4CD7799F0D0B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E605D44-75F4-48C9-859D-D19AC985B650}" type="pres">
      <dgm:prSet presAssocID="{9778CE3D-2678-48F5-ADE4-4CD7799F0D0B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B2A6CDE-329D-4820-BC7E-33F9F52B4372}" type="pres">
      <dgm:prSet presAssocID="{9778CE3D-2678-48F5-ADE4-4CD7799F0D0B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33B2B98-6F95-4473-8DB3-081922C2E9BB}" type="pres">
      <dgm:prSet presAssocID="{9778CE3D-2678-48F5-ADE4-4CD7799F0D0B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087E3F07-871C-4F84-82B4-2BE0EC807EEC}" type="presOf" srcId="{191A05A3-20C6-440B-8AE8-27D540E3A83D}" destId="{1B2A6CDE-329D-4820-BC7E-33F9F52B4372}" srcOrd="0" destOrd="0" presId="urn:microsoft.com/office/officeart/2005/8/layout/matrix3"/>
    <dgm:cxn modelId="{AA93055B-EE98-45AD-AC55-C3780673E784}" type="presOf" srcId="{9778CE3D-2678-48F5-ADE4-4CD7799F0D0B}" destId="{5C5181CE-79EC-414C-B8FA-C6556A7D44C9}" srcOrd="0" destOrd="0" presId="urn:microsoft.com/office/officeart/2005/8/layout/matrix3"/>
    <dgm:cxn modelId="{FF7F2352-DFE0-4CC0-AAAA-F282182652B1}" type="presOf" srcId="{946C0B11-C39C-40D6-98F9-20E071A198ED}" destId="{65695E51-7287-4303-82F1-9E5E89F98031}" srcOrd="0" destOrd="0" presId="urn:microsoft.com/office/officeart/2005/8/layout/matrix3"/>
    <dgm:cxn modelId="{F0A34973-89E6-4D89-BF45-3F23948F2BC8}" srcId="{9778CE3D-2678-48F5-ADE4-4CD7799F0D0B}" destId="{191A05A3-20C6-440B-8AE8-27D540E3A83D}" srcOrd="2" destOrd="0" parTransId="{40C969A9-A15C-4809-BE50-125ABE5AF855}" sibTransId="{07345B38-E17C-4526-9583-A62C71AE0026}"/>
    <dgm:cxn modelId="{7E572C8E-B3A9-4392-AA37-4264A1B0E8C2}" srcId="{9778CE3D-2678-48F5-ADE4-4CD7799F0D0B}" destId="{64447D26-0981-4148-97CB-08550D804C8F}" srcOrd="1" destOrd="0" parTransId="{D71A92B4-B52E-466E-951D-CF0E2DBF7D30}" sibTransId="{F24F0614-F507-481A-8E69-DC118237DD30}"/>
    <dgm:cxn modelId="{484A0C96-DD6D-4B1F-AD4E-91B84BDDB0D9}" type="presOf" srcId="{64447D26-0981-4148-97CB-08550D804C8F}" destId="{1E605D44-75F4-48C9-859D-D19AC985B650}" srcOrd="0" destOrd="0" presId="urn:microsoft.com/office/officeart/2005/8/layout/matrix3"/>
    <dgm:cxn modelId="{70D321AC-4F85-45A7-8E7E-599C676ADE99}" type="presOf" srcId="{1F58E8BD-5995-40C1-8389-9F6EEDF4B4C7}" destId="{133B2B98-6F95-4473-8DB3-081922C2E9BB}" srcOrd="0" destOrd="0" presId="urn:microsoft.com/office/officeart/2005/8/layout/matrix3"/>
    <dgm:cxn modelId="{C5C220ED-ECF2-4243-B87E-5B5AACE19A32}" srcId="{9778CE3D-2678-48F5-ADE4-4CD7799F0D0B}" destId="{946C0B11-C39C-40D6-98F9-20E071A198ED}" srcOrd="0" destOrd="0" parTransId="{CB52C69E-D63C-4DF1-8953-4EC8FD4CE271}" sibTransId="{200F173D-C694-4B40-941F-EBFD4D6E3B31}"/>
    <dgm:cxn modelId="{0EC9DDF7-4493-4046-94C2-BC4C31A6AE85}" srcId="{9778CE3D-2678-48F5-ADE4-4CD7799F0D0B}" destId="{1F58E8BD-5995-40C1-8389-9F6EEDF4B4C7}" srcOrd="3" destOrd="0" parTransId="{531D151E-9F9D-48A3-A804-6103463F0D51}" sibTransId="{40869A9A-22A0-4326-8EF1-39E135519966}"/>
    <dgm:cxn modelId="{4B496469-FDCC-4F79-8C6B-9655923CB98C}" type="presParOf" srcId="{5C5181CE-79EC-414C-B8FA-C6556A7D44C9}" destId="{3B6CAE04-75AF-4A9C-9A9C-153F02412371}" srcOrd="0" destOrd="0" presId="urn:microsoft.com/office/officeart/2005/8/layout/matrix3"/>
    <dgm:cxn modelId="{F37CA051-0E46-49A1-BC9D-DCD9C1627774}" type="presParOf" srcId="{5C5181CE-79EC-414C-B8FA-C6556A7D44C9}" destId="{65695E51-7287-4303-82F1-9E5E89F98031}" srcOrd="1" destOrd="0" presId="urn:microsoft.com/office/officeart/2005/8/layout/matrix3"/>
    <dgm:cxn modelId="{220F69D3-2106-483E-90C2-32E4421FCED4}" type="presParOf" srcId="{5C5181CE-79EC-414C-B8FA-C6556A7D44C9}" destId="{1E605D44-75F4-48C9-859D-D19AC985B650}" srcOrd="2" destOrd="0" presId="urn:microsoft.com/office/officeart/2005/8/layout/matrix3"/>
    <dgm:cxn modelId="{037CA6BB-8666-4CE2-A3F3-B4A579CF1B2F}" type="presParOf" srcId="{5C5181CE-79EC-414C-B8FA-C6556A7D44C9}" destId="{1B2A6CDE-329D-4820-BC7E-33F9F52B4372}" srcOrd="3" destOrd="0" presId="urn:microsoft.com/office/officeart/2005/8/layout/matrix3"/>
    <dgm:cxn modelId="{F3150C1A-28E8-451B-B475-57BA9847CAEB}" type="presParOf" srcId="{5C5181CE-79EC-414C-B8FA-C6556A7D44C9}" destId="{133B2B98-6F95-4473-8DB3-081922C2E9BB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EE1B5C-BF9E-43F4-937F-B7730E263B6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5AAB17D-2773-4524-9E68-3825B36FFB49}">
      <dgm:prSet/>
      <dgm:spPr/>
      <dgm:t>
        <a:bodyPr/>
        <a:lstStyle/>
        <a:p>
          <a:r>
            <a:rPr lang="ko-KR" dirty="0"/>
            <a:t>기도는 우리에게 산소와 같다</a:t>
          </a:r>
          <a:r>
            <a:rPr lang="en-US" dirty="0"/>
            <a:t>. </a:t>
          </a:r>
        </a:p>
      </dgm:t>
    </dgm:pt>
    <dgm:pt modelId="{FF636F85-7F53-401B-8086-6737F097A977}" type="parTrans" cxnId="{BC0294EA-A5CA-4EFB-B67B-D8AFB99ABDAB}">
      <dgm:prSet/>
      <dgm:spPr/>
      <dgm:t>
        <a:bodyPr/>
        <a:lstStyle/>
        <a:p>
          <a:endParaRPr lang="en-US"/>
        </a:p>
      </dgm:t>
    </dgm:pt>
    <dgm:pt modelId="{CF5824C8-2A3C-47CB-92CB-2354E4923AD5}" type="sibTrans" cxnId="{BC0294EA-A5CA-4EFB-B67B-D8AFB99ABDAB}">
      <dgm:prSet/>
      <dgm:spPr/>
      <dgm:t>
        <a:bodyPr/>
        <a:lstStyle/>
        <a:p>
          <a:endParaRPr lang="en-US"/>
        </a:p>
      </dgm:t>
    </dgm:pt>
    <dgm:pt modelId="{E437C45C-E4F5-4A7F-AFB9-AD2C2B8F05AA}">
      <dgm:prSet/>
      <dgm:spPr/>
      <dgm:t>
        <a:bodyPr/>
        <a:lstStyle/>
        <a:p>
          <a:r>
            <a:rPr lang="en-US"/>
            <a:t>Prayer is our oxygen.</a:t>
          </a:r>
        </a:p>
      </dgm:t>
    </dgm:pt>
    <dgm:pt modelId="{E928446C-5326-4E35-BE25-C0EF88DC1D68}" type="parTrans" cxnId="{B80646EE-F3CC-47DC-B7D5-5BD56F999306}">
      <dgm:prSet/>
      <dgm:spPr/>
      <dgm:t>
        <a:bodyPr/>
        <a:lstStyle/>
        <a:p>
          <a:endParaRPr lang="en-US"/>
        </a:p>
      </dgm:t>
    </dgm:pt>
    <dgm:pt modelId="{1667265F-6BE8-40E7-9B64-3BBC1E752715}" type="sibTrans" cxnId="{B80646EE-F3CC-47DC-B7D5-5BD56F999306}">
      <dgm:prSet/>
      <dgm:spPr/>
      <dgm:t>
        <a:bodyPr/>
        <a:lstStyle/>
        <a:p>
          <a:endParaRPr lang="en-US"/>
        </a:p>
      </dgm:t>
    </dgm:pt>
    <dgm:pt modelId="{B4CB8C0F-EA2B-43F3-936D-94C8D77E2834}">
      <dgm:prSet/>
      <dgm:spPr/>
      <dgm:t>
        <a:bodyPr/>
        <a:lstStyle/>
        <a:p>
          <a:r>
            <a:rPr lang="ko-KR"/>
            <a:t>기도는 하나님과 동행하는 우리의 삶이다</a:t>
          </a:r>
          <a:r>
            <a:rPr lang="en-US"/>
            <a:t>. </a:t>
          </a:r>
        </a:p>
      </dgm:t>
    </dgm:pt>
    <dgm:pt modelId="{78D5677F-3FE1-40E5-9FCA-7370131B4A62}" type="parTrans" cxnId="{D411C0C1-830A-4EAB-8D46-CEC1BF8F03E8}">
      <dgm:prSet/>
      <dgm:spPr/>
      <dgm:t>
        <a:bodyPr/>
        <a:lstStyle/>
        <a:p>
          <a:endParaRPr lang="en-US"/>
        </a:p>
      </dgm:t>
    </dgm:pt>
    <dgm:pt modelId="{82FD4237-282C-48E0-AAF1-5B83AA509629}" type="sibTrans" cxnId="{D411C0C1-830A-4EAB-8D46-CEC1BF8F03E8}">
      <dgm:prSet/>
      <dgm:spPr/>
      <dgm:t>
        <a:bodyPr/>
        <a:lstStyle/>
        <a:p>
          <a:endParaRPr lang="en-US"/>
        </a:p>
      </dgm:t>
    </dgm:pt>
    <dgm:pt modelId="{F1B77B03-59B1-476C-8B3A-2ACA1821E141}">
      <dgm:prSet/>
      <dgm:spPr/>
      <dgm:t>
        <a:bodyPr/>
        <a:lstStyle/>
        <a:p>
          <a:r>
            <a:rPr lang="en-US"/>
            <a:t>Prayer is our life with God.</a:t>
          </a:r>
        </a:p>
      </dgm:t>
    </dgm:pt>
    <dgm:pt modelId="{185858FB-C730-4DE6-8CC2-A9F567F67E75}" type="parTrans" cxnId="{1E7A90EB-37E4-4FE3-A359-61D51E3B22FF}">
      <dgm:prSet/>
      <dgm:spPr/>
      <dgm:t>
        <a:bodyPr/>
        <a:lstStyle/>
        <a:p>
          <a:endParaRPr lang="en-US"/>
        </a:p>
      </dgm:t>
    </dgm:pt>
    <dgm:pt modelId="{F716E37B-10D0-4E43-9844-B6055BC40A6A}" type="sibTrans" cxnId="{1E7A90EB-37E4-4FE3-A359-61D51E3B22FF}">
      <dgm:prSet/>
      <dgm:spPr/>
      <dgm:t>
        <a:bodyPr/>
        <a:lstStyle/>
        <a:p>
          <a:endParaRPr lang="en-US"/>
        </a:p>
      </dgm:t>
    </dgm:pt>
    <dgm:pt modelId="{5C196C57-48F1-4A83-AFE7-C700F271A6F3}" type="pres">
      <dgm:prSet presAssocID="{0DEE1B5C-BF9E-43F4-937F-B7730E263B6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C87C051-AFEA-4604-BE8E-54F761748F59}" type="pres">
      <dgm:prSet presAssocID="{45AAB17D-2773-4524-9E68-3825B36FFB49}" presName="hierRoot1" presStyleCnt="0"/>
      <dgm:spPr/>
    </dgm:pt>
    <dgm:pt modelId="{5CC8C659-AB6B-4B61-B67F-8A7E584F0B35}" type="pres">
      <dgm:prSet presAssocID="{45AAB17D-2773-4524-9E68-3825B36FFB49}" presName="composite" presStyleCnt="0"/>
      <dgm:spPr/>
    </dgm:pt>
    <dgm:pt modelId="{33051EA4-C638-484D-8B38-226044B2FD3A}" type="pres">
      <dgm:prSet presAssocID="{45AAB17D-2773-4524-9E68-3825B36FFB49}" presName="background" presStyleLbl="node0" presStyleIdx="0" presStyleCnt="4"/>
      <dgm:spPr/>
    </dgm:pt>
    <dgm:pt modelId="{B7418C2B-C771-4D19-A55D-F0EC2F0095CC}" type="pres">
      <dgm:prSet presAssocID="{45AAB17D-2773-4524-9E68-3825B36FFB49}" presName="text" presStyleLbl="fgAcc0" presStyleIdx="0" presStyleCnt="4">
        <dgm:presLayoutVars>
          <dgm:chPref val="3"/>
        </dgm:presLayoutVars>
      </dgm:prSet>
      <dgm:spPr/>
    </dgm:pt>
    <dgm:pt modelId="{F1B105E8-45D2-43A8-913B-6613A1833E5A}" type="pres">
      <dgm:prSet presAssocID="{45AAB17D-2773-4524-9E68-3825B36FFB49}" presName="hierChild2" presStyleCnt="0"/>
      <dgm:spPr/>
    </dgm:pt>
    <dgm:pt modelId="{7C370237-4C5B-4436-B301-0C44717A5D85}" type="pres">
      <dgm:prSet presAssocID="{E437C45C-E4F5-4A7F-AFB9-AD2C2B8F05AA}" presName="hierRoot1" presStyleCnt="0"/>
      <dgm:spPr/>
    </dgm:pt>
    <dgm:pt modelId="{28AEC231-18DA-4E0D-A337-D7B29EEDDB24}" type="pres">
      <dgm:prSet presAssocID="{E437C45C-E4F5-4A7F-AFB9-AD2C2B8F05AA}" presName="composite" presStyleCnt="0"/>
      <dgm:spPr/>
    </dgm:pt>
    <dgm:pt modelId="{7213B454-C07A-4B1E-AB8A-1332C05CC55B}" type="pres">
      <dgm:prSet presAssocID="{E437C45C-E4F5-4A7F-AFB9-AD2C2B8F05AA}" presName="background" presStyleLbl="node0" presStyleIdx="1" presStyleCnt="4"/>
      <dgm:spPr/>
    </dgm:pt>
    <dgm:pt modelId="{5F24B856-3B7C-427D-80DA-085EBC05B4DD}" type="pres">
      <dgm:prSet presAssocID="{E437C45C-E4F5-4A7F-AFB9-AD2C2B8F05AA}" presName="text" presStyleLbl="fgAcc0" presStyleIdx="1" presStyleCnt="4">
        <dgm:presLayoutVars>
          <dgm:chPref val="3"/>
        </dgm:presLayoutVars>
      </dgm:prSet>
      <dgm:spPr/>
    </dgm:pt>
    <dgm:pt modelId="{1C28FD42-6E2E-4A9C-AED7-BB4A474DF5F1}" type="pres">
      <dgm:prSet presAssocID="{E437C45C-E4F5-4A7F-AFB9-AD2C2B8F05AA}" presName="hierChild2" presStyleCnt="0"/>
      <dgm:spPr/>
    </dgm:pt>
    <dgm:pt modelId="{17059B86-70B5-4ABA-A33F-E6ADB76CEC2F}" type="pres">
      <dgm:prSet presAssocID="{B4CB8C0F-EA2B-43F3-936D-94C8D77E2834}" presName="hierRoot1" presStyleCnt="0"/>
      <dgm:spPr/>
    </dgm:pt>
    <dgm:pt modelId="{D627E86B-FE9B-43C4-95CB-E6D800D2F473}" type="pres">
      <dgm:prSet presAssocID="{B4CB8C0F-EA2B-43F3-936D-94C8D77E2834}" presName="composite" presStyleCnt="0"/>
      <dgm:spPr/>
    </dgm:pt>
    <dgm:pt modelId="{34D387BB-7EE4-4219-9BCC-F2F17F759AC9}" type="pres">
      <dgm:prSet presAssocID="{B4CB8C0F-EA2B-43F3-936D-94C8D77E2834}" presName="background" presStyleLbl="node0" presStyleIdx="2" presStyleCnt="4"/>
      <dgm:spPr/>
    </dgm:pt>
    <dgm:pt modelId="{10AF95E6-9875-4C05-8365-192458AEDABD}" type="pres">
      <dgm:prSet presAssocID="{B4CB8C0F-EA2B-43F3-936D-94C8D77E2834}" presName="text" presStyleLbl="fgAcc0" presStyleIdx="2" presStyleCnt="4">
        <dgm:presLayoutVars>
          <dgm:chPref val="3"/>
        </dgm:presLayoutVars>
      </dgm:prSet>
      <dgm:spPr/>
    </dgm:pt>
    <dgm:pt modelId="{425AAF41-4203-4397-AD14-AC5C2F10761E}" type="pres">
      <dgm:prSet presAssocID="{B4CB8C0F-EA2B-43F3-936D-94C8D77E2834}" presName="hierChild2" presStyleCnt="0"/>
      <dgm:spPr/>
    </dgm:pt>
    <dgm:pt modelId="{3AF39A6E-04D2-4A9A-B8B9-C765034547ED}" type="pres">
      <dgm:prSet presAssocID="{F1B77B03-59B1-476C-8B3A-2ACA1821E141}" presName="hierRoot1" presStyleCnt="0"/>
      <dgm:spPr/>
    </dgm:pt>
    <dgm:pt modelId="{7E0C1480-24EF-43FA-B365-CE4370C5ADC1}" type="pres">
      <dgm:prSet presAssocID="{F1B77B03-59B1-476C-8B3A-2ACA1821E141}" presName="composite" presStyleCnt="0"/>
      <dgm:spPr/>
    </dgm:pt>
    <dgm:pt modelId="{56D1EC13-304D-4052-8324-1CB68985B3F6}" type="pres">
      <dgm:prSet presAssocID="{F1B77B03-59B1-476C-8B3A-2ACA1821E141}" presName="background" presStyleLbl="node0" presStyleIdx="3" presStyleCnt="4"/>
      <dgm:spPr/>
    </dgm:pt>
    <dgm:pt modelId="{C7F33E96-D0A8-4BB6-AFFF-4103D2B0E7E9}" type="pres">
      <dgm:prSet presAssocID="{F1B77B03-59B1-476C-8B3A-2ACA1821E141}" presName="text" presStyleLbl="fgAcc0" presStyleIdx="3" presStyleCnt="4">
        <dgm:presLayoutVars>
          <dgm:chPref val="3"/>
        </dgm:presLayoutVars>
      </dgm:prSet>
      <dgm:spPr/>
    </dgm:pt>
    <dgm:pt modelId="{1BB2313D-27C2-4605-A5CF-58409AF640D9}" type="pres">
      <dgm:prSet presAssocID="{F1B77B03-59B1-476C-8B3A-2ACA1821E141}" presName="hierChild2" presStyleCnt="0"/>
      <dgm:spPr/>
    </dgm:pt>
  </dgm:ptLst>
  <dgm:cxnLst>
    <dgm:cxn modelId="{4D8B6E32-769D-4774-AD35-843C7CEFA4BE}" type="presOf" srcId="{0DEE1B5C-BF9E-43F4-937F-B7730E263B63}" destId="{5C196C57-48F1-4A83-AFE7-C700F271A6F3}" srcOrd="0" destOrd="0" presId="urn:microsoft.com/office/officeart/2005/8/layout/hierarchy1"/>
    <dgm:cxn modelId="{3323E134-B0E0-4425-8CD1-918B3C05752E}" type="presOf" srcId="{F1B77B03-59B1-476C-8B3A-2ACA1821E141}" destId="{C7F33E96-D0A8-4BB6-AFFF-4103D2B0E7E9}" srcOrd="0" destOrd="0" presId="urn:microsoft.com/office/officeart/2005/8/layout/hierarchy1"/>
    <dgm:cxn modelId="{1AF1DE82-8615-4203-8914-7E200AE0DDCE}" type="presOf" srcId="{E437C45C-E4F5-4A7F-AFB9-AD2C2B8F05AA}" destId="{5F24B856-3B7C-427D-80DA-085EBC05B4DD}" srcOrd="0" destOrd="0" presId="urn:microsoft.com/office/officeart/2005/8/layout/hierarchy1"/>
    <dgm:cxn modelId="{AB8B769A-9A5C-43B0-BC4C-A67D0E1A9BB5}" type="presOf" srcId="{45AAB17D-2773-4524-9E68-3825B36FFB49}" destId="{B7418C2B-C771-4D19-A55D-F0EC2F0095CC}" srcOrd="0" destOrd="0" presId="urn:microsoft.com/office/officeart/2005/8/layout/hierarchy1"/>
    <dgm:cxn modelId="{7DF1E7AE-84E1-4678-9781-DD8F2EF471D8}" type="presOf" srcId="{B4CB8C0F-EA2B-43F3-936D-94C8D77E2834}" destId="{10AF95E6-9875-4C05-8365-192458AEDABD}" srcOrd="0" destOrd="0" presId="urn:microsoft.com/office/officeart/2005/8/layout/hierarchy1"/>
    <dgm:cxn modelId="{D411C0C1-830A-4EAB-8D46-CEC1BF8F03E8}" srcId="{0DEE1B5C-BF9E-43F4-937F-B7730E263B63}" destId="{B4CB8C0F-EA2B-43F3-936D-94C8D77E2834}" srcOrd="2" destOrd="0" parTransId="{78D5677F-3FE1-40E5-9FCA-7370131B4A62}" sibTransId="{82FD4237-282C-48E0-AAF1-5B83AA509629}"/>
    <dgm:cxn modelId="{BC0294EA-A5CA-4EFB-B67B-D8AFB99ABDAB}" srcId="{0DEE1B5C-BF9E-43F4-937F-B7730E263B63}" destId="{45AAB17D-2773-4524-9E68-3825B36FFB49}" srcOrd="0" destOrd="0" parTransId="{FF636F85-7F53-401B-8086-6737F097A977}" sibTransId="{CF5824C8-2A3C-47CB-92CB-2354E4923AD5}"/>
    <dgm:cxn modelId="{1E7A90EB-37E4-4FE3-A359-61D51E3B22FF}" srcId="{0DEE1B5C-BF9E-43F4-937F-B7730E263B63}" destId="{F1B77B03-59B1-476C-8B3A-2ACA1821E141}" srcOrd="3" destOrd="0" parTransId="{185858FB-C730-4DE6-8CC2-A9F567F67E75}" sibTransId="{F716E37B-10D0-4E43-9844-B6055BC40A6A}"/>
    <dgm:cxn modelId="{B80646EE-F3CC-47DC-B7D5-5BD56F999306}" srcId="{0DEE1B5C-BF9E-43F4-937F-B7730E263B63}" destId="{E437C45C-E4F5-4A7F-AFB9-AD2C2B8F05AA}" srcOrd="1" destOrd="0" parTransId="{E928446C-5326-4E35-BE25-C0EF88DC1D68}" sibTransId="{1667265F-6BE8-40E7-9B64-3BBC1E752715}"/>
    <dgm:cxn modelId="{82F18BD3-FDA7-48ED-B04B-76D5DC85BAEB}" type="presParOf" srcId="{5C196C57-48F1-4A83-AFE7-C700F271A6F3}" destId="{3C87C051-AFEA-4604-BE8E-54F761748F59}" srcOrd="0" destOrd="0" presId="urn:microsoft.com/office/officeart/2005/8/layout/hierarchy1"/>
    <dgm:cxn modelId="{5851D2ED-E3B8-4123-940D-8F95531611BC}" type="presParOf" srcId="{3C87C051-AFEA-4604-BE8E-54F761748F59}" destId="{5CC8C659-AB6B-4B61-B67F-8A7E584F0B35}" srcOrd="0" destOrd="0" presId="urn:microsoft.com/office/officeart/2005/8/layout/hierarchy1"/>
    <dgm:cxn modelId="{6702BB4A-1DA7-4EB8-A1F6-0517321FAF1C}" type="presParOf" srcId="{5CC8C659-AB6B-4B61-B67F-8A7E584F0B35}" destId="{33051EA4-C638-484D-8B38-226044B2FD3A}" srcOrd="0" destOrd="0" presId="urn:microsoft.com/office/officeart/2005/8/layout/hierarchy1"/>
    <dgm:cxn modelId="{55B8A0CB-659C-4FDE-8C10-8F71A308FC0F}" type="presParOf" srcId="{5CC8C659-AB6B-4B61-B67F-8A7E584F0B35}" destId="{B7418C2B-C771-4D19-A55D-F0EC2F0095CC}" srcOrd="1" destOrd="0" presId="urn:microsoft.com/office/officeart/2005/8/layout/hierarchy1"/>
    <dgm:cxn modelId="{4C6F74FE-9D82-4FC4-A207-09B0C443515D}" type="presParOf" srcId="{3C87C051-AFEA-4604-BE8E-54F761748F59}" destId="{F1B105E8-45D2-43A8-913B-6613A1833E5A}" srcOrd="1" destOrd="0" presId="urn:microsoft.com/office/officeart/2005/8/layout/hierarchy1"/>
    <dgm:cxn modelId="{575C5256-E535-4FC9-A732-C0B66CF57110}" type="presParOf" srcId="{5C196C57-48F1-4A83-AFE7-C700F271A6F3}" destId="{7C370237-4C5B-4436-B301-0C44717A5D85}" srcOrd="1" destOrd="0" presId="urn:microsoft.com/office/officeart/2005/8/layout/hierarchy1"/>
    <dgm:cxn modelId="{08256A72-19CC-44C2-94BF-D1E1E890B26D}" type="presParOf" srcId="{7C370237-4C5B-4436-B301-0C44717A5D85}" destId="{28AEC231-18DA-4E0D-A337-D7B29EEDDB24}" srcOrd="0" destOrd="0" presId="urn:microsoft.com/office/officeart/2005/8/layout/hierarchy1"/>
    <dgm:cxn modelId="{DD18C021-6459-4782-9388-3A72DB44BA7F}" type="presParOf" srcId="{28AEC231-18DA-4E0D-A337-D7B29EEDDB24}" destId="{7213B454-C07A-4B1E-AB8A-1332C05CC55B}" srcOrd="0" destOrd="0" presId="urn:microsoft.com/office/officeart/2005/8/layout/hierarchy1"/>
    <dgm:cxn modelId="{8EFE3220-58E8-4E3B-A74E-BE706F4BB073}" type="presParOf" srcId="{28AEC231-18DA-4E0D-A337-D7B29EEDDB24}" destId="{5F24B856-3B7C-427D-80DA-085EBC05B4DD}" srcOrd="1" destOrd="0" presId="urn:microsoft.com/office/officeart/2005/8/layout/hierarchy1"/>
    <dgm:cxn modelId="{DA6465AD-ADF9-4A30-A298-A8954D3B5C98}" type="presParOf" srcId="{7C370237-4C5B-4436-B301-0C44717A5D85}" destId="{1C28FD42-6E2E-4A9C-AED7-BB4A474DF5F1}" srcOrd="1" destOrd="0" presId="urn:microsoft.com/office/officeart/2005/8/layout/hierarchy1"/>
    <dgm:cxn modelId="{6FB5CFFA-7E6A-4B93-8A89-C6B8CF64E3FB}" type="presParOf" srcId="{5C196C57-48F1-4A83-AFE7-C700F271A6F3}" destId="{17059B86-70B5-4ABA-A33F-E6ADB76CEC2F}" srcOrd="2" destOrd="0" presId="urn:microsoft.com/office/officeart/2005/8/layout/hierarchy1"/>
    <dgm:cxn modelId="{267CE1EF-138F-4204-9DD8-520911B93409}" type="presParOf" srcId="{17059B86-70B5-4ABA-A33F-E6ADB76CEC2F}" destId="{D627E86B-FE9B-43C4-95CB-E6D800D2F473}" srcOrd="0" destOrd="0" presId="urn:microsoft.com/office/officeart/2005/8/layout/hierarchy1"/>
    <dgm:cxn modelId="{D1D1BE87-230B-4805-B952-5B10483BC9C3}" type="presParOf" srcId="{D627E86B-FE9B-43C4-95CB-E6D800D2F473}" destId="{34D387BB-7EE4-4219-9BCC-F2F17F759AC9}" srcOrd="0" destOrd="0" presId="urn:microsoft.com/office/officeart/2005/8/layout/hierarchy1"/>
    <dgm:cxn modelId="{C6D48B8D-278E-4548-B771-AD437A7104C9}" type="presParOf" srcId="{D627E86B-FE9B-43C4-95CB-E6D800D2F473}" destId="{10AF95E6-9875-4C05-8365-192458AEDABD}" srcOrd="1" destOrd="0" presId="urn:microsoft.com/office/officeart/2005/8/layout/hierarchy1"/>
    <dgm:cxn modelId="{80DCA706-40DE-4AE3-B0C6-C8C63071F032}" type="presParOf" srcId="{17059B86-70B5-4ABA-A33F-E6ADB76CEC2F}" destId="{425AAF41-4203-4397-AD14-AC5C2F10761E}" srcOrd="1" destOrd="0" presId="urn:microsoft.com/office/officeart/2005/8/layout/hierarchy1"/>
    <dgm:cxn modelId="{45D14E95-5FFF-4013-9224-B433EB9A6C12}" type="presParOf" srcId="{5C196C57-48F1-4A83-AFE7-C700F271A6F3}" destId="{3AF39A6E-04D2-4A9A-B8B9-C765034547ED}" srcOrd="3" destOrd="0" presId="urn:microsoft.com/office/officeart/2005/8/layout/hierarchy1"/>
    <dgm:cxn modelId="{4AEC48A9-3270-4151-AFA0-6E1C1B59A87D}" type="presParOf" srcId="{3AF39A6E-04D2-4A9A-B8B9-C765034547ED}" destId="{7E0C1480-24EF-43FA-B365-CE4370C5ADC1}" srcOrd="0" destOrd="0" presId="urn:microsoft.com/office/officeart/2005/8/layout/hierarchy1"/>
    <dgm:cxn modelId="{12A3619E-2F0E-4236-B80F-741DFB571197}" type="presParOf" srcId="{7E0C1480-24EF-43FA-B365-CE4370C5ADC1}" destId="{56D1EC13-304D-4052-8324-1CB68985B3F6}" srcOrd="0" destOrd="0" presId="urn:microsoft.com/office/officeart/2005/8/layout/hierarchy1"/>
    <dgm:cxn modelId="{C8390045-8DB5-45F6-B25D-905ACBD3FE4C}" type="presParOf" srcId="{7E0C1480-24EF-43FA-B365-CE4370C5ADC1}" destId="{C7F33E96-D0A8-4BB6-AFFF-4103D2B0E7E9}" srcOrd="1" destOrd="0" presId="urn:microsoft.com/office/officeart/2005/8/layout/hierarchy1"/>
    <dgm:cxn modelId="{6EBB1007-8F0E-4F07-A24A-86C8665A62E5}" type="presParOf" srcId="{3AF39A6E-04D2-4A9A-B8B9-C765034547ED}" destId="{1BB2313D-27C2-4605-A5CF-58409AF640D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6CAE04-75AF-4A9C-9A9C-153F02412371}">
      <dsp:nvSpPr>
        <dsp:cNvPr id="0" name=""/>
        <dsp:cNvSpPr/>
      </dsp:nvSpPr>
      <dsp:spPr>
        <a:xfrm>
          <a:off x="0" y="90338"/>
          <a:ext cx="4141986" cy="4141986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695E51-7287-4303-82F1-9E5E89F98031}">
      <dsp:nvSpPr>
        <dsp:cNvPr id="0" name=""/>
        <dsp:cNvSpPr/>
      </dsp:nvSpPr>
      <dsp:spPr>
        <a:xfrm>
          <a:off x="393488" y="483826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200" kern="1200" dirty="0">
              <a:solidFill>
                <a:schemeClr val="tx1"/>
              </a:solidFill>
            </a:rPr>
            <a:t>이것은 우리의 사역을 다른 사역과 구분 짓는 핵심요소이다</a:t>
          </a:r>
          <a:r>
            <a:rPr lang="en-US" sz="1200" kern="1200" dirty="0">
              <a:solidFill>
                <a:schemeClr val="tx1"/>
              </a:solidFill>
            </a:rPr>
            <a:t>. </a:t>
          </a:r>
        </a:p>
      </dsp:txBody>
      <dsp:txXfrm>
        <a:off x="472344" y="562682"/>
        <a:ext cx="1457662" cy="1457662"/>
      </dsp:txXfrm>
    </dsp:sp>
    <dsp:sp modelId="{1E605D44-75F4-48C9-859D-D19AC985B650}">
      <dsp:nvSpPr>
        <dsp:cNvPr id="0" name=""/>
        <dsp:cNvSpPr/>
      </dsp:nvSpPr>
      <dsp:spPr>
        <a:xfrm>
          <a:off x="2133122" y="483826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</a:rPr>
            <a:t>This is what makes our ministry distinctive!</a:t>
          </a:r>
        </a:p>
      </dsp:txBody>
      <dsp:txXfrm>
        <a:off x="2211978" y="562682"/>
        <a:ext cx="1457662" cy="1457662"/>
      </dsp:txXfrm>
    </dsp:sp>
    <dsp:sp modelId="{1B2A6CDE-329D-4820-BC7E-33F9F52B4372}">
      <dsp:nvSpPr>
        <dsp:cNvPr id="0" name=""/>
        <dsp:cNvSpPr/>
      </dsp:nvSpPr>
      <dsp:spPr>
        <a:xfrm>
          <a:off x="393488" y="2223460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000" kern="1200" dirty="0">
              <a:solidFill>
                <a:schemeClr val="tx1"/>
              </a:solidFill>
            </a:rPr>
            <a:t>우리는 예수 그리스도를 따르기 위해 가장 비싼 대가를 치르는 사람들이 있는 곳이라면 가능한 어디든지 가서 그들의 이야기를 듣고 그들의 필요를 도우며 최선을 다해 섬긴다</a:t>
          </a:r>
          <a:r>
            <a:rPr lang="en-US" sz="1000" kern="1200" dirty="0">
              <a:solidFill>
                <a:schemeClr val="tx1"/>
              </a:solidFill>
            </a:rPr>
            <a:t>. </a:t>
          </a:r>
        </a:p>
      </dsp:txBody>
      <dsp:txXfrm>
        <a:off x="472344" y="2302316"/>
        <a:ext cx="1457662" cy="1457662"/>
      </dsp:txXfrm>
    </dsp:sp>
    <dsp:sp modelId="{133B2B98-6F95-4473-8DB3-081922C2E9BB}">
      <dsp:nvSpPr>
        <dsp:cNvPr id="0" name=""/>
        <dsp:cNvSpPr/>
      </dsp:nvSpPr>
      <dsp:spPr>
        <a:xfrm>
          <a:off x="2133122" y="2223460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/>
              </a:solidFill>
            </a:rPr>
            <a:t>We</a:t>
          </a:r>
          <a:r>
            <a:rPr lang="ko-KR" sz="1000" kern="1200" dirty="0">
              <a:solidFill>
                <a:schemeClr val="tx1"/>
              </a:solidFill>
            </a:rPr>
            <a:t> </a:t>
          </a:r>
          <a:r>
            <a:rPr lang="en-US" sz="1000" kern="1200" dirty="0">
              <a:solidFill>
                <a:schemeClr val="tx1"/>
              </a:solidFill>
            </a:rPr>
            <a:t>serve those who pay the highest price for following Jesus by listening to them and meeting their needs wherever possible.</a:t>
          </a:r>
        </a:p>
      </dsp:txBody>
      <dsp:txXfrm>
        <a:off x="2211978" y="2302316"/>
        <a:ext cx="1457662" cy="14576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051EA4-C638-484D-8B38-226044B2FD3A}">
      <dsp:nvSpPr>
        <dsp:cNvPr id="0" name=""/>
        <dsp:cNvSpPr/>
      </dsp:nvSpPr>
      <dsp:spPr>
        <a:xfrm>
          <a:off x="1448" y="1773933"/>
          <a:ext cx="1034559" cy="6569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418C2B-C771-4D19-A55D-F0EC2F0095CC}">
      <dsp:nvSpPr>
        <dsp:cNvPr id="0" name=""/>
        <dsp:cNvSpPr/>
      </dsp:nvSpPr>
      <dsp:spPr>
        <a:xfrm>
          <a:off x="116399" y="1883137"/>
          <a:ext cx="1034559" cy="6569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900" kern="1200" dirty="0"/>
            <a:t>기도는 우리에게 산소와 같다</a:t>
          </a:r>
          <a:r>
            <a:rPr lang="en-US" sz="900" kern="1200" dirty="0"/>
            <a:t>. </a:t>
          </a:r>
        </a:p>
      </dsp:txBody>
      <dsp:txXfrm>
        <a:off x="135640" y="1902378"/>
        <a:ext cx="996077" cy="618463"/>
      </dsp:txXfrm>
    </dsp:sp>
    <dsp:sp modelId="{7213B454-C07A-4B1E-AB8A-1332C05CC55B}">
      <dsp:nvSpPr>
        <dsp:cNvPr id="0" name=""/>
        <dsp:cNvSpPr/>
      </dsp:nvSpPr>
      <dsp:spPr>
        <a:xfrm>
          <a:off x="1265910" y="1773933"/>
          <a:ext cx="1034559" cy="6569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24B856-3B7C-427D-80DA-085EBC05B4DD}">
      <dsp:nvSpPr>
        <dsp:cNvPr id="0" name=""/>
        <dsp:cNvSpPr/>
      </dsp:nvSpPr>
      <dsp:spPr>
        <a:xfrm>
          <a:off x="1380861" y="1883137"/>
          <a:ext cx="1034559" cy="6569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Prayer is our oxygen.</a:t>
          </a:r>
        </a:p>
      </dsp:txBody>
      <dsp:txXfrm>
        <a:off x="1400102" y="1902378"/>
        <a:ext cx="996077" cy="618463"/>
      </dsp:txXfrm>
    </dsp:sp>
    <dsp:sp modelId="{34D387BB-7EE4-4219-9BCC-F2F17F759AC9}">
      <dsp:nvSpPr>
        <dsp:cNvPr id="0" name=""/>
        <dsp:cNvSpPr/>
      </dsp:nvSpPr>
      <dsp:spPr>
        <a:xfrm>
          <a:off x="2530371" y="1773933"/>
          <a:ext cx="1034559" cy="6569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AF95E6-9875-4C05-8365-192458AEDABD}">
      <dsp:nvSpPr>
        <dsp:cNvPr id="0" name=""/>
        <dsp:cNvSpPr/>
      </dsp:nvSpPr>
      <dsp:spPr>
        <a:xfrm>
          <a:off x="2645322" y="1883137"/>
          <a:ext cx="1034559" cy="6569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900" kern="1200"/>
            <a:t>기도는 하나님과 동행하는 우리의 삶이다</a:t>
          </a:r>
          <a:r>
            <a:rPr lang="en-US" sz="900" kern="1200"/>
            <a:t>. </a:t>
          </a:r>
        </a:p>
      </dsp:txBody>
      <dsp:txXfrm>
        <a:off x="2664563" y="1902378"/>
        <a:ext cx="996077" cy="618463"/>
      </dsp:txXfrm>
    </dsp:sp>
    <dsp:sp modelId="{56D1EC13-304D-4052-8324-1CB68985B3F6}">
      <dsp:nvSpPr>
        <dsp:cNvPr id="0" name=""/>
        <dsp:cNvSpPr/>
      </dsp:nvSpPr>
      <dsp:spPr>
        <a:xfrm>
          <a:off x="3794832" y="1773933"/>
          <a:ext cx="1034559" cy="6569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F33E96-D0A8-4BB6-AFFF-4103D2B0E7E9}">
      <dsp:nvSpPr>
        <dsp:cNvPr id="0" name=""/>
        <dsp:cNvSpPr/>
      </dsp:nvSpPr>
      <dsp:spPr>
        <a:xfrm>
          <a:off x="3909783" y="1883137"/>
          <a:ext cx="1034559" cy="6569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Prayer is our life with God.</a:t>
          </a:r>
        </a:p>
      </dsp:txBody>
      <dsp:txXfrm>
        <a:off x="3929024" y="1902378"/>
        <a:ext cx="996077" cy="6184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65D86585-A3E0-41E9-8F43-EA24C65A340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ko-KR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02A49D0-DF49-41B1-8B62-285FD8A43E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8A6788-7807-421C-9623-B66290B1EDB0}" type="datetime1">
              <a:rPr lang="ko-KR" altLang="ko-KR" smtClean="0"/>
              <a:t>2023-11-21</a:t>
            </a:fld>
            <a:endParaRPr lang="ko-KR" altLang="ko-KR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79C9873-8FD8-4E4F-B736-FDB9B155AC7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ko-KR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623CD37-C0BB-476C-AF20-87A2E343686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051EB-9EEF-43B8-8CE9-B289EC511D80}" type="slidenum">
              <a:rPr lang="ko-KR" altLang="ko-KR" smtClean="0"/>
              <a:t>‹#›</a:t>
            </a:fld>
            <a:endParaRPr lang="ko-KR" altLang="ko-KR"/>
          </a:p>
        </p:txBody>
      </p:sp>
    </p:spTree>
    <p:extLst>
      <p:ext uri="{BB962C8B-B14F-4D97-AF65-F5344CB8AC3E}">
        <p14:creationId xmlns:p14="http://schemas.microsoft.com/office/powerpoint/2010/main" val="298236385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3F2AF21-88E0-4EFA-A2C4-B96698B8FEB8}" type="datetime1">
              <a:rPr lang="ko-KR" altLang="ko-KR" smtClean="0"/>
              <a:t>2023-11-21</a:t>
            </a:fld>
            <a:endParaRPr lang="ko-KR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/>
              <a:t>마스터 텍스트 스타일을 편집하려면 클릭하세요.</a:t>
            </a:r>
          </a:p>
          <a:p>
            <a:pPr lvl="1" rtl="0"/>
            <a:r>
              <a:rPr lang="ko-KR"/>
              <a:t>둘째 수준</a:t>
            </a:r>
          </a:p>
          <a:p>
            <a:pPr lvl="2" rtl="0"/>
            <a:r>
              <a:rPr lang="ko-KR"/>
              <a:t>셋째 수준</a:t>
            </a:r>
          </a:p>
          <a:p>
            <a:pPr lvl="3" rtl="0"/>
            <a:r>
              <a:rPr lang="ko-KR"/>
              <a:t>넷째 수준</a:t>
            </a:r>
          </a:p>
          <a:p>
            <a:pPr lvl="4" rtl="0"/>
            <a:r>
              <a:rPr lang="ko-KR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DC92804-03A6-47F6-A893-4DDB8903A808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944717359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DC92804-03A6-47F6-A893-4DDB8903A808}" type="slidenum">
              <a:rPr lang="ko-KR" smtClean="0"/>
              <a:t>1</a:t>
            </a:fld>
            <a:endParaRPr 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65B29D4-31A8-4757-BDF3-6F141FE0C02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35E37080-A90B-417F-BB2C-B9A703DE9581}" type="datetime1">
              <a:rPr lang="ko-KR" altLang="ko-KR" smtClean="0"/>
              <a:t>2023-11-21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709600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2023-11-21</a:t>
            </a:fld>
            <a:endParaRPr lang="ko-K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12400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4174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en-US" altLang="ko-KR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7429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30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BC3AFB24-9188-4C0A-A512-E59E6F17D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4565" y="4294290"/>
            <a:ext cx="12188952" cy="2586866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4D31D73-6FE4-4E4B-8D0B-E55FABBFA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524" y="4294290"/>
            <a:ext cx="12188952" cy="2586866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39A9F4D9-AE67-4B73-8B27-FD437564D7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9" y="4476329"/>
            <a:ext cx="6467547" cy="1558680"/>
          </a:xfrm>
        </p:spPr>
        <p:txBody>
          <a:bodyPr rtlCol="0" anchor="ctr" anchorCtr="0">
            <a:normAutofit/>
          </a:bodyPr>
          <a:lstStyle/>
          <a:p>
            <a:pPr algn="l" rtl="0">
              <a:lnSpc>
                <a:spcPts val="5800"/>
              </a:lnSpc>
            </a:pPr>
            <a:r>
              <a:rPr lang="ko-KR" altLang="en-US" sz="4800"/>
              <a:t>마스터 제목 스타일 편집</a:t>
            </a:r>
            <a:endParaRPr lang="ko-KR" sz="4800" dirty="0"/>
          </a:p>
        </p:txBody>
      </p:sp>
      <p:sp>
        <p:nvSpPr>
          <p:cNvPr id="8" name="부제목 24">
            <a:extLst>
              <a:ext uri="{FF2B5EF4-FFF2-40B4-BE49-F238E27FC236}">
                <a16:creationId xmlns:a16="http://schemas.microsoft.com/office/drawing/2014/main" id="{2A23FDD6-741A-4F02-B44B-70D85FCF53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96924" y="4476328"/>
            <a:ext cx="4046957" cy="1558673"/>
          </a:xfrm>
        </p:spPr>
        <p:txBody>
          <a:bodyPr rtlCol="0" anchor="ctr">
            <a:normAutofit/>
          </a:bodyPr>
          <a:lstStyle>
            <a:lvl1pPr>
              <a:buNone/>
              <a:defRPr/>
            </a:lvl1pPr>
          </a:lstStyle>
          <a:p>
            <a:pPr algn="l" rtl="0">
              <a:lnSpc>
                <a:spcPts val="3200"/>
              </a:lnSpc>
            </a:pPr>
            <a:r>
              <a:rPr lang="ko-KR" altLang="en-US" sz="2200"/>
              <a:t>클릭하여 마스터 부제목 스타일 편집</a:t>
            </a:r>
            <a:endParaRPr lang="ko-KR" sz="2200" dirty="0"/>
          </a:p>
        </p:txBody>
      </p:sp>
      <p:sp>
        <p:nvSpPr>
          <p:cNvPr id="11" name="그림 개체 틀 10">
            <a:extLst>
              <a:ext uri="{FF2B5EF4-FFF2-40B4-BE49-F238E27FC236}">
                <a16:creationId xmlns:a16="http://schemas.microsoft.com/office/drawing/2014/main" id="{8942B78C-790E-4881-96BA-169A876C67F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0"/>
            <a:ext cx="12188952" cy="4271133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2381543-EC92-42BD-A142-81963D427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494040" y="4274977"/>
            <a:ext cx="699477" cy="189880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5" name="직선 연결선(S) 14">
            <a:extLst>
              <a:ext uri="{FF2B5EF4-FFF2-40B4-BE49-F238E27FC236}">
                <a16:creationId xmlns:a16="http://schemas.microsoft.com/office/drawing/2014/main" id="{8A28D3FB-54EA-410D-A062-8F118E5D0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(S) 16">
            <a:extLst>
              <a:ext uri="{FF2B5EF4-FFF2-40B4-BE49-F238E27FC236}">
                <a16:creationId xmlns:a16="http://schemas.microsoft.com/office/drawing/2014/main" id="{6593477A-1279-4BCC-8257-14CC2361F8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6466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회색 배경 직사각형">
            <a:extLst>
              <a:ext uri="{FF2B5EF4-FFF2-40B4-BE49-F238E27FC236}">
                <a16:creationId xmlns:a16="http://schemas.microsoft.com/office/drawing/2014/main" id="{B586FD74-98AC-4CA5-9E62-97DAE4C19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BBC94E74-B403-4256-9D59-241B0C4E53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53836FB9-568E-408A-B183-65F9ABF6E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9" y="540168"/>
            <a:ext cx="10624949" cy="1787136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4800">
                <a:solidFill>
                  <a:schemeClr val="tx1"/>
                </a:solidFill>
              </a:rPr>
              <a:t>마스터 제목 스타일 편집</a:t>
            </a:r>
            <a:endParaRPr lang="ko-KR" sz="4800" dirty="0">
              <a:solidFill>
                <a:schemeClr val="tx1"/>
              </a:solidFill>
            </a:endParaRPr>
          </a:p>
        </p:txBody>
      </p:sp>
      <p:sp>
        <p:nvSpPr>
          <p:cNvPr id="17" name="그림 개체 틀 16">
            <a:extLst>
              <a:ext uri="{FF2B5EF4-FFF2-40B4-BE49-F238E27FC236}">
                <a16:creationId xmlns:a16="http://schemas.microsoft.com/office/drawing/2014/main" id="{B5437444-7076-4AEE-AB96-9C6BB85DAD9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577775"/>
            <a:ext cx="2587752" cy="176479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8" name="그림 개체 틀 16">
            <a:extLst>
              <a:ext uri="{FF2B5EF4-FFF2-40B4-BE49-F238E27FC236}">
                <a16:creationId xmlns:a16="http://schemas.microsoft.com/office/drawing/2014/main" id="{536502EE-A891-4CB0-9BA5-B0AC7B9AA80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4406215"/>
            <a:ext cx="2587752" cy="176479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9" name="그림 개체 틀 16">
            <a:extLst>
              <a:ext uri="{FF2B5EF4-FFF2-40B4-BE49-F238E27FC236}">
                <a16:creationId xmlns:a16="http://schemas.microsoft.com/office/drawing/2014/main" id="{51D45778-D0A6-415B-AA4F-03D6E429EB9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651760" y="2577775"/>
            <a:ext cx="1764792" cy="176479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0" name="그림 개체 틀 16">
            <a:extLst>
              <a:ext uri="{FF2B5EF4-FFF2-40B4-BE49-F238E27FC236}">
                <a16:creationId xmlns:a16="http://schemas.microsoft.com/office/drawing/2014/main" id="{93E1D509-0CBA-46BD-9192-C0403309FD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651760" y="4406575"/>
            <a:ext cx="1764792" cy="176479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6994EC89-4FAE-445C-A6E8-D55E4A34D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5122" y="2880452"/>
            <a:ext cx="6355998" cy="3095445"/>
          </a:xfrm>
        </p:spPr>
        <p:txBody>
          <a:bodyPr rtlCol="0" anchor="t" anchorCtr="0">
            <a:normAutofit/>
          </a:bodyPr>
          <a:lstStyle>
            <a:lvl1pPr>
              <a:buNone/>
              <a:defRPr/>
            </a:lvl1pPr>
          </a:lstStyle>
          <a:p>
            <a:pPr lvl="0" rtl="0">
              <a:lnSpc>
                <a:spcPts val="2800"/>
              </a:lnSpc>
            </a:pPr>
            <a:r>
              <a:rPr lang="ko-KR" altLang="en-US" sz="1800">
                <a:solidFill>
                  <a:schemeClr val="tx1"/>
                </a:solidFill>
              </a:rPr>
              <a:t>마스터 텍스트 스타일을 편집하려면 클릭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F9E0CFE-F27B-4D50-AA2F-7146CA90E1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15398" y="2577775"/>
            <a:ext cx="7676601" cy="3594425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cxnSp>
        <p:nvCxnSpPr>
          <p:cNvPr id="14" name="직선 연결선(S) 13">
            <a:extLst>
              <a:ext uri="{FF2B5EF4-FFF2-40B4-BE49-F238E27FC236}">
                <a16:creationId xmlns:a16="http://schemas.microsoft.com/office/drawing/2014/main" id="{09ECF93F-3E86-4C44-BAF1-ADE160CADF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(S) 14">
            <a:extLst>
              <a:ext uri="{FF2B5EF4-FFF2-40B4-BE49-F238E27FC236}">
                <a16:creationId xmlns:a16="http://schemas.microsoft.com/office/drawing/2014/main" id="{8BE8DAB8-6232-45C1-9BC3-E99A86BD3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21439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0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개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74408E76-0AE4-495F-87FB-5DD280A91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0" y="5610"/>
            <a:ext cx="708823" cy="713232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22EAD03C-7B1C-453F-9977-4E2DD813B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2551" y="540167"/>
            <a:ext cx="4616981" cy="2135867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4800">
                <a:solidFill>
                  <a:schemeClr val="tx1"/>
                </a:solidFill>
              </a:rPr>
              <a:t>마스터 제목 스타일 편집</a:t>
            </a:r>
            <a:endParaRPr lang="ko-KR" sz="4800" dirty="0">
              <a:solidFill>
                <a:schemeClr val="tx1"/>
              </a:solidFill>
            </a:endParaRPr>
          </a:p>
        </p:txBody>
      </p:sp>
      <p:sp>
        <p:nvSpPr>
          <p:cNvPr id="11" name="그림 개체 틀 10">
            <a:extLst>
              <a:ext uri="{FF2B5EF4-FFF2-40B4-BE49-F238E27FC236}">
                <a16:creationId xmlns:a16="http://schemas.microsoft.com/office/drawing/2014/main" id="{D3471630-9EC8-4C68-B4D8-D98C242DBE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685800"/>
            <a:ext cx="3072384" cy="5486344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2" name="그림 개체 틀 10">
            <a:extLst>
              <a:ext uri="{FF2B5EF4-FFF2-40B4-BE49-F238E27FC236}">
                <a16:creationId xmlns:a16="http://schemas.microsoft.com/office/drawing/2014/main" id="{50C66604-16E4-4B52-80AA-A0D73512D13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154680" y="685800"/>
            <a:ext cx="3072384" cy="5486344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5B630934-DBD2-4535-961F-B198ABA2D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2551" y="2880452"/>
            <a:ext cx="4616981" cy="3095445"/>
          </a:xfrm>
        </p:spPr>
        <p:txBody>
          <a:bodyPr rtlCol="0" anchor="t" anchorCtr="0">
            <a:normAutofit/>
          </a:bodyPr>
          <a:lstStyle>
            <a:lvl1pPr marL="0" indent="0">
              <a:buNone/>
              <a:defRPr baseline="0"/>
            </a:lvl1pPr>
          </a:lstStyle>
          <a:p>
            <a:pPr lvl="0" rtl="0">
              <a:lnSpc>
                <a:spcPts val="2800"/>
              </a:lnSpc>
            </a:pPr>
            <a:r>
              <a:rPr lang="ko-KR" altLang="en-US" sz="1800">
                <a:solidFill>
                  <a:schemeClr val="tx1"/>
                </a:solidFill>
              </a:rPr>
              <a:t>마스터 텍스트 스타일을 편집하려면 클릭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cxnSp>
        <p:nvCxnSpPr>
          <p:cNvPr id="14" name="직선 연결선(S) 13">
            <a:extLst>
              <a:ext uri="{FF2B5EF4-FFF2-40B4-BE49-F238E27FC236}">
                <a16:creationId xmlns:a16="http://schemas.microsoft.com/office/drawing/2014/main" id="{0020D2A6-7700-487F-AC7E-A5A2C30DC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(S) 15">
            <a:extLst>
              <a:ext uri="{FF2B5EF4-FFF2-40B4-BE49-F238E27FC236}">
                <a16:creationId xmlns:a16="http://schemas.microsoft.com/office/drawing/2014/main" id="{5FC30D6A-6415-42E1-89E9-EF806C3FE3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4506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BC2EA47A-F66B-4005-A5A4-458E90C09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8" y="576263"/>
            <a:ext cx="4977777" cy="2967606"/>
          </a:xfrm>
        </p:spPr>
        <p:txBody>
          <a:bodyPr rtlCol="0" anchor="b" anchorCtr="0">
            <a:normAutofit/>
          </a:bodyPr>
          <a:lstStyle/>
          <a:p>
            <a:pPr algn="l" rtl="0">
              <a:lnSpc>
                <a:spcPts val="5800"/>
              </a:lnSpc>
            </a:pPr>
            <a:r>
              <a:rPr lang="ko-KR" altLang="en-US" sz="4800"/>
              <a:t>마스터 제목 스타일 편집</a:t>
            </a:r>
            <a:endParaRPr lang="ko-KR" sz="4800" dirty="0"/>
          </a:p>
        </p:txBody>
      </p:sp>
      <p:sp>
        <p:nvSpPr>
          <p:cNvPr id="6" name="부제목 24">
            <a:extLst>
              <a:ext uri="{FF2B5EF4-FFF2-40B4-BE49-F238E27FC236}">
                <a16:creationId xmlns:a16="http://schemas.microsoft.com/office/drawing/2014/main" id="{FFA42F70-43EA-4954-AA43-22F43175CC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898" y="3764975"/>
            <a:ext cx="4977777" cy="2192683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algn="l" rtl="0">
              <a:lnSpc>
                <a:spcPts val="3200"/>
              </a:lnSpc>
            </a:pPr>
            <a:r>
              <a:rPr lang="ko-KR" altLang="en-US"/>
              <a:t>클릭하여 마스터 부제목 스타일 편집</a:t>
            </a:r>
            <a:endParaRPr lang="ko-KR" dirty="0"/>
          </a:p>
        </p:txBody>
      </p:sp>
      <p:sp>
        <p:nvSpPr>
          <p:cNvPr id="7" name="직사각형 6" descr="Tag=AccentColor&#10;Flavor=Light&#10;Target=Fill">
            <a:extLst>
              <a:ext uri="{FF2B5EF4-FFF2-40B4-BE49-F238E27FC236}">
                <a16:creationId xmlns:a16="http://schemas.microsoft.com/office/drawing/2014/main" id="{F5FCF09E-0DE5-4155-9DC0-786737CF2E1B}"/>
              </a:ext>
            </a:extLst>
          </p:cNvPr>
          <p:cNvSpPr/>
          <p:nvPr userDrawn="1"/>
        </p:nvSpPr>
        <p:spPr>
          <a:xfrm rot="10800000">
            <a:off x="11496184" y="-10"/>
            <a:ext cx="695816" cy="6858000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0" name="그림 개체 틀 9">
            <a:extLst>
              <a:ext uri="{FF2B5EF4-FFF2-40B4-BE49-F238E27FC236}">
                <a16:creationId xmlns:a16="http://schemas.microsoft.com/office/drawing/2014/main" id="{5AD3536A-3915-4B2E-B85A-9B494EEFBC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83096" y="0"/>
            <a:ext cx="5020056" cy="6848856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40431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차트 막대 시간 표시 막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2914413-82C1-4EBC-8C6B-BC5F842D1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 rtlCol="0">
            <a:normAutofit/>
          </a:bodyPr>
          <a:lstStyle>
            <a:lvl1pPr>
              <a:lnSpc>
                <a:spcPct val="90000"/>
              </a:lnSpc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28F029A-192E-4A44-ACC7-6C5212C77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5" y="1825625"/>
            <a:ext cx="10946892" cy="4206383"/>
          </a:xfrm>
        </p:spPr>
        <p:txBody>
          <a:bodyPr rtlCol="0"/>
          <a:lstStyle>
            <a:lvl1pPr>
              <a:buNone/>
              <a:defRPr sz="2400"/>
            </a:lvl1pPr>
            <a:lvl2pPr>
              <a:buNone/>
              <a:defRPr sz="2200"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8D1A7D4-E57E-4789-896B-B2A051BF94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ko-KR"/>
              <a:t>20XX년 2월 1일 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07B63EE-3B35-4F8A-BDA3-E778BFE14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8339EF2-7937-4C30-A883-7F7BD0280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587281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9AA992A1-D012-4834-9575-CF195C295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F7BDB455-4C3A-4D7D-BA1B-53E54A2F81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9" y="576263"/>
            <a:ext cx="5206802" cy="2967606"/>
          </a:xfrm>
        </p:spPr>
        <p:txBody>
          <a:bodyPr rtlCol="0" anchor="b" anchorCtr="0">
            <a:normAutofit/>
          </a:bodyPr>
          <a:lstStyle/>
          <a:p>
            <a:pPr algn="l" rtl="0">
              <a:lnSpc>
                <a:spcPts val="5800"/>
              </a:lnSpc>
            </a:pPr>
            <a:r>
              <a:rPr lang="ko-KR" altLang="en-US" sz="4800"/>
              <a:t>마스터 제목 스타일 편집</a:t>
            </a:r>
            <a:endParaRPr lang="ko-KR" sz="4800" dirty="0"/>
          </a:p>
        </p:txBody>
      </p:sp>
      <p:sp>
        <p:nvSpPr>
          <p:cNvPr id="9" name="부제목 24">
            <a:extLst>
              <a:ext uri="{FF2B5EF4-FFF2-40B4-BE49-F238E27FC236}">
                <a16:creationId xmlns:a16="http://schemas.microsoft.com/office/drawing/2014/main" id="{D04D9E17-0E95-4027-8EDD-241B2BB1AA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899" y="3764975"/>
            <a:ext cx="5206802" cy="2192683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algn="l" rtl="0">
              <a:lnSpc>
                <a:spcPts val="3200"/>
              </a:lnSpc>
            </a:pPr>
            <a:r>
              <a:rPr lang="ko-KR" altLang="en-US"/>
              <a:t>클릭하여 마스터 부제목 스타일 편집</a:t>
            </a:r>
            <a:endParaRPr lang="ko-KR" dirty="0"/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2A26827B-04FD-424C-A601-BCAAD51F46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64224" y="685800"/>
            <a:ext cx="5129784" cy="1746504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51A43274-DD11-4214-8866-5163B788CD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61416" y="2559960"/>
            <a:ext cx="5129784" cy="1746504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8" name="그림 개체 틀 15">
            <a:extLst>
              <a:ext uri="{FF2B5EF4-FFF2-40B4-BE49-F238E27FC236}">
                <a16:creationId xmlns:a16="http://schemas.microsoft.com/office/drawing/2014/main" id="{63E02E81-5AE8-46D6-942E-52D16C8CBE8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61416" y="4416192"/>
            <a:ext cx="5129784" cy="1746504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E08B021-326C-466B-A929-7282AA793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504672" y="685799"/>
            <a:ext cx="687327" cy="1747907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4" name="직선 연결선(S) 13">
            <a:extLst>
              <a:ext uri="{FF2B5EF4-FFF2-40B4-BE49-F238E27FC236}">
                <a16:creationId xmlns:a16="http://schemas.microsoft.com/office/drawing/2014/main" id="{0733741E-9972-4C5E-B592-7570CD3CCC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(S) 19">
            <a:extLst>
              <a:ext uri="{FF2B5EF4-FFF2-40B4-BE49-F238E27FC236}">
                <a16:creationId xmlns:a16="http://schemas.microsoft.com/office/drawing/2014/main" id="{48C6A56C-39A6-4FDE-BD90-66B344C061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3905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CAF4BC-D1E9-40F0-A26B-9EA9B6B6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3" y="365760"/>
            <a:ext cx="11067089" cy="1325880"/>
          </a:xfrm>
        </p:spPr>
        <p:txBody>
          <a:bodyPr rtlCol="0" anchor="ctr">
            <a:normAutofit/>
          </a:bodyPr>
          <a:lstStyle>
            <a:lvl1pPr>
              <a:lnSpc>
                <a:spcPts val="2800"/>
              </a:lnSpc>
              <a:spcBef>
                <a:spcPts val="1000"/>
              </a:spcBef>
              <a:defRPr sz="5200" b="0" i="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35" name="그림 개체 틀 34">
            <a:extLst>
              <a:ext uri="{FF2B5EF4-FFF2-40B4-BE49-F238E27FC236}">
                <a16:creationId xmlns:a16="http://schemas.microsoft.com/office/drawing/2014/main" id="{F2462114-8669-43BC-B4E2-2721F7F370A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0624" y="2029968"/>
            <a:ext cx="2642616" cy="1892808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40" name="텍스트 개체 틀 39">
            <a:extLst>
              <a:ext uri="{FF2B5EF4-FFF2-40B4-BE49-F238E27FC236}">
                <a16:creationId xmlns:a16="http://schemas.microsoft.com/office/drawing/2014/main" id="{588BD3B0-8831-43B7-B5A9-3F692192A2D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0624" y="3971853"/>
            <a:ext cx="2642616" cy="877824"/>
          </a:xfrm>
        </p:spPr>
        <p:txBody>
          <a:bodyPr rtlCol="0" anchor="b" anchorCtr="0">
            <a:normAutofit/>
          </a:bodyPr>
          <a:lstStyle>
            <a:lvl1pPr>
              <a:buNone/>
              <a:defRPr sz="2000" b="1" baseline="0"/>
            </a:lvl1pPr>
          </a:lstStyle>
          <a:p>
            <a:pPr lvl="0" rtl="0"/>
            <a:r>
              <a:rPr lang="ko-KR"/>
              <a:t>이름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F7974A6-FAB9-47DA-8F1A-701DFC8DF32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0625" y="4945456"/>
            <a:ext cx="2644360" cy="741904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36" name="그림 개체 틀 34">
            <a:extLst>
              <a:ext uri="{FF2B5EF4-FFF2-40B4-BE49-F238E27FC236}">
                <a16:creationId xmlns:a16="http://schemas.microsoft.com/office/drawing/2014/main" id="{E9A9694E-7001-4575-9F4C-663629B0A7C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227832" y="2029968"/>
            <a:ext cx="2642616" cy="1892808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1" name="텍스트 개체 틀 30">
            <a:extLst>
              <a:ext uri="{FF2B5EF4-FFF2-40B4-BE49-F238E27FC236}">
                <a16:creationId xmlns:a16="http://schemas.microsoft.com/office/drawing/2014/main" id="{44183588-657C-4472-8112-7A2B55E2E7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27832" y="3971853"/>
            <a:ext cx="2642616" cy="877824"/>
          </a:xfrm>
        </p:spPr>
        <p:txBody>
          <a:bodyPr rtlCol="0" anchor="b" anchorCtr="0"/>
          <a:lstStyle>
            <a:lvl1pPr>
              <a:buNone/>
              <a:defRPr sz="2000" b="1"/>
            </a:lvl1pPr>
          </a:lstStyle>
          <a:p>
            <a:pPr lvl="0" rtl="0"/>
            <a:r>
              <a:rPr lang="ko-KR"/>
              <a:t>이름</a:t>
            </a:r>
          </a:p>
        </p:txBody>
      </p:sp>
      <p:sp>
        <p:nvSpPr>
          <p:cNvPr id="24" name="텍스트 개체 틀 2">
            <a:extLst>
              <a:ext uri="{FF2B5EF4-FFF2-40B4-BE49-F238E27FC236}">
                <a16:creationId xmlns:a16="http://schemas.microsoft.com/office/drawing/2014/main" id="{E5900E07-5526-44B5-BD49-95414B12080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227832" y="4945456"/>
            <a:ext cx="2644360" cy="741904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37" name="그림 개체 틀 34">
            <a:extLst>
              <a:ext uri="{FF2B5EF4-FFF2-40B4-BE49-F238E27FC236}">
                <a16:creationId xmlns:a16="http://schemas.microsoft.com/office/drawing/2014/main" id="{5AD1D716-DEC7-4756-8417-259B5EAA7EA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44184" y="2029968"/>
            <a:ext cx="2642616" cy="1892808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2" name="텍스트 개체 틀 30">
            <a:extLst>
              <a:ext uri="{FF2B5EF4-FFF2-40B4-BE49-F238E27FC236}">
                <a16:creationId xmlns:a16="http://schemas.microsoft.com/office/drawing/2014/main" id="{5E05DC2B-9AC8-4E27-A870-E3E9BBCF4FB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44184" y="3971853"/>
            <a:ext cx="2642616" cy="877824"/>
          </a:xfrm>
        </p:spPr>
        <p:txBody>
          <a:bodyPr rtlCol="0" anchor="b" anchorCtr="0"/>
          <a:lstStyle>
            <a:lvl1pPr>
              <a:buNone/>
              <a:defRPr sz="2000" b="1"/>
            </a:lvl1pPr>
          </a:lstStyle>
          <a:p>
            <a:pPr lvl="0" rtl="0"/>
            <a:r>
              <a:rPr lang="ko-KR"/>
              <a:t>이름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13C6B231-0427-4DBE-AE82-31CC424FC66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044184" y="4945456"/>
            <a:ext cx="2644360" cy="741904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38" name="그림 개체 틀 34">
            <a:extLst>
              <a:ext uri="{FF2B5EF4-FFF2-40B4-BE49-F238E27FC236}">
                <a16:creationId xmlns:a16="http://schemas.microsoft.com/office/drawing/2014/main" id="{67FC7F9C-D486-450B-B0F9-3EE9789C896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851392" y="2020920"/>
            <a:ext cx="2642616" cy="1892808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3" name="텍스트 개체 틀 30">
            <a:extLst>
              <a:ext uri="{FF2B5EF4-FFF2-40B4-BE49-F238E27FC236}">
                <a16:creationId xmlns:a16="http://schemas.microsoft.com/office/drawing/2014/main" id="{9A466F23-EDAE-477E-B8D1-C9E81E6D1B1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851392" y="3971853"/>
            <a:ext cx="2642616" cy="877824"/>
          </a:xfrm>
        </p:spPr>
        <p:txBody>
          <a:bodyPr rtlCol="0" anchor="b" anchorCtr="0"/>
          <a:lstStyle>
            <a:lvl1pPr>
              <a:buNone/>
              <a:defRPr sz="2000" b="1"/>
            </a:lvl1pPr>
          </a:lstStyle>
          <a:p>
            <a:pPr lvl="0" rtl="0"/>
            <a:r>
              <a:rPr lang="ko-KR"/>
              <a:t>이름</a:t>
            </a:r>
          </a:p>
        </p:txBody>
      </p:sp>
      <p:sp>
        <p:nvSpPr>
          <p:cNvPr id="28" name="텍스트 개체 틀 2">
            <a:extLst>
              <a:ext uri="{FF2B5EF4-FFF2-40B4-BE49-F238E27FC236}">
                <a16:creationId xmlns:a16="http://schemas.microsoft.com/office/drawing/2014/main" id="{6C8ADF02-C47F-4077-865D-D057627A9E3F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851392" y="4945456"/>
            <a:ext cx="2644360" cy="741904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564E2B4-314C-4D4F-8938-E437A2EF5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2442F23-6986-4A36-97F0-13F305A2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94BA1B9-2423-42BD-A553-DC5703F62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cxnSp>
        <p:nvCxnSpPr>
          <p:cNvPr id="12" name="직선 연결선(S) 11">
            <a:extLst>
              <a:ext uri="{FF2B5EF4-FFF2-40B4-BE49-F238E27FC236}">
                <a16:creationId xmlns:a16="http://schemas.microsoft.com/office/drawing/2014/main" id="{94360FCC-CBCE-4F8E-84A2-B29CA5DAD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A6BF945-F985-4A89-9868-A82E90E10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504656" y="2020824"/>
            <a:ext cx="687343" cy="1896697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6" name="직선 연결선(S) 15">
            <a:extLst>
              <a:ext uri="{FF2B5EF4-FFF2-40B4-BE49-F238E27FC236}">
                <a16:creationId xmlns:a16="http://schemas.microsoft.com/office/drawing/2014/main" id="{E1D8AF1F-4C5C-4C08-894E-00850C387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8599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콘텐츠 2열(비교 슬라이드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 rtlCol="0">
            <a:normAutofit/>
          </a:bodyPr>
          <a:lstStyle>
            <a:lvl1pPr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681163"/>
            <a:ext cx="5549697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0624" y="2505075"/>
            <a:ext cx="5549697" cy="3526932"/>
          </a:xfrm>
        </p:spPr>
        <p:txBody>
          <a:bodyPr rtlCol="0"/>
          <a:lstStyle>
            <a:lvl1pPr>
              <a:defRPr sz="2400"/>
            </a:lvl1pPr>
            <a:lvl2pPr>
              <a:defRPr sz="2200"/>
            </a:lvl2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70321" y="1681163"/>
            <a:ext cx="4993335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70321" y="2505075"/>
            <a:ext cx="4993335" cy="3526932"/>
          </a:xfrm>
        </p:spPr>
        <p:txBody>
          <a:bodyPr rtlCol="0"/>
          <a:lstStyle>
            <a:lvl1pPr>
              <a:defRPr sz="2400"/>
            </a:lvl1pPr>
            <a:lvl2pPr>
              <a:defRPr sz="2200"/>
            </a:lvl2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328F00A-44BE-4E0A-B1CE-1FC48965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1" name="직사각형 10" descr="Tag=AccentColor&#10;Flavor=Light&#10;Target=Fill">
            <a:extLst>
              <a:ext uri="{FF2B5EF4-FFF2-40B4-BE49-F238E27FC236}">
                <a16:creationId xmlns:a16="http://schemas.microsoft.com/office/drawing/2014/main" id="{A53A46AB-E26C-4F66-A0B8-4CDBD5F4011C}"/>
              </a:ext>
            </a:extLst>
          </p:cNvPr>
          <p:cNvSpPr/>
          <p:nvPr userDrawn="1"/>
        </p:nvSpPr>
        <p:spPr>
          <a:xfrm rot="10800000">
            <a:off x="11494040" y="4282928"/>
            <a:ext cx="699477" cy="189880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3" name="직선 연결선(S) 12" descr="Tag=AccentColor&#10;Flavor=Light&#10;Target=Line">
            <a:extLst>
              <a:ext uri="{FF2B5EF4-FFF2-40B4-BE49-F238E27FC236}">
                <a16:creationId xmlns:a16="http://schemas.microsoft.com/office/drawing/2014/main" id="{91B558DC-6718-44D0-992F-3EF710C6A724}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(S) 14" descr="Tag=AccentColor&#10;Flavor=Light&#10;Target=Line">
            <a:extLst>
              <a:ext uri="{FF2B5EF4-FFF2-40B4-BE49-F238E27FC236}">
                <a16:creationId xmlns:a16="http://schemas.microsoft.com/office/drawing/2014/main" id="{8957C00F-B052-4CA9-BD41-08B7B9AD5056}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058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콘텐츠 3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 descr="Tag=AccentColor&#10;Flavor=Light&#10;Target=Fill">
            <a:extLst>
              <a:ext uri="{FF2B5EF4-FFF2-40B4-BE49-F238E27FC236}">
                <a16:creationId xmlns:a16="http://schemas.microsoft.com/office/drawing/2014/main" id="{3065995A-ADFA-424E-8E79-060CD9CD1880}"/>
              </a:ext>
            </a:extLst>
          </p:cNvPr>
          <p:cNvSpPr/>
          <p:nvPr userDrawn="1"/>
        </p:nvSpPr>
        <p:spPr>
          <a:xfrm rot="10800000">
            <a:off x="11492523" y="0"/>
            <a:ext cx="699477" cy="189880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 rtlCol="0">
            <a:normAutofit/>
          </a:bodyPr>
          <a:lstStyle>
            <a:lvl1pPr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681163"/>
            <a:ext cx="329184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0624" y="2505075"/>
            <a:ext cx="3291840" cy="3526932"/>
          </a:xfrm>
        </p:spPr>
        <p:txBody>
          <a:bodyPr rtlCol="0">
            <a:normAutofit/>
          </a:bodyPr>
          <a:lstStyle>
            <a:lvl1pPr>
              <a:lnSpc>
                <a:spcPts val="2100"/>
              </a:lnSpc>
              <a:spcBef>
                <a:spcPts val="1000"/>
              </a:spcBef>
              <a:defRPr sz="1800"/>
            </a:lvl1pPr>
            <a:lvl2pPr>
              <a:lnSpc>
                <a:spcPts val="2100"/>
              </a:lnSpc>
              <a:spcBef>
                <a:spcPts val="1000"/>
              </a:spcBef>
              <a:defRPr sz="1800"/>
            </a:lvl2pPr>
            <a:lvl3pPr>
              <a:lnSpc>
                <a:spcPts val="2100"/>
              </a:lnSpc>
              <a:spcBef>
                <a:spcPts val="1000"/>
              </a:spcBef>
              <a:defRPr sz="1400"/>
            </a:lvl3pPr>
            <a:lvl4pPr>
              <a:lnSpc>
                <a:spcPts val="2100"/>
              </a:lnSpc>
              <a:spcBef>
                <a:spcPts val="1000"/>
              </a:spcBef>
              <a:defRPr sz="1200"/>
            </a:lvl4pPr>
            <a:lvl5pPr>
              <a:lnSpc>
                <a:spcPts val="2100"/>
              </a:lnSpc>
              <a:spcBef>
                <a:spcPts val="1000"/>
              </a:spcBef>
              <a:defRPr sz="11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073651" y="1690688"/>
            <a:ext cx="329184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073651" y="2514600"/>
            <a:ext cx="3291840" cy="3526932"/>
          </a:xfrm>
        </p:spPr>
        <p:txBody>
          <a:bodyPr rtlCol="0">
            <a:normAutofit/>
          </a:bodyPr>
          <a:lstStyle>
            <a:lvl1pPr>
              <a:lnSpc>
                <a:spcPts val="2100"/>
              </a:lnSpc>
              <a:spcBef>
                <a:spcPts val="1000"/>
              </a:spcBef>
              <a:defRPr sz="1800"/>
            </a:lvl1pPr>
            <a:lvl2pPr>
              <a:lnSpc>
                <a:spcPts val="2100"/>
              </a:lnSpc>
              <a:spcBef>
                <a:spcPts val="1000"/>
              </a:spcBef>
              <a:defRPr sz="1800"/>
            </a:lvl2pPr>
            <a:lvl3pPr>
              <a:lnSpc>
                <a:spcPts val="2100"/>
              </a:lnSpc>
              <a:spcBef>
                <a:spcPts val="1000"/>
              </a:spcBef>
              <a:defRPr sz="1400"/>
            </a:lvl3pPr>
            <a:lvl4pPr>
              <a:lnSpc>
                <a:spcPts val="2100"/>
              </a:lnSpc>
              <a:spcBef>
                <a:spcPts val="1000"/>
              </a:spcBef>
              <a:defRPr sz="1200"/>
            </a:lvl4pPr>
            <a:lvl5pPr>
              <a:lnSpc>
                <a:spcPts val="2100"/>
              </a:lnSpc>
              <a:spcBef>
                <a:spcPts val="1000"/>
              </a:spcBef>
              <a:defRPr sz="11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328F00A-44BE-4E0A-B1CE-1FC48965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cxnSp>
        <p:nvCxnSpPr>
          <p:cNvPr id="12" name="직선 연결선(S) 11" descr="Tag=AccentColor&#10;Flavor=Light&#10;Target=Line">
            <a:extLst>
              <a:ext uri="{FF2B5EF4-FFF2-40B4-BE49-F238E27FC236}">
                <a16:creationId xmlns:a16="http://schemas.microsoft.com/office/drawing/2014/main" id="{D0520DAB-C1D4-4D6C-A6DC-D7EC7DD52AD9}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(S) 17" descr="Tag=AccentColor&#10;Flavor=Light&#10;Target=Line">
            <a:extLst>
              <a:ext uri="{FF2B5EF4-FFF2-40B4-BE49-F238E27FC236}">
                <a16:creationId xmlns:a16="http://schemas.microsoft.com/office/drawing/2014/main" id="{C30EEEA8-859F-4EA5-BF79-BCCA444C5E96}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텍스트 개체 틀 4">
            <a:extLst>
              <a:ext uri="{FF2B5EF4-FFF2-40B4-BE49-F238E27FC236}">
                <a16:creationId xmlns:a16="http://schemas.microsoft.com/office/drawing/2014/main" id="{EA948393-0FB5-4969-8C1D-8D80A6884E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26679" y="1681163"/>
            <a:ext cx="329184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20" name="내용 개체 틀 5">
            <a:extLst>
              <a:ext uri="{FF2B5EF4-FFF2-40B4-BE49-F238E27FC236}">
                <a16:creationId xmlns:a16="http://schemas.microsoft.com/office/drawing/2014/main" id="{4ACFC3A6-17FC-4040-AC3E-76E9975C5A1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726679" y="2505075"/>
            <a:ext cx="3291840" cy="3526932"/>
          </a:xfrm>
        </p:spPr>
        <p:txBody>
          <a:bodyPr rtlCol="0">
            <a:normAutofit/>
          </a:bodyPr>
          <a:lstStyle>
            <a:lvl1pPr>
              <a:lnSpc>
                <a:spcPts val="2100"/>
              </a:lnSpc>
              <a:spcBef>
                <a:spcPts val="1000"/>
              </a:spcBef>
              <a:defRPr sz="1800"/>
            </a:lvl1pPr>
            <a:lvl2pPr>
              <a:lnSpc>
                <a:spcPts val="2100"/>
              </a:lnSpc>
              <a:spcBef>
                <a:spcPts val="1000"/>
              </a:spcBef>
              <a:defRPr sz="1800"/>
            </a:lvl2pPr>
            <a:lvl3pPr>
              <a:lnSpc>
                <a:spcPts val="2100"/>
              </a:lnSpc>
              <a:spcBef>
                <a:spcPts val="1000"/>
              </a:spcBef>
              <a:defRPr sz="1400"/>
            </a:lvl3pPr>
            <a:lvl4pPr>
              <a:lnSpc>
                <a:spcPts val="2100"/>
              </a:lnSpc>
              <a:spcBef>
                <a:spcPts val="1000"/>
              </a:spcBef>
              <a:defRPr sz="1200"/>
            </a:lvl4pPr>
            <a:lvl5pPr>
              <a:lnSpc>
                <a:spcPts val="2100"/>
              </a:lnSpc>
              <a:spcBef>
                <a:spcPts val="1000"/>
              </a:spcBef>
              <a:defRPr sz="11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643400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7BDB087A-3DA7-4017-A5B1-F130DC91F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BAF5A401-D6B7-4962-876B-5DB5840E4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9B907326-D737-439C-9190-476F49A50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45" y="539496"/>
            <a:ext cx="4907908" cy="2640432"/>
          </a:xfrm>
        </p:spPr>
        <p:txBody>
          <a:bodyPr rtlCol="0" anchor="t">
            <a:normAutofit/>
          </a:bodyPr>
          <a:lstStyle/>
          <a:p>
            <a:pPr rtl="0"/>
            <a:r>
              <a:rPr lang="ko-KR" altLang="en-US" sz="4800">
                <a:solidFill>
                  <a:schemeClr val="tx1"/>
                </a:solidFill>
              </a:rPr>
              <a:t>마스터 제목 스타일 편집</a:t>
            </a:r>
            <a:endParaRPr lang="ko-KR" sz="4800" dirty="0">
              <a:solidFill>
                <a:schemeClr val="tx1"/>
              </a:solidFill>
            </a:endParaRPr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00B68F67-401D-47DB-8256-A99FC6E99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3401" y="539496"/>
            <a:ext cx="4956417" cy="2640432"/>
          </a:xfrm>
        </p:spPr>
        <p:txBody>
          <a:bodyPr rtlCol="0" anchor="t" anchorCtr="0">
            <a:normAutofit/>
          </a:bodyPr>
          <a:lstStyle>
            <a:lvl1pPr marL="0" indent="0">
              <a:buNone/>
              <a:defRPr/>
            </a:lvl1pPr>
          </a:lstStyle>
          <a:p>
            <a:pPr lvl="0" rtl="0">
              <a:lnSpc>
                <a:spcPts val="2800"/>
              </a:lnSpc>
            </a:pPr>
            <a:r>
              <a:rPr lang="ko-KR" altLang="en-US" sz="1800">
                <a:solidFill>
                  <a:schemeClr val="tx1"/>
                </a:solidFill>
              </a:rPr>
              <a:t>마스터 텍스트 스타일을 편집하려면 클릭</a:t>
            </a:r>
          </a:p>
        </p:txBody>
      </p:sp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7F752DB1-6A0B-4783-9C40-800940EAFC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0624" y="3355848"/>
            <a:ext cx="5230368" cy="281635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6" name="그림 개체 틀 14">
            <a:extLst>
              <a:ext uri="{FF2B5EF4-FFF2-40B4-BE49-F238E27FC236}">
                <a16:creationId xmlns:a16="http://schemas.microsoft.com/office/drawing/2014/main" id="{4F09D8BB-76EC-4BB5-8860-21FBB2990A2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650992" y="3355848"/>
            <a:ext cx="5843016" cy="281635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CADA8C2-1E19-4FCB-8656-240C92CF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1" y="3352062"/>
            <a:ext cx="413642" cy="2820137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2" name="직선 연결선(S) 11">
            <a:extLst>
              <a:ext uri="{FF2B5EF4-FFF2-40B4-BE49-F238E27FC236}">
                <a16:creationId xmlns:a16="http://schemas.microsoft.com/office/drawing/2014/main" id="{CBF1133D-7CCD-4CD4-B2BA-F05FAE1742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(S) 12">
            <a:extLst>
              <a:ext uri="{FF2B5EF4-FFF2-40B4-BE49-F238E27FC236}">
                <a16:creationId xmlns:a16="http://schemas.microsoft.com/office/drawing/2014/main" id="{0B2B0F32-F444-4A9F-8575-96F5D13E4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0962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68941816-7203-4339-8B31-60B4107A1E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A7A4606-69F4-4469-B7C4-4AF495ACE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79BDEB7A-D103-487A-8C1B-9145FB24B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7" y="539496"/>
            <a:ext cx="5228393" cy="2697190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4800"/>
              <a:t>마스터 제목 스타일 편집</a:t>
            </a:r>
            <a:endParaRPr lang="ko-KR" sz="4800" dirty="0"/>
          </a:p>
        </p:txBody>
      </p:sp>
      <p:sp>
        <p:nvSpPr>
          <p:cNvPr id="8" name="내용 개체 틀 2">
            <a:extLst>
              <a:ext uri="{FF2B5EF4-FFF2-40B4-BE49-F238E27FC236}">
                <a16:creationId xmlns:a16="http://schemas.microsoft.com/office/drawing/2014/main" id="{F3017A3E-25F7-41D5-AABB-24D0E2673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897" y="3354749"/>
            <a:ext cx="5228392" cy="2582470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</a:lstStyle>
          <a:p>
            <a:pPr lvl="0" rtl="0">
              <a:lnSpc>
                <a:spcPts val="2800"/>
              </a:lnSpc>
            </a:pPr>
            <a:r>
              <a:rPr lang="ko-KR" altLang="en-US" sz="1800"/>
              <a:t>마스터 텍스트 스타일을 편집하려면 클릭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262D696-4404-4062-9387-925D9687B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6095999" y="695340"/>
            <a:ext cx="5391683" cy="5476855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1" name="직선 연결선(S) 10">
            <a:extLst>
              <a:ext uri="{FF2B5EF4-FFF2-40B4-BE49-F238E27FC236}">
                <a16:creationId xmlns:a16="http://schemas.microsoft.com/office/drawing/2014/main" id="{C415F07E-A8F5-473A-90AC-3BF5823C0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(S) 11">
            <a:extLst>
              <a:ext uri="{FF2B5EF4-FFF2-40B4-BE49-F238E27FC236}">
                <a16:creationId xmlns:a16="http://schemas.microsoft.com/office/drawing/2014/main" id="{505C0C26-4C66-47DC-B079-5B94C22F1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그림 개체 틀 13">
            <a:extLst>
              <a:ext uri="{FF2B5EF4-FFF2-40B4-BE49-F238E27FC236}">
                <a16:creationId xmlns:a16="http://schemas.microsoft.com/office/drawing/2014/main" id="{C0FC374E-BABB-4A9C-A608-04A2B9C68F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20256" y="1243584"/>
            <a:ext cx="4361688" cy="4361688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4097349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1BC7A07-96C3-42AF-943D-953C86C3D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3557"/>
            <a:ext cx="9144000" cy="2387600"/>
          </a:xfrm>
        </p:spPr>
        <p:txBody>
          <a:bodyPr rtlCol="0" anchor="b">
            <a:normAutofit/>
          </a:bodyPr>
          <a:lstStyle>
            <a:lvl1pPr algn="ctr">
              <a:lnSpc>
                <a:spcPct val="90000"/>
              </a:lnSpc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8CEE38DF-F503-4E79-B1B0-16489708A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43232"/>
            <a:ext cx="9144000" cy="1655762"/>
          </a:xfrm>
        </p:spPr>
        <p:txBody>
          <a:bodyPr rtlCol="0">
            <a:normAutofit/>
          </a:bodyPr>
          <a:lstStyle>
            <a:lvl1pPr marL="0" indent="0" algn="ctr">
              <a:lnSpc>
                <a:spcPts val="3200"/>
              </a:lnSpc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-KR" altLang="en-US"/>
              <a:t>클릭하여 마스터 부제목 스타일 편집</a:t>
            </a:r>
            <a:endParaRPr lang="ko-KR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C1D965B-87A4-4F43-BE02-800BCCDF42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 anchor="ctr" anchorCtr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89ED35B-CBF1-40D9-BAA7-CF9E1E22B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rtlCol="0" anchor="ctr" anchorCtr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D26653A-450D-4BDE-8718-99F2D9314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 rtlCol="0"/>
          <a:lstStyle>
            <a:lvl1pPr algn="ctr">
              <a:defRPr/>
            </a:lvl1pPr>
          </a:lstStyle>
          <a:p>
            <a:pPr rtl="0"/>
            <a:fld id="{3A4F6043-7A67-491B-98BC-F933DED7226D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070671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CAF4BC-D1E9-40F0-A26B-9EA9B6B6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1081941"/>
            <a:ext cx="10543032" cy="2852737"/>
          </a:xfrm>
        </p:spPr>
        <p:txBody>
          <a:bodyPr rtlCol="0" anchor="b">
            <a:normAutofit/>
          </a:bodyPr>
          <a:lstStyle>
            <a:lvl1pPr>
              <a:defRPr sz="44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F7974A6-FAB9-47DA-8F1A-701DFC8DF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3961666"/>
            <a:ext cx="10543032" cy="1500187"/>
          </a:xfrm>
        </p:spPr>
        <p:txBody>
          <a:bodyPr rtlCol="0">
            <a:noAutofit/>
          </a:bodyPr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564E2B4-314C-4D4F-8938-E437A2EF5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2442F23-6986-4A36-97F0-13F305A2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94BA1B9-2423-42BD-A553-DC5703F62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7196066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E264F76-994F-4AB5-B17B-46C0C2FA5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 rtlCol="0">
            <a:normAutofit/>
          </a:bodyPr>
          <a:lstStyle>
            <a:lvl1pPr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5A69B3B-A540-4556-98C8-1F49704A79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0624" y="1825625"/>
            <a:ext cx="5599176" cy="4206382"/>
          </a:xfrm>
        </p:spPr>
        <p:txBody>
          <a:bodyPr rtlCol="0"/>
          <a:lstStyle>
            <a:lvl1pPr marL="457200" indent="-457200">
              <a:buFont typeface="Wingdings 2" panose="05020102010507070707" pitchFamily="18" charset="2"/>
              <a:buChar char="¬"/>
              <a:defRPr/>
            </a:lvl1pPr>
            <a:lvl2pPr marL="800100" indent="-342900">
              <a:buFont typeface="Wingdings 2" panose="05020102010507070707" pitchFamily="18" charset="2"/>
              <a:buChar char="¬"/>
              <a:defRPr/>
            </a:lvl2pPr>
            <a:lvl3pPr marL="1257300" indent="-342900">
              <a:buFont typeface="Wingdings 2" panose="05020102010507070707" pitchFamily="18" charset="2"/>
              <a:buChar char="¬"/>
              <a:defRPr/>
            </a:lvl3pPr>
            <a:lvl4pPr marL="1657350" indent="-285750">
              <a:buFont typeface="Wingdings 2" panose="05020102010507070707" pitchFamily="18" charset="2"/>
              <a:buChar char="¬"/>
              <a:defRPr/>
            </a:lvl4pPr>
            <a:lvl5pPr marL="2114550" indent="-285750">
              <a:buFont typeface="Wingdings 2" panose="05020102010507070707" pitchFamily="18" charset="2"/>
              <a:buChar char="¬"/>
              <a:defRPr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EC72438-7C63-48F2-9D6F-2461BFD6D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791456" cy="4206382"/>
          </a:xfrm>
        </p:spPr>
        <p:txBody>
          <a:bodyPr rtlCol="0"/>
          <a:lstStyle>
            <a:lvl1pPr marL="228600" indent="-228600">
              <a:buFont typeface="Wingdings 2" panose="05020102010507070707" pitchFamily="18" charset="2"/>
              <a:buChar char="¬"/>
              <a:defRPr/>
            </a:lvl1pPr>
            <a:lvl2pPr marL="685800" indent="-228600">
              <a:buFont typeface="Wingdings 2" panose="05020102010507070707" pitchFamily="18" charset="2"/>
              <a:buChar char="¬"/>
              <a:defRPr/>
            </a:lvl2pPr>
            <a:lvl3pPr marL="1143000" indent="-228600">
              <a:buFont typeface="Wingdings 2" panose="05020102010507070707" pitchFamily="18" charset="2"/>
              <a:buChar char="¬"/>
              <a:defRPr/>
            </a:lvl3pPr>
            <a:lvl4pPr marL="1600200" indent="-228600">
              <a:buFont typeface="Wingdings 2" panose="05020102010507070707" pitchFamily="18" charset="2"/>
              <a:buChar char="¬"/>
              <a:defRPr/>
            </a:lvl4pPr>
            <a:lvl5pPr marL="2057400" indent="-228600">
              <a:buFont typeface="Wingdings 2" panose="05020102010507070707" pitchFamily="18" charset="2"/>
              <a:buChar char="¬"/>
              <a:defRPr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3FA1B49-6AAA-4DA7-970F-B75899F1A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EE3649A-B9A2-4737-B47E-758DC1406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50C1407-C705-451C-878E-8175DCCD5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8931974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 rtlCol="0">
            <a:normAutofit/>
          </a:bodyPr>
          <a:lstStyle>
            <a:lvl1pPr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681163"/>
            <a:ext cx="5549697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0624" y="2505075"/>
            <a:ext cx="5549697" cy="3526932"/>
          </a:xfrm>
        </p:spPr>
        <p:txBody>
          <a:bodyPr rtlCol="0"/>
          <a:lstStyle>
            <a:lvl1pPr>
              <a:defRPr sz="2400"/>
            </a:lvl1pPr>
            <a:lvl2pPr>
              <a:defRPr sz="2200"/>
            </a:lvl2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70321" y="1681163"/>
            <a:ext cx="4993335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70321" y="2505075"/>
            <a:ext cx="4993335" cy="3526932"/>
          </a:xfrm>
        </p:spPr>
        <p:txBody>
          <a:bodyPr rtlCol="0"/>
          <a:lstStyle>
            <a:lvl1pPr>
              <a:defRPr sz="2400"/>
            </a:lvl1pPr>
            <a:lvl2pPr>
              <a:defRPr sz="2200"/>
            </a:lvl2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328F00A-44BE-4E0A-B1CE-1FC48965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41914786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791F235-FBFF-453E-B90A-5758ED47C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938306"/>
            <a:ext cx="10543032" cy="1325563"/>
          </a:xfrm>
        </p:spPr>
        <p:txBody>
          <a:bodyPr rtlCol="0">
            <a:normAutofit/>
          </a:bodyPr>
          <a:lstStyle>
            <a:lvl1pPr>
              <a:defRPr sz="5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443A871-5A76-4349-99F0-C46C77380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472E803-8BD9-40A2-8389-C19DA1148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05414ED-B772-4B84-813E-E34C9A97C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8913366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6299000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B712261-8522-4437-B612-7C7100D18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10543032" cy="1600200"/>
          </a:xfrm>
        </p:spPr>
        <p:txBody>
          <a:bodyPr rtlCol="0" anchor="b">
            <a:noAutofit/>
          </a:bodyPr>
          <a:lstStyle>
            <a:lvl1pPr>
              <a:defRPr sz="5200">
                <a:latin typeface="맑은 고딕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1BAA0AF-3F50-42BD-84B4-E70C3D004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199340"/>
            <a:ext cx="5780468" cy="3661710"/>
          </a:xfrm>
        </p:spPr>
        <p:txBody>
          <a:bodyPr rtlCol="0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99C702B-2C4D-4590-8BEE-31940145C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 rtlCol="0"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794813E-250B-4422-AE46-5E1AB964A4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1CB5B81-E9CC-45F3-8EF1-35D2C8FF1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5DA7E97-5A73-4602-9582-6CDACB918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7585133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195334B-3019-4CA1-B658-779001922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4489180" cy="1600200"/>
          </a:xfrm>
        </p:spPr>
        <p:txBody>
          <a:bodyPr rtlCol="0" anchor="b">
            <a:normAutofit/>
          </a:bodyPr>
          <a:lstStyle>
            <a:lvl1pPr>
              <a:defRPr sz="44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AFD3CC12-FD6B-41A3-BF67-D600CC4383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DDB2BD5-DC18-460B-BFCC-5B2447D2B0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 rtlCol="0"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BAF6305-9768-4792-866C-91238D4569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CDBF050-0FF1-499F-936E-FAAE50DC3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8902C2E-1542-46B4-85B1-7A4B3F772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5816988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799"/>
              <a:t>마스터 제목 스타일 편집</a:t>
            </a:r>
            <a:endParaRPr lang="ko-KR" altLang="en-US" sz="27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7"/>
            <a:ext cx="3023806" cy="3427413"/>
          </a:xfrm>
        </p:spPr>
        <p:txBody>
          <a:bodyPr rtlCol="0"/>
          <a:lstStyle>
            <a:lvl1pPr>
              <a:buNone/>
              <a:defRPr sz="1999"/>
            </a:lvl1pPr>
            <a:lvl2pPr>
              <a:buNone/>
              <a:defRPr sz="1999"/>
            </a:lvl2pPr>
            <a:lvl3pPr>
              <a:buNone/>
              <a:defRPr sz="1999"/>
            </a:lvl3pPr>
            <a:lvl4pPr>
              <a:buNone/>
              <a:defRPr sz="1999"/>
            </a:lvl4pPr>
            <a:lvl5pPr>
              <a:buNone/>
              <a:defRPr sz="19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40186233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0" y="2197649"/>
            <a:ext cx="10190163" cy="410072"/>
          </a:xfrm>
          <a:prstGeom prst="rect">
            <a:avLst/>
          </a:prstGeom>
        </p:spPr>
        <p:txBody>
          <a:bodyPr/>
          <a:lstStyle>
            <a:lvl1pPr marL="385637" indent="-385637">
              <a:buClr>
                <a:schemeClr val="bg1"/>
              </a:buClr>
              <a:buSzPct val="100000"/>
              <a:buFont typeface="+mj-lt"/>
              <a:buAutoNum type="arabicPeriod"/>
              <a:defRPr sz="1051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 dirty="0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0" y="1338922"/>
            <a:ext cx="10190163" cy="5608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999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 dirty="0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77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9231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6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8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0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8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7857545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09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4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51505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시간 표시줄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98EB1B99-4A44-424D-960B-E39E95E47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63122"/>
            <a:ext cx="12188952" cy="229487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1C4B9F2D-4BC8-49AA-AF37-3F0C8E5A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32326"/>
            <a:ext cx="12188952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8" name="제목 1">
            <a:extLst>
              <a:ext uri="{FF2B5EF4-FFF2-40B4-BE49-F238E27FC236}">
                <a16:creationId xmlns:a16="http://schemas.microsoft.com/office/drawing/2014/main" id="{59607F4D-1EB7-4A8D-BDBE-3FBD59A56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81785"/>
            <a:ext cx="10348147" cy="1572606"/>
          </a:xfr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29" name="날짜 개체 틀 5">
            <a:extLst>
              <a:ext uri="{FF2B5EF4-FFF2-40B4-BE49-F238E27FC236}">
                <a16:creationId xmlns:a16="http://schemas.microsoft.com/office/drawing/2014/main" id="{D059A74B-DC70-4E6A-8B79-92049E91B1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30" name="바닥글 개체 틀 6">
            <a:extLst>
              <a:ext uri="{FF2B5EF4-FFF2-40B4-BE49-F238E27FC236}">
                <a16:creationId xmlns:a16="http://schemas.microsoft.com/office/drawing/2014/main" id="{60A3B447-230B-4641-9E61-C6AFA8ADA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31" name="슬라이드 번호 개체 틀 7">
            <a:extLst>
              <a:ext uri="{FF2B5EF4-FFF2-40B4-BE49-F238E27FC236}">
                <a16:creationId xmlns:a16="http://schemas.microsoft.com/office/drawing/2014/main" id="{D891FDCC-CEC5-46EA-83E5-AF2316413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112BDF-BBAF-4198-8203-F269CA203E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9025" y="209550"/>
            <a:ext cx="10013950" cy="414337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내용을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1853104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4586836B-C327-49CB-ADF2-2E730C4A91BF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8310F61-136C-42B3-981B-FDE3DD0A8135}"/>
              </a:ext>
            </a:extLst>
          </p:cNvPr>
          <p:cNvSpPr/>
          <p:nvPr/>
        </p:nvSpPr>
        <p:spPr>
          <a:xfrm>
            <a:off x="1478322" y="709375"/>
            <a:ext cx="10713675" cy="54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92AF870-601F-4570-A8A9-1003F8939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/>
              <a:t>마스터 제목 스타일 편집</a:t>
            </a:r>
            <a:endParaRPr lang="ko-KR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BCCCECD-B6E7-4C40-8A84-65FD5A3F0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825625"/>
            <a:ext cx="105430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/>
              <a:t>마스터 텍스트 스타일을 편집하려면 클릭하세요.</a:t>
            </a:r>
          </a:p>
          <a:p>
            <a:pPr lvl="1" rtl="0"/>
            <a:r>
              <a:rPr lang="ko-KR"/>
              <a:t>둘째 수준</a:t>
            </a:r>
          </a:p>
          <a:p>
            <a:pPr lvl="2" rtl="0"/>
            <a:r>
              <a:rPr lang="ko-KR"/>
              <a:t>셋째 수준</a:t>
            </a:r>
          </a:p>
          <a:p>
            <a:pPr lvl="3" rtl="0"/>
            <a:r>
              <a:rPr lang="ko-KR"/>
              <a:t>넷째 수준</a:t>
            </a:r>
          </a:p>
          <a:p>
            <a:pPr lvl="4" rtl="0"/>
            <a:r>
              <a:rPr lang="ko-KR"/>
              <a:t>다섯째 수준</a:t>
            </a:r>
            <a:endParaRPr lang="ko-KR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43EFA4D-0E39-4E26-B43C-5D1084B3BA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624" y="6217920"/>
            <a:ext cx="27432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rtl="0"/>
            <a:r>
              <a:rPr lang="ko-KR"/>
              <a:t>20XX년 2월 1일 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E8851EA-2F2C-4012-8B96-51179BDD1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rtl="0"/>
            <a:r>
              <a:rPr lang="ko-KR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7BB8ACB-7A60-4D76-A149-0C57A30E0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813505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6" r:id="rId2"/>
    <p:sldLayoutId id="2147483808" r:id="rId3"/>
    <p:sldLayoutId id="2147483817" r:id="rId4"/>
    <p:sldLayoutId id="2147483795" r:id="rId5"/>
    <p:sldLayoutId id="2147483811" r:id="rId6"/>
    <p:sldLayoutId id="2147483816" r:id="rId7"/>
    <p:sldLayoutId id="2147483812" r:id="rId8"/>
    <p:sldLayoutId id="2147483813" r:id="rId9"/>
    <p:sldLayoutId id="2147483814" r:id="rId10"/>
    <p:sldLayoutId id="2147483815" r:id="rId11"/>
    <p:sldLayoutId id="2147483794" r:id="rId12"/>
    <p:sldLayoutId id="2147483796" r:id="rId13"/>
    <p:sldLayoutId id="2147483797" r:id="rId14"/>
    <p:sldLayoutId id="2147483798" r:id="rId15"/>
    <p:sldLayoutId id="2147483799" r:id="rId16"/>
    <p:sldLayoutId id="2147483800" r:id="rId17"/>
    <p:sldLayoutId id="2147483801" r:id="rId18"/>
    <p:sldLayoutId id="2147483802" r:id="rId19"/>
    <p:sldLayoutId id="2147483818" r:id="rId20"/>
    <p:sldLayoutId id="2147483822" r:id="rId21"/>
    <p:sldLayoutId id="2147483824" r:id="rId22"/>
    <p:sldLayoutId id="2147483825" r:id="rId23"/>
    <p:sldLayoutId id="2147483826" r:id="rId24"/>
  </p:sldLayoutIdLst>
  <p:hf hd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ts val="2800"/>
        </a:lnSpc>
        <a:spcBef>
          <a:spcPts val="1000"/>
        </a:spcBef>
        <a:buClr>
          <a:schemeClr val="accent2"/>
        </a:buClr>
        <a:buFont typeface="Wingdings 2" panose="05020102010507070707" pitchFamily="18" charset="2"/>
        <a:buChar char="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ts val="28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ts val="28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ts val="28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ts val="28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doors.or.kr/board/view.do?iboardgroupseq=3&amp;iboardmanagerseq=10&amp;currentpagenum=&amp;searchitem=&amp;searchvalue=&amp;iboardseq=991&amp;irefamily=991&amp;ireseq=0" TargetMode="Externa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2.jpeg"/><Relationship Id="rId5" Type="http://schemas.openxmlformats.org/officeDocument/2006/relationships/image" Target="../media/image41.JP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mailto:odsk@opendoors.or.kr" TargetMode="Externa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pf.kakao.com/_xhYVKb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694257CD-11EF-4848-8D0C-C19CF6154B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9" y="4476329"/>
            <a:ext cx="6467547" cy="1558680"/>
          </a:xfrm>
        </p:spPr>
        <p:txBody>
          <a:bodyPr rtlCol="0">
            <a:normAutofit fontScale="90000"/>
          </a:bodyPr>
          <a:lstStyle/>
          <a:p>
            <a:pPr rtl="0"/>
            <a:r>
              <a:rPr lang="en-US" altLang="ko-KR" sz="4400" b="1" dirty="0">
                <a:solidFill>
                  <a:schemeClr val="tx1"/>
                </a:solidFill>
              </a:rPr>
              <a:t>Prayer</a:t>
            </a:r>
            <a:r>
              <a:rPr lang="ko-KR" altLang="en-US" sz="4400" b="1" dirty="0">
                <a:solidFill>
                  <a:schemeClr val="tx1"/>
                </a:solidFill>
              </a:rPr>
              <a:t> </a:t>
            </a:r>
            <a:r>
              <a:rPr lang="en-US" altLang="ko-KR" sz="4400" b="1" dirty="0">
                <a:solidFill>
                  <a:schemeClr val="tx1"/>
                </a:solidFill>
              </a:rPr>
              <a:t>Meeting </a:t>
            </a:r>
            <a:br>
              <a:rPr lang="en-US" altLang="ko-KR" sz="4400" b="1" dirty="0">
                <a:solidFill>
                  <a:schemeClr val="tx1"/>
                </a:solidFill>
              </a:rPr>
            </a:br>
            <a:r>
              <a:rPr lang="en-US" altLang="ko-KR" sz="4400" b="1" dirty="0">
                <a:solidFill>
                  <a:schemeClr val="tx1"/>
                </a:solidFill>
              </a:rPr>
              <a:t>for Persecuted Church Worldwide</a:t>
            </a:r>
            <a:endParaRPr lang="ko-KR" dirty="0"/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B5E34824-B508-4F9B-9AF8-D7C38E7F37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96924" y="4476328"/>
            <a:ext cx="4046957" cy="1558673"/>
          </a:xfrm>
        </p:spPr>
        <p:txBody>
          <a:bodyPr rtlCol="0"/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400" dirty="0">
                <a:solidFill>
                  <a:schemeClr val="tx1"/>
                </a:solidFill>
              </a:rPr>
              <a:t>2023</a:t>
            </a:r>
            <a:r>
              <a:rPr lang="ko-KR" altLang="en-US" sz="2400" dirty="0">
                <a:solidFill>
                  <a:schemeClr val="tx1"/>
                </a:solidFill>
              </a:rPr>
              <a:t>년 </a:t>
            </a:r>
            <a:r>
              <a:rPr lang="en-US" altLang="ko-KR" sz="2400" dirty="0">
                <a:solidFill>
                  <a:schemeClr val="tx1"/>
                </a:solidFill>
              </a:rPr>
              <a:t>11</a:t>
            </a:r>
            <a:r>
              <a:rPr lang="ko-KR" altLang="en-US" sz="2400" dirty="0">
                <a:solidFill>
                  <a:schemeClr val="tx1"/>
                </a:solidFill>
              </a:rPr>
              <a:t>월 </a:t>
            </a:r>
            <a:r>
              <a:rPr lang="en-US" altLang="ko-KR" sz="2400" dirty="0">
                <a:solidFill>
                  <a:schemeClr val="tx1"/>
                </a:solidFill>
              </a:rPr>
              <a:t>21</a:t>
            </a:r>
            <a:r>
              <a:rPr lang="ko-KR" altLang="en-US" sz="2400" dirty="0">
                <a:solidFill>
                  <a:schemeClr val="tx1"/>
                </a:solidFill>
              </a:rPr>
              <a:t>일</a:t>
            </a:r>
            <a:r>
              <a:rPr lang="en-US" altLang="ko-KR" sz="2400" dirty="0">
                <a:solidFill>
                  <a:schemeClr val="tx1"/>
                </a:solidFill>
              </a:rPr>
              <a:t>(</a:t>
            </a:r>
            <a:r>
              <a:rPr lang="ko-KR" altLang="en-US" sz="2400" dirty="0">
                <a:solidFill>
                  <a:schemeClr val="tx1"/>
                </a:solidFill>
              </a:rPr>
              <a:t>화</a:t>
            </a:r>
            <a:r>
              <a:rPr lang="en-US" altLang="ko-KR" sz="2400" dirty="0">
                <a:solidFill>
                  <a:schemeClr val="tx1"/>
                </a:solidFill>
              </a:rPr>
              <a:t>) pm7:30-9:00/Zoom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>
                <a:solidFill>
                  <a:schemeClr val="tx1"/>
                </a:solidFill>
              </a:rPr>
              <a:t>회의 </a:t>
            </a:r>
            <a:r>
              <a:rPr lang="en-US" altLang="ko-KR" sz="2400" dirty="0">
                <a:solidFill>
                  <a:schemeClr val="tx1"/>
                </a:solidFill>
              </a:rPr>
              <a:t>ID 4286956103</a:t>
            </a:r>
            <a:endParaRPr lang="ko-KR" altLang="en-US" sz="2400" dirty="0">
              <a:solidFill>
                <a:schemeClr val="tx1"/>
              </a:solidFill>
            </a:endParaRPr>
          </a:p>
        </p:txBody>
      </p:sp>
      <p:pic>
        <p:nvPicPr>
          <p:cNvPr id="6" name="그림 개체 틀 5" descr="아름다운 골짜기 뷰 ">
            <a:extLst>
              <a:ext uri="{FF2B5EF4-FFF2-40B4-BE49-F238E27FC236}">
                <a16:creationId xmlns:a16="http://schemas.microsoft.com/office/drawing/2014/main" id="{EA3154E3-48EB-46F9-97E2-357522ECA9E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" y="0"/>
            <a:ext cx="12188952" cy="4271133"/>
          </a:xfrm>
        </p:spPr>
      </p:pic>
    </p:spTree>
    <p:extLst>
      <p:ext uri="{BB962C8B-B14F-4D97-AF65-F5344CB8AC3E}">
        <p14:creationId xmlns:p14="http://schemas.microsoft.com/office/powerpoint/2010/main" val="2371232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A689D8-CDAC-4215-96CD-8548432CE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9" y="540168"/>
            <a:ext cx="10624949" cy="1787136"/>
          </a:xfrm>
        </p:spPr>
        <p:txBody>
          <a:bodyPr rtlCol="0"/>
          <a:lstStyle/>
          <a:p>
            <a:pPr rtl="0"/>
            <a:r>
              <a:rPr lang="ko-KR" altLang="en-US" dirty="0"/>
              <a:t>순서</a:t>
            </a:r>
            <a:endParaRPr lang="ko-KR" dirty="0"/>
          </a:p>
        </p:txBody>
      </p:sp>
      <p:pic>
        <p:nvPicPr>
          <p:cNvPr id="9" name="그림 개체 틀 8" descr="횐색 화분에 심겨진 나무&#10;">
            <a:extLst>
              <a:ext uri="{FF2B5EF4-FFF2-40B4-BE49-F238E27FC236}">
                <a16:creationId xmlns:a16="http://schemas.microsoft.com/office/drawing/2014/main" id="{1E6B9D47-876D-44E2-BD81-CA6326B97BB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577775"/>
            <a:ext cx="2587752" cy="1764792"/>
          </a:xfrm>
        </p:spPr>
      </p:pic>
      <p:pic>
        <p:nvPicPr>
          <p:cNvPr id="13" name="그림 개체 틀 12" descr="분홍색 꽃이 있는 둥근 꽃병">
            <a:extLst>
              <a:ext uri="{FF2B5EF4-FFF2-40B4-BE49-F238E27FC236}">
                <a16:creationId xmlns:a16="http://schemas.microsoft.com/office/drawing/2014/main" id="{62D3582E-2508-4DFB-ABB9-DC49A430214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406215"/>
            <a:ext cx="2587752" cy="1764792"/>
          </a:xfrm>
        </p:spPr>
      </p:pic>
      <p:pic>
        <p:nvPicPr>
          <p:cNvPr id="15" name="그림 개체 틀 14" descr="흔들리는 초">
            <a:extLst>
              <a:ext uri="{FF2B5EF4-FFF2-40B4-BE49-F238E27FC236}">
                <a16:creationId xmlns:a16="http://schemas.microsoft.com/office/drawing/2014/main" id="{0C3AC05D-D67B-4E82-931B-6049D7AFB53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1760" y="2577775"/>
            <a:ext cx="1764792" cy="1764792"/>
          </a:xfrm>
        </p:spPr>
      </p:pic>
      <p:pic>
        <p:nvPicPr>
          <p:cNvPr id="11" name="그림 개체 틀 10" descr="테이블 위에 나뭇잎이 있는 꽃병">
            <a:extLst>
              <a:ext uri="{FF2B5EF4-FFF2-40B4-BE49-F238E27FC236}">
                <a16:creationId xmlns:a16="http://schemas.microsoft.com/office/drawing/2014/main" id="{1030725C-201C-4F03-B83B-2FC83EFE5B9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1760" y="4406575"/>
            <a:ext cx="1764792" cy="1764792"/>
          </a:xfr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110502F-36D4-4E60-B6E9-08628B2C5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5122" y="2880452"/>
            <a:ext cx="6355998" cy="3095445"/>
          </a:xfrm>
        </p:spPr>
        <p:txBody>
          <a:bodyPr rtlCol="0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ko-KR" sz="2400" dirty="0">
                <a:solidFill>
                  <a:schemeClr val="tx1"/>
                </a:solidFill>
              </a:rPr>
              <a:t>찬양 </a:t>
            </a:r>
            <a:r>
              <a:rPr lang="en-US" altLang="ko-KR" sz="2400" dirty="0">
                <a:solidFill>
                  <a:schemeClr val="tx1"/>
                </a:solidFill>
              </a:rPr>
              <a:t>5’</a:t>
            </a:r>
            <a:r>
              <a:rPr lang="ko-KR" altLang="ko-KR" sz="2400" dirty="0">
                <a:solidFill>
                  <a:schemeClr val="tx1"/>
                </a:solidFill>
              </a:rPr>
              <a:t> </a:t>
            </a:r>
            <a:endParaRPr lang="en-US" altLang="ko-KR" sz="24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/>
                </a:solidFill>
              </a:rPr>
              <a:t>영상</a:t>
            </a:r>
            <a:r>
              <a:rPr lang="en-US" altLang="ko-KR" dirty="0">
                <a:solidFill>
                  <a:schemeClr val="tx1"/>
                </a:solidFill>
              </a:rPr>
              <a:t>(3‘)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dirty="0">
                <a:solidFill>
                  <a:schemeClr val="tx1"/>
                </a:solidFill>
              </a:rPr>
              <a:t>OPENDOORS CORE VALUE(5’)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400" dirty="0">
                <a:solidFill>
                  <a:schemeClr val="tx1"/>
                </a:solidFill>
              </a:rPr>
              <a:t>소그룹 </a:t>
            </a:r>
            <a:r>
              <a:rPr lang="ko-KR" altLang="ko-KR" sz="2400" dirty="0">
                <a:solidFill>
                  <a:schemeClr val="tx1"/>
                </a:solidFill>
              </a:rPr>
              <a:t>나눔 </a:t>
            </a:r>
            <a:r>
              <a:rPr lang="en-US" altLang="ko-KR" sz="2400" dirty="0">
                <a:solidFill>
                  <a:schemeClr val="tx1"/>
                </a:solidFill>
              </a:rPr>
              <a:t>15’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400" dirty="0">
                <a:solidFill>
                  <a:schemeClr val="tx1"/>
                </a:solidFill>
              </a:rPr>
              <a:t>박해 받는 교</a:t>
            </a:r>
            <a:r>
              <a:rPr lang="ko-KR" altLang="ko-KR" sz="2400" dirty="0">
                <a:solidFill>
                  <a:schemeClr val="tx1"/>
                </a:solidFill>
              </a:rPr>
              <a:t>회를 위한 기도</a:t>
            </a:r>
            <a:r>
              <a:rPr lang="en-US" altLang="ko-KR" sz="2400" dirty="0">
                <a:solidFill>
                  <a:schemeClr val="tx1"/>
                </a:solidFill>
              </a:rPr>
              <a:t>(30’)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날짜 개체 틀 15">
            <a:extLst>
              <a:ext uri="{FF2B5EF4-FFF2-40B4-BE49-F238E27FC236}">
                <a16:creationId xmlns:a16="http://schemas.microsoft.com/office/drawing/2014/main" id="{77E04B0E-40F7-4745-B762-934BAE25CD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23-11-21</a:t>
            </a:r>
            <a:endParaRPr lang="ko-KR" altLang="ko-KR" dirty="0"/>
          </a:p>
        </p:txBody>
      </p:sp>
      <p:sp>
        <p:nvSpPr>
          <p:cNvPr id="17" name="바닥글 개체 틀 16">
            <a:extLst>
              <a:ext uri="{FF2B5EF4-FFF2-40B4-BE49-F238E27FC236}">
                <a16:creationId xmlns:a16="http://schemas.microsoft.com/office/drawing/2014/main" id="{FAF00753-16A6-4826-97EB-67D8291BE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18" name="슬라이드 번호 개체 틀 17">
            <a:extLst>
              <a:ext uri="{FF2B5EF4-FFF2-40B4-BE49-F238E27FC236}">
                <a16:creationId xmlns:a16="http://schemas.microsoft.com/office/drawing/2014/main" id="{462F07E0-F82E-47FF-AC43-8C4327B8E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 rtlCol="0"/>
          <a:lstStyle/>
          <a:p>
            <a:pPr rtl="0"/>
            <a:fld id="{3A4F6043-7A67-491B-98BC-F933DED7226D}" type="slidenum">
              <a:rPr lang="en-US" altLang="ko-KR" smtClean="0"/>
              <a:pPr rtl="0"/>
              <a:t>2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476309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A391794-986C-4679-93EA-5F3C3EE6C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2551" y="540167"/>
            <a:ext cx="4616981" cy="2135867"/>
          </a:xfrm>
        </p:spPr>
        <p:txBody>
          <a:bodyPr rtlCol="0"/>
          <a:lstStyle/>
          <a:p>
            <a:pPr rtl="0"/>
            <a:r>
              <a:rPr lang="ko-KR" dirty="0"/>
              <a:t>소개</a:t>
            </a:r>
          </a:p>
        </p:txBody>
      </p:sp>
      <p:pic>
        <p:nvPicPr>
          <p:cNvPr id="7" name="그림 개체 틀 6" descr="주방 조명 바 의자">
            <a:extLst>
              <a:ext uri="{FF2B5EF4-FFF2-40B4-BE49-F238E27FC236}">
                <a16:creationId xmlns:a16="http://schemas.microsoft.com/office/drawing/2014/main" id="{EA9B7612-A482-4B9C-A3B3-F8F6633DD31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85800"/>
            <a:ext cx="3072384" cy="5486344"/>
          </a:xfrm>
        </p:spPr>
      </p:pic>
      <p:pic>
        <p:nvPicPr>
          <p:cNvPr id="9" name="그림 개체 틀 8" descr="테이블 위에 나뭇잎이 있는 꽃병">
            <a:extLst>
              <a:ext uri="{FF2B5EF4-FFF2-40B4-BE49-F238E27FC236}">
                <a16:creationId xmlns:a16="http://schemas.microsoft.com/office/drawing/2014/main" id="{FDB84F1B-D77D-4765-963E-774A4301656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54680" y="685800"/>
            <a:ext cx="3072384" cy="5486344"/>
          </a:xfr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875403B-F6A5-4855-B204-4A9D1F5B2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2551" y="2880452"/>
            <a:ext cx="4616981" cy="3095445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오늘은 대전</a:t>
            </a:r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충청지역 기도용사들을 초대했습니다</a:t>
            </a:r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rtl="0"/>
            <a:r>
              <a:rPr lang="ko-KR" altLang="en-US" sz="1800" dirty="0"/>
              <a:t>함께 박해 받는 지체들을 위해 기도하며 섬겨 가기를 원합니다</a:t>
            </a:r>
            <a:r>
              <a:rPr lang="en-US" altLang="ko-KR" sz="1800" dirty="0"/>
              <a:t>. </a:t>
            </a:r>
            <a:endParaRPr lang="en-US" altLang="ko-KR" sz="1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날짜 개체 틀 9">
            <a:extLst>
              <a:ext uri="{FF2B5EF4-FFF2-40B4-BE49-F238E27FC236}">
                <a16:creationId xmlns:a16="http://schemas.microsoft.com/office/drawing/2014/main" id="{EB4CE206-F42E-4D3A-BF53-47DAC78718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23-11-21</a:t>
            </a:r>
            <a:endParaRPr lang="ko-KR" altLang="ko-KR" dirty="0"/>
          </a:p>
        </p:txBody>
      </p:sp>
      <p:sp>
        <p:nvSpPr>
          <p:cNvPr id="11" name="바닥글 개체 틀 10">
            <a:extLst>
              <a:ext uri="{FF2B5EF4-FFF2-40B4-BE49-F238E27FC236}">
                <a16:creationId xmlns:a16="http://schemas.microsoft.com/office/drawing/2014/main" id="{4DCB402D-A6C5-458C-9A07-A86DAE2F5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D5AA3B13-D804-4BFF-A675-B65B813F8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 rtlCol="0"/>
          <a:lstStyle/>
          <a:p>
            <a:pPr rtl="0"/>
            <a:fld id="{3A4F6043-7A67-491B-98BC-F933DED7226D}" type="slidenum">
              <a:rPr lang="en-US" altLang="ko-KR" smtClean="0"/>
              <a:pPr rtl="0"/>
              <a:t>3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195628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2096" y="457975"/>
            <a:ext cx="4731238" cy="817204"/>
          </a:xfrm>
        </p:spPr>
        <p:txBody>
          <a:bodyPr vert="horz" lIns="91392" tIns="45696" rIns="91392" bIns="45696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9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VALUE/</a:t>
            </a:r>
            <a:r>
              <a:rPr lang="ko-KR" altLang="en-US" sz="19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9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458668" y="505214"/>
            <a:ext cx="5849666" cy="5903955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6736" y="1911492"/>
            <a:ext cx="4113728" cy="45708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935056" y="1570668"/>
            <a:ext cx="4731238" cy="4386563"/>
          </a:xfrm>
        </p:spPr>
        <p:txBody>
          <a:bodyPr vert="horz" lIns="91392" tIns="45696" rIns="91392" bIns="45696" rtlCol="0">
            <a:normAutofit fontScale="925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6293" y="6409169"/>
            <a:ext cx="438798" cy="44793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01389E6-C847-4AD0-B56D-D205B2EAB1EE}" type="slidenum">
              <a:rPr lang="en-US" altLang="ko-KR" smtClean="0"/>
              <a:pPr>
                <a:spcAft>
                  <a:spcPts val="60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FCC0B55-7DED-72EE-9816-E2E8DE5A07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34334" y="2293955"/>
            <a:ext cx="4557975" cy="3607135"/>
          </a:xfrm>
        </p:spPr>
        <p:txBody>
          <a:bodyPr>
            <a:normAutofit/>
          </a:bodyPr>
          <a:lstStyle/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현장에 함께 있어 준다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present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우리는 서로 인격적인 만남이 필요하다.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need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the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personal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touch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of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each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other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서로에게 예수 그리스도가 되어 준다.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Jesus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to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each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other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0" indent="0">
              <a:buNone/>
            </a:pP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8E6839-5D9C-23FB-7992-E0FBC3B6C7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9308" y="1011749"/>
            <a:ext cx="8141196" cy="80884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ko-KR" altLang="en-US" sz="28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1. 우리는 그리스도의 몸의 지체이다. 	</a:t>
            </a:r>
            <a:br>
              <a:rPr lang="ko-KR" altLang="en-US" sz="28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</a:br>
            <a:r>
              <a:rPr lang="ko-KR" altLang="en-US" sz="28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  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We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are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part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of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the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Body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of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Christ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;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a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people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to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people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people</a:t>
            </a:r>
            <a:r>
              <a:rPr lang="ko-KR" altLang="en-US" sz="1600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.</a:t>
            </a:r>
            <a:endParaRPr lang="ko-KR" altLang="en-US" sz="2800" cap="small" dirty="0">
              <a:solidFill>
                <a:schemeClr val="tx1"/>
              </a:solidFill>
              <a:latin typeface="바탕" panose="02030600000101010101" pitchFamily="18" charset="-127"/>
              <a:ea typeface="바탕" panose="02030600000101010101" pitchFamily="18" charset="-127"/>
              <a:cs typeface="+mj-cs"/>
            </a:endParaRPr>
          </a:p>
        </p:txBody>
      </p:sp>
      <p:pic>
        <p:nvPicPr>
          <p:cNvPr id="4" name="그림 3" descr="자동차, 하늘, 실외, 운송이(가) 표시된 사진&#10;&#10;자동 생성된 설명">
            <a:extLst>
              <a:ext uri="{FF2B5EF4-FFF2-40B4-BE49-F238E27FC236}">
                <a16:creationId xmlns:a16="http://schemas.microsoft.com/office/drawing/2014/main" id="{4EB550DF-6A8D-2342-1E35-6B9AAC2F9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08" y="2315093"/>
            <a:ext cx="5760640" cy="35859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31513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7973808-F226-C520-19D2-579752EB93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3805" y="1037621"/>
            <a:ext cx="7063195" cy="895087"/>
          </a:xfrm>
        </p:spPr>
        <p:txBody>
          <a:bodyPr>
            <a:noAutofit/>
          </a:bodyPr>
          <a:lstStyle/>
          <a:p>
            <a:r>
              <a:rPr lang="en-US" altLang="ko-KR" sz="2399" dirty="0">
                <a:solidFill>
                  <a:schemeClr val="tx1"/>
                </a:solidFill>
                <a:latin typeface="맑은 고딕" panose="020B0503020000020004" pitchFamily="50" charset="-127"/>
              </a:rPr>
              <a:t>3.2. </a:t>
            </a:r>
            <a:r>
              <a:rPr lang="ko-KR" altLang="en-US" sz="2399" dirty="0">
                <a:solidFill>
                  <a:schemeClr val="tx1"/>
                </a:solidFill>
                <a:latin typeface="맑은 고딕" panose="020B0503020000020004" pitchFamily="50" charset="-127"/>
              </a:rPr>
              <a:t>우리는 박해 받는 교회를 섬긴다</a:t>
            </a:r>
            <a:r>
              <a:rPr lang="en-US" altLang="ko-KR" sz="2399" dirty="0">
                <a:solidFill>
                  <a:schemeClr val="tx1"/>
                </a:solidFill>
                <a:latin typeface="맑은 고딕" panose="020B0503020000020004" pitchFamily="50" charset="-127"/>
              </a:rPr>
              <a:t>. 	</a:t>
            </a:r>
            <a:br>
              <a:rPr lang="en-US" altLang="ko-KR" sz="2399" dirty="0">
                <a:solidFill>
                  <a:schemeClr val="tx1"/>
                </a:solidFill>
                <a:latin typeface="맑은 고딕" panose="020B0503020000020004" pitchFamily="50" charset="-127"/>
              </a:rPr>
            </a:br>
            <a:r>
              <a:rPr lang="en-US" altLang="ko-KR" sz="2399" dirty="0">
                <a:solidFill>
                  <a:schemeClr val="tx1"/>
                </a:solidFill>
                <a:latin typeface="맑은 고딕" panose="020B0503020000020004" pitchFamily="50" charset="-127"/>
              </a:rPr>
              <a:t>    We are Persecuted Church driven.</a:t>
            </a:r>
            <a:endParaRPr lang="ko-KR" altLang="en-US" sz="2399" dirty="0">
              <a:solidFill>
                <a:schemeClr val="tx1"/>
              </a:solidFill>
              <a:latin typeface="맑은 고딕" panose="020B0503020000020004" pitchFamily="50" charset="-127"/>
            </a:endParaRPr>
          </a:p>
        </p:txBody>
      </p:sp>
      <p:pic>
        <p:nvPicPr>
          <p:cNvPr id="5" name="그림 4" descr="텍스트, 나무, 실외이(가) 표시된 사진&#10;&#10;자동 생성된 설명">
            <a:extLst>
              <a:ext uri="{FF2B5EF4-FFF2-40B4-BE49-F238E27FC236}">
                <a16:creationId xmlns:a16="http://schemas.microsoft.com/office/drawing/2014/main" id="{3C78032C-1C8C-7B3F-BF12-A8FB32749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4077" y="2301594"/>
            <a:ext cx="6394307" cy="4406817"/>
          </a:xfrm>
          <a:prstGeom prst="rect">
            <a:avLst/>
          </a:prstGeom>
        </p:spPr>
      </p:pic>
      <p:graphicFrame>
        <p:nvGraphicFramePr>
          <p:cNvPr id="7" name="텍스트 개체 틀 1">
            <a:extLst>
              <a:ext uri="{FF2B5EF4-FFF2-40B4-BE49-F238E27FC236}">
                <a16:creationId xmlns:a16="http://schemas.microsoft.com/office/drawing/2014/main" id="{17475B16-CBBB-1F72-FB11-17F25E0B08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2219380"/>
              </p:ext>
            </p:extLst>
          </p:nvPr>
        </p:nvGraphicFramePr>
        <p:xfrm>
          <a:off x="852995" y="2301593"/>
          <a:ext cx="4141986" cy="43226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39757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FCC0B55-7DED-72EE-9816-E2E8DE5A07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46806" y="2402952"/>
            <a:ext cx="3518139" cy="3223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성경을 읽고</a:t>
            </a:r>
            <a:r>
              <a:rPr lang="en-US" altLang="ko-KR" sz="1600" dirty="0">
                <a:solidFill>
                  <a:schemeClr val="tx1"/>
                </a:solidFill>
              </a:rPr>
              <a:t>,</a:t>
            </a: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성경대로 살고</a:t>
            </a:r>
            <a:r>
              <a:rPr lang="en-US" altLang="ko-KR" sz="1600" dirty="0">
                <a:solidFill>
                  <a:schemeClr val="tx1"/>
                </a:solidFill>
              </a:rPr>
              <a:t>,</a:t>
            </a: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성경이 되자</a:t>
            </a:r>
            <a:r>
              <a:rPr lang="en-US" altLang="ko-KR" sz="1600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Read the Bible,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to live the Bible,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and be the Bible. 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8E6839-5D9C-23FB-7992-E0FBC3B6C7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9308" y="1011749"/>
            <a:ext cx="8141196" cy="808845"/>
          </a:xfrm>
        </p:spPr>
        <p:txBody>
          <a:bodyPr>
            <a:noAutofit/>
          </a:bodyPr>
          <a:lstStyle/>
          <a:p>
            <a:r>
              <a:rPr lang="en-US" altLang="ko-KR" sz="2399" dirty="0">
                <a:solidFill>
                  <a:schemeClr val="tx1"/>
                </a:solidFill>
              </a:rPr>
              <a:t>3.3. </a:t>
            </a:r>
            <a:r>
              <a:rPr lang="ko-KR" altLang="en-US" sz="2399" dirty="0">
                <a:solidFill>
                  <a:schemeClr val="tx1"/>
                </a:solidFill>
              </a:rPr>
              <a:t>우리는 성경의 사람이다</a:t>
            </a:r>
            <a:r>
              <a:rPr lang="en-US" altLang="ko-KR" sz="2399" dirty="0">
                <a:solidFill>
                  <a:schemeClr val="tx1"/>
                </a:solidFill>
              </a:rPr>
              <a:t>. 		</a:t>
            </a:r>
            <a:br>
              <a:rPr lang="en-US" altLang="ko-KR" sz="2399" dirty="0">
                <a:solidFill>
                  <a:schemeClr val="tx1"/>
                </a:solidFill>
              </a:rPr>
            </a:br>
            <a:r>
              <a:rPr lang="en-US" altLang="ko-KR" sz="2399" dirty="0">
                <a:solidFill>
                  <a:schemeClr val="tx1"/>
                </a:solidFill>
              </a:rPr>
              <a:t>    We are people of the Bible.</a:t>
            </a:r>
            <a:endParaRPr lang="ko-KR" altLang="en-US" sz="2399" dirty="0">
              <a:solidFill>
                <a:schemeClr val="tx1"/>
              </a:solidFill>
            </a:endParaRPr>
          </a:p>
        </p:txBody>
      </p:sp>
      <p:pic>
        <p:nvPicPr>
          <p:cNvPr id="5" name="그림 4" descr="텍스트, 사람이(가) 표시된 사진&#10;&#10;자동 생성된 설명">
            <a:extLst>
              <a:ext uri="{FF2B5EF4-FFF2-40B4-BE49-F238E27FC236}">
                <a16:creationId xmlns:a16="http://schemas.microsoft.com/office/drawing/2014/main" id="{97A21A67-D05B-DE43-F9F1-847D04EB3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0472" y="2402952"/>
            <a:ext cx="6029130" cy="426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795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86081F1-F10A-EE72-D55B-1280BD335C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24355" y="1124491"/>
            <a:ext cx="8117437" cy="886693"/>
          </a:xfrm>
        </p:spPr>
        <p:txBody>
          <a:bodyPr>
            <a:noAutofit/>
          </a:bodyPr>
          <a:lstStyle/>
          <a:p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3.4. </a:t>
            </a:r>
            <a:r>
              <a:rPr lang="ko-KR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기도의 사람이다</a:t>
            </a:r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	</a:t>
            </a:r>
            <a:b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people of prayer.</a:t>
            </a:r>
            <a:endParaRPr lang="ko-KR" altLang="en-US" sz="2400" dirty="0">
              <a:solidFill>
                <a:schemeClr val="tx1"/>
              </a:solidFill>
            </a:endParaRPr>
          </a:p>
        </p:txBody>
      </p:sp>
      <p:pic>
        <p:nvPicPr>
          <p:cNvPr id="5" name="그림 4" descr="사람, 남자이(가) 표시된 사진&#10;&#10;자동 생성된 설명">
            <a:extLst>
              <a:ext uri="{FF2B5EF4-FFF2-40B4-BE49-F238E27FC236}">
                <a16:creationId xmlns:a16="http://schemas.microsoft.com/office/drawing/2014/main" id="{8ADBBAC4-2559-E5BA-42B4-E465EB32E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345" y="2371251"/>
            <a:ext cx="4590473" cy="4314016"/>
          </a:xfrm>
          <a:prstGeom prst="rect">
            <a:avLst/>
          </a:prstGeom>
        </p:spPr>
      </p:pic>
      <p:graphicFrame>
        <p:nvGraphicFramePr>
          <p:cNvPr id="7" name="텍스트 개체 틀 1">
            <a:extLst>
              <a:ext uri="{FF2B5EF4-FFF2-40B4-BE49-F238E27FC236}">
                <a16:creationId xmlns:a16="http://schemas.microsoft.com/office/drawing/2014/main" id="{4297BFE1-91DB-006B-61C6-C8F547D3BA0D}"/>
              </a:ext>
            </a:extLst>
          </p:cNvPr>
          <p:cNvGraphicFramePr/>
          <p:nvPr/>
        </p:nvGraphicFramePr>
        <p:xfrm>
          <a:off x="6096000" y="2371251"/>
          <a:ext cx="4945792" cy="4314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39011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C2A91DA0-F2E6-11B8-6B21-88249AFF8B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67417" y="2447031"/>
            <a:ext cx="4771541" cy="306707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ko-KR" altLang="en-US" sz="3000" dirty="0">
                <a:solidFill>
                  <a:schemeClr val="tx1"/>
                </a:solidFill>
              </a:rPr>
              <a:t>우리는 위험을 기꺼이 감당하는 조직이다</a:t>
            </a:r>
            <a:r>
              <a:rPr lang="en-US" altLang="ko-KR" sz="3000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n-US" altLang="ko-KR" sz="2800" dirty="0">
                <a:solidFill>
                  <a:schemeClr val="tx1"/>
                </a:solidFill>
              </a:rPr>
              <a:t>We are an organization that takes RISKS. </a:t>
            </a:r>
          </a:p>
          <a:p>
            <a:pPr marL="0" indent="0">
              <a:buNone/>
            </a:pPr>
            <a:endParaRPr lang="en-US" altLang="ko-KR" sz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2500" dirty="0">
                <a:solidFill>
                  <a:schemeClr val="tx1"/>
                </a:solidFill>
              </a:rPr>
              <a:t>우리는 우리의 삶과 사역에 있어서 하나님만 전적으로 의지한다</a:t>
            </a:r>
            <a:r>
              <a:rPr lang="en-US" altLang="ko-KR" sz="2500" dirty="0">
                <a:solidFill>
                  <a:schemeClr val="tx1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2300" dirty="0">
                <a:solidFill>
                  <a:schemeClr val="tx1"/>
                </a:solidFill>
              </a:rPr>
              <a:t>We live and work in total dependency on God. </a:t>
            </a:r>
            <a:endParaRPr lang="ko-KR" altLang="en-US" sz="2300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C1DFC03-68C3-E6D8-A319-640E1F5420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07102" y="1062876"/>
            <a:ext cx="8134690" cy="843562"/>
          </a:xfrm>
        </p:spPr>
        <p:txBody>
          <a:bodyPr>
            <a:noAutofit/>
          </a:bodyPr>
          <a:lstStyle/>
          <a:p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3.5. </a:t>
            </a:r>
            <a:r>
              <a:rPr lang="ko-KR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믿음으로 살며 사역한다</a:t>
            </a:r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	</a:t>
            </a:r>
            <a:b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live and work by faith.</a:t>
            </a:r>
            <a:endParaRPr lang="ko-KR" altLang="en-US" sz="2400" dirty="0">
              <a:solidFill>
                <a:schemeClr val="tx1"/>
              </a:solidFill>
            </a:endParaRPr>
          </a:p>
        </p:txBody>
      </p:sp>
      <p:pic>
        <p:nvPicPr>
          <p:cNvPr id="5" name="그림 4" descr="텍스트, 사람, 남자이(가) 표시된 사진&#10;&#10;자동 생성된 설명">
            <a:extLst>
              <a:ext uri="{FF2B5EF4-FFF2-40B4-BE49-F238E27FC236}">
                <a16:creationId xmlns:a16="http://schemas.microsoft.com/office/drawing/2014/main" id="{A9B16D22-878B-E5C5-0B6B-407260891C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109" y="2367248"/>
            <a:ext cx="6132946" cy="426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532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B4194677-88C4-FF81-474E-8BD91B60A2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28872" y="2341412"/>
            <a:ext cx="4022156" cy="42585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200" dirty="0">
                <a:solidFill>
                  <a:schemeClr val="tx1"/>
                </a:solidFill>
              </a:rPr>
              <a:t>우리는 어떤 종교나 신조를 따르는 자들이 아니라 예수를 따르는데 헌신된 사람들이다</a:t>
            </a:r>
            <a:r>
              <a:rPr lang="en-US" altLang="ko-KR" sz="1200" dirty="0">
                <a:solidFill>
                  <a:schemeClr val="tx1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100" dirty="0">
                <a:solidFill>
                  <a:schemeClr val="tx1"/>
                </a:solidFill>
              </a:rPr>
              <a:t>We do not follow a religion or creed, but we are devoted followers of Jesus!</a:t>
            </a:r>
          </a:p>
          <a:p>
            <a:pPr marL="0" indent="0">
              <a:buNone/>
            </a:pPr>
            <a:r>
              <a:rPr lang="ko-KR" altLang="en-US" sz="1200" dirty="0">
                <a:solidFill>
                  <a:schemeClr val="tx1"/>
                </a:solidFill>
              </a:rPr>
              <a:t>우리는 그 분의 지상명령에 순종한다</a:t>
            </a:r>
            <a:r>
              <a:rPr lang="en-US" altLang="ko-KR" sz="1200" dirty="0">
                <a:solidFill>
                  <a:schemeClr val="tx1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100" dirty="0">
                <a:solidFill>
                  <a:schemeClr val="tx1"/>
                </a:solidFill>
              </a:rPr>
              <a:t>We are obedient to His Great Commission.</a:t>
            </a:r>
          </a:p>
          <a:p>
            <a:pPr marL="0" indent="0">
              <a:buNone/>
            </a:pPr>
            <a:r>
              <a:rPr lang="ko-KR" altLang="en-US" sz="1200" dirty="0">
                <a:solidFill>
                  <a:schemeClr val="tx1"/>
                </a:solidFill>
              </a:rPr>
              <a:t>우리의 학생이 아니라</a:t>
            </a:r>
            <a:r>
              <a:rPr lang="en-US" altLang="ko-KR" sz="1200" dirty="0">
                <a:solidFill>
                  <a:schemeClr val="tx1"/>
                </a:solidFill>
              </a:rPr>
              <a:t>, </a:t>
            </a:r>
            <a:r>
              <a:rPr lang="ko-KR" altLang="en-US" sz="1200" dirty="0">
                <a:solidFill>
                  <a:schemeClr val="tx1"/>
                </a:solidFill>
              </a:rPr>
              <a:t>제자의 길을 지향한다</a:t>
            </a:r>
            <a:r>
              <a:rPr lang="en-US" altLang="ko-KR" sz="1200" dirty="0">
                <a:solidFill>
                  <a:schemeClr val="tx1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100" dirty="0">
                <a:solidFill>
                  <a:schemeClr val="tx1"/>
                </a:solidFill>
              </a:rPr>
              <a:t>We make disciples, not students.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A6A23AC-6362-7001-1165-5C4ECEEA44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8475" y="1001261"/>
            <a:ext cx="8393502" cy="921198"/>
          </a:xfrm>
        </p:spPr>
        <p:txBody>
          <a:bodyPr>
            <a:noAutofit/>
          </a:bodyPr>
          <a:lstStyle/>
          <a:p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3.6. </a:t>
            </a:r>
            <a:r>
              <a:rPr lang="ko-KR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예수 그리스도와 그의 지상명령에 헌신한다</a:t>
            </a:r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devoted to Jesus Christ and His commission.</a:t>
            </a:r>
            <a:endParaRPr lang="ko-KR" altLang="en-US" sz="2400" dirty="0">
              <a:solidFill>
                <a:schemeClr val="tx1"/>
              </a:solidFill>
            </a:endParaRPr>
          </a:p>
        </p:txBody>
      </p:sp>
      <p:pic>
        <p:nvPicPr>
          <p:cNvPr id="5" name="그림 4" descr="텍스트, 사람, 스크린샷이(가) 표시된 사진&#10;&#10;자동 생성된 설명">
            <a:extLst>
              <a:ext uri="{FF2B5EF4-FFF2-40B4-BE49-F238E27FC236}">
                <a16:creationId xmlns:a16="http://schemas.microsoft.com/office/drawing/2014/main" id="{A72C8159-968D-0980-4AAC-9A6843517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212" y="2341412"/>
            <a:ext cx="6248044" cy="435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235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63BC435-E413-8B2A-0751-84C764B299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08029" y="2380891"/>
            <a:ext cx="3597217" cy="3405606"/>
          </a:xfrm>
        </p:spPr>
        <p:txBody>
          <a:bodyPr/>
          <a:lstStyle/>
          <a:p>
            <a:pPr marL="0" indent="0">
              <a:buNone/>
            </a:pPr>
            <a:endParaRPr lang="en-US" altLang="ko-KR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200" dirty="0">
                <a:solidFill>
                  <a:schemeClr val="tx1"/>
                </a:solidFill>
              </a:rPr>
              <a:t>하나님께서 우리 사역의 능력 되시기에</a:t>
            </a:r>
            <a:r>
              <a:rPr lang="en-US" altLang="ko-KR" sz="1200" dirty="0">
                <a:solidFill>
                  <a:schemeClr val="tx1"/>
                </a:solidFill>
              </a:rPr>
              <a:t>,</a:t>
            </a:r>
            <a:r>
              <a:rPr lang="ko-KR" altLang="en-US" sz="1200" dirty="0">
                <a:solidFill>
                  <a:schemeClr val="tx1"/>
                </a:solidFill>
              </a:rPr>
              <a:t> </a:t>
            </a:r>
            <a:endParaRPr lang="en-US" altLang="ko-KR" sz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200" dirty="0">
                <a:solidFill>
                  <a:schemeClr val="tx1"/>
                </a:solidFill>
              </a:rPr>
              <a:t>오직 주님께서 모든 영광을 받으셔야 한다</a:t>
            </a:r>
            <a:r>
              <a:rPr lang="en-US" altLang="ko-KR" sz="1200" dirty="0">
                <a:solidFill>
                  <a:schemeClr val="tx1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100" dirty="0">
                <a:solidFill>
                  <a:schemeClr val="tx1"/>
                </a:solidFill>
              </a:rPr>
              <a:t>God’s power at work in us, </a:t>
            </a:r>
          </a:p>
          <a:p>
            <a:pPr marL="0" indent="0">
              <a:buNone/>
            </a:pPr>
            <a:r>
              <a:rPr lang="en-US" altLang="ko-KR" sz="1100" dirty="0">
                <a:solidFill>
                  <a:schemeClr val="tx1"/>
                </a:solidFill>
              </a:rPr>
              <a:t>so that He receives all the glory.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C522ACB-2057-0019-7E5A-A0F6EFB2F0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8475" y="1071503"/>
            <a:ext cx="8143317" cy="852188"/>
          </a:xfrm>
        </p:spPr>
        <p:txBody>
          <a:bodyPr>
            <a:noAutofit/>
          </a:bodyPr>
          <a:lstStyle/>
          <a:p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3.7. </a:t>
            </a:r>
            <a:r>
              <a:rPr lang="ko-KR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오직 하나님의 영광을 위해 사역한다</a:t>
            </a:r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motivated solely for the glory of God.</a:t>
            </a:r>
            <a:endParaRPr lang="ko-KR" altLang="en-US" sz="2400" dirty="0">
              <a:solidFill>
                <a:schemeClr val="tx1"/>
              </a:solidFill>
            </a:endParaRPr>
          </a:p>
        </p:txBody>
      </p:sp>
      <p:pic>
        <p:nvPicPr>
          <p:cNvPr id="5" name="그림 4" descr="텍스트, 사람, 남자이(가) 표시된 사진&#10;&#10;자동 생성된 설명">
            <a:extLst>
              <a:ext uri="{FF2B5EF4-FFF2-40B4-BE49-F238E27FC236}">
                <a16:creationId xmlns:a16="http://schemas.microsoft.com/office/drawing/2014/main" id="{14A6000E-268F-F3AB-4ACB-A526E3DE7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639" y="2380891"/>
            <a:ext cx="6088994" cy="422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097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02E04E8F-2D23-4DA1-95F8-B758F6D3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4"/>
            <a:ext cx="3091607" cy="957528"/>
          </a:xfrm>
        </p:spPr>
        <p:txBody>
          <a:bodyPr rtlCol="0" anchor="b">
            <a:normAutofit/>
          </a:bodyPr>
          <a:lstStyle/>
          <a:p>
            <a:pPr rtl="0"/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OPEN DOORS </a:t>
            </a:r>
            <a:b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CORE VALUE </a:t>
            </a:r>
          </a:p>
        </p:txBody>
      </p:sp>
      <p:pic>
        <p:nvPicPr>
          <p:cNvPr id="7" name="그림 개체 틀 6">
            <a:extLst>
              <a:ext uri="{FF2B5EF4-FFF2-40B4-BE49-F238E27FC236}">
                <a16:creationId xmlns:a16="http://schemas.microsoft.com/office/drawing/2014/main" id="{64A76F6C-9A3B-492F-AA50-1D92693A1CD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r="7706"/>
          <a:stretch/>
        </p:blipFill>
        <p:spPr>
          <a:xfrm>
            <a:off x="20" y="403696"/>
            <a:ext cx="7608478" cy="6006248"/>
          </a:xfrm>
          <a:noFill/>
        </p:spPr>
      </p:pic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2C70B1A7-AD87-7140-2E7E-B83DD710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FA7D6E7D-019F-4C81-AB67-977ED710707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772400" y="1414732"/>
            <a:ext cx="3895345" cy="4995212"/>
          </a:xfrm>
        </p:spPr>
        <p:txBody>
          <a:bodyPr rtlCol="0">
            <a:normAutofit fontScale="62500" lnSpcReduction="20000"/>
          </a:bodyPr>
          <a:lstStyle/>
          <a:p>
            <a:pPr algn="just">
              <a:lnSpc>
                <a:spcPct val="170000"/>
              </a:lnSpc>
            </a:pPr>
            <a:r>
              <a:rPr lang="ko-KR" altLang="en-US" dirty="0"/>
              <a:t>우리는 물질주의를 어떻게 극복할 수 있을까</a:t>
            </a:r>
            <a:r>
              <a:rPr lang="en-US" altLang="ko-KR" dirty="0"/>
              <a:t>?</a:t>
            </a:r>
          </a:p>
          <a:p>
            <a:pPr algn="just">
              <a:lnSpc>
                <a:spcPct val="170000"/>
              </a:lnSpc>
            </a:pPr>
            <a:r>
              <a:rPr lang="ko-KR" altLang="en-US" dirty="0"/>
              <a:t>행</a:t>
            </a:r>
            <a:r>
              <a:rPr lang="en-US" altLang="ko-KR" dirty="0"/>
              <a:t>20:33-35</a:t>
            </a:r>
          </a:p>
          <a:p>
            <a:pPr algn="just">
              <a:lnSpc>
                <a:spcPct val="170000"/>
              </a:lnSpc>
            </a:pPr>
            <a:r>
              <a:rPr lang="ko-KR" altLang="en-US" dirty="0"/>
              <a:t>내가 아무의 은이나 금이나 의복을 탐하지 아니하였고</a:t>
            </a:r>
            <a:r>
              <a:rPr lang="en-US" altLang="ko-KR" dirty="0"/>
              <a:t>, </a:t>
            </a:r>
            <a:r>
              <a:rPr lang="ko-KR" altLang="en-US" dirty="0"/>
              <a:t>너희 아는 바에 이 손으로 나와 내 동행들의 쓰는 것을 당하여 </a:t>
            </a:r>
            <a:r>
              <a:rPr lang="ko-KR" altLang="en-US" dirty="0">
                <a:solidFill>
                  <a:schemeClr val="tx1"/>
                </a:solidFill>
              </a:rPr>
              <a:t>범사에 너희에게 본을 </a:t>
            </a:r>
            <a:r>
              <a:rPr lang="ko-KR" altLang="en-US" dirty="0" err="1">
                <a:solidFill>
                  <a:schemeClr val="tx1"/>
                </a:solidFill>
              </a:rPr>
              <a:t>보였노니</a:t>
            </a:r>
            <a:r>
              <a:rPr lang="ko-KR" altLang="en-US" dirty="0"/>
              <a:t> 곧 이 같이 수고하여 약한 사람들을 돕고 또 주 예수의 친히 말씀하신 바 주는 것이 받는 것보다 복이 있다 하심을 기억하여야 </a:t>
            </a:r>
            <a:r>
              <a:rPr lang="ko-KR" altLang="en-US" dirty="0" err="1"/>
              <a:t>할지니라</a:t>
            </a:r>
            <a:r>
              <a:rPr lang="en-US" altLang="ko-KR" dirty="0"/>
              <a:t>.</a:t>
            </a:r>
          </a:p>
          <a:p>
            <a:pPr algn="just">
              <a:lnSpc>
                <a:spcPct val="170000"/>
              </a:lnSpc>
            </a:pPr>
            <a:r>
              <a:rPr lang="en-US" altLang="ko-KR" b="1" i="0" baseline="30000" dirty="0">
                <a:solidFill>
                  <a:srgbClr val="000000"/>
                </a:solidFill>
                <a:effectLst/>
                <a:latin typeface="system-ui"/>
              </a:rPr>
              <a:t>33 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system-ui"/>
              </a:rPr>
              <a:t>I have not coveted anyone’s silver or gold or clothing. </a:t>
            </a:r>
            <a:r>
              <a:rPr lang="en-US" altLang="ko-KR" b="1" i="0" baseline="30000" dirty="0">
                <a:solidFill>
                  <a:srgbClr val="000000"/>
                </a:solidFill>
                <a:effectLst/>
                <a:latin typeface="system-ui"/>
              </a:rPr>
              <a:t>34 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system-ui"/>
              </a:rPr>
              <a:t>You yourselves know that these hands of mine have supplied my own needs and the needs of my companions. </a:t>
            </a:r>
            <a:r>
              <a:rPr lang="en-US" altLang="ko-KR" b="1" i="0" baseline="30000" dirty="0">
                <a:solidFill>
                  <a:srgbClr val="000000"/>
                </a:solidFill>
                <a:effectLst/>
                <a:latin typeface="system-ui"/>
              </a:rPr>
              <a:t>35 </a:t>
            </a:r>
            <a:r>
              <a:rPr lang="en-US" altLang="ko-KR" b="0" i="0" dirty="0">
                <a:solidFill>
                  <a:srgbClr val="000000"/>
                </a:solidFill>
                <a:effectLst/>
                <a:latin typeface="system-ui"/>
              </a:rPr>
              <a:t>In everything I did, I showed you that by this kind of hard work we must help the weak, remembering the words the Lord Jesus himself said: ‘It is more blessed to give than to receive.’ ”</a:t>
            </a:r>
            <a:endParaRPr lang="ko-KR" altLang="en-US" dirty="0"/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3EF1DCD8-4B6B-973B-D577-801728676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23-11-21</a:t>
            </a:r>
            <a:endParaRPr lang="ko-KR" altLang="ko-KR" dirty="0"/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E3F5F5DA-3FF1-DBAA-84D4-37B28FFA9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C01389E6-C847-4AD0-B56D-D205B2EAB1EE}" type="slidenum">
              <a:rPr lang="en-US" altLang="ko-KR" smtClean="0"/>
              <a:pPr rtl="0">
                <a:spcAft>
                  <a:spcPts val="600"/>
                </a:spcAft>
              </a:pPr>
              <a:t>12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561140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C2BAD7B4-5997-4A95-A2A9-773DF1F4CE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898" y="576263"/>
            <a:ext cx="4977777" cy="2967606"/>
          </a:xfrm>
        </p:spPr>
        <p:txBody>
          <a:bodyPr rtlCol="0"/>
          <a:lstStyle/>
          <a:p>
            <a:pPr rtl="0"/>
            <a:r>
              <a:rPr lang="ko-KR" altLang="en-US" sz="4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박해 받는 교회를 위한 기도</a:t>
            </a:r>
            <a:r>
              <a:rPr lang="en-US" altLang="ko-KR" sz="4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(30')</a:t>
            </a:r>
            <a:endParaRPr 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부제목 5">
            <a:extLst>
              <a:ext uri="{FF2B5EF4-FFF2-40B4-BE49-F238E27FC236}">
                <a16:creationId xmlns:a16="http://schemas.microsoft.com/office/drawing/2014/main" id="{4552F1CF-68AA-447B-B5B0-C65BB72A5D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898" y="3764975"/>
            <a:ext cx="4977777" cy="2192683"/>
          </a:xfrm>
        </p:spPr>
        <p:txBody>
          <a:bodyPr rtlCol="0"/>
          <a:lstStyle/>
          <a:p>
            <a:pPr rtl="0"/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Prayer for Persecuted </a:t>
            </a:r>
            <a:r>
              <a:rPr lang="en-US" altLang="ko-KR" dirty="0">
                <a:solidFill>
                  <a:schemeClr val="tx1"/>
                </a:solidFill>
              </a:rPr>
              <a:t>C</a:t>
            </a:r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hurch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" name="그림 개체 틀 8" descr="나뭇잎, 책, 장식품, 의자가 있는 탁자 위의 꽃병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83096" y="0"/>
            <a:ext cx="5020056" cy="6848856"/>
          </a:xfrm>
        </p:spPr>
      </p:pic>
    </p:spTree>
    <p:extLst>
      <p:ext uri="{BB962C8B-B14F-4D97-AF65-F5344CB8AC3E}">
        <p14:creationId xmlns:p14="http://schemas.microsoft.com/office/powerpoint/2010/main" val="936898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2287" y="230909"/>
            <a:ext cx="9574059" cy="1082077"/>
          </a:xfrm>
        </p:spPr>
        <p:txBody>
          <a:bodyPr>
            <a:noAutofit/>
          </a:bodyPr>
          <a:lstStyle/>
          <a:p>
            <a:r>
              <a:rPr lang="en-US" altLang="ko-KR" sz="32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3200" dirty="0"/>
            </a:br>
            <a:r>
              <a:rPr lang="ko-KR" altLang="en-US" sz="32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폭력적 박해에 맞서서</a:t>
            </a:r>
            <a:endParaRPr lang="ko-KR" altLang="en-US" sz="32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15281" y="1545798"/>
            <a:ext cx="8961438" cy="55403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ko-KR" altLang="en-US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자매들을 기억하고 함께 연합하며 폭력적인 박해에 함께 맞서기 위한 사역입니다</a:t>
            </a:r>
            <a:r>
              <a:rPr lang="en-US" altLang="ko-KR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12899" y="2623127"/>
            <a:ext cx="6142247" cy="3238535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200" dirty="0">
                <a:cs typeface="함초롬바탕" panose="02030604000101010101" pitchFamily="18" charset="-127"/>
              </a:rPr>
              <a:t>저희가 함께하지 않으면 이 곳의 교회들은 미래를 잃어버릴 수도 있습니다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오픈도어는 앞으로 </a:t>
            </a:r>
            <a:r>
              <a:rPr lang="en-US" altLang="ko-KR" sz="1200" dirty="0">
                <a:cs typeface="함초롬바탕" panose="02030604000101010101" pitchFamily="18" charset="-127"/>
              </a:rPr>
              <a:t>4</a:t>
            </a:r>
            <a:r>
              <a:rPr lang="ko-KR" altLang="en-US" sz="1200" dirty="0">
                <a:cs typeface="함초롬바탕" panose="02030604000101010101" pitchFamily="18" charset="-127"/>
              </a:rPr>
              <a:t>년 동안 이 캠페인을 진행하며 전세계 교회들이 이 폭력적인 박해에 맞서 함께 일어서기를 기대합니다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200" dirty="0">
                <a:cs typeface="함초롬바탕" panose="02030604000101010101" pitchFamily="18" charset="-127"/>
              </a:rPr>
              <a:t>, </a:t>
            </a:r>
            <a:r>
              <a:rPr lang="ko-KR" altLang="en-US" sz="1200" dirty="0"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200" dirty="0"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그리고 향후 </a:t>
            </a:r>
            <a:r>
              <a:rPr lang="en-US" altLang="ko-KR" sz="1200" dirty="0">
                <a:cs typeface="함초롬바탕" panose="02030604000101010101" pitchFamily="18" charset="-127"/>
              </a:rPr>
              <a:t>4</a:t>
            </a:r>
            <a:r>
              <a:rPr lang="ko-KR" altLang="en-US" sz="1200" dirty="0">
                <a:cs typeface="함초롬바탕" panose="02030604000101010101" pitchFamily="18" charset="-127"/>
              </a:rPr>
              <a:t>년 동안 사하라 사막 이남 아프리카의 </a:t>
            </a:r>
            <a:r>
              <a:rPr lang="en-US" altLang="ko-KR" sz="1200" dirty="0">
                <a:cs typeface="함초롬바탕" panose="02030604000101010101" pitchFamily="18" charset="-127"/>
              </a:rPr>
              <a:t>400</a:t>
            </a:r>
            <a:r>
              <a:rPr lang="ko-KR" altLang="en-US" sz="1200" dirty="0">
                <a:cs typeface="함초롬바탕" panose="02030604000101010101" pitchFamily="18" charset="-127"/>
              </a:rPr>
              <a:t>만 명의 기독교인들을 접촉하고 이들에게 영적</a:t>
            </a:r>
            <a:r>
              <a:rPr lang="en-US" altLang="ko-KR" sz="1200" dirty="0">
                <a:cs typeface="함초롬바탕" panose="02030604000101010101" pitchFamily="18" charset="-127"/>
              </a:rPr>
              <a:t>, </a:t>
            </a:r>
            <a:r>
              <a:rPr lang="ko-KR" altLang="en-US" sz="1200" dirty="0">
                <a:cs typeface="함초롬바탕" panose="02030604000101010101" pitchFamily="18" charset="-127"/>
              </a:rPr>
              <a:t>물질적</a:t>
            </a:r>
            <a:r>
              <a:rPr lang="en-US" altLang="ko-KR" sz="1200" dirty="0">
                <a:cs typeface="함초롬바탕" panose="02030604000101010101" pitchFamily="18" charset="-127"/>
              </a:rPr>
              <a:t>, </a:t>
            </a:r>
            <a:r>
              <a:rPr lang="ko-KR" altLang="en-US" sz="1200" dirty="0">
                <a:cs typeface="함초롬바탕" panose="02030604000101010101" pitchFamily="18" charset="-127"/>
              </a:rPr>
              <a:t>그리고 정신적 지원을 제공할 계획입니다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200" dirty="0"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여러분도 아프리카의 폭력적인 기독교 박해에 함께 맞서 주세요</a:t>
            </a:r>
            <a:r>
              <a:rPr lang="en-US" altLang="ko-KR" sz="1200" dirty="0">
                <a:cs typeface="함초롬바탕" panose="02030604000101010101" pitchFamily="18" charset="-127"/>
              </a:rPr>
              <a:t>.</a:t>
            </a:r>
            <a:endParaRPr lang="ko-KR" altLang="en-US" sz="1200" dirty="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61862" y="2332649"/>
            <a:ext cx="2711863" cy="3529013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 descr="텍스트이(가) 표시된 사진&#10;&#10;자동 생성된 설명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1864" y="2332648"/>
            <a:ext cx="2711862" cy="352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CD333C5-8EF1-FB8A-BA87-6274D3A09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44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4400" dirty="0"/>
            </a:br>
            <a:r>
              <a:rPr lang="en-US" altLang="ko-KR" sz="4400" dirty="0"/>
              <a:t>“Warm Launch” </a:t>
            </a:r>
            <a:r>
              <a:rPr lang="ko-KR" altLang="en-US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따뜻한 시작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690139-0EBB-C9CD-B803-D7CFBF87CE6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1" y="2130725"/>
            <a:ext cx="5081587" cy="408029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ko-KR" sz="1100" dirty="0">
                <a:solidFill>
                  <a:srgbClr val="0070C0"/>
                </a:solidFill>
              </a:rPr>
              <a:t>'Love Africa’</a:t>
            </a:r>
            <a:r>
              <a:rPr lang="ko-KR" altLang="en-US" sz="1100" dirty="0">
                <a:solidFill>
                  <a:srgbClr val="0070C0"/>
                </a:solidFill>
              </a:rPr>
              <a:t>는 교회를 향하여 박해에 대비하라고 가르쳤습니다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</a:p>
          <a:p>
            <a:pPr algn="just">
              <a:lnSpc>
                <a:spcPct val="100000"/>
              </a:lnSpc>
            </a:pPr>
            <a:r>
              <a:rPr lang="ko-KR" altLang="en-US" sz="1100" dirty="0"/>
              <a:t>당시 네덜란드 뉴스 기사에서는 이를 “역사적인” 회의라고 불렀습니다</a:t>
            </a:r>
            <a:r>
              <a:rPr lang="en-US" altLang="ko-KR" sz="1100" dirty="0"/>
              <a:t>. 1978</a:t>
            </a:r>
            <a:r>
              <a:rPr lang="ko-KR" altLang="en-US" sz="1100" dirty="0"/>
              <a:t>년 </a:t>
            </a:r>
            <a:r>
              <a:rPr lang="en-US" altLang="ko-KR" sz="1100" dirty="0"/>
              <a:t>5</a:t>
            </a:r>
            <a:r>
              <a:rPr lang="ko-KR" altLang="en-US" sz="1100" dirty="0"/>
              <a:t>월 </a:t>
            </a:r>
            <a:r>
              <a:rPr lang="en-US" altLang="ko-KR" sz="1100" dirty="0"/>
              <a:t>8</a:t>
            </a:r>
            <a:r>
              <a:rPr lang="ko-KR" altLang="en-US" sz="1100" dirty="0"/>
              <a:t>일부터 </a:t>
            </a:r>
            <a:r>
              <a:rPr lang="en-US" altLang="ko-KR" sz="1100" dirty="0"/>
              <a:t>13</a:t>
            </a:r>
            <a:r>
              <a:rPr lang="ko-KR" altLang="en-US" sz="1100" dirty="0"/>
              <a:t>일까지 거의 </a:t>
            </a:r>
            <a:r>
              <a:rPr lang="en-US" altLang="ko-KR" sz="1100" dirty="0"/>
              <a:t>300</a:t>
            </a:r>
            <a:r>
              <a:rPr lang="ko-KR" altLang="en-US" sz="1100" dirty="0"/>
              <a:t>명의 교회 지도자들과 다른 사람들이 가까운 미래에 닥칠 고통에 대비하기 위해 남아프리카 말라위에 모였습니다</a:t>
            </a:r>
            <a:r>
              <a:rPr lang="en-US" altLang="ko-KR" sz="1100" dirty="0"/>
              <a:t>.</a:t>
            </a:r>
          </a:p>
          <a:p>
            <a:pPr algn="just">
              <a:lnSpc>
                <a:spcPct val="100000"/>
              </a:lnSpc>
            </a:pPr>
            <a:r>
              <a:rPr lang="ko-KR" altLang="en-US" sz="1100" dirty="0"/>
              <a:t>그 컨퍼런스 이후 </a:t>
            </a:r>
            <a:r>
              <a:rPr lang="en-US" altLang="ko-KR" sz="1100" dirty="0"/>
              <a:t>Open Doors</a:t>
            </a:r>
            <a:r>
              <a:rPr lang="ko-KR" altLang="en-US" sz="1100" dirty="0"/>
              <a:t>는 많은 아프리카 국가의 지역 교회와 기타 파트너를 통해 사역을 시작했습니다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성경 배포와 박해 극복 훈련</a:t>
            </a:r>
            <a:r>
              <a:rPr lang="en-US" altLang="ko-KR" sz="1100" dirty="0"/>
              <a:t>, </a:t>
            </a:r>
            <a:r>
              <a:rPr lang="ko-KR" altLang="en-US" sz="1100" dirty="0"/>
              <a:t>사회 경제적 개발</a:t>
            </a:r>
            <a:r>
              <a:rPr lang="en-US" altLang="ko-KR" sz="1100" dirty="0"/>
              <a:t>, </a:t>
            </a:r>
            <a:r>
              <a:rPr lang="ko-KR" altLang="en-US" sz="1100" dirty="0"/>
              <a:t>트라우마 치료</a:t>
            </a:r>
            <a:r>
              <a:rPr lang="en-US" altLang="ko-KR" sz="1100" dirty="0"/>
              <a:t>, </a:t>
            </a:r>
            <a:r>
              <a:rPr lang="ko-KR" altLang="en-US" sz="1100" dirty="0"/>
              <a:t>옹호 및 구호 지원 등을 통해 박해 받는 교회를 지원하는 여러 방법이 수반되었습니다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지난 </a:t>
            </a:r>
            <a:r>
              <a:rPr lang="en-US" altLang="ko-KR" sz="1100" dirty="0"/>
              <a:t>45</a:t>
            </a:r>
            <a:r>
              <a:rPr lang="ko-KR" altLang="en-US" sz="1100" dirty="0"/>
              <a:t>년 동안 이러한 모든 형태의 지원은 많은 사하라 사막 이남의 신자들이 신앙에 헌신하고 인내하는 데 도움이 되었습니다</a:t>
            </a:r>
            <a:r>
              <a:rPr lang="en-US" altLang="ko-KR" sz="1100" dirty="0"/>
              <a:t>.</a:t>
            </a:r>
          </a:p>
          <a:p>
            <a:pPr>
              <a:lnSpc>
                <a:spcPct val="120000"/>
              </a:lnSpc>
            </a:pPr>
            <a:r>
              <a:rPr lang="ko-KR" altLang="en-US" sz="1100" b="1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사하라 이남 아프리카에서의 </a:t>
            </a:r>
            <a:r>
              <a:rPr lang="en-US" altLang="ko-KR" sz="1100" b="1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45</a:t>
            </a:r>
            <a:r>
              <a:rPr lang="ko-KR" altLang="en-US" sz="1100" b="1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년</a:t>
            </a:r>
            <a:r>
              <a:rPr lang="en-US" altLang="ko-KR" sz="1100" b="1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:</a:t>
            </a:r>
          </a:p>
          <a:p>
            <a:pPr algn="just">
              <a:lnSpc>
                <a:spcPct val="120000"/>
              </a:lnSpc>
            </a:pP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OD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는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1970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년대 후반에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12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명 정도의 사역자로 시작되었습니다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현재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SSA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의 박해 받는 교회에는 약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380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명의 동료들이 섬기고 있습니다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예산은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2008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년부터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2018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년 사이에 약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1,000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만 달러로 두 배로 늘어났으며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그 이후로 다시 두 배 이상 늘어났습니다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사역은 처음에는 앙골라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모잠비크 등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SSA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의 공산주의 국가에 초점을 맞추었지만 곧 나이지리아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케냐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,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탄자니아 및 기타 국가에서 활동을 시작했습니다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오늘날 약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30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개국에서 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70</a:t>
            </a:r>
            <a:r>
              <a:rPr lang="ko-KR" altLang="en-US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개 이상의 프로그램과 더 많은 활동이 진행되고 있습니다</a:t>
            </a:r>
            <a:r>
              <a:rPr lang="en-US" altLang="ko-KR" sz="110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.</a:t>
            </a:r>
            <a:endParaRPr lang="ko-KR" altLang="en-US" sz="1100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A682AC1C-B201-C900-145A-48906D2671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3313" y="2130725"/>
            <a:ext cx="3137850" cy="373093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100" dirty="0">
                <a:solidFill>
                  <a:srgbClr val="0070C0"/>
                </a:solidFill>
              </a:rPr>
              <a:t>숫자로 본 </a:t>
            </a:r>
            <a:r>
              <a:rPr lang="en-US" altLang="ko-KR" sz="1100" dirty="0">
                <a:solidFill>
                  <a:srgbClr val="0070C0"/>
                </a:solidFill>
              </a:rPr>
              <a:t>Warm Launch(</a:t>
            </a:r>
            <a:r>
              <a:rPr lang="ko-KR" altLang="en-US" sz="1100" dirty="0">
                <a:solidFill>
                  <a:srgbClr val="0070C0"/>
                </a:solidFill>
              </a:rPr>
              <a:t>토고의 수도 로메</a:t>
            </a:r>
            <a:r>
              <a:rPr lang="en-US" altLang="ko-KR" sz="1100" dirty="0">
                <a:solidFill>
                  <a:srgbClr val="0070C0"/>
                </a:solidFill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100" dirty="0"/>
              <a:t>25</a:t>
            </a:r>
            <a:r>
              <a:rPr lang="ko-KR" altLang="en-US" sz="1100" dirty="0"/>
              <a:t>개국 대표 </a:t>
            </a:r>
            <a:r>
              <a:rPr lang="en-US" altLang="ko-KR" sz="1100" dirty="0"/>
              <a:t>100</a:t>
            </a:r>
            <a:r>
              <a:rPr lang="ko-KR" altLang="en-US" sz="1100" dirty="0"/>
              <a:t>여명 참석</a:t>
            </a:r>
            <a:endParaRPr lang="en-US" altLang="ko-KR" sz="1100" dirty="0"/>
          </a:p>
          <a:p>
            <a:pPr>
              <a:lnSpc>
                <a:spcPct val="120000"/>
              </a:lnSpc>
            </a:pPr>
            <a:r>
              <a:rPr lang="ko-KR" altLang="en-US" sz="1100" dirty="0"/>
              <a:t>참석자 중 </a:t>
            </a:r>
            <a:r>
              <a:rPr lang="en-US" altLang="ko-KR" sz="1100" dirty="0"/>
              <a:t>30%</a:t>
            </a:r>
            <a:r>
              <a:rPr lang="ko-KR" altLang="en-US" sz="1100" dirty="0"/>
              <a:t>가 </a:t>
            </a:r>
            <a:r>
              <a:rPr lang="en-US" altLang="ko-KR" sz="1100" dirty="0"/>
              <a:t>25</a:t>
            </a:r>
            <a:r>
              <a:rPr lang="ko-KR" altLang="en-US" sz="1100" dirty="0"/>
              <a:t>세 미만</a:t>
            </a:r>
            <a:endParaRPr lang="en-US" altLang="ko-KR" sz="1100" dirty="0"/>
          </a:p>
          <a:p>
            <a:pPr>
              <a:lnSpc>
                <a:spcPct val="120000"/>
              </a:lnSpc>
            </a:pPr>
            <a:r>
              <a:rPr lang="en-US" altLang="ko-KR" sz="1100" dirty="0"/>
              <a:t>4</a:t>
            </a:r>
            <a:r>
              <a:rPr lang="ko-KR" altLang="en-US" sz="1100" dirty="0"/>
              <a:t>개 전문 그룹</a:t>
            </a:r>
            <a:r>
              <a:rPr lang="en-US" altLang="ko-KR" sz="1100" dirty="0"/>
              <a:t>: 1)</a:t>
            </a:r>
            <a:r>
              <a:rPr lang="ko-KR" altLang="en-US" sz="1100" dirty="0"/>
              <a:t>교회 지도자</a:t>
            </a:r>
            <a:r>
              <a:rPr lang="en-US" altLang="ko-KR" sz="1100" dirty="0"/>
              <a:t>,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100" dirty="0"/>
              <a:t>                         2)</a:t>
            </a:r>
            <a:r>
              <a:rPr lang="ko-KR" altLang="en-US" sz="1100" dirty="0"/>
              <a:t>시민사회</a:t>
            </a:r>
            <a:r>
              <a:rPr lang="en-US" altLang="ko-KR" sz="1100" dirty="0"/>
              <a:t>, </a:t>
            </a:r>
            <a:r>
              <a:rPr lang="ko-KR" altLang="en-US" sz="1100" dirty="0"/>
              <a:t>정치인</a:t>
            </a:r>
            <a:r>
              <a:rPr lang="en-US" altLang="ko-KR" sz="1100" dirty="0"/>
              <a:t>,</a:t>
            </a:r>
            <a:r>
              <a:rPr lang="ko-KR" altLang="en-US" sz="1100" dirty="0"/>
              <a:t> </a:t>
            </a:r>
            <a:endParaRPr lang="en-US" altLang="ko-KR" sz="1100" dirty="0"/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100" dirty="0"/>
              <a:t>                         3) </a:t>
            </a:r>
            <a:r>
              <a:rPr lang="ko-KR" altLang="en-US" sz="1100" dirty="0"/>
              <a:t>언론인</a:t>
            </a:r>
            <a:r>
              <a:rPr lang="en-US" altLang="ko-KR" sz="1100" dirty="0"/>
              <a:t>,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100" dirty="0"/>
              <a:t>                         4) </a:t>
            </a:r>
            <a:r>
              <a:rPr lang="ko-KR" altLang="en-US" sz="1100" dirty="0"/>
              <a:t>변호사 그룹</a:t>
            </a:r>
            <a:endParaRPr lang="en-US" altLang="ko-KR" sz="1100" dirty="0"/>
          </a:p>
          <a:p>
            <a:pPr>
              <a:lnSpc>
                <a:spcPct val="120000"/>
              </a:lnSpc>
            </a:pPr>
            <a:r>
              <a:rPr lang="ko-KR" altLang="en-US" sz="1100" dirty="0"/>
              <a:t>부르키나파소는 언론인과 변호사 등 </a:t>
            </a:r>
            <a:r>
              <a:rPr lang="en-US" altLang="ko-KR" sz="1100" dirty="0"/>
              <a:t>7</a:t>
            </a:r>
            <a:r>
              <a:rPr lang="ko-KR" altLang="en-US" sz="1100" dirty="0"/>
              <a:t>명의 팀과 함께 참석</a:t>
            </a:r>
            <a:endParaRPr lang="en-US" altLang="ko-KR" sz="1100" dirty="0"/>
          </a:p>
          <a:p>
            <a:pPr>
              <a:lnSpc>
                <a:spcPct val="120000"/>
              </a:lnSpc>
            </a:pPr>
            <a:r>
              <a:rPr lang="en-US" altLang="ko-KR" sz="1100" dirty="0"/>
              <a:t>77</a:t>
            </a:r>
            <a:r>
              <a:rPr lang="ko-KR" altLang="en-US" sz="1100" dirty="0"/>
              <a:t>명이 선언문에 서명</a:t>
            </a:r>
          </a:p>
        </p:txBody>
      </p:sp>
      <p:pic>
        <p:nvPicPr>
          <p:cNvPr id="8" name="그림 7" descr="의류, 텍스트, 인간의 얼굴, 스크린샷이(가) 표시된 사진&#10;&#10;자동 생성된 설명">
            <a:extLst>
              <a:ext uri="{FF2B5EF4-FFF2-40B4-BE49-F238E27FC236}">
                <a16:creationId xmlns:a16="http://schemas.microsoft.com/office/drawing/2014/main" id="{21ADA8C1-BC5C-1648-CCE9-3E679AD3A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4688" y="2130725"/>
            <a:ext cx="2787312" cy="3729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7084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78B69-0B95-0F4A-CCA2-F20FF7CD2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6" cy="696876"/>
          </a:xfrm>
        </p:spPr>
        <p:txBody>
          <a:bodyPr>
            <a:normAutofit/>
          </a:bodyPr>
          <a:lstStyle/>
          <a:p>
            <a:r>
              <a:rPr lang="en-US" altLang="ko-KR" sz="2400" dirty="0"/>
              <a:t>#</a:t>
            </a:r>
            <a:r>
              <a:rPr lang="ko-KR" altLang="en-US" sz="2400" dirty="0"/>
              <a:t>중앙아프리카</a:t>
            </a:r>
            <a:r>
              <a:rPr lang="en-US" altLang="ko-KR" sz="2400" dirty="0"/>
              <a:t>, </a:t>
            </a:r>
            <a:r>
              <a:rPr lang="ko-KR" altLang="en-US" sz="2400" dirty="0"/>
              <a:t>서아프리카</a:t>
            </a:r>
            <a:r>
              <a:rPr lang="en-US" altLang="ko-KR" sz="2400" dirty="0"/>
              <a:t>: </a:t>
            </a:r>
            <a:r>
              <a:rPr lang="ko-KR" altLang="en-US" sz="2400" dirty="0"/>
              <a:t>공격받고 있는 학교 상황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7D864B4-B777-941B-0544-F92FFF89FA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</a:pPr>
            <a:r>
              <a:rPr lang="ko-KR" altLang="en-US" dirty="0">
                <a:solidFill>
                  <a:srgbClr val="002060"/>
                </a:solidFill>
              </a:rPr>
              <a:t>지난 </a:t>
            </a:r>
            <a:r>
              <a:rPr lang="en-US" altLang="ko-KR" dirty="0">
                <a:solidFill>
                  <a:srgbClr val="002060"/>
                </a:solidFill>
              </a:rPr>
              <a:t>4</a:t>
            </a:r>
            <a:r>
              <a:rPr lang="ko-KR" altLang="en-US" dirty="0">
                <a:solidFill>
                  <a:srgbClr val="002060"/>
                </a:solidFill>
              </a:rPr>
              <a:t>년 동안 불안으로 인한 학교 폐쇄 건수는 거의 두 배로 증가해 이 지역 </a:t>
            </a:r>
            <a:r>
              <a:rPr lang="en-US" altLang="ko-KR" dirty="0">
                <a:solidFill>
                  <a:srgbClr val="002060"/>
                </a:solidFill>
              </a:rPr>
              <a:t>8</a:t>
            </a:r>
            <a:r>
              <a:rPr lang="ko-KR" altLang="en-US" dirty="0">
                <a:solidFill>
                  <a:srgbClr val="002060"/>
                </a:solidFill>
              </a:rPr>
              <a:t>개국에서 폐쇄된 학교가 </a:t>
            </a:r>
            <a:r>
              <a:rPr lang="en-US" altLang="ko-KR" dirty="0">
                <a:solidFill>
                  <a:srgbClr val="002060"/>
                </a:solidFill>
              </a:rPr>
              <a:t>13,200</a:t>
            </a:r>
            <a:r>
              <a:rPr lang="ko-KR" altLang="en-US" dirty="0">
                <a:solidFill>
                  <a:srgbClr val="002060"/>
                </a:solidFill>
              </a:rPr>
              <a:t>개 이상에 이르렀습니다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7CEF312-8730-D596-A3E0-3DD2BF89AF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/>
              <a:t>지난 </a:t>
            </a:r>
            <a:r>
              <a:rPr lang="en-US" altLang="ko-KR" sz="1000" dirty="0"/>
              <a:t>4</a:t>
            </a:r>
            <a:r>
              <a:rPr lang="ko-KR" altLang="en-US" sz="1000" dirty="0"/>
              <a:t>년 동안 중앙아프리카와 서아프리카 전역에서 학교 폐쇄 건수가 거의 두 배로 늘어났다는 사실을 알고 계셨습니까</a:t>
            </a:r>
            <a:r>
              <a:rPr lang="en-US" altLang="ko-KR" sz="1000" dirty="0"/>
              <a:t>?</a:t>
            </a:r>
            <a:endParaRPr lang="ko-KR" altLang="en-US" sz="1000" dirty="0"/>
          </a:p>
          <a:p>
            <a:pPr>
              <a:lnSpc>
                <a:spcPct val="100000"/>
              </a:lnSpc>
            </a:pPr>
            <a:r>
              <a:rPr lang="ko-KR" altLang="en-US" sz="1000" dirty="0"/>
              <a:t>그 결과 약 </a:t>
            </a:r>
            <a:r>
              <a:rPr lang="en-US" altLang="ko-KR" sz="1000" dirty="0"/>
              <a:t>250</a:t>
            </a:r>
            <a:r>
              <a:rPr lang="ko-KR" altLang="en-US" sz="1000" dirty="0"/>
              <a:t>만 명의 어린이가 학교를 다니지 못하고 있습니다</a:t>
            </a:r>
            <a:r>
              <a:rPr lang="en-US" altLang="ko-KR" sz="1000" dirty="0"/>
              <a:t>. </a:t>
            </a:r>
          </a:p>
          <a:p>
            <a:pPr>
              <a:lnSpc>
                <a:spcPct val="100000"/>
              </a:lnSpc>
            </a:pPr>
            <a:r>
              <a:rPr lang="ko-KR" altLang="en-US" sz="1000" dirty="0"/>
              <a:t>최근 보고에 따르면 이렇습니다</a:t>
            </a:r>
            <a:r>
              <a:rPr lang="en-US" altLang="ko-KR" sz="1000" dirty="0"/>
              <a:t>.  </a:t>
            </a:r>
            <a:r>
              <a:rPr lang="ko-KR" altLang="en-US" sz="1000" dirty="0"/>
              <a:t>부르키나파소는 문을 다시 열 수 없는 학교가 </a:t>
            </a:r>
            <a:r>
              <a:rPr lang="en-US" altLang="ko-KR" sz="1000" dirty="0"/>
              <a:t>6,100</a:t>
            </a:r>
            <a:r>
              <a:rPr lang="ko-KR" altLang="en-US" sz="1000" dirty="0"/>
              <a:t>개 이상으로 목록 </a:t>
            </a:r>
            <a:r>
              <a:rPr lang="en-US" altLang="ko-KR" sz="1000" dirty="0"/>
              <a:t>1</a:t>
            </a:r>
            <a:r>
              <a:rPr lang="ko-KR" altLang="en-US" sz="1000" dirty="0"/>
              <a:t>위에 올랐으며</a:t>
            </a:r>
            <a:r>
              <a:rPr lang="en-US" altLang="ko-KR" sz="1000" dirty="0"/>
              <a:t>, </a:t>
            </a:r>
            <a:r>
              <a:rPr lang="ko-KR" altLang="en-US" sz="1000" dirty="0"/>
              <a:t>이는 중앙아프리카와 서아프리카 전체 폐쇄 학교의 절반을 차지합니다</a:t>
            </a:r>
            <a:r>
              <a:rPr lang="en-US" altLang="ko-KR" sz="1000" dirty="0"/>
              <a:t>.</a:t>
            </a:r>
          </a:p>
          <a:p>
            <a:pPr>
              <a:lnSpc>
                <a:spcPct val="100000"/>
              </a:lnSpc>
            </a:pPr>
            <a:r>
              <a:rPr lang="ko-KR" altLang="en-US" sz="1000" dirty="0"/>
              <a:t>학교는 군대 점거</a:t>
            </a:r>
            <a:r>
              <a:rPr lang="en-US" altLang="ko-KR" sz="1000" dirty="0"/>
              <a:t>, </a:t>
            </a:r>
            <a:r>
              <a:rPr lang="ko-KR" altLang="en-US" sz="1000" dirty="0"/>
              <a:t>이주로 인한 학교 포기 또는 교사</a:t>
            </a:r>
            <a:r>
              <a:rPr lang="en-US" altLang="ko-KR" sz="1000" dirty="0"/>
              <a:t>, </a:t>
            </a:r>
            <a:r>
              <a:rPr lang="ko-KR" altLang="en-US" sz="1000" dirty="0"/>
              <a:t>부모 및 자녀의 생명에 대한 위협 등 다양한 이유로 폐쇄위기에 직면하고 있습니다</a:t>
            </a:r>
            <a:r>
              <a:rPr lang="en-US" altLang="ko-KR" sz="1000" dirty="0"/>
              <a:t>. </a:t>
            </a:r>
          </a:p>
          <a:p>
            <a:pPr>
              <a:lnSpc>
                <a:spcPct val="100000"/>
              </a:lnSpc>
            </a:pPr>
            <a:r>
              <a:rPr lang="ko-KR" altLang="en-US" sz="1000" dirty="0"/>
              <a:t>무장단체가 학교를 표적으로 삼는 경우도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올해 첫 </a:t>
            </a:r>
            <a:r>
              <a:rPr lang="en-US" altLang="ko-KR" sz="1000" dirty="0"/>
              <a:t>8</a:t>
            </a:r>
            <a:r>
              <a:rPr lang="ko-KR" altLang="en-US" sz="1000" dirty="0"/>
              <a:t>개월 동안 학교를 대상으로 한 폭력 공격이 </a:t>
            </a:r>
            <a:r>
              <a:rPr lang="en-US" altLang="ko-KR" sz="1000" dirty="0"/>
              <a:t>147</a:t>
            </a:r>
            <a:r>
              <a:rPr lang="ko-KR" altLang="en-US" sz="1000" dirty="0"/>
              <a:t>건 보고되었으며</a:t>
            </a:r>
            <a:r>
              <a:rPr lang="en-US" altLang="ko-KR" sz="1000" dirty="0"/>
              <a:t>, </a:t>
            </a:r>
            <a:r>
              <a:rPr lang="ko-KR" altLang="en-US" sz="1000" dirty="0"/>
              <a:t>그 중 대부분이 나이지리아에서 발생했습니다</a:t>
            </a:r>
            <a:r>
              <a:rPr lang="en-US" altLang="ko-KR" sz="1000" dirty="0"/>
              <a:t>.</a:t>
            </a:r>
          </a:p>
          <a:p>
            <a:pPr>
              <a:lnSpc>
                <a:spcPct val="100000"/>
              </a:lnSpc>
            </a:pPr>
            <a:r>
              <a:rPr lang="ko-KR" altLang="en-US" sz="1000" dirty="0"/>
              <a:t>올해 </a:t>
            </a:r>
            <a:r>
              <a:rPr lang="en-US" altLang="ko-KR" sz="1000" dirty="0"/>
              <a:t>Arise Africa </a:t>
            </a:r>
            <a:r>
              <a:rPr lang="ko-KR" altLang="en-US" sz="1000" dirty="0"/>
              <a:t>캠페인은 청소년에 초점을 맞추고 있으므로</a:t>
            </a:r>
            <a:r>
              <a:rPr lang="en-US" altLang="ko-KR" sz="1000" dirty="0"/>
              <a:t>, </a:t>
            </a:r>
            <a:r>
              <a:rPr lang="ko-KR" altLang="en-US" sz="1000" dirty="0"/>
              <a:t>이 보고서는 사하라 이남 아프리카의 청소년들이 우리의 지원이 필요한 이유를 시의적절하게 상기시켜 주고 있습니다</a:t>
            </a:r>
            <a:r>
              <a:rPr lang="en-US" altLang="ko-KR" sz="1000" dirty="0"/>
              <a:t>. </a:t>
            </a:r>
            <a:endParaRPr lang="ko-KR" altLang="en-US" sz="1000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22E902BB-E032-D557-E4A7-A53DFF61522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5E33B5B-DB98-9276-671A-133BEBD68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23-11-21</a:t>
            </a:r>
            <a:endParaRPr lang="ko-KR" altLang="ko-KR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53394F5-3260-858E-E34E-6E7DBF03E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12BEAD63-DA48-38EA-1B92-7BB383B0A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16</a:t>
            </a:fld>
            <a:endParaRPr lang="ko-KR" altLang="en-US" noProof="0"/>
          </a:p>
        </p:txBody>
      </p:sp>
      <p:pic>
        <p:nvPicPr>
          <p:cNvPr id="11" name="그림 10" descr="텍스트, 스크린샷, 지도, 도표이(가) 표시된 사진&#10;&#10;자동 생성된 설명">
            <a:extLst>
              <a:ext uri="{FF2B5EF4-FFF2-40B4-BE49-F238E27FC236}">
                <a16:creationId xmlns:a16="http://schemas.microsoft.com/office/drawing/2014/main" id="{9EC45E87-7F79-21B4-8C8F-C427AC880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6838" y="1461287"/>
            <a:ext cx="5495271" cy="44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1910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야외, 하늘, 경치이(가) 표시된 사진&#10;&#10;자동 생성된 설명">
            <a:extLst>
              <a:ext uri="{FF2B5EF4-FFF2-40B4-BE49-F238E27FC236}">
                <a16:creationId xmlns:a16="http://schemas.microsoft.com/office/drawing/2014/main" id="{F0D2E53F-4BEC-C867-6438-C2E18733C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40688"/>
            <a:ext cx="12192000" cy="2617312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5989401-1DF5-263D-C854-AACFD3975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160" y="879894"/>
            <a:ext cx="3184989" cy="2177052"/>
          </a:xfrm>
        </p:spPr>
        <p:txBody>
          <a:bodyPr>
            <a:normAutofit/>
          </a:bodyPr>
          <a:lstStyle/>
          <a:p>
            <a:r>
              <a:rPr lang="en-US" altLang="ko-KR" sz="2700" b="1" dirty="0">
                <a:solidFill>
                  <a:schemeClr val="tx1"/>
                </a:solidFill>
              </a:rPr>
              <a:t>Day 1. </a:t>
            </a:r>
            <a:r>
              <a:rPr lang="ko-KR" altLang="en-US" sz="2700" b="1" dirty="0">
                <a:solidFill>
                  <a:schemeClr val="tx1"/>
                </a:solidFill>
              </a:rPr>
              <a:t>사하라 이남 아프리카의 교회를 위해 기도합니다</a:t>
            </a:r>
            <a:r>
              <a:rPr lang="en-US" altLang="ko-KR" sz="2700" b="1" dirty="0">
                <a:solidFill>
                  <a:schemeClr val="tx1"/>
                </a:solidFill>
              </a:rPr>
              <a:t>.</a:t>
            </a:r>
            <a:r>
              <a:rPr lang="en-US" altLang="ko-KR" sz="2700" b="1" dirty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br>
              <a:rPr lang="en-US" altLang="ko-KR" sz="2400" b="1" dirty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br>
              <a:rPr lang="en-US" altLang="ko-KR" sz="2400" b="1" dirty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2000" b="1" dirty="0">
                <a:solidFill>
                  <a:schemeClr val="tx1">
                    <a:lumMod val="8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</a:t>
            </a:r>
            <a:r>
              <a:rPr lang="en-US" altLang="ko-KR" sz="2000" b="1" i="0" dirty="0">
                <a:solidFill>
                  <a:schemeClr val="tx1">
                    <a:lumMod val="85000"/>
                  </a:schemeClr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for the Church in Sub-Saharan Africa. 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A5DBC8-21D6-AFA1-7F2B-88CB50C9C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6568" y="670761"/>
            <a:ext cx="7315200" cy="356992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사하라 이남 아프리카 교회의 생존을 위해 기도합니다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기독교인들이 예수님을 굳게 붙들 수 있도록 도와주세요</a:t>
            </a:r>
            <a:r>
              <a:rPr lang="en-US" altLang="ko-KR" sz="120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dirty="0" err="1"/>
              <a:t>사헬</a:t>
            </a:r>
            <a:r>
              <a:rPr lang="ko-KR" altLang="en-US" sz="1200" dirty="0"/>
              <a:t> 지역 성도들을 위해 기도합니다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폭력과 살인으로 인해 생긴 트라우마를 치료해 주시고</a:t>
            </a:r>
            <a:r>
              <a:rPr lang="en-US" altLang="ko-KR" sz="1200" dirty="0"/>
              <a:t>, </a:t>
            </a:r>
            <a:r>
              <a:rPr lang="ko-KR" altLang="en-US" sz="1200" dirty="0"/>
              <a:t>이들의 마음을 위로하여 </a:t>
            </a:r>
            <a:r>
              <a:rPr lang="ko-KR" altLang="en-US" sz="1200" dirty="0" err="1"/>
              <a:t>주옵소서</a:t>
            </a:r>
            <a:r>
              <a:rPr lang="en-US" altLang="ko-KR" sz="1200" dirty="0"/>
              <a:t>.   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박해가 심해지는 가운데에서도 그리스도인들이 하나님의 영광을 구할 때에 지혜와 믿음과 피할 길을 주시기를 간절히 기도합니다</a:t>
            </a:r>
            <a:r>
              <a:rPr lang="en-US" altLang="ko-KR" sz="1200" dirty="0"/>
              <a:t>. </a:t>
            </a:r>
            <a:endParaRPr lang="ko-KR" altLang="en-US" sz="12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2D7FD2-403B-123D-D738-164A6FE9D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0827" y="3198498"/>
            <a:ext cx="3087322" cy="2177052"/>
          </a:xfrm>
        </p:spPr>
        <p:txBody>
          <a:bodyPr>
            <a:normAutofit/>
          </a:bodyPr>
          <a:lstStyle/>
          <a:p>
            <a:r>
              <a:rPr lang="ko-KR" altLang="en-US" sz="1200" dirty="0">
                <a:solidFill>
                  <a:schemeClr val="tx1"/>
                </a:solidFill>
              </a:rPr>
              <a:t>우리가 사방으로 욱여쌈을 당하여도 싸이지 아니하며 답답한 일을 당하여도 낙심하지 아니하며 박해를 받아도 버린 바 되지 아니하며 거꾸러뜨림을 당하여도 망하지 아니하고 </a:t>
            </a:r>
            <a:r>
              <a:rPr lang="en-US" altLang="ko-KR" sz="1200" dirty="0">
                <a:solidFill>
                  <a:schemeClr val="tx1"/>
                </a:solidFill>
              </a:rPr>
              <a:t>(</a:t>
            </a:r>
            <a:r>
              <a:rPr lang="ko-KR" altLang="en-US" sz="1200" dirty="0">
                <a:solidFill>
                  <a:schemeClr val="tx1"/>
                </a:solidFill>
              </a:rPr>
              <a:t>고후 </a:t>
            </a:r>
            <a:r>
              <a:rPr lang="en-US" altLang="ko-KR" sz="1200" dirty="0">
                <a:solidFill>
                  <a:schemeClr val="tx1"/>
                </a:solidFill>
              </a:rPr>
              <a:t>4:8-9)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4257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F998F914-ED93-8B19-2C5C-D47D0474E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2430" y="4449040"/>
            <a:ext cx="8932403" cy="1367126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EC57F65-F75B-24EF-D3A6-FA0B2BC4A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906" y="1142999"/>
            <a:ext cx="2558765" cy="2574986"/>
          </a:xfrm>
        </p:spPr>
        <p:txBody>
          <a:bodyPr>
            <a:normAutofit fontScale="90000"/>
          </a:bodyPr>
          <a:lstStyle/>
          <a:p>
            <a:r>
              <a:rPr lang="en-US" altLang="ko-KR" sz="2700" b="1" dirty="0">
                <a:solidFill>
                  <a:schemeClr val="tx1">
                    <a:alpha val="75000"/>
                  </a:schemeClr>
                </a:solidFill>
              </a:rPr>
              <a:t>Day 2. </a:t>
            </a:r>
            <a:r>
              <a:rPr lang="ko-KR" altLang="en-US" sz="2700" b="1" dirty="0">
                <a:solidFill>
                  <a:schemeClr val="tx1">
                    <a:alpha val="75000"/>
                  </a:schemeClr>
                </a:solidFill>
              </a:rPr>
              <a:t>사하라 이남 아프리카의 지도자를 위해 기도합니다</a:t>
            </a:r>
            <a:r>
              <a:rPr lang="en-US" altLang="ko-KR" sz="2700" b="1" dirty="0">
                <a:solidFill>
                  <a:schemeClr val="tx1">
                    <a:alpha val="75000"/>
                  </a:schemeClr>
                </a:solidFill>
              </a:rPr>
              <a:t>.</a:t>
            </a:r>
            <a:br>
              <a:rPr lang="en-US" altLang="ko-KR" sz="2700" dirty="0">
                <a:solidFill>
                  <a:schemeClr val="tx1">
                    <a:alpha val="75000"/>
                  </a:schemeClr>
                </a:solidFill>
              </a:rPr>
            </a:br>
            <a:br>
              <a:rPr lang="en-US" altLang="ko-KR" sz="2400" dirty="0"/>
            </a:br>
            <a:r>
              <a:rPr lang="en-US" altLang="ko-KR" sz="2400" dirty="0"/>
              <a:t>Pray for the leaders of sub-Saharan Africa.</a:t>
            </a:r>
            <a:endParaRPr lang="ko-KR" altLang="en-US" sz="24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C77D8C-4643-706F-6B12-F754C6043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7912" y="1142998"/>
            <a:ext cx="7315200" cy="354977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사하라 이남 아프리카의 혼란 속에서 안정을 찾을 수 있도록 기도합니다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특별히 정치 지도자들이 부족</a:t>
            </a:r>
            <a:r>
              <a:rPr lang="en-US" altLang="ko-KR" sz="1200" dirty="0"/>
              <a:t>, </a:t>
            </a:r>
            <a:r>
              <a:rPr lang="ko-KR" altLang="en-US" sz="1200" dirty="0"/>
              <a:t>종교</a:t>
            </a:r>
            <a:r>
              <a:rPr lang="en-US" altLang="ko-KR" sz="1200" dirty="0"/>
              <a:t>, </a:t>
            </a:r>
            <a:r>
              <a:rPr lang="ko-KR" altLang="en-US" sz="1200" dirty="0"/>
              <a:t>성별에 관계없이 모든 사람들이 평화롭게 살 수 있는 안전한 국가를 만들 수 있도록 도와 주세요</a:t>
            </a:r>
            <a:r>
              <a:rPr lang="en-US" altLang="ko-KR" sz="120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현명한 지도자들이 경제 위기 가운데서도 국가를 안정적으로 이끌 수 있도록 인도해 주세요</a:t>
            </a:r>
            <a:r>
              <a:rPr lang="en-US" altLang="ko-KR" sz="120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박해를 받은 교회 지도자들을 위해 기도합니다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새 힘을 더하시고</a:t>
            </a:r>
            <a:r>
              <a:rPr lang="en-US" altLang="ko-KR" sz="1200" dirty="0"/>
              <a:t>, </a:t>
            </a:r>
            <a:r>
              <a:rPr lang="ko-KR" altLang="en-US" sz="1200" dirty="0"/>
              <a:t>회복시켜 주셔서</a:t>
            </a:r>
            <a:r>
              <a:rPr lang="en-US" altLang="ko-KR" sz="1200" dirty="0"/>
              <a:t>,</a:t>
            </a:r>
            <a:r>
              <a:rPr lang="ko-KR" altLang="en-US" sz="1200" dirty="0"/>
              <a:t> 다시 교회를 인도할 수 있도록 영적으로 잘 준비시켜 주세요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F11626-E03A-5C8C-9110-29806C244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1906" y="3907766"/>
            <a:ext cx="2558766" cy="19084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200" dirty="0">
                <a:solidFill>
                  <a:schemeClr val="tx1"/>
                </a:solidFill>
              </a:rPr>
              <a:t>임금들과 높은 지위에 있는 모든 사람들을 위하여 하라 이는 우리가 모든 경건과 단정함으로 고요하고 평안한 생활을 하려 함이라</a:t>
            </a:r>
            <a:endParaRPr lang="en-US" altLang="ko-KR" sz="12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ko-KR" sz="1200" dirty="0">
                <a:solidFill>
                  <a:schemeClr val="tx1"/>
                </a:solidFill>
              </a:rPr>
              <a:t>(</a:t>
            </a:r>
            <a:r>
              <a:rPr lang="ko-KR" altLang="en-US" sz="1200" dirty="0" err="1">
                <a:solidFill>
                  <a:schemeClr val="tx1"/>
                </a:solidFill>
              </a:rPr>
              <a:t>딤전</a:t>
            </a:r>
            <a:r>
              <a:rPr lang="en-US" altLang="ko-KR" sz="1200" dirty="0">
                <a:solidFill>
                  <a:schemeClr val="tx1"/>
                </a:solidFill>
              </a:rPr>
              <a:t>2:2)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AC4BEC-D34B-14B7-5E0A-A00C4BF9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2845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1050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ko-KR" altLang="ko-KR" dirty="0"/>
              <a:t>20</a:t>
            </a:r>
            <a:r>
              <a:rPr lang="en-US" altLang="ko-KR" dirty="0"/>
              <a:t>23-11-21</a:t>
            </a:r>
            <a:endParaRPr lang="ko-KR" altLang="ko-KR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A12EAC-76FC-53BB-2069-F64F985AB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754871" y="2093199"/>
            <a:ext cx="4157472" cy="416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1050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ko-KR" altLang="en-US" noProof="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59582B-D30F-44D4-42B9-A179567CA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919" y="6382512"/>
            <a:ext cx="5009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r" defTabSz="914400" rtl="0" eaLnBrk="1" latinLnBrk="0" hangingPunct="1">
              <a:defRPr sz="1050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FAB73BC-B049-4115-A692-8D63A059BFB8}" type="slidenum">
              <a:rPr lang="en-US" altLang="ko-KR" smtClean="0"/>
              <a:pPr rtl="0"/>
              <a:t>18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040484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980D7E-B32C-40EC-DF1D-628076AB5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52" y="472611"/>
            <a:ext cx="2939142" cy="2151257"/>
          </a:xfrm>
        </p:spPr>
        <p:txBody>
          <a:bodyPr>
            <a:noAutofit/>
          </a:bodyPr>
          <a:lstStyle/>
          <a:p>
            <a:r>
              <a:rPr lang="en-US" altLang="ko-KR" sz="2400" b="1" dirty="0"/>
              <a:t>Day 3. </a:t>
            </a:r>
            <a:r>
              <a:rPr lang="ko-KR" altLang="en-US" sz="2400" b="1" dirty="0"/>
              <a:t>사하라 사막 이남 지역의 젊은이들을 위해 기도해 주세요</a:t>
            </a:r>
            <a:r>
              <a:rPr lang="en-US" altLang="ko-KR" sz="2400" b="1" dirty="0"/>
              <a:t>.</a:t>
            </a:r>
            <a:endParaRPr lang="ko-KR" altLang="en-US" sz="2400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E5C482C-9F6C-E61E-AE6B-F10698187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7912" y="868680"/>
            <a:ext cx="7298852" cy="25603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아프리카 인구의 </a:t>
            </a:r>
            <a:r>
              <a:rPr lang="en-US" altLang="ko-KR" sz="1200" dirty="0"/>
              <a:t>60% </a:t>
            </a:r>
            <a:r>
              <a:rPr lang="ko-KR" altLang="en-US" sz="1200" dirty="0"/>
              <a:t>이상이 </a:t>
            </a:r>
            <a:r>
              <a:rPr lang="en-US" altLang="ko-KR" sz="1200" dirty="0"/>
              <a:t>25</a:t>
            </a:r>
            <a:r>
              <a:rPr lang="ko-KR" altLang="en-US" sz="1200" dirty="0"/>
              <a:t>세 미만입니다</a:t>
            </a:r>
            <a:r>
              <a:rPr lang="en-US" altLang="ko-KR" sz="1200" dirty="0"/>
              <a:t>. </a:t>
            </a:r>
            <a:r>
              <a:rPr lang="ko-KR" altLang="en-US" sz="1200" dirty="0"/>
              <a:t>교회는 젊고 역동적이며 성장하고 있습니다</a:t>
            </a:r>
            <a:r>
              <a:rPr lang="en-US" altLang="ko-KR" sz="1200" dirty="0"/>
              <a:t>. </a:t>
            </a:r>
            <a:r>
              <a:rPr lang="ko-KR" altLang="en-US" sz="1200" dirty="0"/>
              <a:t>그러나 사하라 이남 아프리카에서는 폭력적인 박해로 젊은이들의 삶이 황폐화되고 있습니다</a:t>
            </a:r>
            <a:r>
              <a:rPr lang="en-US" altLang="ko-KR" sz="120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아버지</a:t>
            </a:r>
            <a:r>
              <a:rPr lang="en-US" altLang="ko-KR" sz="1200" dirty="0"/>
              <a:t>!</a:t>
            </a:r>
            <a:r>
              <a:rPr lang="ko-KR" altLang="en-US" sz="1200" dirty="0"/>
              <a:t> 사하라 사막 이남 아프리카의 젊은 그리스도인들을 보호하여 주세요</a:t>
            </a:r>
            <a:r>
              <a:rPr lang="en-US" altLang="ko-KR" sz="120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예수님</a:t>
            </a:r>
            <a:r>
              <a:rPr lang="en-US" altLang="ko-KR" sz="1200" dirty="0"/>
              <a:t>!</a:t>
            </a:r>
            <a:r>
              <a:rPr lang="ko-KR" altLang="en-US" sz="1200" dirty="0"/>
              <a:t> 청소년들에게 힘과 은혜를 주셔서</a:t>
            </a:r>
            <a:r>
              <a:rPr lang="en-US" altLang="ko-KR" sz="1200" dirty="0"/>
              <a:t>,</a:t>
            </a:r>
            <a:r>
              <a:rPr lang="ko-KR" altLang="en-US" sz="1200" dirty="0"/>
              <a:t> 극심한 핍박에도 불구하고 예수님을 계속 따르게 해 주세요</a:t>
            </a:r>
            <a:r>
              <a:rPr lang="en-US" altLang="ko-KR" sz="120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트라우마 치료</a:t>
            </a:r>
            <a:r>
              <a:rPr lang="en-US" altLang="ko-KR" sz="1200" dirty="0"/>
              <a:t>, </a:t>
            </a:r>
            <a:r>
              <a:rPr lang="ko-KR" altLang="en-US" sz="1200" dirty="0"/>
              <a:t>영적 도움</a:t>
            </a:r>
            <a:r>
              <a:rPr lang="en-US" altLang="ko-KR" sz="1200" dirty="0"/>
              <a:t>, </a:t>
            </a:r>
            <a:r>
              <a:rPr lang="ko-KR" altLang="en-US" sz="1200" dirty="0"/>
              <a:t>기술 및 고용 훈련을 통해 올해 나이지리아에서 </a:t>
            </a:r>
            <a:r>
              <a:rPr lang="en-US" altLang="ko-KR" sz="1200" dirty="0"/>
              <a:t>42,000</a:t>
            </a:r>
            <a:r>
              <a:rPr lang="ko-KR" altLang="en-US" sz="1200" dirty="0"/>
              <a:t>명의 젊은 기독교인을 지원하고자 하는 </a:t>
            </a:r>
            <a:r>
              <a:rPr lang="en-US" altLang="ko-KR" sz="1200" dirty="0"/>
              <a:t>Open Doors</a:t>
            </a:r>
            <a:r>
              <a:rPr lang="ko-KR" altLang="en-US" sz="1200" dirty="0"/>
              <a:t>의 사역을 사용하여 주세요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4299EF8-DD47-53CD-32BE-8A5FFA1F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2152" y="3302077"/>
            <a:ext cx="2836401" cy="215125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</a:rPr>
              <a:t>대대로 주께서 행하시는 일을 크게 찬양하며 주의 능한 일을 </a:t>
            </a:r>
            <a:r>
              <a:rPr lang="ko-KR" altLang="en-US" sz="1200" dirty="0" err="1">
                <a:solidFill>
                  <a:schemeClr val="tx1"/>
                </a:solidFill>
              </a:rPr>
              <a:t>선포하리로다</a:t>
            </a:r>
            <a:r>
              <a:rPr lang="en-US" altLang="ko-KR" sz="1200" dirty="0">
                <a:solidFill>
                  <a:schemeClr val="tx1"/>
                </a:solidFill>
              </a:rPr>
              <a:t>. (</a:t>
            </a:r>
            <a:r>
              <a:rPr lang="ko-KR" altLang="en-US" sz="1200" dirty="0">
                <a:solidFill>
                  <a:schemeClr val="tx1"/>
                </a:solidFill>
              </a:rPr>
              <a:t>시</a:t>
            </a:r>
            <a:r>
              <a:rPr lang="en-US" altLang="ko-KR" sz="1200" dirty="0">
                <a:solidFill>
                  <a:schemeClr val="tx1"/>
                </a:solidFill>
              </a:rPr>
              <a:t>145:4)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BE6126-6280-1648-EF06-9C77AC882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23-11-21</a:t>
            </a:r>
            <a:endParaRPr lang="ko-KR" altLang="ko-KR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35076AE-0EEA-1370-6386-A32FE6AC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1913BA7-F4B5-4FDD-B9DE-8BEB0C67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ko-KR" noProof="0" smtClean="0"/>
              <a:pPr rtl="0"/>
              <a:t>19</a:t>
            </a:fld>
            <a:endParaRPr lang="ko-KR" altLang="en-US" noProof="0" dirty="0"/>
          </a:p>
        </p:txBody>
      </p:sp>
      <p:pic>
        <p:nvPicPr>
          <p:cNvPr id="9" name="그림 8" descr="텍스트, 사람, 의류, 야외이(가) 표시된 사진&#10;&#10;자동 생성된 설명">
            <a:extLst>
              <a:ext uri="{FF2B5EF4-FFF2-40B4-BE49-F238E27FC236}">
                <a16:creationId xmlns:a16="http://schemas.microsoft.com/office/drawing/2014/main" id="{4347CDD8-13E6-FF83-DB1A-958FDAA9A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7912" y="3406695"/>
            <a:ext cx="7298852" cy="3340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385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EB3B46-20C6-4A0F-FA47-7019A7CF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02920"/>
            <a:ext cx="9902952" cy="1325563"/>
          </a:xfrm>
        </p:spPr>
        <p:txBody>
          <a:bodyPr anchor="ctr">
            <a:normAutofit/>
          </a:bodyPr>
          <a:lstStyle/>
          <a:p>
            <a:r>
              <a:rPr lang="en-US" altLang="ko-KR" sz="2400" b="1" dirty="0"/>
              <a:t>Day 4. </a:t>
            </a:r>
            <a:r>
              <a:rPr lang="ko-KR" altLang="en-US" sz="2400" b="1" dirty="0"/>
              <a:t>사하라 사막 이남 지역의 슬픔에 잠긴 사람들을 위해 기도해 주세요</a:t>
            </a:r>
            <a:r>
              <a:rPr lang="en-US" altLang="ko-KR" sz="2400" b="1" dirty="0"/>
              <a:t>.</a:t>
            </a:r>
            <a:endParaRPr lang="ko-KR" altLang="en-US" sz="2400" b="1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1A8E64B4-2BC0-1994-9C3C-48A0E2D0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754871" y="2093199"/>
            <a:ext cx="4157472" cy="416082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A33DB96-9F0A-E795-38E8-9537E6EBF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9632679" cy="492694"/>
          </a:xfrm>
        </p:spPr>
        <p:txBody>
          <a:bodyPr anchor="b">
            <a:normAutofit/>
          </a:bodyPr>
          <a:lstStyle/>
          <a:p>
            <a:pPr>
              <a:lnSpc>
                <a:spcPct val="140000"/>
              </a:lnSpc>
            </a:pPr>
            <a:r>
              <a:rPr lang="ko-KR" altLang="en-US" sz="1200" dirty="0">
                <a:latin typeface="+mj-ea"/>
                <a:ea typeface="+mj-ea"/>
              </a:rPr>
              <a:t>“여호와는 마음이 상한 자를 가까이 하시고 충심으로 통회하는 자를 </a:t>
            </a:r>
            <a:r>
              <a:rPr lang="ko-KR" altLang="en-US" sz="1200" dirty="0" err="1">
                <a:latin typeface="+mj-ea"/>
                <a:ea typeface="+mj-ea"/>
              </a:rPr>
              <a:t>구원하시는도다</a:t>
            </a:r>
            <a:r>
              <a:rPr lang="en-US" altLang="ko-KR" sz="1200" dirty="0">
                <a:latin typeface="+mj-ea"/>
                <a:ea typeface="+mj-ea"/>
              </a:rPr>
              <a:t>.” - </a:t>
            </a:r>
            <a:r>
              <a:rPr lang="ko-KR" altLang="en-US" sz="1200" dirty="0">
                <a:latin typeface="+mj-ea"/>
                <a:ea typeface="+mj-ea"/>
              </a:rPr>
              <a:t>시편 </a:t>
            </a:r>
            <a:r>
              <a:rPr lang="en-US" altLang="ko-KR" sz="1200" dirty="0">
                <a:latin typeface="+mj-ea"/>
                <a:ea typeface="+mj-ea"/>
              </a:rPr>
              <a:t>34:18</a:t>
            </a:r>
            <a:endParaRPr lang="ko-KR" altLang="en-US" sz="1200" dirty="0">
              <a:latin typeface="+mj-ea"/>
              <a:ea typeface="+mj-ea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6B3273-C47A-0904-9437-0F0DDA56D4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89810" y="2768059"/>
            <a:ext cx="4872134" cy="35870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슬픔과 상실감에 사로잡혀 절망속에 있는 가족들을 위해 기도해 주세요</a:t>
            </a:r>
            <a:r>
              <a:rPr lang="en-US" altLang="ko-KR" sz="1200" dirty="0"/>
              <a:t>.</a:t>
            </a:r>
            <a:r>
              <a:rPr lang="ko-KR" altLang="en-US" sz="1200" dirty="0"/>
              <a:t>  </a:t>
            </a:r>
            <a:endParaRPr lang="en-US" altLang="ko-KR" sz="1200" dirty="0"/>
          </a:p>
          <a:p>
            <a:pPr>
              <a:lnSpc>
                <a:spcPct val="150000"/>
              </a:lnSpc>
            </a:pPr>
            <a:r>
              <a:rPr lang="ko-KR" altLang="en-US" sz="1200" dirty="0"/>
              <a:t>주님께서 개입하여 치명적인 공격을 중단시키고 반군들의 마음이 증오에서 사랑으로 바뀌도록 기도해 주세요</a:t>
            </a:r>
            <a:r>
              <a:rPr lang="en-US" altLang="ko-KR" sz="120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긴급한 도움이 필요한 유가족들에게 오픈도어의 실질적인 지원과 돌봄의 손길이 이어지도록 기도해 주세요</a:t>
            </a:r>
            <a:r>
              <a:rPr lang="en-US" altLang="ko-KR" sz="1200" dirty="0"/>
              <a:t>. </a:t>
            </a:r>
          </a:p>
          <a:p>
            <a:endParaRPr lang="en-US" alt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2F9BD0-32B5-4296-CB2F-6EFA1D768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2845901" cy="365125"/>
          </a:xfrm>
        </p:spPr>
        <p:txBody>
          <a:bodyPr anchor="ctr">
            <a:normAutofit/>
          </a:bodyPr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23-11-21</a:t>
            </a:r>
            <a:endParaRPr lang="ko-KR" altLang="ko-KR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877473-3624-7E49-7882-E9A6A736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919" y="6382512"/>
            <a:ext cx="500997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4FAB73BC-B049-4115-A692-8D63A059BFB8}" type="slidenum">
              <a:rPr lang="en-US" altLang="ko-KR" noProof="0" smtClean="0"/>
              <a:pPr rtl="0">
                <a:spcAft>
                  <a:spcPts val="600"/>
                </a:spcAft>
              </a:pPr>
              <a:t>20</a:t>
            </a:fld>
            <a:endParaRPr lang="ko-KR" altLang="en-US" noProof="0"/>
          </a:p>
        </p:txBody>
      </p:sp>
      <p:pic>
        <p:nvPicPr>
          <p:cNvPr id="11" name="그림 10" descr="사람, 인간의 얼굴, 의류, 포유류이(가) 표시된 사진&#10;&#10;자동 생성된 설명">
            <a:extLst>
              <a:ext uri="{FF2B5EF4-FFF2-40B4-BE49-F238E27FC236}">
                <a16:creationId xmlns:a16="http://schemas.microsoft.com/office/drawing/2014/main" id="{3C0671F7-A2C3-C0A9-3784-1C2954071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789" y="2768060"/>
            <a:ext cx="4782693" cy="3587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983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52A906-48D9-C940-DB95-468B888FC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b="1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Day 5. </a:t>
            </a:r>
            <a:r>
              <a:rPr lang="ko-KR" altLang="en-US" sz="2400" b="1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강제로 피신한 사람들을 위해 기도해 주세요</a:t>
            </a:r>
            <a:r>
              <a:rPr lang="en-US" altLang="ko-KR" sz="2400" b="1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.</a:t>
            </a:r>
            <a:endParaRPr lang="ko-KR" altLang="en-US" sz="24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5419190-F38D-271B-FBD9-45AD7CC72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6ED1FB0-902C-AEDB-FBE0-74F37D665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0008" y="2016813"/>
            <a:ext cx="4872132" cy="647969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아프리카 전역에서 </a:t>
            </a:r>
            <a:r>
              <a:rPr lang="en-US" altLang="ko-KR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1,200</a:t>
            </a: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만 명이 넘는 사람들이 집을 잃었고 어떤 지역에서는 교회의 존재 자체가 위협 받고 있습니다</a:t>
            </a:r>
            <a:r>
              <a:rPr lang="en-US" altLang="ko-KR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많은 사람들이 </a:t>
            </a:r>
            <a:r>
              <a:rPr lang="ko-KR" altLang="en-US" sz="1200" i="0" dirty="0" err="1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보코하람과</a:t>
            </a: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 이슬람 국가</a:t>
            </a:r>
            <a:r>
              <a:rPr lang="en-US" altLang="ko-KR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(IS)</a:t>
            </a: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와 같은 </a:t>
            </a:r>
            <a:r>
              <a:rPr lang="ko-KR" altLang="en-US" sz="1200" i="0" dirty="0" err="1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지하디스트</a:t>
            </a:r>
            <a:r>
              <a:rPr lang="ko-KR" altLang="en-US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 무장단체를 피해 탈출했습니다</a:t>
            </a:r>
            <a:r>
              <a:rPr lang="en-US" altLang="ko-KR" sz="1200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.</a:t>
            </a:r>
            <a:endParaRPr lang="ko-KR" altLang="en-US" sz="1200" dirty="0">
              <a:solidFill>
                <a:srgbClr val="0070C0"/>
              </a:solidFill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9CEE2BD4-EC1A-6B6D-EB4C-6A62AB247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881222"/>
            <a:ext cx="4872133" cy="331399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강제로 도망쳐야 하는 그리스도인 </a:t>
            </a:r>
            <a:r>
              <a:rPr lang="ko-KR" altLang="en-US" sz="1200" dirty="0">
                <a:solidFill>
                  <a:srgbClr val="11100F"/>
                </a:solidFill>
                <a:latin typeface="Segoe UI" panose="020B0502040204020203" pitchFamily="34" charset="0"/>
              </a:rPr>
              <a:t>가족들이 인내할 수 있는 용기와 힘을 주시도록 기도합니다</a:t>
            </a:r>
            <a:r>
              <a:rPr lang="en-US" altLang="ko-KR" sz="120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  <a:r>
              <a:rPr lang="en-US" altLang="ko-KR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점점 더 위험해 지는 곳에서 교회를 인도하는 목회자들에게 지혜를 주세요</a:t>
            </a:r>
            <a:r>
              <a:rPr lang="en-US" altLang="ko-KR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그리스도인들이 피신하는 동안에도 교회가 강하고 영향력 있고 담대하게 회복되도록 기도합니다</a:t>
            </a:r>
            <a:r>
              <a:rPr lang="en-US" altLang="ko-KR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.</a:t>
            </a:r>
          </a:p>
        </p:txBody>
      </p:sp>
      <p:pic>
        <p:nvPicPr>
          <p:cNvPr id="11" name="내용 개체 틀 10" descr="하늘, 야외, 의류, 지상이(가) 표시된 사진&#10;&#10;자동 생성된 설명">
            <a:extLst>
              <a:ext uri="{FF2B5EF4-FFF2-40B4-BE49-F238E27FC236}">
                <a16:creationId xmlns:a16="http://schemas.microsoft.com/office/drawing/2014/main" id="{7839DA3C-FB51-377B-122D-79823CBCD7A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889625" y="2977108"/>
            <a:ext cx="4872038" cy="2740521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D6E72E4-2060-2C0B-B5B5-20C7D7E06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23-11-21</a:t>
            </a:r>
            <a:endParaRPr lang="ko-KR" altLang="ko-KR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A67F492-B72F-ED93-8647-68912F5FC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21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5974104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149F2A-F616-233C-64A5-0096EFBD4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b="1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Day 6. </a:t>
            </a:r>
            <a:r>
              <a:rPr lang="ko-KR" altLang="en-US" sz="2400" b="1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학대 받는 여성들을 위해 기도해 주세요</a:t>
            </a:r>
            <a:r>
              <a:rPr lang="en-US" altLang="ko-KR" sz="2400" b="1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endParaRPr lang="ko-KR" altLang="en-US" sz="24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F193C15-41D1-2355-F417-289A8F1C7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A29DAB4-3948-24EF-9318-67A77BBEC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6" y="1629114"/>
            <a:ext cx="4872133" cy="577969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5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사하라 사막 이남 아프리카 전역에서 우리는 마을에서 납치되어 혹독하고 잔인한 학대를 당하는 소녀와 여성에 대한 소식을 종종 듣습니다</a:t>
            </a:r>
            <a:r>
              <a:rPr lang="en-US" altLang="ko-KR" sz="105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5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강간과 성폭력은 잔인한 박해 전술입니다</a:t>
            </a:r>
            <a:r>
              <a:rPr lang="en-US" altLang="ko-KR" sz="105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22708CD1-A344-5535-ECB1-A2C410AD6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723480"/>
            <a:ext cx="4872133" cy="3471739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콩고민주공화국에서 매일 폭행의 위험을 안고 살아가는 젊은 그리스도인 여성들을 위해 기도합니다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기독교 여성들이 이 위협적인 시대에서 보호받으며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예수님께 굳건히 붙들린 바 되고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하나님의 </a:t>
            </a:r>
            <a:r>
              <a:rPr lang="ko-KR" altLang="en-US" sz="1200" b="0" i="0" dirty="0" err="1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자녀로서의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정체성을 확고히 하며 살아 갈수 있도록 기도합니다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극단주의 </a:t>
            </a:r>
            <a:r>
              <a:rPr lang="ko-KR" altLang="en-US" sz="120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단체의 기독교 소녀들의 잔인한 납치가 중단되도록 기도합니다</a:t>
            </a:r>
            <a:r>
              <a:rPr lang="en-US" altLang="ko-KR" sz="120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20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소녀들은 폭도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들과 강제로 결혼하게 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1" name="내용 개체 틀 10" descr="사람, 인간의 얼굴, 의류, 야외이(가) 표시된 사진&#10;&#10;자동 생성된 설명">
            <a:extLst>
              <a:ext uri="{FF2B5EF4-FFF2-40B4-BE49-F238E27FC236}">
                <a16:creationId xmlns:a16="http://schemas.microsoft.com/office/drawing/2014/main" id="{3ABBC83B-5AFF-7BAB-E835-97B9885B093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889809" y="2723480"/>
            <a:ext cx="5207611" cy="3471740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61786AAF-64CA-BA16-1EC3-445FC9707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23-11-21</a:t>
            </a:r>
            <a:endParaRPr lang="ko-KR" altLang="ko-KR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BD0EAC8-3B13-AE5D-FDC9-2C364E49B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22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430111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D5F40B-35F6-0AFB-3A4C-F413535C3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Day7.</a:t>
            </a:r>
            <a:r>
              <a:rPr lang="en-US" altLang="ko-KR" sz="2400" b="0" i="1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en-US" altLang="ko-KR" sz="2400" b="1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Pray for Arise Africa.</a:t>
            </a:r>
            <a:endParaRPr lang="ko-KR" altLang="en-US" sz="24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D6F2F26-9D90-7066-13DE-0FC44D84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3E643A9-9577-2626-EBFF-9D7A1958B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10269138" cy="518573"/>
          </a:xfrm>
        </p:spPr>
        <p:txBody>
          <a:bodyPr>
            <a:normAutofit fontScale="77500" lnSpcReduction="20000"/>
          </a:bodyPr>
          <a:lstStyle/>
          <a:p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“일어나라 빛을 발하라 이는 네 빛이 </a:t>
            </a:r>
            <a:r>
              <a:rPr lang="ko-KR" altLang="en-US" b="0" i="1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이르렀음이니라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”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- 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이사야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60:1</a:t>
            </a:r>
            <a:endParaRPr lang="ko-KR" altLang="en-US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366DCB9F-242D-C020-AFB7-47B95928082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사역적으로 우리는 사하라 사막 이남 아프리카에 있는 수백만 명의 기독교인을 영적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육체적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정서적으로 지원하는 것을 목표로 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4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년 간의 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캠페인을 통해 전 세계 교회가 깨어나 이 지역에서 일어나고 있는 사건들에 대해 직접 관여하는 것을 보고 싶습니다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기도로 참여하든지 다른 어떤 것이든지 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에서 나의 역할을 보여달라고 하나님께 간구하십시오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전 세계의 기독교인들이 사하라 사막 이남의 아프리카 가족을 위해 기도하고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목소리를 내고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후원할 것을 확신하도록 기도합니다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 있는 오픈도어의 파트너들의 주님의 보호하심을 위해 기도합니다</a:t>
            </a:r>
            <a:r>
              <a:rPr lang="en-US" altLang="ko-KR" sz="12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2" name="내용 개체 틀 11" descr="야외, 사람, 하늘, 의류이(가) 표시된 사진&#10;&#10;자동 생성된 설명">
            <a:extLst>
              <a:ext uri="{FF2B5EF4-FFF2-40B4-BE49-F238E27FC236}">
                <a16:creationId xmlns:a16="http://schemas.microsoft.com/office/drawing/2014/main" id="{D0F9CF36-7C20-A2B9-1E1C-F8B3726C06A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648379" y="2888448"/>
            <a:ext cx="4854773" cy="3236515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CE915F1-5C7A-C5E2-2DF4-7A97226E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23-11-21</a:t>
            </a:r>
            <a:endParaRPr lang="ko-KR" altLang="ko-KR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6347DD-7278-FF2C-0427-EE7A5169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23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18682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01871"/>
            <a:ext cx="10058400" cy="663916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32</a:t>
            </a:r>
            <a:r>
              <a:rPr lang="ko-KR" altLang="en-US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2800" dirty="0">
                <a:solidFill>
                  <a:schemeClr val="tx1"/>
                </a:solidFill>
              </a:rPr>
              <a:t>/</a:t>
            </a:r>
            <a:r>
              <a:rPr lang="en-US" altLang="ko-KR" sz="2800" b="1" dirty="0">
                <a:solidFill>
                  <a:schemeClr val="tx1"/>
                </a:solidFill>
              </a:rPr>
              <a:t>Mozambique</a:t>
            </a:r>
            <a:endParaRPr lang="ko-KR" altLang="en-US" sz="2800" b="1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3120" y="1400388"/>
            <a:ext cx="5674455" cy="499927"/>
          </a:xfrm>
        </p:spPr>
        <p:txBody>
          <a:bodyPr rtlCol="0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altLang="ko-KR" sz="1050" dirty="0"/>
              <a:t>"</a:t>
            </a:r>
            <a:r>
              <a:rPr lang="ko-KR" altLang="en-US" sz="1050" dirty="0"/>
              <a:t>또 주께서 주의 구원하는 방패를 내게 주시며 주의 오른손이 나를 붙들고 주의 온 유함이 나를 크게 </a:t>
            </a:r>
            <a:r>
              <a:rPr lang="ko-KR" altLang="en-US" sz="1050" dirty="0" err="1"/>
              <a:t>하셨나이다</a:t>
            </a:r>
            <a:r>
              <a:rPr lang="en-US" altLang="ko-KR" sz="1050" dirty="0"/>
              <a:t>. </a:t>
            </a:r>
            <a:r>
              <a:rPr lang="ko-KR" altLang="en-US" sz="1050" dirty="0"/>
              <a:t>내 걸음을 넓게 하셨고 나를 실족하지 않게 </a:t>
            </a:r>
            <a:r>
              <a:rPr lang="ko-KR" altLang="en-US" sz="1050" dirty="0" err="1"/>
              <a:t>하셨나이다</a:t>
            </a:r>
            <a:r>
              <a:rPr lang="en-US" altLang="ko-KR" sz="1050" dirty="0"/>
              <a:t>" (</a:t>
            </a:r>
            <a:r>
              <a:rPr lang="ko-KR" altLang="en-US" sz="1050" dirty="0"/>
              <a:t>시편 </a:t>
            </a:r>
            <a:r>
              <a:rPr lang="en-US" altLang="ko-KR" sz="1050" dirty="0"/>
              <a:t>18:35-36)</a:t>
            </a:r>
            <a:endParaRPr lang="ko-KR" altLang="en-US" sz="8800" b="0" i="0" u="none" strike="noStrike" baseline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3120" y="2147977"/>
            <a:ext cx="5674455" cy="4321834"/>
          </a:xfrm>
        </p:spPr>
        <p:txBody>
          <a:bodyPr rtlCol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100" dirty="0"/>
              <a:t>기독교인들은 증가하는 이슬람 무장세력</a:t>
            </a:r>
            <a:r>
              <a:rPr lang="en-US" altLang="ko-KR" sz="1100" dirty="0"/>
              <a:t>, </a:t>
            </a:r>
            <a:r>
              <a:rPr lang="ko-KR" altLang="en-US" sz="1100" dirty="0"/>
              <a:t>특히 </a:t>
            </a:r>
            <a:r>
              <a:rPr lang="ko-KR" altLang="en-US" sz="1100" dirty="0" err="1"/>
              <a:t>카도</a:t>
            </a:r>
            <a:r>
              <a:rPr lang="ko-KR" altLang="en-US" sz="1100" dirty="0"/>
              <a:t> </a:t>
            </a:r>
            <a:r>
              <a:rPr lang="ko-KR" altLang="en-US" sz="1100" dirty="0" err="1"/>
              <a:t>델가도</a:t>
            </a:r>
            <a:r>
              <a:rPr lang="ko-KR" altLang="en-US" sz="1100" dirty="0"/>
              <a:t> 북부 지역에서 박해를 받고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사람들은 매일 납치 위협을 받으며 그 지역에 머물거나 집과 지역사회를 떠나 스스로를 지킵니다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많은 사람들이 폭력으로 인해 충격을 받고 결혼이나 민병대를 강요 받는 사람들은 종종 수치심이나 낙인으로 괴로워합니다</a:t>
            </a:r>
            <a:r>
              <a:rPr lang="en-US" altLang="ko-KR" sz="110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ko-KR" altLang="en-US" sz="1100" dirty="0"/>
              <a:t>모잠비크의 다른 지역에서는 이슬람교에서 개종한 기독교인이나 아프리카 전통 종교 배경은 종종 가족으로부터 신앙을 포기하라는 압력에 직면합니다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모잠비크에 살고 있는 기혼 여성은 기독교로 개종하면 이혼하게 됩니다</a:t>
            </a:r>
            <a:r>
              <a:rPr lang="en-US" altLang="ko-KR" sz="1100" dirty="0"/>
              <a:t>. </a:t>
            </a:r>
            <a:r>
              <a:rPr lang="ko-KR" altLang="en-US" sz="1100" dirty="0"/>
              <a:t>경우에 따라 자녀 양육권을 상실하고 적법한 상속이 거부될 수 있습니다</a:t>
            </a:r>
            <a:r>
              <a:rPr lang="en-US" altLang="ko-KR" sz="110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ko-KR" altLang="en-US" sz="1100" dirty="0"/>
              <a:t>일부 지역에서는 마약 카르텔이 기독교인을 박해하고 특히 교회 청소년 사역자를 표적으로 삼고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공립 교육 기관에서 모든 종교적 영향력을 금지하고 종교 단체에 대한 번거로운 등록 요구 사항과 같은 종교의 자유에 대한 정부의 제한으로 인해 국가의 긴장이 악화되고 있습니다</a:t>
            </a:r>
            <a:r>
              <a:rPr lang="en-US" altLang="ko-KR" sz="1100" dirty="0"/>
              <a:t>. </a:t>
            </a:r>
            <a:endParaRPr lang="ko-KR" altLang="ko-KR" sz="1800" kern="100" dirty="0">
              <a:solidFill>
                <a:srgbClr val="002060"/>
              </a:solidFill>
              <a:effectLst/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24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2295" y="1400387"/>
            <a:ext cx="4585320" cy="58977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/>
              <a:t>오픈도어 파트너들은 긴급 원조</a:t>
            </a:r>
            <a:r>
              <a:rPr lang="en-US" altLang="ko-KR" sz="1000" dirty="0"/>
              <a:t>, </a:t>
            </a:r>
            <a:r>
              <a:rPr lang="ko-KR" altLang="en-US" sz="1000" dirty="0"/>
              <a:t>박해 생존 및 </a:t>
            </a:r>
            <a:r>
              <a:rPr lang="ko-KR" altLang="en-US" sz="1000" dirty="0" err="1"/>
              <a:t>타문화</a:t>
            </a:r>
            <a:r>
              <a:rPr lang="ko-KR" altLang="en-US" sz="1000" dirty="0"/>
              <a:t> 인식 훈련</a:t>
            </a:r>
            <a:r>
              <a:rPr lang="en-US" altLang="ko-KR" sz="1000" dirty="0"/>
              <a:t>, </a:t>
            </a:r>
            <a:r>
              <a:rPr lang="ko-KR" altLang="en-US" sz="1000" dirty="0"/>
              <a:t>경제적 권한 부여 프로젝트를 통해 모잠비크에서 박해 받는 기독교인들을 지원하고 있습니다</a:t>
            </a:r>
            <a:r>
              <a:rPr lang="en-US" altLang="ko-KR" sz="1000" dirty="0"/>
              <a:t>.</a:t>
            </a:r>
            <a:endParaRPr lang="ko-KR" altLang="en-US" sz="4000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F8F11ED-2BED-4A40-8D3F-1399998BE0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92295" y="2147977"/>
            <a:ext cx="4430671" cy="4359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849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CD333C5-8EF1-FB8A-BA87-6274D3A09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>
                <a:solidFill>
                  <a:schemeClr val="tx2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IS </a:t>
            </a:r>
            <a:r>
              <a:rPr lang="ko-KR" altLang="en-US" sz="2800" dirty="0">
                <a:solidFill>
                  <a:schemeClr val="tx2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공격으로 기독교인 최소 </a:t>
            </a:r>
            <a:r>
              <a:rPr lang="en-US" altLang="ko-KR" sz="2800" dirty="0">
                <a:solidFill>
                  <a:schemeClr val="tx2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11</a:t>
            </a:r>
            <a:r>
              <a:rPr lang="ko-KR" altLang="en-US" sz="2800" dirty="0">
                <a:solidFill>
                  <a:schemeClr val="tx2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명 사망</a:t>
            </a:r>
            <a:r>
              <a:rPr lang="ko-KR" altLang="en-US" sz="4400" dirty="0">
                <a:solidFill>
                  <a:schemeClr val="tx2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</a:t>
            </a:r>
            <a:r>
              <a:rPr lang="en-US" altLang="ko-KR" sz="1300" dirty="0">
                <a:solidFill>
                  <a:schemeClr val="tx2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2023.</a:t>
            </a:r>
            <a:r>
              <a:rPr lang="ko-KR" altLang="en-US" sz="1300" dirty="0">
                <a:solidFill>
                  <a:schemeClr val="tx2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 </a:t>
            </a:r>
            <a:r>
              <a:rPr lang="en-US" altLang="ko-KR" sz="1300" dirty="0">
                <a:solidFill>
                  <a:schemeClr val="tx2">
                    <a:lumMod val="75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9.28</a:t>
            </a:r>
            <a:endParaRPr lang="ko-KR" alt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690139-0EBB-C9CD-B803-D7CFBF87CE6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1" y="2035834"/>
            <a:ext cx="5081587" cy="4175185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ko-KR" altLang="en-US" sz="1100" dirty="0">
                <a:solidFill>
                  <a:schemeClr val="tx1"/>
                </a:solidFill>
              </a:rPr>
              <a:t>무장세력은 </a:t>
            </a:r>
            <a:r>
              <a:rPr lang="en-US" altLang="ko-KR" sz="1100" dirty="0">
                <a:solidFill>
                  <a:schemeClr val="tx1"/>
                </a:solidFill>
              </a:rPr>
              <a:t>9</a:t>
            </a:r>
            <a:r>
              <a:rPr lang="ko-KR" altLang="en-US" sz="1100" dirty="0">
                <a:solidFill>
                  <a:schemeClr val="tx1"/>
                </a:solidFill>
              </a:rPr>
              <a:t>월 </a:t>
            </a:r>
            <a:r>
              <a:rPr lang="en-US" altLang="ko-KR" sz="1100" dirty="0">
                <a:solidFill>
                  <a:schemeClr val="tx1"/>
                </a:solidFill>
              </a:rPr>
              <a:t>14</a:t>
            </a:r>
            <a:r>
              <a:rPr lang="ko-KR" altLang="en-US" sz="1100" dirty="0">
                <a:solidFill>
                  <a:schemeClr val="tx1"/>
                </a:solidFill>
              </a:rPr>
              <a:t>일 </a:t>
            </a:r>
            <a:r>
              <a:rPr lang="ko-KR" altLang="en-US" sz="1100" dirty="0" err="1">
                <a:solidFill>
                  <a:schemeClr val="tx1"/>
                </a:solidFill>
              </a:rPr>
              <a:t>모킴보아</a:t>
            </a:r>
            <a:r>
              <a:rPr lang="ko-KR" altLang="en-US" sz="1100" dirty="0">
                <a:solidFill>
                  <a:schemeClr val="tx1"/>
                </a:solidFill>
              </a:rPr>
              <a:t> 다 </a:t>
            </a:r>
            <a:r>
              <a:rPr lang="ko-KR" altLang="en-US" sz="1100" dirty="0" err="1">
                <a:solidFill>
                  <a:schemeClr val="tx1"/>
                </a:solidFill>
              </a:rPr>
              <a:t>프라이아</a:t>
            </a:r>
            <a:r>
              <a:rPr lang="en-US" altLang="ko-KR" sz="1100" dirty="0">
                <a:solidFill>
                  <a:schemeClr val="tx1"/>
                </a:solidFill>
              </a:rPr>
              <a:t>(</a:t>
            </a:r>
            <a:r>
              <a:rPr lang="en-US" altLang="ko-KR" sz="1100" dirty="0" err="1">
                <a:solidFill>
                  <a:schemeClr val="tx1"/>
                </a:solidFill>
              </a:rPr>
              <a:t>Mocímboa</a:t>
            </a:r>
            <a:r>
              <a:rPr lang="en-US" altLang="ko-KR" sz="1100" dirty="0">
                <a:solidFill>
                  <a:schemeClr val="tx1"/>
                </a:solidFill>
              </a:rPr>
              <a:t> da Praia) </a:t>
            </a:r>
            <a:r>
              <a:rPr lang="ko-KR" altLang="en-US" sz="1100" dirty="0">
                <a:solidFill>
                  <a:schemeClr val="tx1"/>
                </a:solidFill>
              </a:rPr>
              <a:t>지역의 마을인 </a:t>
            </a:r>
            <a:r>
              <a:rPr lang="ko-KR" altLang="en-US" sz="1100" dirty="0" err="1">
                <a:solidFill>
                  <a:schemeClr val="tx1"/>
                </a:solidFill>
              </a:rPr>
              <a:t>나키텡게</a:t>
            </a:r>
            <a:r>
              <a:rPr lang="en-US" altLang="ko-KR" sz="1100" dirty="0">
                <a:solidFill>
                  <a:schemeClr val="tx1"/>
                </a:solidFill>
              </a:rPr>
              <a:t>(</a:t>
            </a:r>
            <a:r>
              <a:rPr lang="en-US" altLang="ko-KR" sz="1100" dirty="0" err="1">
                <a:solidFill>
                  <a:schemeClr val="tx1"/>
                </a:solidFill>
              </a:rPr>
              <a:t>Naquitenge</a:t>
            </a:r>
            <a:r>
              <a:rPr lang="en-US" altLang="ko-KR" sz="1100" dirty="0">
                <a:solidFill>
                  <a:schemeClr val="tx1"/>
                </a:solidFill>
              </a:rPr>
              <a:t>)</a:t>
            </a:r>
            <a:r>
              <a:rPr lang="ko-KR" altLang="en-US" sz="1100" dirty="0">
                <a:solidFill>
                  <a:schemeClr val="tx1"/>
                </a:solidFill>
              </a:rPr>
              <a:t>에 도착했습니다</a:t>
            </a:r>
            <a:r>
              <a:rPr lang="en-US" altLang="ko-KR" sz="1100" dirty="0">
                <a:solidFill>
                  <a:schemeClr val="tx1"/>
                </a:solidFill>
              </a:rPr>
              <a:t>. </a:t>
            </a:r>
          </a:p>
          <a:p>
            <a:pPr algn="just">
              <a:lnSpc>
                <a:spcPct val="100000"/>
              </a:lnSpc>
            </a:pPr>
            <a:r>
              <a:rPr lang="ko-KR" altLang="en-US" sz="1100" dirty="0">
                <a:solidFill>
                  <a:schemeClr val="tx1"/>
                </a:solidFill>
              </a:rPr>
              <a:t>이번 공격으로 조카를 잃은 소식통은 포르투갈 통신사 </a:t>
            </a:r>
            <a:r>
              <a:rPr lang="ko-KR" altLang="en-US" sz="1100" dirty="0" err="1">
                <a:solidFill>
                  <a:schemeClr val="tx1"/>
                </a:solidFill>
              </a:rPr>
              <a:t>루사에</a:t>
            </a:r>
            <a:r>
              <a:rPr lang="ko-KR" altLang="en-US" sz="1100" dirty="0">
                <a:solidFill>
                  <a:schemeClr val="tx1"/>
                </a:solidFill>
              </a:rPr>
              <a:t> </a:t>
            </a:r>
            <a:r>
              <a:rPr lang="en-US" altLang="ko-KR" sz="1100" dirty="0">
                <a:solidFill>
                  <a:schemeClr val="tx1"/>
                </a:solidFill>
              </a:rPr>
              <a:t>＂</a:t>
            </a:r>
            <a:r>
              <a:rPr lang="ko-KR" altLang="en-US" sz="1100" dirty="0">
                <a:solidFill>
                  <a:schemeClr val="tx1"/>
                </a:solidFill>
              </a:rPr>
              <a:t>무장세력들이 도착하자마자 회의를 소집했다</a:t>
            </a:r>
            <a:r>
              <a:rPr lang="en-US" altLang="ko-KR" sz="1100" dirty="0">
                <a:solidFill>
                  <a:schemeClr val="tx1"/>
                </a:solidFill>
              </a:rPr>
              <a:t>"</a:t>
            </a:r>
            <a:r>
              <a:rPr lang="ko-KR" altLang="en-US" sz="1100" dirty="0">
                <a:solidFill>
                  <a:schemeClr val="tx1"/>
                </a:solidFill>
              </a:rPr>
              <a:t>고 말했다</a:t>
            </a:r>
            <a:r>
              <a:rPr lang="en-US" altLang="ko-KR" sz="1100" dirty="0">
                <a:solidFill>
                  <a:schemeClr val="tx1"/>
                </a:solidFill>
              </a:rPr>
              <a:t>. "</a:t>
            </a:r>
            <a:r>
              <a:rPr lang="ko-KR" altLang="en-US" sz="1100" dirty="0">
                <a:solidFill>
                  <a:schemeClr val="tx1"/>
                </a:solidFill>
              </a:rPr>
              <a:t>마을 사람들은 그들이 테러리스트라는 사실을 몰랐고 잠시 후 테러가 시작됐다</a:t>
            </a:r>
            <a:r>
              <a:rPr lang="en-US" altLang="ko-KR" sz="1100" dirty="0">
                <a:solidFill>
                  <a:schemeClr val="tx1"/>
                </a:solidFill>
              </a:rPr>
              <a:t>. </a:t>
            </a:r>
            <a:r>
              <a:rPr lang="ko-KR" altLang="en-US" sz="1100" dirty="0">
                <a:solidFill>
                  <a:schemeClr val="tx1"/>
                </a:solidFill>
              </a:rPr>
              <a:t>이름을 보며 기독교인과 무슬림을 구분한 뒤 기독교인에게 총격을 </a:t>
            </a:r>
            <a:r>
              <a:rPr lang="ko-KR" altLang="en-US" sz="1100" dirty="0" err="1">
                <a:solidFill>
                  <a:schemeClr val="tx1"/>
                </a:solidFill>
              </a:rPr>
              <a:t>가했다”고</a:t>
            </a:r>
            <a:r>
              <a:rPr lang="ko-KR" altLang="en-US" sz="1100" dirty="0">
                <a:solidFill>
                  <a:schemeClr val="tx1"/>
                </a:solidFill>
              </a:rPr>
              <a:t> 말했다</a:t>
            </a:r>
            <a:r>
              <a:rPr lang="en-US" altLang="ko-KR" sz="1100" dirty="0">
                <a:solidFill>
                  <a:schemeClr val="tx1"/>
                </a:solidFill>
              </a:rPr>
              <a:t>.</a:t>
            </a:r>
          </a:p>
          <a:p>
            <a:pPr algn="just">
              <a:lnSpc>
                <a:spcPct val="100000"/>
              </a:lnSpc>
            </a:pPr>
            <a:r>
              <a:rPr lang="en-US" altLang="ko-KR" sz="1100" dirty="0">
                <a:solidFill>
                  <a:schemeClr val="tx1"/>
                </a:solidFill>
              </a:rPr>
              <a:t>"</a:t>
            </a:r>
            <a:r>
              <a:rPr lang="ko-KR" altLang="en-US" sz="1100" dirty="0">
                <a:solidFill>
                  <a:schemeClr val="tx1"/>
                </a:solidFill>
              </a:rPr>
              <a:t>그들은 사람들을 향해 총을 난사했습니다</a:t>
            </a:r>
            <a:r>
              <a:rPr lang="en-US" altLang="ko-KR" sz="1100" dirty="0">
                <a:solidFill>
                  <a:schemeClr val="tx1"/>
                </a:solidFill>
              </a:rPr>
              <a:t>. </a:t>
            </a:r>
            <a:r>
              <a:rPr lang="ko-KR" altLang="en-US" sz="1100" dirty="0">
                <a:solidFill>
                  <a:schemeClr val="tx1"/>
                </a:solidFill>
              </a:rPr>
              <a:t>일부 사람들은 부상을 입고 숲으로 도망쳤습니다</a:t>
            </a:r>
            <a:r>
              <a:rPr lang="en-US" altLang="ko-KR" sz="1100" dirty="0">
                <a:solidFill>
                  <a:schemeClr val="tx1"/>
                </a:solidFill>
              </a:rPr>
              <a:t>. </a:t>
            </a:r>
            <a:r>
              <a:rPr lang="ko-KR" altLang="en-US" sz="1100" dirty="0">
                <a:solidFill>
                  <a:schemeClr val="tx1"/>
                </a:solidFill>
              </a:rPr>
              <a:t>이것은 우리가 들어본 것 중 가장 악의적인 공격 중 하나입니다</a:t>
            </a:r>
            <a:r>
              <a:rPr lang="en-US" altLang="ko-KR" sz="1100" dirty="0">
                <a:solidFill>
                  <a:schemeClr val="tx1"/>
                </a:solidFill>
              </a:rPr>
              <a:t>."</a:t>
            </a:r>
            <a:r>
              <a:rPr lang="ko-KR" altLang="en-US" sz="1100" dirty="0">
                <a:solidFill>
                  <a:schemeClr val="tx1"/>
                </a:solidFill>
              </a:rPr>
              <a:t>라고 공격 중에 탈출할 수 있었던 친척 중 한명이 루사에게 말했습니다</a:t>
            </a:r>
            <a:r>
              <a:rPr lang="en-US" altLang="ko-KR" sz="1100" dirty="0">
                <a:solidFill>
                  <a:schemeClr val="tx1"/>
                </a:solidFill>
              </a:rPr>
              <a:t>. </a:t>
            </a:r>
          </a:p>
          <a:p>
            <a:pPr algn="just">
              <a:lnSpc>
                <a:spcPct val="100000"/>
              </a:lnSpc>
            </a:pPr>
            <a:r>
              <a:rPr lang="ko-KR" altLang="en-US" sz="1100" dirty="0">
                <a:solidFill>
                  <a:schemeClr val="tx1"/>
                </a:solidFill>
              </a:rPr>
              <a:t>일부 보고서에서는 </a:t>
            </a:r>
            <a:r>
              <a:rPr lang="en-US" altLang="ko-KR" sz="1100" dirty="0">
                <a:solidFill>
                  <a:schemeClr val="tx1"/>
                </a:solidFill>
              </a:rPr>
              <a:t>11</a:t>
            </a:r>
            <a:r>
              <a:rPr lang="ko-KR" altLang="en-US" sz="1100" dirty="0">
                <a:solidFill>
                  <a:schemeClr val="tx1"/>
                </a:solidFill>
              </a:rPr>
              <a:t>명이 사망했다고 언급하고 있지만</a:t>
            </a:r>
            <a:r>
              <a:rPr lang="en-US" altLang="ko-KR" sz="1100" dirty="0">
                <a:solidFill>
                  <a:schemeClr val="tx1"/>
                </a:solidFill>
              </a:rPr>
              <a:t>, OD </a:t>
            </a:r>
            <a:r>
              <a:rPr lang="ko-KR" altLang="en-US" sz="1100" dirty="0">
                <a:solidFill>
                  <a:schemeClr val="tx1"/>
                </a:solidFill>
              </a:rPr>
              <a:t>현장 직원은 이번 공격으로 </a:t>
            </a:r>
            <a:r>
              <a:rPr lang="en-US" altLang="ko-KR" sz="1100" dirty="0">
                <a:solidFill>
                  <a:schemeClr val="tx1"/>
                </a:solidFill>
              </a:rPr>
              <a:t>12</a:t>
            </a:r>
            <a:r>
              <a:rPr lang="ko-KR" altLang="en-US" sz="1100" dirty="0">
                <a:solidFill>
                  <a:schemeClr val="tx1"/>
                </a:solidFill>
              </a:rPr>
              <a:t>명의 기독교인이 목숨을 잃었다고 말했습니다</a:t>
            </a:r>
            <a:r>
              <a:rPr lang="en-US" altLang="ko-KR" sz="1100" dirty="0">
                <a:solidFill>
                  <a:schemeClr val="tx1"/>
                </a:solidFill>
              </a:rPr>
              <a:t>. “</a:t>
            </a:r>
            <a:r>
              <a:rPr lang="ko-KR" altLang="en-US" sz="1100" dirty="0">
                <a:solidFill>
                  <a:schemeClr val="tx1"/>
                </a:solidFill>
              </a:rPr>
              <a:t>기독교 여성 </a:t>
            </a:r>
            <a:r>
              <a:rPr lang="en-US" altLang="ko-KR" sz="1100" dirty="0">
                <a:solidFill>
                  <a:schemeClr val="tx1"/>
                </a:solidFill>
              </a:rPr>
              <a:t>5</a:t>
            </a:r>
            <a:r>
              <a:rPr lang="ko-KR" altLang="en-US" sz="1100" dirty="0">
                <a:solidFill>
                  <a:schemeClr val="tx1"/>
                </a:solidFill>
              </a:rPr>
              <a:t>명이 묶인 채 집 안에 갇혔습니다</a:t>
            </a:r>
            <a:r>
              <a:rPr lang="en-US" altLang="ko-KR" sz="1100" dirty="0">
                <a:solidFill>
                  <a:schemeClr val="tx1"/>
                </a:solidFill>
              </a:rPr>
              <a:t>. </a:t>
            </a:r>
            <a:r>
              <a:rPr lang="ko-KR" altLang="en-US" sz="1100" dirty="0">
                <a:solidFill>
                  <a:schemeClr val="tx1"/>
                </a:solidFill>
              </a:rPr>
              <a:t>그런 다음 </a:t>
            </a:r>
            <a:r>
              <a:rPr lang="ko-KR" altLang="en-US" sz="1100" dirty="0" err="1">
                <a:solidFill>
                  <a:schemeClr val="tx1"/>
                </a:solidFill>
              </a:rPr>
              <a:t>지하디스트들이</a:t>
            </a:r>
            <a:r>
              <a:rPr lang="ko-KR" altLang="en-US" sz="1100" dirty="0">
                <a:solidFill>
                  <a:schemeClr val="tx1"/>
                </a:solidFill>
              </a:rPr>
              <a:t> 집을 불태웠고 집이 완전히 불탔을 때 모두 사망했습니다</a:t>
            </a:r>
            <a:r>
              <a:rPr lang="en-US" altLang="ko-KR" sz="1100" dirty="0">
                <a:solidFill>
                  <a:schemeClr val="tx1"/>
                </a:solidFill>
              </a:rPr>
              <a:t>.”</a:t>
            </a:r>
            <a:r>
              <a:rPr lang="ko-KR" altLang="en-US" sz="1100" dirty="0">
                <a:solidFill>
                  <a:schemeClr val="tx1"/>
                </a:solidFill>
              </a:rPr>
              <a:t>라고 보안상의 이유로 실명이 언급되는 것을 원하지 않는 데이비드는 말했습니다</a:t>
            </a:r>
            <a:r>
              <a:rPr lang="en-US" altLang="ko-KR" sz="1100" dirty="0">
                <a:solidFill>
                  <a:schemeClr val="tx1"/>
                </a:solidFill>
              </a:rPr>
              <a:t>. “7</a:t>
            </a:r>
            <a:r>
              <a:rPr lang="ko-KR" altLang="en-US" sz="1100" dirty="0">
                <a:solidFill>
                  <a:schemeClr val="tx1"/>
                </a:solidFill>
              </a:rPr>
              <a:t>명의 다른 기독교인들이 </a:t>
            </a:r>
            <a:r>
              <a:rPr lang="en-US" altLang="ko-KR" sz="1100" dirty="0">
                <a:solidFill>
                  <a:schemeClr val="tx1"/>
                </a:solidFill>
              </a:rPr>
              <a:t>[…] </a:t>
            </a:r>
            <a:r>
              <a:rPr lang="ko-KR" altLang="en-US" sz="1100" dirty="0">
                <a:solidFill>
                  <a:schemeClr val="tx1"/>
                </a:solidFill>
              </a:rPr>
              <a:t>총격을 받고 즉시 사망했으며 여러 명이 부상을 입었고</a:t>
            </a:r>
            <a:r>
              <a:rPr lang="en-US" altLang="ko-KR" sz="1100" dirty="0">
                <a:solidFill>
                  <a:schemeClr val="tx1"/>
                </a:solidFill>
              </a:rPr>
              <a:t>, </a:t>
            </a:r>
            <a:r>
              <a:rPr lang="ko-KR" altLang="en-US" sz="1100" dirty="0">
                <a:solidFill>
                  <a:schemeClr val="tx1"/>
                </a:solidFill>
              </a:rPr>
              <a:t>다른 사람들은 숲 속으로 </a:t>
            </a:r>
            <a:r>
              <a:rPr lang="ko-KR" altLang="en-US" sz="1100" dirty="0" err="1">
                <a:solidFill>
                  <a:schemeClr val="tx1"/>
                </a:solidFill>
              </a:rPr>
              <a:t>도망쳤습니다”고</a:t>
            </a:r>
            <a:r>
              <a:rPr lang="ko-KR" altLang="en-US" sz="1100" dirty="0">
                <a:solidFill>
                  <a:schemeClr val="tx1"/>
                </a:solidFill>
              </a:rPr>
              <a:t> 말했다</a:t>
            </a:r>
            <a:r>
              <a:rPr lang="en-US" altLang="ko-KR" sz="1100" dirty="0">
                <a:solidFill>
                  <a:schemeClr val="tx1"/>
                </a:solidFill>
              </a:rPr>
              <a:t>.</a:t>
            </a:r>
          </a:p>
          <a:p>
            <a:pPr algn="just">
              <a:lnSpc>
                <a:spcPct val="100000"/>
              </a:lnSpc>
            </a:pPr>
            <a:r>
              <a:rPr lang="ko-KR" altLang="en-US" sz="1100" dirty="0">
                <a:solidFill>
                  <a:schemeClr val="tx1"/>
                </a:solidFill>
              </a:rPr>
              <a:t>이번 공격을 주도한 이슬람 극단주의 단체인 </a:t>
            </a:r>
            <a:r>
              <a:rPr lang="ko-KR" altLang="en-US" sz="1100" dirty="0" err="1">
                <a:solidFill>
                  <a:schemeClr val="tx1"/>
                </a:solidFill>
              </a:rPr>
              <a:t>아흘루</a:t>
            </a:r>
            <a:r>
              <a:rPr lang="en-US" altLang="ko-KR" sz="1100" dirty="0">
                <a:solidFill>
                  <a:schemeClr val="tx1"/>
                </a:solidFill>
              </a:rPr>
              <a:t>-</a:t>
            </a:r>
            <a:r>
              <a:rPr lang="ko-KR" altLang="en-US" sz="1100" dirty="0" err="1">
                <a:solidFill>
                  <a:schemeClr val="tx1"/>
                </a:solidFill>
              </a:rPr>
              <a:t>순나</a:t>
            </a:r>
            <a:r>
              <a:rPr lang="ko-KR" altLang="en-US" sz="1100" dirty="0">
                <a:solidFill>
                  <a:schemeClr val="tx1"/>
                </a:solidFill>
              </a:rPr>
              <a:t> 왈 </a:t>
            </a:r>
            <a:r>
              <a:rPr lang="ko-KR" altLang="en-US" sz="1100" dirty="0" err="1">
                <a:solidFill>
                  <a:schemeClr val="tx1"/>
                </a:solidFill>
              </a:rPr>
              <a:t>자마아</a:t>
            </a:r>
            <a:r>
              <a:rPr lang="en-US" altLang="ko-KR" sz="1100" dirty="0">
                <a:solidFill>
                  <a:schemeClr val="tx1"/>
                </a:solidFill>
              </a:rPr>
              <a:t>(</a:t>
            </a:r>
            <a:r>
              <a:rPr lang="en-US" altLang="ko-KR" sz="1100" dirty="0" err="1">
                <a:solidFill>
                  <a:schemeClr val="tx1"/>
                </a:solidFill>
              </a:rPr>
              <a:t>Ahlu</a:t>
            </a:r>
            <a:r>
              <a:rPr lang="en-US" altLang="ko-KR" sz="1100" dirty="0">
                <a:solidFill>
                  <a:schemeClr val="tx1"/>
                </a:solidFill>
              </a:rPr>
              <a:t>-Sunnah </a:t>
            </a:r>
            <a:r>
              <a:rPr lang="en-US" altLang="ko-KR" sz="1100" dirty="0" err="1">
                <a:solidFill>
                  <a:schemeClr val="tx1"/>
                </a:solidFill>
              </a:rPr>
              <a:t>wal</a:t>
            </a:r>
            <a:r>
              <a:rPr lang="en-US" altLang="ko-KR" sz="1100" dirty="0">
                <a:solidFill>
                  <a:schemeClr val="tx1"/>
                </a:solidFill>
              </a:rPr>
              <a:t> </a:t>
            </a:r>
            <a:r>
              <a:rPr lang="en-US" altLang="ko-KR" sz="1100" dirty="0" err="1">
                <a:solidFill>
                  <a:schemeClr val="tx1"/>
                </a:solidFill>
              </a:rPr>
              <a:t>Jama'ah</a:t>
            </a:r>
            <a:r>
              <a:rPr lang="en-US" altLang="ko-KR" sz="1100" dirty="0">
                <a:solidFill>
                  <a:schemeClr val="tx1"/>
                </a:solidFill>
              </a:rPr>
              <a:t>)</a:t>
            </a:r>
            <a:r>
              <a:rPr lang="ko-KR" altLang="en-US" sz="1100" dirty="0">
                <a:solidFill>
                  <a:schemeClr val="tx1"/>
                </a:solidFill>
              </a:rPr>
              <a:t>는 </a:t>
            </a:r>
            <a:r>
              <a:rPr lang="en-US" altLang="ko-KR" sz="1100" dirty="0">
                <a:solidFill>
                  <a:schemeClr val="tx1"/>
                </a:solidFill>
              </a:rPr>
              <a:t>2017</a:t>
            </a:r>
            <a:r>
              <a:rPr lang="ko-KR" altLang="en-US" sz="1100" dirty="0">
                <a:solidFill>
                  <a:schemeClr val="tx1"/>
                </a:solidFill>
              </a:rPr>
              <a:t>년부터 모잠비크의 자원이 풍부한 북부 </a:t>
            </a:r>
            <a:r>
              <a:rPr lang="ko-KR" altLang="en-US" sz="1100" dirty="0" err="1">
                <a:solidFill>
                  <a:schemeClr val="tx1"/>
                </a:solidFill>
              </a:rPr>
              <a:t>카보</a:t>
            </a:r>
            <a:r>
              <a:rPr lang="ko-KR" altLang="en-US" sz="1100" dirty="0">
                <a:solidFill>
                  <a:schemeClr val="tx1"/>
                </a:solidFill>
              </a:rPr>
              <a:t> </a:t>
            </a:r>
            <a:r>
              <a:rPr lang="ko-KR" altLang="en-US" sz="1100" dirty="0" err="1">
                <a:solidFill>
                  <a:schemeClr val="tx1"/>
                </a:solidFill>
              </a:rPr>
              <a:t>델가도</a:t>
            </a:r>
            <a:r>
              <a:rPr lang="ko-KR" altLang="en-US" sz="1100" dirty="0">
                <a:solidFill>
                  <a:schemeClr val="tx1"/>
                </a:solidFill>
              </a:rPr>
              <a:t> 주에서 반란을 일으켰으며</a:t>
            </a:r>
            <a:r>
              <a:rPr lang="en-US" altLang="ko-KR" sz="1100" dirty="0">
                <a:solidFill>
                  <a:schemeClr val="tx1"/>
                </a:solidFill>
              </a:rPr>
              <a:t>, 2019</a:t>
            </a:r>
            <a:r>
              <a:rPr lang="ko-KR" altLang="en-US" sz="1100" dirty="0">
                <a:solidFill>
                  <a:schemeClr val="tx1"/>
                </a:solidFill>
              </a:rPr>
              <a:t>년에는 이슬람 국가와 동맹을 맺었습니다</a:t>
            </a:r>
            <a:r>
              <a:rPr lang="en-US" altLang="ko-KR" sz="1100" dirty="0">
                <a:solidFill>
                  <a:schemeClr val="tx1"/>
                </a:solidFill>
              </a:rPr>
              <a:t>. </a:t>
            </a:r>
            <a:r>
              <a:rPr lang="ko-KR" altLang="en-US" sz="1100" dirty="0">
                <a:solidFill>
                  <a:schemeClr val="tx1"/>
                </a:solidFill>
              </a:rPr>
              <a:t>그동안 지역 군대의 지원을 받는 모잠비크 군대 간의 전투로 수천 명이 목숨을 잃었고 </a:t>
            </a:r>
            <a:r>
              <a:rPr lang="en-US" altLang="ko-KR" sz="1100" dirty="0">
                <a:solidFill>
                  <a:schemeClr val="tx1"/>
                </a:solidFill>
              </a:rPr>
              <a:t>100</a:t>
            </a:r>
            <a:r>
              <a:rPr lang="ko-KR" altLang="en-US" sz="1100" dirty="0">
                <a:solidFill>
                  <a:schemeClr val="tx1"/>
                </a:solidFill>
              </a:rPr>
              <a:t>만 명이 고향에서 쫓겨났습니다</a:t>
            </a:r>
            <a:r>
              <a:rPr lang="en-US" altLang="ko-KR" sz="1100" dirty="0">
                <a:solidFill>
                  <a:schemeClr val="tx1"/>
                </a:solidFill>
              </a:rPr>
              <a:t>. </a:t>
            </a:r>
            <a:r>
              <a:rPr lang="ko-KR" altLang="en-US" sz="1100" dirty="0">
                <a:solidFill>
                  <a:schemeClr val="tx1"/>
                </a:solidFill>
              </a:rPr>
              <a:t>적어도 </a:t>
            </a:r>
            <a:r>
              <a:rPr lang="en-US" altLang="ko-KR" sz="1100" dirty="0">
                <a:solidFill>
                  <a:schemeClr val="tx1"/>
                </a:solidFill>
              </a:rPr>
              <a:t>200</a:t>
            </a:r>
            <a:r>
              <a:rPr lang="ko-KR" altLang="en-US" sz="1100" dirty="0">
                <a:solidFill>
                  <a:schemeClr val="tx1"/>
                </a:solidFill>
              </a:rPr>
              <a:t>만 명이 지금 당장 인도주의적 지원이 필요한 상황입니다</a:t>
            </a:r>
            <a:r>
              <a:rPr lang="en-US" altLang="ko-KR" sz="1100" dirty="0">
                <a:solidFill>
                  <a:schemeClr val="tx1"/>
                </a:solidFill>
              </a:rPr>
              <a:t>.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A682AC1C-B201-C900-145A-48906D2671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41556" y="1891070"/>
            <a:ext cx="5260486" cy="1245233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>
                <a:solidFill>
                  <a:srgbClr val="0070C0"/>
                </a:solidFill>
              </a:rPr>
              <a:t>오픈도어</a:t>
            </a:r>
            <a:r>
              <a:rPr lang="en-US" altLang="ko-KR" sz="1100" dirty="0">
                <a:solidFill>
                  <a:srgbClr val="0070C0"/>
                </a:solidFill>
              </a:rPr>
              <a:t>(Open Doors)</a:t>
            </a:r>
            <a:r>
              <a:rPr lang="ko-KR" altLang="en-US" sz="1100" dirty="0">
                <a:solidFill>
                  <a:srgbClr val="0070C0"/>
                </a:solidFill>
              </a:rPr>
              <a:t>의</a:t>
            </a:r>
            <a:r>
              <a:rPr lang="en-US" altLang="ko-KR" sz="1100" dirty="0">
                <a:solidFill>
                  <a:srgbClr val="0070C0"/>
                </a:solidFill>
              </a:rPr>
              <a:t> </a:t>
            </a:r>
            <a:r>
              <a:rPr lang="ko-KR" altLang="en-US" sz="1100" dirty="0">
                <a:solidFill>
                  <a:srgbClr val="0070C0"/>
                </a:solidFill>
              </a:rPr>
              <a:t>국가별 보고자료에 따르면 모잠비크의 기독교인들은 살해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납치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교회와 재산 파괴에 직면해 있습니다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solidFill>
                  <a:srgbClr val="0070C0"/>
                </a:solidFill>
              </a:rPr>
              <a:t>오픈도어 박해지수</a:t>
            </a:r>
            <a:r>
              <a:rPr lang="en-US" altLang="ko-KR" sz="1100" dirty="0">
                <a:solidFill>
                  <a:srgbClr val="0070C0"/>
                </a:solidFill>
              </a:rPr>
              <a:t>(WWL)</a:t>
            </a:r>
            <a:r>
              <a:rPr lang="ko-KR" altLang="en-US" sz="1100" dirty="0">
                <a:solidFill>
                  <a:srgbClr val="0070C0"/>
                </a:solidFill>
              </a:rPr>
              <a:t>에 의하면 기독교인으로 살아가기가 가장 어려운 </a:t>
            </a:r>
            <a:r>
              <a:rPr lang="en-US" altLang="ko-KR" sz="1100" dirty="0">
                <a:solidFill>
                  <a:srgbClr val="0070C0"/>
                </a:solidFill>
              </a:rPr>
              <a:t>50</a:t>
            </a:r>
            <a:r>
              <a:rPr lang="ko-KR" altLang="en-US" sz="1100" dirty="0">
                <a:solidFill>
                  <a:srgbClr val="0070C0"/>
                </a:solidFill>
              </a:rPr>
              <a:t>개 국가 중 </a:t>
            </a:r>
            <a:r>
              <a:rPr lang="en-US" altLang="ko-KR" sz="1100" dirty="0">
                <a:solidFill>
                  <a:srgbClr val="0070C0"/>
                </a:solidFill>
              </a:rPr>
              <a:t>41</a:t>
            </a:r>
            <a:r>
              <a:rPr lang="ko-KR" altLang="en-US" sz="1100" dirty="0">
                <a:solidFill>
                  <a:srgbClr val="0070C0"/>
                </a:solidFill>
              </a:rPr>
              <a:t>위</a:t>
            </a:r>
            <a:r>
              <a:rPr lang="en-US" altLang="ko-KR" sz="1100" dirty="0">
                <a:solidFill>
                  <a:srgbClr val="0070C0"/>
                </a:solidFill>
              </a:rPr>
              <a:t>(2022</a:t>
            </a:r>
            <a:r>
              <a:rPr lang="ko-KR" altLang="en-US" sz="1100" dirty="0">
                <a:solidFill>
                  <a:srgbClr val="0070C0"/>
                </a:solidFill>
              </a:rPr>
              <a:t>년</a:t>
            </a:r>
            <a:r>
              <a:rPr lang="en-US" altLang="ko-KR" sz="1100" dirty="0">
                <a:solidFill>
                  <a:srgbClr val="0070C0"/>
                </a:solidFill>
              </a:rPr>
              <a:t>)</a:t>
            </a:r>
            <a:r>
              <a:rPr lang="ko-KR" altLang="en-US" sz="1100" dirty="0">
                <a:solidFill>
                  <a:srgbClr val="0070C0"/>
                </a:solidFill>
              </a:rPr>
              <a:t>에서 </a:t>
            </a:r>
            <a:r>
              <a:rPr lang="en-US" altLang="ko-KR" sz="1100" dirty="0">
                <a:solidFill>
                  <a:srgbClr val="0070C0"/>
                </a:solidFill>
              </a:rPr>
              <a:t>32</a:t>
            </a:r>
            <a:r>
              <a:rPr lang="ko-KR" altLang="en-US" sz="1100" dirty="0">
                <a:solidFill>
                  <a:srgbClr val="0070C0"/>
                </a:solidFill>
              </a:rPr>
              <a:t>위</a:t>
            </a:r>
            <a:r>
              <a:rPr lang="en-US" altLang="ko-KR" sz="1100" dirty="0">
                <a:solidFill>
                  <a:srgbClr val="0070C0"/>
                </a:solidFill>
              </a:rPr>
              <a:t>(2023</a:t>
            </a:r>
            <a:r>
              <a:rPr lang="ko-KR" altLang="en-US" sz="1100" dirty="0">
                <a:solidFill>
                  <a:srgbClr val="0070C0"/>
                </a:solidFill>
              </a:rPr>
              <a:t>년</a:t>
            </a:r>
            <a:r>
              <a:rPr lang="en-US" altLang="ko-KR" sz="1100" dirty="0">
                <a:solidFill>
                  <a:srgbClr val="0070C0"/>
                </a:solidFill>
              </a:rPr>
              <a:t>)</a:t>
            </a:r>
            <a:r>
              <a:rPr lang="ko-KR" altLang="en-US" sz="1100" dirty="0">
                <a:solidFill>
                  <a:srgbClr val="0070C0"/>
                </a:solidFill>
              </a:rPr>
              <a:t>로 상승했습니다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solidFill>
                  <a:srgbClr val="0070C0"/>
                </a:solidFill>
              </a:rPr>
              <a:t>미국 국무부는 </a:t>
            </a:r>
            <a:r>
              <a:rPr lang="en-US" altLang="ko-KR" sz="1100" dirty="0">
                <a:solidFill>
                  <a:srgbClr val="0070C0"/>
                </a:solidFill>
              </a:rPr>
              <a:t>ASWJ</a:t>
            </a:r>
            <a:r>
              <a:rPr lang="ko-KR" altLang="en-US" sz="1100" dirty="0">
                <a:solidFill>
                  <a:srgbClr val="0070C0"/>
                </a:solidFill>
              </a:rPr>
              <a:t>를 외국 테러 조직으로 지정하고 </a:t>
            </a:r>
            <a:r>
              <a:rPr lang="en-US" altLang="ko-KR" sz="1100" dirty="0">
                <a:solidFill>
                  <a:srgbClr val="0070C0"/>
                </a:solidFill>
              </a:rPr>
              <a:t>ASWJ</a:t>
            </a:r>
            <a:r>
              <a:rPr lang="ko-KR" altLang="en-US" sz="1100" dirty="0">
                <a:solidFill>
                  <a:srgbClr val="0070C0"/>
                </a:solidFill>
              </a:rPr>
              <a:t>와 일부 지도자들에게 제재를 가했습니다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  <a:endParaRPr lang="ko-KR" altLang="en-US" sz="1100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21ADA8C1-BC5C-1648-CCE9-3E679AD3AC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220455" y="3531604"/>
            <a:ext cx="5081587" cy="299519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B6B240E-770C-2D13-5C07-2D4F5C44BE5B}"/>
              </a:ext>
            </a:extLst>
          </p:cNvPr>
          <p:cNvSpPr txBox="1"/>
          <p:nvPr/>
        </p:nvSpPr>
        <p:spPr>
          <a:xfrm>
            <a:off x="966158" y="1621766"/>
            <a:ext cx="718580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rgbClr val="0070C0"/>
                </a:solidFill>
              </a:rPr>
              <a:t>이슬람국가</a:t>
            </a:r>
            <a:r>
              <a:rPr lang="en-US" altLang="ko-KR" sz="1100" dirty="0">
                <a:solidFill>
                  <a:srgbClr val="0070C0"/>
                </a:solidFill>
              </a:rPr>
              <a:t>(IS)</a:t>
            </a:r>
            <a:r>
              <a:rPr lang="ko-KR" altLang="en-US" sz="1100" dirty="0">
                <a:solidFill>
                  <a:srgbClr val="0070C0"/>
                </a:solidFill>
              </a:rPr>
              <a:t>는 모잠비크 북부에서 최소 </a:t>
            </a:r>
            <a:r>
              <a:rPr lang="en-US" altLang="ko-KR" sz="1100" dirty="0">
                <a:solidFill>
                  <a:srgbClr val="0070C0"/>
                </a:solidFill>
              </a:rPr>
              <a:t>11</a:t>
            </a:r>
            <a:r>
              <a:rPr lang="ko-KR" altLang="en-US" sz="1100" dirty="0">
                <a:solidFill>
                  <a:srgbClr val="0070C0"/>
                </a:solidFill>
              </a:rPr>
              <a:t>명의 기독교인을 살해했다고 발표했다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950336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FDD6DEA0-9042-CFE9-E3B6-80CBE07AF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81785"/>
            <a:ext cx="10599630" cy="1572606"/>
          </a:xfrm>
        </p:spPr>
        <p:txBody>
          <a:bodyPr>
            <a:normAutofit/>
          </a:bodyPr>
          <a:lstStyle/>
          <a:p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32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4400" dirty="0">
                <a:solidFill>
                  <a:schemeClr val="bg1"/>
                </a:solidFill>
              </a:rPr>
              <a:t>/</a:t>
            </a:r>
            <a:r>
              <a:rPr lang="en-US" altLang="ko-KR" sz="4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altLang="ko-KR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Mozambique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BB195EC-F8D6-83B6-BA1B-5FDA0898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>
                <a:solidFill>
                  <a:schemeClr val="bg1"/>
                </a:solidFill>
              </a:rPr>
              <a:t>20</a:t>
            </a:r>
            <a:r>
              <a:rPr lang="en-US" altLang="ko-KR" dirty="0">
                <a:solidFill>
                  <a:schemeClr val="bg1"/>
                </a:solidFill>
              </a:rPr>
              <a:t>23-11-21</a:t>
            </a:r>
            <a:endParaRPr lang="ko-KR" altLang="ko-KR" dirty="0">
              <a:solidFill>
                <a:schemeClr val="bg1"/>
              </a:solidFill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B5043E-AB0B-2EC2-AF59-C278CB6A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z="9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solidFill>
                <a:schemeClr val="bg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D1D4AA-B80B-F754-F556-F750269C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26</a:t>
            </a:fld>
            <a:endParaRPr lang="ko-KR" altLang="en-US" dirty="0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D7D84494-694C-5755-9EF4-2C7C0048EDD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12717" y="960021"/>
            <a:ext cx="3209026" cy="2978379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100" dirty="0"/>
              <a:t>모잠비크의 평화를 위해 기도합니다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급진적 이슬람 무장단체들의 공격 계획들을 파하시고</a:t>
            </a:r>
            <a:r>
              <a:rPr lang="en-US" altLang="ko-KR" sz="1100" dirty="0"/>
              <a:t>, </a:t>
            </a:r>
            <a:r>
              <a:rPr lang="ko-KR" altLang="en-US" sz="1100" dirty="0"/>
              <a:t>교회와 성도들을 보호하여 </a:t>
            </a:r>
            <a:r>
              <a:rPr lang="ko-KR" altLang="en-US" sz="1100" dirty="0" err="1"/>
              <a:t>주옵소서</a:t>
            </a:r>
            <a:r>
              <a:rPr lang="en-US" altLang="ko-KR" sz="1100" dirty="0"/>
              <a:t>!</a:t>
            </a:r>
          </a:p>
          <a:p>
            <a:pPr algn="just">
              <a:lnSpc>
                <a:spcPct val="150000"/>
              </a:lnSpc>
            </a:pPr>
            <a:r>
              <a:rPr lang="ko-KR" altLang="en-US" sz="1100" dirty="0"/>
              <a:t>일부 지역의 마약 카르텔의 존재는 모잠비크인들의 삶을 망치고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정부 안에 신실한 지도자들을 일으켜 마약 카르텔 조직을 통제</a:t>
            </a:r>
            <a:r>
              <a:rPr lang="en-US" altLang="ko-KR" sz="1100" dirty="0"/>
              <a:t>, </a:t>
            </a:r>
            <a:r>
              <a:rPr lang="ko-KR" altLang="en-US" sz="1100" dirty="0"/>
              <a:t>해체하는 등 효과적으로 대응하게 하시고</a:t>
            </a:r>
            <a:r>
              <a:rPr lang="en-US" altLang="ko-KR" sz="1100" dirty="0"/>
              <a:t>, </a:t>
            </a:r>
            <a:r>
              <a:rPr lang="ko-KR" altLang="en-US" sz="1100" dirty="0"/>
              <a:t>마약의 위험에 노출되어 있는 청소년들을 지켜 </a:t>
            </a:r>
            <a:r>
              <a:rPr lang="ko-KR" altLang="en-US" sz="1100" dirty="0" err="1"/>
              <a:t>주옵소서</a:t>
            </a:r>
            <a:r>
              <a:rPr lang="en-US" altLang="ko-KR" sz="1100" dirty="0"/>
              <a:t>!</a:t>
            </a:r>
          </a:p>
          <a:p>
            <a:pPr algn="just">
              <a:lnSpc>
                <a:spcPct val="150000"/>
              </a:lnSpc>
            </a:pPr>
            <a:r>
              <a:rPr lang="ko-KR" altLang="en-US" sz="1100" dirty="0"/>
              <a:t>오픈도어 파트너들이 정신적</a:t>
            </a:r>
            <a:r>
              <a:rPr lang="en-US" altLang="ko-KR" sz="1100" dirty="0"/>
              <a:t>, </a:t>
            </a:r>
            <a:r>
              <a:rPr lang="ko-KR" altLang="en-US" sz="1100" dirty="0"/>
              <a:t>경제적 긴급한 지원의 요청에 효과적으로 대응하게 하시고</a:t>
            </a:r>
            <a:r>
              <a:rPr lang="en-US" altLang="ko-KR" sz="1100" dirty="0"/>
              <a:t>,</a:t>
            </a:r>
            <a:r>
              <a:rPr lang="ko-KR" altLang="en-US" sz="1100" dirty="0"/>
              <a:t> 이들의 사역을 안전하게 보호하여 </a:t>
            </a:r>
            <a:r>
              <a:rPr lang="ko-KR" altLang="en-US" sz="1100" dirty="0" err="1"/>
              <a:t>주옵소서</a:t>
            </a:r>
            <a:r>
              <a:rPr lang="en-US" altLang="ko-KR" sz="1100" dirty="0"/>
              <a:t>!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FA982E1-021B-8AF8-B086-8761FFA45F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006109" y="977408"/>
            <a:ext cx="2715135" cy="2545439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ED178401-FA23-D4E9-046D-15393B58BC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30994" y="977409"/>
            <a:ext cx="3512059" cy="2545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3969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D307C5A-A4E9-45ED-911E-BBC9E93394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9085" y="1424974"/>
            <a:ext cx="5082365" cy="4996551"/>
          </a:xfrm>
        </p:spPr>
        <p:txBody>
          <a:bodyPr rtlCol="0">
            <a:noAutofit/>
          </a:bodyPr>
          <a:lstStyle/>
          <a:p>
            <a:pPr marL="0" indent="0" algn="just" fontAlgn="t">
              <a:lnSpc>
                <a:spcPct val="100000"/>
              </a:lnSpc>
              <a:buNone/>
            </a:pPr>
            <a:r>
              <a:rPr lang="ko-KR" altLang="en-US" sz="1050" b="1" i="0" dirty="0">
                <a:solidFill>
                  <a:srgbClr val="1B496A"/>
                </a:solidFill>
                <a:effectLst/>
                <a:latin typeface="Dotum, verdana"/>
              </a:rPr>
              <a:t>이스라엘</a:t>
            </a:r>
            <a:r>
              <a:rPr lang="en-US" altLang="ko-KR" sz="1050" b="1" i="0" dirty="0">
                <a:solidFill>
                  <a:srgbClr val="1B496A"/>
                </a:solidFill>
                <a:effectLst/>
                <a:latin typeface="Dotum, verdana"/>
              </a:rPr>
              <a:t>-</a:t>
            </a:r>
            <a:r>
              <a:rPr lang="ko-KR" altLang="en-US" sz="1050" b="1" i="0" dirty="0">
                <a:solidFill>
                  <a:srgbClr val="1B496A"/>
                </a:solidFill>
                <a:effectLst/>
                <a:latin typeface="Dotum, verdana"/>
              </a:rPr>
              <a:t>하마스 전쟁속에 있는 형제자매님들을 위해 계속 기도해주세요</a:t>
            </a:r>
            <a:r>
              <a:rPr lang="en-US" altLang="ko-KR" sz="1050" b="1" i="0" dirty="0">
                <a:solidFill>
                  <a:srgbClr val="1B496A"/>
                </a:solidFill>
                <a:effectLst/>
                <a:latin typeface="Dotum, verdana"/>
              </a:rPr>
              <a:t>.</a:t>
            </a:r>
            <a:endParaRPr lang="ko-KR" altLang="en-US" sz="1050" b="0" i="0" dirty="0">
              <a:solidFill>
                <a:srgbClr val="333333"/>
              </a:solidFill>
              <a:effectLst/>
              <a:latin typeface="NanumBarunGothic"/>
            </a:endParaRPr>
          </a:p>
          <a:p>
            <a:pPr marL="0" indent="0" algn="just" fontAlgn="t">
              <a:lnSpc>
                <a:spcPct val="100000"/>
              </a:lnSpc>
              <a:buNone/>
            </a:pPr>
            <a:r>
              <a:rPr lang="ko-KR" altLang="en-US" sz="1050" b="0" i="0" dirty="0">
                <a:solidFill>
                  <a:srgbClr val="333333"/>
                </a:solidFill>
                <a:effectLst/>
                <a:latin typeface="나눔고딕코딩"/>
              </a:rPr>
              <a:t>전쟁의 참혹한 현실을 보며 마음이 아프지 않는 사람이 누가 있을까요</a:t>
            </a:r>
            <a:r>
              <a:rPr lang="en-US" altLang="ko-KR" sz="1050" b="0" i="0" dirty="0">
                <a:solidFill>
                  <a:srgbClr val="333333"/>
                </a:solidFill>
                <a:effectLst/>
                <a:latin typeface="나눔고딕코딩"/>
              </a:rPr>
              <a:t>? </a:t>
            </a:r>
            <a:r>
              <a:rPr lang="ko-KR" altLang="en-US" sz="1050" b="0" i="0" dirty="0">
                <a:solidFill>
                  <a:srgbClr val="333333"/>
                </a:solidFill>
                <a:effectLst/>
                <a:latin typeface="나눔고딕코딩"/>
              </a:rPr>
              <a:t>얼마나 절망적인 인간적인 고통이며 파괴인가요</a:t>
            </a:r>
            <a:r>
              <a:rPr lang="en-US" altLang="ko-KR" sz="1050" b="0" i="0" dirty="0">
                <a:solidFill>
                  <a:srgbClr val="333333"/>
                </a:solidFill>
                <a:effectLst/>
                <a:latin typeface="나눔고딕코딩"/>
              </a:rPr>
              <a:t>. </a:t>
            </a:r>
            <a:r>
              <a:rPr lang="ko-KR" altLang="en-US" sz="1050" b="0" i="0" dirty="0">
                <a:solidFill>
                  <a:srgbClr val="333333"/>
                </a:solidFill>
                <a:effectLst/>
                <a:latin typeface="나눔고딕코딩"/>
              </a:rPr>
              <a:t>주님</a:t>
            </a:r>
            <a:r>
              <a:rPr lang="en-US" altLang="ko-KR" sz="1050" b="0" i="0" dirty="0">
                <a:solidFill>
                  <a:srgbClr val="333333"/>
                </a:solidFill>
                <a:effectLst/>
                <a:latin typeface="나눔고딕코딩"/>
              </a:rPr>
              <a:t>, </a:t>
            </a:r>
            <a:r>
              <a:rPr lang="ko-KR" altLang="en-US" sz="1050" b="0" i="0" dirty="0">
                <a:solidFill>
                  <a:srgbClr val="333333"/>
                </a:solidFill>
                <a:effectLst/>
                <a:latin typeface="나눔고딕코딩"/>
              </a:rPr>
              <a:t>이 전쟁을 보시며 자비를 </a:t>
            </a:r>
            <a:r>
              <a:rPr lang="ko-KR" altLang="en-US" sz="1050" b="0" i="0" dirty="0" err="1">
                <a:solidFill>
                  <a:srgbClr val="333333"/>
                </a:solidFill>
                <a:effectLst/>
                <a:latin typeface="나눔고딕코딩"/>
              </a:rPr>
              <a:t>베푸소서</a:t>
            </a:r>
            <a:r>
              <a:rPr lang="en-US" altLang="ko-KR" sz="1050" b="0" i="0" dirty="0">
                <a:solidFill>
                  <a:srgbClr val="333333"/>
                </a:solidFill>
                <a:effectLst/>
                <a:latin typeface="나눔고딕코딩"/>
              </a:rPr>
              <a:t>.</a:t>
            </a:r>
            <a:endParaRPr lang="ko-KR" altLang="en-US" sz="1050" b="0" i="0" dirty="0">
              <a:solidFill>
                <a:srgbClr val="333333"/>
              </a:solidFill>
              <a:effectLst/>
              <a:latin typeface="NanumBarunGothic"/>
            </a:endParaRPr>
          </a:p>
          <a:p>
            <a:pPr marL="0" indent="0" algn="just" fontAlgn="t">
              <a:lnSpc>
                <a:spcPct val="100000"/>
              </a:lnSpc>
              <a:buNone/>
            </a:pPr>
            <a:r>
              <a:rPr lang="ko-KR" altLang="en-US" sz="1050" b="0" i="0" dirty="0">
                <a:solidFill>
                  <a:srgbClr val="333333"/>
                </a:solidFill>
                <a:effectLst/>
                <a:latin typeface="나눔고딕코딩"/>
              </a:rPr>
              <a:t>매일 뉴스 헤드라인은 이스라엘에 대한 하마스의 공격 이후 가자 지구에서 일어나는 일들로 가득 차 있습니다</a:t>
            </a:r>
            <a:r>
              <a:rPr lang="en-US" altLang="ko-KR" sz="1050" b="0" i="0" dirty="0">
                <a:solidFill>
                  <a:srgbClr val="333333"/>
                </a:solidFill>
                <a:effectLst/>
                <a:latin typeface="나눔고딕코딩"/>
              </a:rPr>
              <a:t>. </a:t>
            </a:r>
            <a:r>
              <a:rPr lang="ko-KR" altLang="en-US" sz="1050" b="0" i="0" dirty="0">
                <a:solidFill>
                  <a:srgbClr val="333333"/>
                </a:solidFill>
                <a:effectLst/>
                <a:latin typeface="나눔고딕코딩"/>
              </a:rPr>
              <a:t>이 공격으로 약 </a:t>
            </a:r>
            <a:r>
              <a:rPr lang="en-US" altLang="ko-KR" sz="1050" b="0" i="0" dirty="0">
                <a:solidFill>
                  <a:srgbClr val="333333"/>
                </a:solidFill>
                <a:effectLst/>
                <a:latin typeface="나눔고딕코딩"/>
              </a:rPr>
              <a:t>1,200</a:t>
            </a:r>
            <a:r>
              <a:rPr lang="ko-KR" altLang="en-US" sz="1050" b="0" i="0" dirty="0">
                <a:solidFill>
                  <a:srgbClr val="333333"/>
                </a:solidFill>
                <a:effectLst/>
                <a:latin typeface="나눔고딕코딩"/>
              </a:rPr>
              <a:t>명의 이스라엘 사람들과 외국인들이 사망했으며</a:t>
            </a:r>
            <a:r>
              <a:rPr lang="en-US" altLang="ko-KR" sz="1050" b="0" i="0" dirty="0">
                <a:solidFill>
                  <a:srgbClr val="333333"/>
                </a:solidFill>
                <a:effectLst/>
                <a:latin typeface="나눔고딕코딩"/>
              </a:rPr>
              <a:t>, </a:t>
            </a:r>
            <a:r>
              <a:rPr lang="ko-KR" altLang="en-US" sz="1050" b="0" i="0" dirty="0">
                <a:solidFill>
                  <a:srgbClr val="333333"/>
                </a:solidFill>
                <a:effectLst/>
                <a:latin typeface="나눔고딕코딩"/>
              </a:rPr>
              <a:t>대부분은 시민들입니다</a:t>
            </a:r>
            <a:r>
              <a:rPr lang="en-US" altLang="ko-KR" sz="1050" b="0" i="0" dirty="0">
                <a:solidFill>
                  <a:srgbClr val="333333"/>
                </a:solidFill>
                <a:effectLst/>
                <a:latin typeface="나눔고딕코딩"/>
              </a:rPr>
              <a:t>.</a:t>
            </a:r>
            <a:endParaRPr lang="ko-KR" altLang="en-US" sz="1050" b="0" i="0" dirty="0">
              <a:solidFill>
                <a:srgbClr val="333333"/>
              </a:solidFill>
              <a:effectLst/>
              <a:latin typeface="NanumBarunGothic"/>
            </a:endParaRPr>
          </a:p>
          <a:p>
            <a:pPr marL="0" indent="0" algn="just" fontAlgn="t">
              <a:lnSpc>
                <a:spcPct val="100000"/>
              </a:lnSpc>
              <a:buNone/>
            </a:pPr>
            <a:r>
              <a:rPr lang="ko-KR" altLang="en-US" sz="1050" b="0" i="0" dirty="0">
                <a:solidFill>
                  <a:srgbClr val="333333"/>
                </a:solidFill>
                <a:effectLst/>
                <a:latin typeface="나눔고딕코딩"/>
              </a:rPr>
              <a:t>가자 지구의 사람들은 이스라엘 군대의 지속적인 폭격과 총격으로 고통받고 있습니다</a:t>
            </a:r>
            <a:r>
              <a:rPr lang="en-US" altLang="ko-KR" sz="1050" b="0" i="0" dirty="0">
                <a:solidFill>
                  <a:srgbClr val="333333"/>
                </a:solidFill>
                <a:effectLst/>
                <a:latin typeface="나눔고딕코딩"/>
              </a:rPr>
              <a:t>. </a:t>
            </a:r>
            <a:r>
              <a:rPr lang="ko-KR" altLang="en-US" sz="1050" b="0" i="0" dirty="0">
                <a:solidFill>
                  <a:srgbClr val="333333"/>
                </a:solidFill>
                <a:effectLst/>
                <a:latin typeface="나눔고딕코딩"/>
              </a:rPr>
              <a:t>이스라엘군은 하마스와 하마스 인프라 파괴를 목표로 한다고 말하지만</a:t>
            </a:r>
            <a:r>
              <a:rPr lang="en-US" altLang="ko-KR" sz="1050" b="0" i="0" dirty="0">
                <a:solidFill>
                  <a:srgbClr val="333333"/>
                </a:solidFill>
                <a:effectLst/>
                <a:latin typeface="나눔고딕코딩"/>
              </a:rPr>
              <a:t>, </a:t>
            </a:r>
            <a:r>
              <a:rPr lang="ko-KR" altLang="en-US" sz="1050" b="0" i="0" dirty="0">
                <a:solidFill>
                  <a:srgbClr val="333333"/>
                </a:solidFill>
                <a:effectLst/>
                <a:latin typeface="나눔고딕코딩"/>
              </a:rPr>
              <a:t>많은 민간인들이 부상을 입거나 사망합니다</a:t>
            </a:r>
            <a:r>
              <a:rPr lang="en-US" altLang="ko-KR" sz="1050" b="0" i="0" dirty="0">
                <a:solidFill>
                  <a:srgbClr val="333333"/>
                </a:solidFill>
                <a:effectLst/>
                <a:latin typeface="나눔고딕코딩"/>
              </a:rPr>
              <a:t>. </a:t>
            </a:r>
            <a:r>
              <a:rPr lang="ko-KR" altLang="en-US" sz="1050" b="0" i="0" dirty="0">
                <a:solidFill>
                  <a:srgbClr val="333333"/>
                </a:solidFill>
                <a:effectLst/>
                <a:latin typeface="나눔고딕코딩"/>
              </a:rPr>
              <a:t>병원 주변의 상황은 이제 매일 뉴스에서 다루고 있습니다</a:t>
            </a:r>
            <a:r>
              <a:rPr lang="en-US" altLang="ko-KR" sz="1050" b="0" i="0" dirty="0">
                <a:solidFill>
                  <a:srgbClr val="333333"/>
                </a:solidFill>
                <a:effectLst/>
                <a:latin typeface="나눔고딕코딩"/>
              </a:rPr>
              <a:t>.</a:t>
            </a:r>
          </a:p>
          <a:p>
            <a:pPr marL="0" indent="0" algn="just" fontAlgn="t">
              <a:lnSpc>
                <a:spcPct val="100000"/>
              </a:lnSpc>
              <a:buNone/>
            </a:pPr>
            <a:r>
              <a:rPr lang="ko-KR" altLang="en-US" sz="1050" b="0" i="0" dirty="0">
                <a:solidFill>
                  <a:srgbClr val="333333"/>
                </a:solidFill>
                <a:effectLst/>
                <a:latin typeface="나눔고딕코딩"/>
              </a:rPr>
              <a:t>가자 시티의 작은 기독교 공동체는 어떠한 상황인가요</a:t>
            </a:r>
            <a:r>
              <a:rPr lang="en-US" altLang="ko-KR" sz="1050" b="0" i="0" dirty="0">
                <a:solidFill>
                  <a:srgbClr val="333333"/>
                </a:solidFill>
                <a:effectLst/>
                <a:latin typeface="나눔고딕코딩"/>
              </a:rPr>
              <a:t>? </a:t>
            </a:r>
            <a:r>
              <a:rPr lang="ko-KR" altLang="en-US" sz="1050" b="0" i="0" dirty="0">
                <a:solidFill>
                  <a:srgbClr val="333333"/>
                </a:solidFill>
                <a:effectLst/>
                <a:latin typeface="나눔고딕코딩"/>
              </a:rPr>
              <a:t>대부분의 사람들은 가톨릭과 그리스 정교회 건물에서 피난처를 찾고 있습니다</a:t>
            </a:r>
            <a:r>
              <a:rPr lang="en-US" altLang="ko-KR" sz="1050" b="0" i="0" dirty="0">
                <a:solidFill>
                  <a:srgbClr val="333333"/>
                </a:solidFill>
                <a:effectLst/>
                <a:latin typeface="나눔고딕코딩"/>
              </a:rPr>
              <a:t>.</a:t>
            </a:r>
            <a:endParaRPr lang="ko-KR" altLang="en-US" sz="1050" b="0" i="0" dirty="0">
              <a:solidFill>
                <a:srgbClr val="333333"/>
              </a:solidFill>
              <a:effectLst/>
              <a:latin typeface="NanumBarunGothic"/>
            </a:endParaRPr>
          </a:p>
          <a:p>
            <a:pPr marL="0" indent="0" algn="just" fontAlgn="t">
              <a:lnSpc>
                <a:spcPct val="100000"/>
              </a:lnSpc>
              <a:buNone/>
            </a:pPr>
            <a:r>
              <a:rPr lang="ko-KR" altLang="en-US" sz="1050" b="0" i="0" dirty="0">
                <a:solidFill>
                  <a:srgbClr val="333333"/>
                </a:solidFill>
                <a:effectLst/>
                <a:latin typeface="나눔고딕코딩"/>
              </a:rPr>
              <a:t>일요일 아침</a:t>
            </a:r>
            <a:r>
              <a:rPr lang="en-US" altLang="ko-KR" sz="1050" b="0" i="0" dirty="0">
                <a:solidFill>
                  <a:srgbClr val="333333"/>
                </a:solidFill>
                <a:effectLst/>
                <a:latin typeface="나눔고딕코딩"/>
              </a:rPr>
              <a:t>, </a:t>
            </a:r>
            <a:r>
              <a:rPr lang="ko-KR" altLang="en-US" sz="1050" b="0" i="0" dirty="0">
                <a:solidFill>
                  <a:srgbClr val="333333"/>
                </a:solidFill>
                <a:effectLst/>
                <a:latin typeface="나눔고딕코딩"/>
              </a:rPr>
              <a:t>교회에서 피난을 찾은 그리스도인 중 한 명이 샤워를 하려고 집으로 갔습니다</a:t>
            </a:r>
            <a:r>
              <a:rPr lang="en-US" altLang="ko-KR" sz="1050" b="0" i="0" dirty="0">
                <a:solidFill>
                  <a:srgbClr val="333333"/>
                </a:solidFill>
                <a:effectLst/>
                <a:latin typeface="나눔고딕코딩"/>
              </a:rPr>
              <a:t>. </a:t>
            </a:r>
            <a:r>
              <a:rPr lang="ko-KR" altLang="en-US" sz="1050" b="0" i="0" dirty="0">
                <a:solidFill>
                  <a:srgbClr val="333333"/>
                </a:solidFill>
                <a:effectLst/>
                <a:latin typeface="나눔고딕코딩"/>
              </a:rPr>
              <a:t>집으로 가던 중 이 음악 교사는 폭격으로 다리에 부상을 입었습니다</a:t>
            </a:r>
            <a:r>
              <a:rPr lang="en-US" altLang="ko-KR" sz="1050" b="0" i="0" dirty="0">
                <a:solidFill>
                  <a:srgbClr val="333333"/>
                </a:solidFill>
                <a:effectLst/>
                <a:latin typeface="나눔고딕코딩"/>
              </a:rPr>
              <a:t>. </a:t>
            </a:r>
            <a:r>
              <a:rPr lang="ko-KR" altLang="en-US" sz="1050" b="0" i="0" dirty="0">
                <a:solidFill>
                  <a:srgbClr val="333333"/>
                </a:solidFill>
                <a:effectLst/>
                <a:latin typeface="나눔고딕코딩"/>
              </a:rPr>
              <a:t>이 </a:t>
            </a:r>
            <a:r>
              <a:rPr lang="en-US" altLang="ko-KR" sz="1050" b="0" i="0" dirty="0">
                <a:solidFill>
                  <a:srgbClr val="333333"/>
                </a:solidFill>
                <a:effectLst/>
                <a:latin typeface="나눔고딕코딩"/>
              </a:rPr>
              <a:t>80</a:t>
            </a:r>
            <a:r>
              <a:rPr lang="ko-KR" altLang="en-US" sz="1050" b="0" i="0" dirty="0">
                <a:solidFill>
                  <a:srgbClr val="333333"/>
                </a:solidFill>
                <a:effectLst/>
                <a:latin typeface="나눔고딕코딩"/>
              </a:rPr>
              <a:t>세의 여성은 넘어져 혼자 일어날 수 없었습니다</a:t>
            </a:r>
            <a:r>
              <a:rPr lang="en-US" altLang="ko-KR" sz="1050" b="0" i="0" dirty="0">
                <a:solidFill>
                  <a:srgbClr val="333333"/>
                </a:solidFill>
                <a:effectLst/>
                <a:latin typeface="나눔고딕코딩"/>
              </a:rPr>
              <a:t>. </a:t>
            </a:r>
            <a:r>
              <a:rPr lang="ko-KR" altLang="en-US" sz="1050" b="0" i="0" dirty="0">
                <a:solidFill>
                  <a:srgbClr val="333333"/>
                </a:solidFill>
                <a:effectLst/>
                <a:latin typeface="나눔고딕코딩"/>
              </a:rPr>
              <a:t>총격과 폭격의 위험으로 인해 아무도 그녀에게 다가갈 수 없었습니다</a:t>
            </a:r>
            <a:r>
              <a:rPr lang="en-US" altLang="ko-KR" sz="1050" b="0" i="0" dirty="0">
                <a:solidFill>
                  <a:srgbClr val="333333"/>
                </a:solidFill>
                <a:effectLst/>
                <a:latin typeface="나눔고딕코딩"/>
              </a:rPr>
              <a:t>. </a:t>
            </a:r>
            <a:r>
              <a:rPr lang="ko-KR" altLang="en-US" sz="1050" b="0" i="0" dirty="0">
                <a:solidFill>
                  <a:srgbClr val="333333"/>
                </a:solidFill>
                <a:effectLst/>
                <a:latin typeface="나눔고딕코딩"/>
              </a:rPr>
              <a:t>그녀는 거리에서 피를 흘리며 죽을 때까지 거기에 머물렀습니다</a:t>
            </a:r>
            <a:r>
              <a:rPr lang="en-US" altLang="ko-KR" sz="1050" b="0" i="0" dirty="0">
                <a:solidFill>
                  <a:srgbClr val="333333"/>
                </a:solidFill>
                <a:effectLst/>
                <a:latin typeface="나눔고딕코딩"/>
              </a:rPr>
              <a:t>.</a:t>
            </a:r>
            <a:endParaRPr lang="ko-KR" altLang="en-US" sz="1050" b="0" i="0" dirty="0">
              <a:solidFill>
                <a:srgbClr val="333333"/>
              </a:solidFill>
              <a:effectLst/>
              <a:latin typeface="NanumBarunGothic"/>
            </a:endParaRPr>
          </a:p>
          <a:p>
            <a:pPr marL="0" indent="0" algn="just" fontAlgn="t">
              <a:lnSpc>
                <a:spcPct val="100000"/>
              </a:lnSpc>
              <a:buNone/>
            </a:pPr>
            <a:r>
              <a:rPr lang="ko-KR" altLang="en-US" sz="1050" b="0" i="0" dirty="0">
                <a:solidFill>
                  <a:srgbClr val="333333"/>
                </a:solidFill>
                <a:effectLst/>
                <a:latin typeface="나눔고딕코딩"/>
              </a:rPr>
              <a:t>전쟁으로 이미 </a:t>
            </a:r>
            <a:r>
              <a:rPr lang="en-US" altLang="ko-KR" sz="1050" b="0" i="0" dirty="0">
                <a:solidFill>
                  <a:srgbClr val="333333"/>
                </a:solidFill>
                <a:effectLst/>
                <a:latin typeface="나눔고딕코딩"/>
              </a:rPr>
              <a:t>10,000</a:t>
            </a:r>
            <a:r>
              <a:rPr lang="ko-KR" altLang="en-US" sz="1050" b="0" i="0" dirty="0">
                <a:solidFill>
                  <a:srgbClr val="333333"/>
                </a:solidFill>
                <a:effectLst/>
                <a:latin typeface="나눔고딕코딩"/>
              </a:rPr>
              <a:t>명 이상의 가자 사람들이 목숨을 잃었고</a:t>
            </a:r>
            <a:r>
              <a:rPr lang="en-US" altLang="ko-KR" sz="1050" b="0" i="0" dirty="0">
                <a:solidFill>
                  <a:srgbClr val="333333"/>
                </a:solidFill>
                <a:effectLst/>
                <a:latin typeface="나눔고딕코딩"/>
              </a:rPr>
              <a:t>, </a:t>
            </a:r>
            <a:r>
              <a:rPr lang="ko-KR" altLang="en-US" sz="1050" b="0" i="0" dirty="0">
                <a:solidFill>
                  <a:srgbClr val="333333"/>
                </a:solidFill>
                <a:effectLst/>
                <a:latin typeface="나눔고딕코딩"/>
              </a:rPr>
              <a:t>그 중 많은 수가 어린이와 여성들입니다</a:t>
            </a:r>
            <a:r>
              <a:rPr lang="en-US" altLang="ko-KR" sz="1050" b="0" i="0" dirty="0">
                <a:solidFill>
                  <a:srgbClr val="333333"/>
                </a:solidFill>
                <a:effectLst/>
                <a:latin typeface="나눔고딕코딩"/>
              </a:rPr>
              <a:t>. </a:t>
            </a:r>
            <a:r>
              <a:rPr lang="ko-KR" altLang="en-US" sz="1050" b="0" i="0" dirty="0">
                <a:solidFill>
                  <a:srgbClr val="333333"/>
                </a:solidFill>
                <a:effectLst/>
                <a:latin typeface="나눔고딕코딩"/>
              </a:rPr>
              <a:t>지금까지 알려진 바로는 </a:t>
            </a:r>
            <a:r>
              <a:rPr lang="en-US" altLang="ko-KR" sz="1050" b="0" i="0" dirty="0">
                <a:solidFill>
                  <a:srgbClr val="333333"/>
                </a:solidFill>
                <a:effectLst/>
                <a:latin typeface="나눔고딕코딩"/>
              </a:rPr>
              <a:t>21</a:t>
            </a:r>
            <a:r>
              <a:rPr lang="ko-KR" altLang="en-US" sz="1050" b="0" i="0" dirty="0">
                <a:solidFill>
                  <a:srgbClr val="333333"/>
                </a:solidFill>
                <a:effectLst/>
                <a:latin typeface="나눔고딕코딩"/>
              </a:rPr>
              <a:t>명의 기독교인이 이 전쟁으로 사망했습니다</a:t>
            </a:r>
            <a:r>
              <a:rPr lang="en-US" altLang="ko-KR" sz="1050" b="0" i="0" dirty="0">
                <a:solidFill>
                  <a:srgbClr val="333333"/>
                </a:solidFill>
                <a:effectLst/>
                <a:latin typeface="나눔고딕코딩"/>
              </a:rPr>
              <a:t>. </a:t>
            </a:r>
            <a:r>
              <a:rPr lang="ko-KR" altLang="en-US" sz="1050" b="0" i="0" dirty="0">
                <a:solidFill>
                  <a:srgbClr val="333333"/>
                </a:solidFill>
                <a:effectLst/>
                <a:latin typeface="나눔고딕코딩"/>
              </a:rPr>
              <a:t>사랑하는 이들을 잃은 이들에게 주님이 위로를 주시도록 기도해 주세요</a:t>
            </a:r>
            <a:r>
              <a:rPr lang="en-US" altLang="ko-KR" sz="1050" b="0" i="0" dirty="0">
                <a:solidFill>
                  <a:srgbClr val="333333"/>
                </a:solidFill>
                <a:effectLst/>
                <a:latin typeface="나눔고딕코딩"/>
              </a:rPr>
              <a:t>.</a:t>
            </a:r>
            <a:endParaRPr lang="ko-KR" altLang="en-US" sz="1050" b="0" i="0" dirty="0">
              <a:solidFill>
                <a:srgbClr val="333333"/>
              </a:solidFill>
              <a:effectLst/>
              <a:latin typeface="NanumBarunGothic"/>
            </a:endParaRPr>
          </a:p>
          <a:p>
            <a:pPr marL="0" indent="0" algn="just" fontAlgn="t">
              <a:lnSpc>
                <a:spcPct val="100000"/>
              </a:lnSpc>
              <a:buNone/>
            </a:pPr>
            <a:r>
              <a:rPr lang="ko-KR" altLang="en-US" sz="1050" b="0" i="0" dirty="0">
                <a:solidFill>
                  <a:srgbClr val="333333"/>
                </a:solidFill>
                <a:effectLst/>
                <a:latin typeface="나눔고딕코딩"/>
              </a:rPr>
              <a:t>가자 시티에 남아 있는 기독교인들을 위해</a:t>
            </a:r>
            <a:r>
              <a:rPr lang="en-US" altLang="ko-KR" sz="1050" b="0" i="0" dirty="0">
                <a:solidFill>
                  <a:srgbClr val="333333"/>
                </a:solidFill>
                <a:effectLst/>
                <a:latin typeface="나눔고딕코딩"/>
              </a:rPr>
              <a:t>, </a:t>
            </a:r>
            <a:r>
              <a:rPr lang="ko-KR" altLang="en-US" sz="1050" b="0" i="0" dirty="0">
                <a:solidFill>
                  <a:srgbClr val="333333"/>
                </a:solidFill>
                <a:effectLst/>
                <a:latin typeface="나눔고딕코딩"/>
              </a:rPr>
              <a:t>교회 건물들이 전쟁이 끝날 때까지 안전한 장소가 되기를 기도해 주세요</a:t>
            </a:r>
            <a:r>
              <a:rPr lang="en-US" altLang="ko-KR" sz="1050" b="0" i="0" dirty="0">
                <a:solidFill>
                  <a:srgbClr val="333333"/>
                </a:solidFill>
                <a:effectLst/>
                <a:latin typeface="나눔고딕코딩"/>
              </a:rPr>
              <a:t>. </a:t>
            </a:r>
            <a:r>
              <a:rPr lang="ko-KR" altLang="en-US" sz="1050" b="0" i="0" dirty="0">
                <a:solidFill>
                  <a:srgbClr val="333333"/>
                </a:solidFill>
                <a:effectLst/>
                <a:latin typeface="나눔고딕코딩"/>
              </a:rPr>
              <a:t>또한 이슬람에서 예수를 따르게 된 사람들을 위해서도 기도해 주세요</a:t>
            </a:r>
            <a:r>
              <a:rPr lang="en-US" altLang="ko-KR" sz="1050" b="0" i="0" dirty="0">
                <a:solidFill>
                  <a:srgbClr val="333333"/>
                </a:solidFill>
                <a:effectLst/>
                <a:latin typeface="나눔고딕코딩"/>
              </a:rPr>
              <a:t>. </a:t>
            </a:r>
            <a:r>
              <a:rPr lang="ko-KR" altLang="en-US" sz="1050" b="0" i="0" dirty="0">
                <a:solidFill>
                  <a:srgbClr val="333333"/>
                </a:solidFill>
                <a:effectLst/>
                <a:latin typeface="나눔고딕코딩"/>
              </a:rPr>
              <a:t>그들은 종종 더 고립됩니다</a:t>
            </a:r>
            <a:r>
              <a:rPr lang="en-US" altLang="ko-KR" sz="1050" b="0" i="0" dirty="0">
                <a:solidFill>
                  <a:srgbClr val="333333"/>
                </a:solidFill>
                <a:effectLst/>
                <a:latin typeface="나눔고딕코딩"/>
              </a:rPr>
              <a:t>. </a:t>
            </a:r>
            <a:r>
              <a:rPr lang="ko-KR" altLang="en-US" sz="1050" b="0" i="0" dirty="0">
                <a:solidFill>
                  <a:srgbClr val="333333"/>
                </a:solidFill>
                <a:effectLst/>
                <a:latin typeface="나눔고딕코딩"/>
              </a:rPr>
              <a:t>하마스에 의해 억류된 인질들을 위해서도 계속 기도해 주세요</a:t>
            </a:r>
            <a:r>
              <a:rPr lang="en-US" altLang="ko-KR" sz="1050" b="0" i="0" dirty="0">
                <a:solidFill>
                  <a:srgbClr val="333333"/>
                </a:solidFill>
                <a:effectLst/>
                <a:latin typeface="나눔고딕코딩"/>
              </a:rPr>
              <a:t>. </a:t>
            </a:r>
            <a:r>
              <a:rPr lang="ko-KR" altLang="en-US" sz="1050" b="0" i="0" dirty="0">
                <a:solidFill>
                  <a:srgbClr val="333333"/>
                </a:solidFill>
                <a:effectLst/>
                <a:latin typeface="나눔고딕코딩"/>
              </a:rPr>
              <a:t>그들의 석방과 물론 이 전쟁의 종식을 위해 기도해 주세요</a:t>
            </a:r>
            <a:r>
              <a:rPr lang="en-US" altLang="ko-KR" sz="1050" b="0" i="0" dirty="0">
                <a:solidFill>
                  <a:srgbClr val="333333"/>
                </a:solidFill>
                <a:effectLst/>
                <a:latin typeface="나눔고딕코딩"/>
              </a:rPr>
              <a:t>.</a:t>
            </a:r>
            <a:r>
              <a:rPr lang="ko-KR" altLang="en-US" sz="1050" b="0" i="0" dirty="0">
                <a:solidFill>
                  <a:srgbClr val="333333"/>
                </a:solidFill>
                <a:effectLst/>
                <a:latin typeface="NanumBarunGothic"/>
              </a:rPr>
              <a:t> </a:t>
            </a:r>
          </a:p>
          <a:p>
            <a:pPr algn="l" fontAlgn="t">
              <a:lnSpc>
                <a:spcPct val="100000"/>
              </a:lnSpc>
            </a:pPr>
            <a:endParaRPr lang="ko-KR" altLang="en-US" sz="1000" b="0" i="0" dirty="0">
              <a:solidFill>
                <a:srgbClr val="333333"/>
              </a:solidFill>
              <a:effectLst/>
              <a:latin typeface="NanumBarunGothic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1312D9BD-DC27-46DC-9C76-8EE3FDD42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086" y="554927"/>
            <a:ext cx="8079088" cy="558307"/>
          </a:xfrm>
        </p:spPr>
        <p:txBody>
          <a:bodyPr rtlCol="0">
            <a:noAutofit/>
          </a:bodyPr>
          <a:lstStyle/>
          <a:p>
            <a:pPr algn="l" rtl="0"/>
            <a:r>
              <a:rPr lang="en-US" altLang="ko-KR" sz="2000" dirty="0"/>
              <a:t>#</a:t>
            </a:r>
            <a:r>
              <a:rPr lang="ko-KR" altLang="en-US" sz="2000" dirty="0"/>
              <a:t>중동</a:t>
            </a:r>
            <a:r>
              <a:rPr lang="en-US" altLang="ko-KR" sz="2000" dirty="0"/>
              <a:t>: </a:t>
            </a:r>
            <a:r>
              <a:rPr lang="ko-KR" altLang="en-US" sz="2000" dirty="0"/>
              <a:t>팔레스타인</a:t>
            </a:r>
            <a:r>
              <a:rPr lang="en-US" altLang="ko-KR" sz="2000" dirty="0"/>
              <a:t>/</a:t>
            </a:r>
            <a:r>
              <a:rPr lang="ko-KR" altLang="en-US" sz="2000" dirty="0"/>
              <a:t>이스라엘을 위한 기도 </a:t>
            </a:r>
            <a:endParaRPr lang="ko-KR" altLang="en-US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날짜 개체 틀 30">
            <a:extLst>
              <a:ext uri="{FF2B5EF4-FFF2-40B4-BE49-F238E27FC236}">
                <a16:creationId xmlns:a16="http://schemas.microsoft.com/office/drawing/2014/main" id="{3357F65D-3D58-480C-B301-77A72059929A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099335" y="6421526"/>
            <a:ext cx="3322638" cy="365125"/>
          </a:xfrm>
        </p:spPr>
        <p:txBody>
          <a:bodyPr rtlCol="0"/>
          <a:lstStyle/>
          <a:p>
            <a:r>
              <a:rPr lang="ko-KR" altLang="en-US" sz="10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계 박해 받는 교회를 위한 오픈도어 기도회</a:t>
            </a:r>
            <a:endParaRPr lang="en-US" altLang="ko-KR" sz="1000" dirty="0">
              <a:solidFill>
                <a:schemeClr val="bg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rtl="0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바닥글 개체 틀 31">
            <a:extLst>
              <a:ext uri="{FF2B5EF4-FFF2-40B4-BE49-F238E27FC236}">
                <a16:creationId xmlns:a16="http://schemas.microsoft.com/office/drawing/2014/main" id="{E8F197E9-9EE5-4C27-93B9-2E44E0ED5AC3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1500027" cy="365125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23-11-21</a:t>
            </a:r>
            <a:endParaRPr lang="ko-KR" altLang="ko-KR" dirty="0"/>
          </a:p>
        </p:txBody>
      </p:sp>
      <p:sp>
        <p:nvSpPr>
          <p:cNvPr id="33" name="슬라이드 번호 개체 틀 32">
            <a:extLst>
              <a:ext uri="{FF2B5EF4-FFF2-40B4-BE49-F238E27FC236}">
                <a16:creationId xmlns:a16="http://schemas.microsoft.com/office/drawing/2014/main" id="{8D0E8400-C1CB-4DB2-BF78-421C9EECDC7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777538" y="6356350"/>
            <a:ext cx="1414462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27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D4ACB3B8-2883-2C03-0DB2-756894D0C5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258688" y="1590972"/>
            <a:ext cx="2722145" cy="178890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9D1B9310-7209-789D-0940-127DBFE9477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258687" y="3429000"/>
            <a:ext cx="2722145" cy="20416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2B17599-AE47-6D45-8BBF-1BBA3D9943F0}"/>
              </a:ext>
            </a:extLst>
          </p:cNvPr>
          <p:cNvSpPr txBox="1"/>
          <p:nvPr/>
        </p:nvSpPr>
        <p:spPr>
          <a:xfrm>
            <a:off x="9290649" y="1590972"/>
            <a:ext cx="2501660" cy="3626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 latinLnBrk="1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ko-KR" altLang="en-US" sz="1000" b="0" i="0" dirty="0">
                <a:solidFill>
                  <a:srgbClr val="333333"/>
                </a:solidFill>
                <a:effectLst/>
                <a:latin typeface="나눔고딕코딩"/>
              </a:rPr>
              <a:t>이 끔찍한 전쟁으로 고통받는 모든 이들을 위해 기도해 주십시오</a:t>
            </a:r>
            <a:r>
              <a:rPr lang="en-US" altLang="ko-KR" sz="1000" b="0" i="0" dirty="0">
                <a:solidFill>
                  <a:srgbClr val="333333"/>
                </a:solidFill>
                <a:effectLst/>
                <a:latin typeface="나눔고딕코딩"/>
              </a:rPr>
              <a:t>. </a:t>
            </a:r>
            <a:r>
              <a:rPr lang="ko-KR" altLang="en-US" sz="1000" b="0" i="0" dirty="0">
                <a:solidFill>
                  <a:srgbClr val="333333"/>
                </a:solidFill>
                <a:effectLst/>
                <a:latin typeface="나눔고딕코딩"/>
              </a:rPr>
              <a:t>특히 사망한 형제자매님들의 가족을 위해</a:t>
            </a:r>
            <a:r>
              <a:rPr lang="en-US" altLang="ko-KR" sz="1000" b="0" i="0" dirty="0">
                <a:solidFill>
                  <a:srgbClr val="333333"/>
                </a:solidFill>
                <a:effectLst/>
                <a:latin typeface="나눔고딕코딩"/>
              </a:rPr>
              <a:t>, </a:t>
            </a:r>
            <a:r>
              <a:rPr lang="ko-KR" altLang="en-US" sz="1000" b="0" i="0" dirty="0">
                <a:solidFill>
                  <a:srgbClr val="333333"/>
                </a:solidFill>
                <a:effectLst/>
                <a:latin typeface="나눔고딕코딩"/>
              </a:rPr>
              <a:t>가자 지구의 교회 건물에서 피난처를 찾은 이들을 위해서 기도해 주세요</a:t>
            </a:r>
            <a:r>
              <a:rPr lang="en-US" altLang="ko-KR" sz="1000" b="0" i="0" dirty="0">
                <a:solidFill>
                  <a:srgbClr val="333333"/>
                </a:solidFill>
                <a:effectLst/>
                <a:latin typeface="나눔고딕코딩"/>
              </a:rPr>
              <a:t>.</a:t>
            </a:r>
          </a:p>
          <a:p>
            <a:pPr marL="342900" lvl="0" indent="-342900" algn="just" latinLnBrk="1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ko-KR" altLang="en-US" sz="1100" b="0" i="0" dirty="0">
                <a:solidFill>
                  <a:srgbClr val="333333"/>
                </a:solidFill>
                <a:effectLst/>
                <a:latin typeface="나눔고딕코딩"/>
              </a:rPr>
              <a:t>이슬람에서 예수를 따르게 된 사람들은 전쟁 안에서 더욱 고립되고 있습니다</a:t>
            </a:r>
            <a:r>
              <a:rPr lang="en-US" altLang="ko-KR" sz="1100" b="0" i="0" dirty="0">
                <a:solidFill>
                  <a:srgbClr val="333333"/>
                </a:solidFill>
                <a:effectLst/>
                <a:latin typeface="나눔고딕코딩"/>
              </a:rPr>
              <a:t>. </a:t>
            </a:r>
            <a:r>
              <a:rPr lang="ko-KR" altLang="en-US" sz="1100" b="0" i="0" dirty="0">
                <a:solidFill>
                  <a:srgbClr val="333333"/>
                </a:solidFill>
                <a:effectLst/>
                <a:latin typeface="나눔고딕코딩"/>
              </a:rPr>
              <a:t>이들이 어려움 속에서도 예수님의 사랑과 위로를 계속 받으며 끝까지 신앙을 지키며 건강할 수 있도록 기도해 주세요</a:t>
            </a:r>
            <a:endParaRPr lang="en-US" altLang="ko-KR" sz="1100" b="0" i="0" dirty="0">
              <a:solidFill>
                <a:srgbClr val="333333"/>
              </a:solidFill>
              <a:effectLst/>
              <a:latin typeface="나눔고딕코딩"/>
            </a:endParaRPr>
          </a:p>
          <a:p>
            <a:pPr marL="342900" lvl="0" indent="-342900" algn="just" latinLnBrk="1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ko-KR" altLang="en-US" sz="1100" b="0" i="0" dirty="0">
                <a:solidFill>
                  <a:srgbClr val="333333"/>
                </a:solidFill>
                <a:effectLst/>
                <a:latin typeface="나눔고딕코딩"/>
              </a:rPr>
              <a:t>전쟁의 인질로 잡혀간 이들이 속히 풀려날 수 있도록 기도해주세요</a:t>
            </a:r>
            <a:r>
              <a:rPr lang="en-US" altLang="ko-KR" sz="1100" b="0" i="0" dirty="0">
                <a:solidFill>
                  <a:srgbClr val="333333"/>
                </a:solidFill>
                <a:effectLst/>
                <a:latin typeface="나눔고딕코딩"/>
              </a:rPr>
              <a:t>. </a:t>
            </a:r>
            <a:r>
              <a:rPr lang="ko-KR" altLang="en-US" sz="1100" b="0" i="0" dirty="0">
                <a:solidFill>
                  <a:srgbClr val="333333"/>
                </a:solidFill>
                <a:effectLst/>
                <a:latin typeface="나눔고딕코딩"/>
              </a:rPr>
              <a:t>교회가 처음 시작된 이 곳에서 교회가 사라지지 않도록 기도해 주십시오</a:t>
            </a:r>
            <a:r>
              <a:rPr lang="en-US" altLang="ko-KR" sz="1100" b="0" i="0" dirty="0">
                <a:solidFill>
                  <a:srgbClr val="333333"/>
                </a:solidFill>
                <a:effectLst/>
                <a:latin typeface="나눔고딕코딩"/>
              </a:rPr>
              <a:t>. </a:t>
            </a:r>
            <a:r>
              <a:rPr lang="ko-KR" altLang="en-US" sz="1100" b="0" i="0" dirty="0">
                <a:solidFill>
                  <a:srgbClr val="333333"/>
                </a:solidFill>
                <a:effectLst/>
                <a:latin typeface="나눔고딕코딩"/>
              </a:rPr>
              <a:t>이 전쟁이 끝나기를 기도해 주십시오</a:t>
            </a:r>
            <a:r>
              <a:rPr lang="en-US" altLang="ko-KR" sz="1100" b="0" i="0" dirty="0">
                <a:solidFill>
                  <a:srgbClr val="333333"/>
                </a:solidFill>
                <a:effectLst/>
                <a:latin typeface="나눔고딕코딩"/>
              </a:rPr>
              <a:t>.</a:t>
            </a:r>
            <a:endParaRPr lang="ko-KR" altLang="ko-KR" sz="10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2016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2863D27-6846-2C47-E326-315C07902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6"/>
            <a:ext cx="10543032" cy="606416"/>
          </a:xfrm>
        </p:spPr>
        <p:txBody>
          <a:bodyPr>
            <a:normAutofit/>
          </a:bodyPr>
          <a:lstStyle/>
          <a:p>
            <a:r>
              <a:rPr lang="en-US" altLang="ko-KR" sz="2000" dirty="0"/>
              <a:t>#</a:t>
            </a:r>
            <a:r>
              <a:rPr lang="ko-KR" altLang="en-US" sz="2000" dirty="0"/>
              <a:t>동남아시아</a:t>
            </a:r>
            <a:r>
              <a:rPr lang="en-US" altLang="ko-KR" sz="2000" dirty="0"/>
              <a:t>: MBB</a:t>
            </a:r>
            <a:r>
              <a:rPr lang="ko-KR" altLang="en-US" sz="2000" dirty="0"/>
              <a:t>신자들을 위한 기도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FF61642-42E1-0ACB-3C3A-146F098312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0623" y="1825625"/>
            <a:ext cx="4255369" cy="448891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n-US" altLang="ko-KR" sz="10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cs typeface="Times New Roman" panose="02020603050405020304" pitchFamily="18" charset="0"/>
              </a:rPr>
              <a:t>11</a:t>
            </a:r>
            <a:r>
              <a:rPr lang="ko-KR" altLang="ko-KR" sz="1000" dirty="0">
                <a:solidFill>
                  <a:srgbClr val="000000"/>
                </a:solidFill>
                <a:effectLst/>
                <a:ea typeface="맑은 고딕" panose="020B0503020000020004" pitchFamily="50" charset="-127"/>
                <a:cs typeface="Times New Roman" panose="02020603050405020304" pitchFamily="18" charset="0"/>
              </a:rPr>
              <a:t>년 전</a:t>
            </a:r>
            <a:r>
              <a:rPr lang="en-US" altLang="ko-KR" sz="1000" dirty="0">
                <a:solidFill>
                  <a:srgbClr val="000000"/>
                </a:solidFill>
                <a:effectLst/>
                <a:ea typeface="맑은 고딕" panose="020B0503020000020004" pitchFamily="50" charset="-127"/>
                <a:cs typeface="Times New Roman" panose="02020603050405020304" pitchFamily="18" charset="0"/>
              </a:rPr>
              <a:t>,</a:t>
            </a:r>
            <a:r>
              <a:rPr lang="ko-KR" altLang="ko-KR" sz="1000" dirty="0">
                <a:solidFill>
                  <a:srgbClr val="000000"/>
                </a:solidFill>
                <a:effectLst/>
                <a:ea typeface="맑은 고딕" panose="020B0503020000020004" pitchFamily="50" charset="-127"/>
                <a:cs typeface="Times New Roman" panose="02020603050405020304" pitchFamily="18" charset="0"/>
              </a:rPr>
              <a:t> 그리스도 신앙으로 인한 적대감으로 고국을 떠나온 이란 이주민인 </a:t>
            </a:r>
            <a:r>
              <a:rPr lang="ko-KR" altLang="ko-KR" sz="1000" dirty="0" err="1">
                <a:solidFill>
                  <a:srgbClr val="000000"/>
                </a:solidFill>
                <a:effectLst/>
                <a:ea typeface="맑은 고딕" panose="020B0503020000020004" pitchFamily="50" charset="-127"/>
                <a:cs typeface="Times New Roman" panose="02020603050405020304" pitchFamily="18" charset="0"/>
              </a:rPr>
              <a:t>아르만</a:t>
            </a:r>
            <a:r>
              <a:rPr lang="en-US" altLang="ko-KR" sz="1000" dirty="0">
                <a:solidFill>
                  <a:srgbClr val="000000"/>
                </a:solidFill>
                <a:effectLst/>
                <a:ea typeface="맑은 고딕" panose="020B0503020000020004" pitchFamily="50" charset="-127"/>
                <a:cs typeface="Times New Roman" panose="02020603050405020304" pitchFamily="18" charset="0"/>
              </a:rPr>
              <a:t>(</a:t>
            </a:r>
            <a:r>
              <a:rPr lang="ko-KR" altLang="ko-KR" sz="1000" dirty="0">
                <a:solidFill>
                  <a:srgbClr val="000000"/>
                </a:solidFill>
                <a:effectLst/>
                <a:ea typeface="맑은 고딕" panose="020B0503020000020004" pitchFamily="50" charset="-127"/>
                <a:cs typeface="Times New Roman" panose="02020603050405020304" pitchFamily="18" charset="0"/>
              </a:rPr>
              <a:t>가명</a:t>
            </a:r>
            <a:r>
              <a:rPr lang="en-US" altLang="ko-KR" sz="1000" dirty="0">
                <a:solidFill>
                  <a:srgbClr val="000000"/>
                </a:solidFill>
                <a:effectLst/>
                <a:ea typeface="맑은 고딕" panose="020B0503020000020004" pitchFamily="50" charset="-127"/>
                <a:cs typeface="Times New Roman" panose="02020603050405020304" pitchFamily="18" charset="0"/>
              </a:rPr>
              <a:t>)</a:t>
            </a:r>
            <a:r>
              <a:rPr lang="ko-KR" altLang="en-US" sz="1000" dirty="0">
                <a:solidFill>
                  <a:srgbClr val="000000"/>
                </a:solidFill>
                <a:effectLst/>
                <a:ea typeface="맑은 고딕" panose="020B0503020000020004" pitchFamily="50" charset="-127"/>
                <a:cs typeface="Times New Roman" panose="02020603050405020304" pitchFamily="18" charset="0"/>
              </a:rPr>
              <a:t>은</a:t>
            </a:r>
            <a:r>
              <a:rPr lang="en-US" altLang="ko-KR" sz="10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cs typeface="Times New Roman" panose="02020603050405020304" pitchFamily="18" charset="0"/>
              </a:rPr>
              <a:t>“</a:t>
            </a:r>
            <a:r>
              <a:rPr lang="ko-KR" altLang="en-US" sz="10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저는 </a:t>
            </a:r>
            <a:r>
              <a:rPr lang="ko-KR" altLang="ko-KR" sz="1000" dirty="0">
                <a:solidFill>
                  <a:srgbClr val="000000"/>
                </a:solidFill>
                <a:effectLst/>
                <a:ea typeface="맑은 고딕" panose="020B0503020000020004" pitchFamily="50" charset="-127"/>
                <a:cs typeface="Times New Roman" panose="02020603050405020304" pitchFamily="18" charset="0"/>
              </a:rPr>
              <a:t>친구</a:t>
            </a:r>
            <a:r>
              <a:rPr lang="ko-KR" altLang="en-US" sz="1000" dirty="0">
                <a:solidFill>
                  <a:srgbClr val="000000"/>
                </a:solidFill>
                <a:effectLst/>
                <a:ea typeface="맑은 고딕" panose="020B0503020000020004" pitchFamily="50" charset="-127"/>
                <a:cs typeface="Times New Roman" panose="02020603050405020304" pitchFamily="18" charset="0"/>
              </a:rPr>
              <a:t>의 전도로 복음을 듣고</a:t>
            </a:r>
            <a:r>
              <a:rPr lang="en-US" altLang="ko-KR" sz="1000" dirty="0">
                <a:solidFill>
                  <a:srgbClr val="000000"/>
                </a:solidFill>
                <a:effectLst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000" dirty="0">
                <a:solidFill>
                  <a:srgbClr val="000000"/>
                </a:solidFill>
                <a:effectLst/>
                <a:ea typeface="맑은 고딕" panose="020B0503020000020004" pitchFamily="50" charset="-127"/>
                <a:cs typeface="Times New Roman" panose="02020603050405020304" pitchFamily="18" charset="0"/>
              </a:rPr>
              <a:t>주 예수그리스도를 받아들이기로 결단했어요</a:t>
            </a:r>
            <a:r>
              <a:rPr lang="en-US" altLang="ko-KR" sz="1000" dirty="0">
                <a:solidFill>
                  <a:srgbClr val="000000"/>
                </a:solidFill>
                <a:effectLst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000" dirty="0">
                <a:solidFill>
                  <a:srgbClr val="000000"/>
                </a:solidFill>
                <a:effectLst/>
                <a:ea typeface="맑은 고딕" panose="020B0503020000020004" pitchFamily="50" charset="-127"/>
                <a:cs typeface="Times New Roman" panose="02020603050405020304" pitchFamily="18" charset="0"/>
              </a:rPr>
              <a:t>그러나 제 가족들은 저의 결단을 반대했어요</a:t>
            </a:r>
            <a:r>
              <a:rPr lang="en-US" altLang="ko-KR" sz="1000" dirty="0">
                <a:solidFill>
                  <a:srgbClr val="000000"/>
                </a:solidFill>
                <a:effectLst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000" dirty="0">
                <a:solidFill>
                  <a:srgbClr val="000000"/>
                </a:solidFill>
                <a:effectLst/>
                <a:ea typeface="맑은 고딕" panose="020B0503020000020004" pitchFamily="50" charset="-127"/>
                <a:cs typeface="Times New Roman" panose="02020603050405020304" pitchFamily="18" charset="0"/>
              </a:rPr>
              <a:t>제 인생은 바로 위험에 빠졌</a:t>
            </a:r>
            <a:r>
              <a:rPr lang="ko-KR" altLang="en-US" sz="1000" dirty="0">
                <a:solidFill>
                  <a:srgbClr val="000000"/>
                </a:solidFill>
                <a:effectLst/>
                <a:ea typeface="맑은 고딕" panose="020B0503020000020004" pitchFamily="50" charset="-127"/>
                <a:cs typeface="Times New Roman" panose="02020603050405020304" pitchFamily="18" charset="0"/>
              </a:rPr>
              <a:t>죠</a:t>
            </a:r>
            <a:r>
              <a:rPr lang="en-US" altLang="ko-KR" sz="1000" dirty="0">
                <a:solidFill>
                  <a:srgbClr val="000000"/>
                </a:solidFill>
                <a:effectLst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000" dirty="0">
                <a:solidFill>
                  <a:srgbClr val="000000"/>
                </a:solidFill>
                <a:effectLst/>
                <a:ea typeface="맑은 고딕" panose="020B0503020000020004" pitchFamily="50" charset="-127"/>
                <a:cs typeface="Times New Roman" panose="02020603050405020304" pitchFamily="18" charset="0"/>
              </a:rPr>
              <a:t>결국 한 친구가 저에게 이 곳으로 이주하도록 설득했어요</a:t>
            </a:r>
            <a:r>
              <a:rPr lang="en-US" altLang="ko-KR" sz="1000" dirty="0">
                <a:solidFill>
                  <a:srgbClr val="000000"/>
                </a:solidFill>
                <a:effectLst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000" dirty="0">
                <a:solidFill>
                  <a:srgbClr val="000000"/>
                </a:solidFill>
                <a:effectLst/>
                <a:ea typeface="맑은 고딕" panose="020B0503020000020004" pitchFamily="50" charset="-127"/>
                <a:cs typeface="Times New Roman" panose="02020603050405020304" pitchFamily="18" charset="0"/>
              </a:rPr>
              <a:t>그러나 저는 아는 인도네시아 사람들이 거의 없어서 믿음 안에서 성장하는 것은 </a:t>
            </a:r>
            <a:r>
              <a:rPr lang="ko-KR" altLang="en-US" sz="1000" dirty="0">
                <a:solidFill>
                  <a:srgbClr val="000000"/>
                </a:solidFill>
                <a:effectLst/>
                <a:ea typeface="맑은 고딕" panose="020B0503020000020004" pitchFamily="50" charset="-127"/>
                <a:cs typeface="Times New Roman" panose="02020603050405020304" pitchFamily="18" charset="0"/>
              </a:rPr>
              <a:t>큰 </a:t>
            </a:r>
            <a:r>
              <a:rPr lang="ko-KR" altLang="ko-KR" sz="1000" dirty="0">
                <a:solidFill>
                  <a:srgbClr val="000000"/>
                </a:solidFill>
                <a:effectLst/>
                <a:ea typeface="맑은 고딕" panose="020B0503020000020004" pitchFamily="50" charset="-127"/>
                <a:cs typeface="Times New Roman" panose="02020603050405020304" pitchFamily="18" charset="0"/>
              </a:rPr>
              <a:t>도전이에요</a:t>
            </a:r>
            <a:r>
              <a:rPr lang="en-US" altLang="ko-KR" sz="1000" dirty="0">
                <a:solidFill>
                  <a:srgbClr val="000000"/>
                </a:solidFill>
                <a:effectLst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000" dirty="0">
                <a:solidFill>
                  <a:srgbClr val="000000"/>
                </a:solidFill>
                <a:effectLst/>
                <a:ea typeface="맑은 고딕" panose="020B0503020000020004" pitchFamily="50" charset="-127"/>
                <a:cs typeface="Times New Roman" panose="02020603050405020304" pitchFamily="18" charset="0"/>
              </a:rPr>
              <a:t>교회 또는 기독교 공동체에 들어가는 것이 상당히 어려운 것을 발견해요</a:t>
            </a:r>
            <a:r>
              <a:rPr lang="en-US" altLang="ko-KR" sz="1000" dirty="0">
                <a:solidFill>
                  <a:srgbClr val="000000"/>
                </a:solidFill>
                <a:effectLst/>
                <a:ea typeface="맑은 고딕" panose="020B0503020000020004" pitchFamily="50" charset="-127"/>
                <a:cs typeface="Times New Roman" panose="02020603050405020304" pitchFamily="18" charset="0"/>
              </a:rPr>
              <a:t>.”</a:t>
            </a:r>
            <a:r>
              <a:rPr lang="ko-KR" altLang="en-US" sz="1000" dirty="0">
                <a:solidFill>
                  <a:srgbClr val="000000"/>
                </a:solidFill>
                <a:effectLst/>
                <a:ea typeface="맑은 고딕" panose="020B0503020000020004" pitchFamily="50" charset="-127"/>
                <a:cs typeface="Times New Roman" panose="02020603050405020304" pitchFamily="18" charset="0"/>
              </a:rPr>
              <a:t>라고 전합니다</a:t>
            </a:r>
            <a:r>
              <a:rPr lang="en-US" altLang="ko-KR" sz="1000" dirty="0">
                <a:solidFill>
                  <a:srgbClr val="000000"/>
                </a:solidFill>
                <a:effectLst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ko-KR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또 다른 무슬림 배경의 신자인 미라</a:t>
            </a:r>
            <a:r>
              <a:rPr lang="en-US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(</a:t>
            </a:r>
            <a:r>
              <a:rPr lang="ko-KR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가명</a:t>
            </a:r>
            <a:r>
              <a:rPr lang="en-US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)</a:t>
            </a:r>
            <a:r>
              <a:rPr lang="ko-KR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는 </a:t>
            </a:r>
            <a:r>
              <a:rPr lang="en-US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“</a:t>
            </a:r>
            <a:r>
              <a:rPr lang="ko-KR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저는 이곳에서 정말 이해 받는 것 같아요</a:t>
            </a:r>
            <a:r>
              <a:rPr lang="en-US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저희가 가지고 있는 경험들이 거의 같고 모든 간증들을 통해 </a:t>
            </a:r>
            <a:r>
              <a:rPr lang="ko-KR" altLang="en-US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서로에게 힘이 </a:t>
            </a:r>
            <a:r>
              <a:rPr lang="ko-KR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되고 있어요</a:t>
            </a:r>
            <a:r>
              <a:rPr lang="en-US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저는 이곳에서 새로운 친구들을 만났고</a:t>
            </a:r>
            <a:r>
              <a:rPr lang="en-US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이제 저희는 서로를 지지할 수 있어요</a:t>
            </a:r>
            <a:r>
              <a:rPr lang="en-US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” </a:t>
            </a:r>
            <a:r>
              <a:rPr lang="ko-KR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라고 나눴습니다</a:t>
            </a:r>
            <a:r>
              <a:rPr lang="en-US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ko-KR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이들은 </a:t>
            </a:r>
            <a:r>
              <a:rPr lang="en-US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3</a:t>
            </a:r>
            <a:r>
              <a:rPr lang="ko-KR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일 동안 저희 교육자들을 통해 하나님의 말씀에 대해 더 완전히 배울 수 있었습니다</a:t>
            </a:r>
            <a:r>
              <a:rPr lang="en-US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모든 시간들은 무슬림 배경의 신자들이 특히 그들이 지</a:t>
            </a:r>
            <a:r>
              <a:rPr lang="ko-KR" altLang="en-US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니</a:t>
            </a:r>
            <a:r>
              <a:rPr lang="ko-KR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고 있는 문제들과 관련된 하나님의 말씀을 제공하고 </a:t>
            </a:r>
            <a:r>
              <a:rPr lang="ko-KR" altLang="en-US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무장할</a:t>
            </a:r>
            <a:r>
              <a:rPr lang="ko-KR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 수 있도록 하는 것을 목표로 했습니다</a:t>
            </a:r>
            <a:r>
              <a:rPr lang="en-US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그 중 하나는 용서에 관한 것입니다</a:t>
            </a:r>
            <a:r>
              <a:rPr lang="en-US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ko-KR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자바</a:t>
            </a:r>
            <a:r>
              <a:rPr lang="en-US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(</a:t>
            </a:r>
            <a:r>
              <a:rPr lang="ko-KR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가명</a:t>
            </a:r>
            <a:r>
              <a:rPr lang="en-US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)</a:t>
            </a:r>
            <a:r>
              <a:rPr lang="ko-KR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은 </a:t>
            </a:r>
            <a:r>
              <a:rPr lang="en-US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“</a:t>
            </a:r>
            <a:r>
              <a:rPr lang="ko-KR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저는 여기서 용서에 대해 더 많이 배워요</a:t>
            </a:r>
            <a:r>
              <a:rPr lang="en-US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이것은 정말 어려운 주제이지만</a:t>
            </a:r>
            <a:r>
              <a:rPr lang="en-US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오늘 저는 저를 학대한 가족 구성원들을 용서하기로 결심했어요</a:t>
            </a:r>
            <a:r>
              <a:rPr lang="en-US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” </a:t>
            </a:r>
            <a:r>
              <a:rPr lang="ko-KR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라고 말했습니다</a:t>
            </a:r>
            <a:r>
              <a:rPr lang="en-US" altLang="ko-KR" sz="1000" dirty="0">
                <a:solidFill>
                  <a:srgbClr val="000000"/>
                </a:solidFill>
                <a:effectLst/>
                <a:latin typeface=".Apple SD Gothic NeoI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en-US" altLang="ko-KR" sz="1000" b="0" i="0" dirty="0">
                <a:solidFill>
                  <a:srgbClr val="000000"/>
                </a:solidFill>
                <a:effectLst/>
                <a:latin typeface="UICTFontTextStyleBody"/>
                <a:ea typeface="맑은 고딕" panose="020B0503020000020004" pitchFamily="50" charset="-127"/>
                <a:cs typeface="Times New Roman" panose="02020603050405020304" pitchFamily="18" charset="0"/>
              </a:rPr>
              <a:t>2023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.AppleSDGothicNeoI-Regular"/>
                <a:ea typeface="맑은 고딕" panose="020B0503020000020004" pitchFamily="50" charset="-127"/>
                <a:cs typeface="Times New Roman" panose="02020603050405020304" pitchFamily="18" charset="0"/>
              </a:rPr>
              <a:t>년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UICTFontTextStyleBody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UICTFontTextStyleBody"/>
                <a:ea typeface="맑은 고딕" panose="020B0503020000020004" pitchFamily="50" charset="-127"/>
                <a:cs typeface="Times New Roman" panose="02020603050405020304" pitchFamily="18" charset="0"/>
              </a:rPr>
              <a:t>한 해 동안 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UICTFontTextStyleBody"/>
                <a:ea typeface="맑은 고딕" panose="020B0503020000020004" pitchFamily="50" charset="-127"/>
                <a:cs typeface="Times New Roman" panose="02020603050405020304" pitchFamily="18" charset="0"/>
              </a:rPr>
              <a:t> 5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.AppleSDGothicNeoI-Regular"/>
                <a:ea typeface="맑은 고딕" panose="020B0503020000020004" pitchFamily="50" charset="-127"/>
                <a:cs typeface="Times New Roman" panose="02020603050405020304" pitchFamily="18" charset="0"/>
              </a:rPr>
              <a:t>개의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UICTFontTextStyleBody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.AppleSDGothicNeoI-Regular"/>
                <a:ea typeface="맑은 고딕" panose="020B0503020000020004" pitchFamily="50" charset="-127"/>
                <a:cs typeface="Times New Roman" panose="02020603050405020304" pitchFamily="18" charset="0"/>
              </a:rPr>
              <a:t>도시에서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UICTFontTextStyleBody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.AppleSDGothicNeoI-Regular"/>
                <a:ea typeface="맑은 고딕" panose="020B0503020000020004" pitchFamily="50" charset="-127"/>
                <a:cs typeface="Times New Roman" panose="02020603050405020304" pitchFamily="18" charset="0"/>
              </a:rPr>
              <a:t>총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UICTFontTextStyleBody"/>
                <a:ea typeface="맑은 고딕" panose="020B0503020000020004" pitchFamily="50" charset="-127"/>
                <a:cs typeface="Times New Roman" panose="02020603050405020304" pitchFamily="18" charset="0"/>
              </a:rPr>
              <a:t> 197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.AppleSDGothicNeoI-Regular"/>
                <a:ea typeface="맑은 고딕" panose="020B0503020000020004" pitchFamily="50" charset="-127"/>
                <a:cs typeface="Times New Roman" panose="02020603050405020304" pitchFamily="18" charset="0"/>
              </a:rPr>
              <a:t>명이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UICTFontTextStyleBody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.AppleSDGothicNeoI-Regular"/>
                <a:ea typeface="맑은 고딕" panose="020B0503020000020004" pitchFamily="50" charset="-127"/>
                <a:cs typeface="Times New Roman" panose="02020603050405020304" pitchFamily="18" charset="0"/>
              </a:rPr>
              <a:t>참여한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UICTFontTextStyleBody"/>
                <a:ea typeface="맑은 고딕" panose="020B0503020000020004" pitchFamily="50" charset="-127"/>
                <a:cs typeface="Times New Roman" panose="02020603050405020304" pitchFamily="18" charset="0"/>
              </a:rPr>
              <a:t> 5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UICTFontTextStyleBody"/>
                <a:ea typeface="맑은 고딕" panose="020B0503020000020004" pitchFamily="50" charset="-127"/>
                <a:cs typeface="Times New Roman" panose="02020603050405020304" pitchFamily="18" charset="0"/>
              </a:rPr>
              <a:t>번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.AppleSDGothicNeoI-Regular"/>
                <a:ea typeface="맑은 고딕" panose="020B0503020000020004" pitchFamily="50" charset="-127"/>
                <a:cs typeface="Times New Roman" panose="02020603050405020304" pitchFamily="18" charset="0"/>
              </a:rPr>
              <a:t>의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UICTFontTextStyleBody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en-US" altLang="ko-KR" sz="1000" dirty="0">
                <a:solidFill>
                  <a:srgbClr val="000000"/>
                </a:solidFill>
                <a:latin typeface=".AppleSDGothicNeoI-Regular"/>
                <a:ea typeface="맑은 고딕" panose="020B0503020000020004" pitchFamily="50" charset="-127"/>
                <a:cs typeface="Times New Roman" panose="02020603050405020304" pitchFamily="18" charset="0"/>
              </a:rPr>
              <a:t>MBB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UICTFontTextStyleBody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.AppleSDGothicNeoI-Regular"/>
                <a:ea typeface="맑은 고딕" panose="020B0503020000020004" pitchFamily="50" charset="-127"/>
                <a:cs typeface="Times New Roman" panose="02020603050405020304" pitchFamily="18" charset="0"/>
              </a:rPr>
              <a:t>신자들을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UICTFontTextStyleBody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.AppleSDGothicNeoI-Regular"/>
                <a:ea typeface="맑은 고딕" panose="020B0503020000020004" pitchFamily="50" charset="-127"/>
                <a:cs typeface="Times New Roman" panose="02020603050405020304" pitchFamily="18" charset="0"/>
              </a:rPr>
              <a:t>위한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UICTFontTextStyleBody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.AppleSDGothicNeoI-Regular"/>
                <a:ea typeface="맑은 고딕" panose="020B0503020000020004" pitchFamily="50" charset="-127"/>
                <a:cs typeface="Times New Roman" panose="02020603050405020304" pitchFamily="18" charset="0"/>
              </a:rPr>
              <a:t>수련회들이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UICTFontTextStyleBody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.AppleSDGothicNeoI-Regular"/>
                <a:ea typeface="맑은 고딕" panose="020B0503020000020004" pitchFamily="50" charset="-127"/>
                <a:cs typeface="Times New Roman" panose="02020603050405020304" pitchFamily="18" charset="0"/>
              </a:rPr>
              <a:t>열렸습니다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UICTFontTextStyleBody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.AppleSDGothicNeoI-Regular"/>
                <a:ea typeface="맑은 고딕" panose="020B0503020000020004" pitchFamily="50" charset="-127"/>
                <a:cs typeface="Times New Roman" panose="02020603050405020304" pitchFamily="18" charset="0"/>
              </a:rPr>
              <a:t>이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UICTFontTextStyleBody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.AppleSDGothicNeoI-Regular"/>
                <a:ea typeface="맑은 고딕" panose="020B0503020000020004" pitchFamily="50" charset="-127"/>
                <a:cs typeface="Times New Roman" panose="02020603050405020304" pitchFamily="18" charset="0"/>
              </a:rPr>
              <a:t>도시들은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UICTFontTextStyleBody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.AppleSDGothicNeoI-Regular"/>
                <a:ea typeface="맑은 고딕" panose="020B0503020000020004" pitchFamily="50" charset="-127"/>
                <a:cs typeface="Times New Roman" panose="02020603050405020304" pitchFamily="18" charset="0"/>
              </a:rPr>
              <a:t>그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UICTFontTextStyleBody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.AppleSDGothicNeoI-Regular"/>
                <a:ea typeface="맑은 고딕" panose="020B0503020000020004" pitchFamily="50" charset="-127"/>
                <a:cs typeface="Times New Roman" panose="02020603050405020304" pitchFamily="18" charset="0"/>
              </a:rPr>
              <a:t>지역의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UICTFontTextStyleBody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.AppleSDGothicNeoI-Regular"/>
                <a:ea typeface="맑은 고딕" panose="020B0503020000020004" pitchFamily="50" charset="-127"/>
                <a:cs typeface="Times New Roman" panose="02020603050405020304" pitchFamily="18" charset="0"/>
              </a:rPr>
              <a:t>무슬림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UICTFontTextStyleBody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.AppleSDGothicNeoI-Regular"/>
                <a:ea typeface="맑은 고딕" panose="020B0503020000020004" pitchFamily="50" charset="-127"/>
                <a:cs typeface="Times New Roman" panose="02020603050405020304" pitchFamily="18" charset="0"/>
              </a:rPr>
              <a:t>배경의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UICTFontTextStyleBody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.AppleSDGothicNeoI-Regular"/>
                <a:ea typeface="맑은 고딕" panose="020B0503020000020004" pitchFamily="50" charset="-127"/>
                <a:cs typeface="Times New Roman" panose="02020603050405020304" pitchFamily="18" charset="0"/>
              </a:rPr>
              <a:t>신자들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UICTFontTextStyleBody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.AppleSDGothicNeoI-Regular"/>
                <a:ea typeface="맑은 고딕" panose="020B0503020000020004" pitchFamily="50" charset="-127"/>
                <a:cs typeface="Times New Roman" panose="02020603050405020304" pitchFamily="18" charset="0"/>
              </a:rPr>
              <a:t>수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UICTFontTextStyleBody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.AppleSDGothicNeoI-Regular"/>
                <a:ea typeface="맑은 고딕" panose="020B0503020000020004" pitchFamily="50" charset="-127"/>
                <a:cs typeface="Times New Roman" panose="02020603050405020304" pitchFamily="18" charset="0"/>
              </a:rPr>
              <a:t>수련회에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UICTFontTextStyleBody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.AppleSDGothicNeoI-Regular"/>
                <a:ea typeface="맑은 고딕" panose="020B0503020000020004" pitchFamily="50" charset="-127"/>
                <a:cs typeface="Times New Roman" panose="02020603050405020304" pitchFamily="18" charset="0"/>
              </a:rPr>
              <a:t>대한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UICTFontTextStyleBody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.AppleSDGothicNeoI-Regular"/>
                <a:ea typeface="맑은 고딕" panose="020B0503020000020004" pitchFamily="50" charset="-127"/>
                <a:cs typeface="Times New Roman" panose="02020603050405020304" pitchFamily="18" charset="0"/>
              </a:rPr>
              <a:t>필요</a:t>
            </a:r>
            <a:r>
              <a:rPr lang="ko-KR" altLang="en-US" sz="1000" dirty="0">
                <a:solidFill>
                  <a:srgbClr val="000000"/>
                </a:solidFill>
                <a:latin typeface=".AppleSDGothicNeoI-Regular"/>
                <a:ea typeface="맑은 고딕" panose="020B0503020000020004" pitchFamily="50" charset="-127"/>
                <a:cs typeface="Times New Roman" panose="02020603050405020304" pitchFamily="18" charset="0"/>
              </a:rPr>
              <a:t>성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UICTFontTextStyleBody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.AppleSDGothicNeoI-Regular"/>
                <a:ea typeface="맑은 고딕" panose="020B0503020000020004" pitchFamily="50" charset="-127"/>
                <a:cs typeface="Times New Roman" panose="02020603050405020304" pitchFamily="18" charset="0"/>
              </a:rPr>
              <a:t>그리고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UICTFontTextStyleBody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.AppleSDGothicNeoI-Regular"/>
                <a:ea typeface="맑은 고딕" panose="020B0503020000020004" pitchFamily="50" charset="-127"/>
                <a:cs typeface="Times New Roman" panose="02020603050405020304" pitchFamily="18" charset="0"/>
              </a:rPr>
              <a:t>그들의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UICTFontTextStyleBody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.AppleSDGothicNeoI-Regular"/>
                <a:ea typeface="맑은 고딕" panose="020B0503020000020004" pitchFamily="50" charset="-127"/>
                <a:cs typeface="Times New Roman" panose="02020603050405020304" pitchFamily="18" charset="0"/>
              </a:rPr>
              <a:t>안전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.AppleSDGothicNeoI-Regular"/>
                <a:ea typeface="맑은 고딕" panose="020B0503020000020004" pitchFamily="50" charset="-127"/>
                <a:cs typeface="Times New Roman" panose="02020603050405020304" pitchFamily="18" charset="0"/>
              </a:rPr>
              <a:t>을 기준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.AppleSDGothicNeoI-Regular"/>
                <a:ea typeface="맑은 고딕" panose="020B0503020000020004" pitchFamily="50" charset="-127"/>
                <a:cs typeface="Times New Roman" panose="02020603050405020304" pitchFamily="18" charset="0"/>
              </a:rPr>
              <a:t>으로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UICTFontTextStyleBody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en-US" sz="1000" b="0" i="0" dirty="0">
                <a:solidFill>
                  <a:srgbClr val="000000"/>
                </a:solidFill>
                <a:effectLst/>
                <a:latin typeface=".AppleSDGothicNeoI-Regular"/>
                <a:ea typeface="맑은 고딕" panose="020B0503020000020004" pitchFamily="50" charset="-127"/>
                <a:cs typeface="Times New Roman" panose="02020603050405020304" pitchFamily="18" charset="0"/>
              </a:rPr>
              <a:t>결정</a:t>
            </a:r>
            <a:r>
              <a:rPr lang="ko-KR" altLang="ko-KR" sz="1000" b="0" i="0" dirty="0">
                <a:solidFill>
                  <a:srgbClr val="000000"/>
                </a:solidFill>
                <a:effectLst/>
                <a:latin typeface=".AppleSDGothicNeoI-Regular"/>
                <a:ea typeface="맑은 고딕" panose="020B0503020000020004" pitchFamily="50" charset="-127"/>
                <a:cs typeface="Times New Roman" panose="02020603050405020304" pitchFamily="18" charset="0"/>
              </a:rPr>
              <a:t>되었습니다</a:t>
            </a:r>
            <a:r>
              <a:rPr lang="en-US" altLang="ko-KR" sz="1000" b="0" i="0" dirty="0">
                <a:solidFill>
                  <a:srgbClr val="000000"/>
                </a:solidFill>
                <a:effectLst/>
                <a:latin typeface="UICTFontTextStyleBody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endParaRPr lang="en-US" altLang="ko-KR" sz="1000" dirty="0"/>
          </a:p>
        </p:txBody>
      </p:sp>
      <p:pic>
        <p:nvPicPr>
          <p:cNvPr id="9" name="내용 개체 틀 8">
            <a:extLst>
              <a:ext uri="{FF2B5EF4-FFF2-40B4-BE49-F238E27FC236}">
                <a16:creationId xmlns:a16="http://schemas.microsoft.com/office/drawing/2014/main" id="{2DB212A0-0C3A-6A30-9AB2-EADDA4D4A5E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/>
        </p:blipFill>
        <p:spPr>
          <a:xfrm>
            <a:off x="4756173" y="1912052"/>
            <a:ext cx="4715630" cy="3451784"/>
          </a:xfrm>
        </p:spPr>
      </p:pic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C8504CF-8A88-2096-5FBA-C5DF6E2A7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23-11-21</a:t>
            </a:r>
            <a:endParaRPr lang="ko-KR" altLang="ko-KR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0552A25-3CC4-35BC-8019-FFA6A3FCB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dirty="0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84CB5C0-5CC8-E514-030C-F527285B2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4F6043-7A67-491B-98BC-F933DED7226D}" type="slidenum">
              <a:rPr lang="en-US" altLang="ko-KR" smtClean="0"/>
              <a:pPr rtl="0"/>
              <a:t>28</a:t>
            </a:fld>
            <a:endParaRPr lang="ko-KR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55CB0B-35E1-39F5-99DA-587BE8D3B40D}"/>
              </a:ext>
            </a:extLst>
          </p:cNvPr>
          <p:cNvSpPr txBox="1"/>
          <p:nvPr/>
        </p:nvSpPr>
        <p:spPr>
          <a:xfrm>
            <a:off x="9471803" y="1876108"/>
            <a:ext cx="2441276" cy="3344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ko-KR" altLang="ko-KR" sz="1000" kern="1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이 수련회에 참석한 이들이 배운 것을 일상 생활에 적용하고 다른 무슬림 배경의 신자들을 돕는데 사용할 수</a:t>
            </a:r>
            <a:r>
              <a:rPr lang="en-US" altLang="ko-KR" sz="1000" kern="1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000" kern="1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있도록 기도해주세요</a:t>
            </a:r>
            <a:r>
              <a:rPr lang="en-US" altLang="ko-KR" sz="1000" kern="1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</a:p>
          <a:p>
            <a:pPr marL="228600" indent="-228600">
              <a:buFont typeface="+mj-lt"/>
              <a:buAutoNum type="arabicPeriod"/>
            </a:pPr>
            <a:endParaRPr lang="en-US" altLang="ko-KR" sz="1000" kern="1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228600" indent="-228600" algn="just">
              <a:spcAft>
                <a:spcPts val="800"/>
              </a:spcAft>
              <a:buFont typeface="+mj-lt"/>
              <a:buAutoNum type="arabicPeriod"/>
            </a:pPr>
            <a:r>
              <a:rPr lang="ko-KR" altLang="ko-KR" sz="1000" kern="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보통 새로운 무슬림 배경의 신자들에</a:t>
            </a:r>
            <a:r>
              <a:rPr lang="ko-KR" altLang="en-US" sz="1000" kern="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게</a:t>
            </a:r>
            <a:r>
              <a:rPr lang="ko-KR" altLang="ko-KR" sz="1000" kern="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가해지는 위협은 그들을 돕는 이들의 삶에도 영향을 미칩니다</a:t>
            </a:r>
            <a:r>
              <a:rPr lang="en-US" altLang="ko-KR" sz="1000" kern="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000" kern="1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이들이 특히 새로운 무슬림 배경의 신자들을 도울 때 안전할 수 있도록 기도해주세요</a:t>
            </a:r>
            <a:r>
              <a:rPr lang="en-US" altLang="ko-KR" sz="1000" kern="1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</a:p>
          <a:p>
            <a:pPr marL="228600" indent="-228600" algn="just">
              <a:spcAft>
                <a:spcPts val="800"/>
              </a:spcAft>
              <a:buFont typeface="+mj-lt"/>
              <a:buAutoNum type="arabicPeriod"/>
            </a:pPr>
            <a:r>
              <a:rPr lang="ko-KR" altLang="ko-KR" sz="1000" kern="1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다음 무슬림 배경의 신자들을 위한 수련회 시간에는 무슬림 배경의 신자들의 자녀들이 또래들과 </a:t>
            </a:r>
            <a:r>
              <a:rPr lang="ko-KR" altLang="ko-KR" sz="1000" kern="1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함께할 시간이 </a:t>
            </a:r>
            <a:r>
              <a:rPr lang="ko-KR" altLang="ko-KR" sz="1000" kern="1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준비될 수 있도록  기도해주세요</a:t>
            </a:r>
            <a:r>
              <a:rPr lang="en-US" altLang="ko-KR" sz="1000" kern="1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000" kern="1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지금 아이들을 위한 활동들은 기본적이기 보다 추가적인 상황입니다</a:t>
            </a:r>
            <a:r>
              <a:rPr lang="en-US" altLang="ko-KR" sz="1000" kern="10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endParaRPr lang="ko-KR" altLang="ko-KR" sz="10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F666BB-189C-7D99-1F84-ADE87780CF50}"/>
              </a:ext>
            </a:extLst>
          </p:cNvPr>
          <p:cNvSpPr txBox="1"/>
          <p:nvPr/>
        </p:nvSpPr>
        <p:spPr>
          <a:xfrm>
            <a:off x="526211" y="1121434"/>
            <a:ext cx="1097694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ko-KR" sz="1050" kern="1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무슬림 배경의 신자들</a:t>
            </a:r>
            <a:r>
              <a:rPr lang="en-US" altLang="ko-KR" sz="1050" kern="1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(MBB)</a:t>
            </a:r>
            <a:r>
              <a:rPr lang="ko-KR" altLang="en-US" sz="1050" kern="1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은 교회와 그의 </a:t>
            </a:r>
            <a:r>
              <a:rPr lang="ko-KR" altLang="ko-KR" sz="1050" kern="100" dirty="0">
                <a:solidFill>
                  <a:srgbClr val="0070C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공동체</a:t>
            </a:r>
            <a:r>
              <a:rPr lang="ko-KR" altLang="en-US" sz="1050" kern="100" dirty="0">
                <a:solidFill>
                  <a:srgbClr val="0070C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를</a:t>
            </a:r>
            <a:r>
              <a:rPr lang="ko-KR" altLang="ko-KR" sz="1050" kern="100" dirty="0">
                <a:solidFill>
                  <a:srgbClr val="0070C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찾기가 </a:t>
            </a:r>
            <a:r>
              <a:rPr lang="ko-KR" altLang="en-US" sz="1050" kern="1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매우 어렵습니다</a:t>
            </a:r>
            <a:r>
              <a:rPr lang="en-US" altLang="ko-KR" sz="1050" kern="1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en-US" sz="1050" kern="1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따라서 </a:t>
            </a:r>
            <a:r>
              <a:rPr lang="en-US" altLang="ko-KR" sz="1050" kern="1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MBB </a:t>
            </a:r>
            <a:r>
              <a:rPr lang="ko-KR" altLang="en-US" sz="1050" kern="1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신자들을 위한</a:t>
            </a:r>
            <a:r>
              <a:rPr lang="ko-KR" altLang="ko-KR" sz="1050" kern="100" dirty="0">
                <a:solidFill>
                  <a:srgbClr val="0070C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위한 수련회의 의미</a:t>
            </a:r>
            <a:r>
              <a:rPr lang="ko-KR" altLang="en-US" sz="1050" kern="100" dirty="0">
                <a:solidFill>
                  <a:srgbClr val="0070C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는</a:t>
            </a:r>
            <a:r>
              <a:rPr lang="ko-KR" altLang="ko-KR" sz="1050" kern="100" dirty="0">
                <a:solidFill>
                  <a:srgbClr val="0070C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매우 큽니다</a:t>
            </a:r>
            <a:r>
              <a:rPr lang="en-US" altLang="ko-KR" sz="1050" kern="100" dirty="0">
                <a:solidFill>
                  <a:srgbClr val="0070C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050" kern="100" dirty="0">
                <a:solidFill>
                  <a:srgbClr val="0070C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수련회를 통해 이들은 같은 처지에 있는 무슬림 배경의 신자들</a:t>
            </a:r>
            <a:r>
              <a:rPr lang="en-US" altLang="ko-KR" sz="1050" kern="100" dirty="0">
                <a:solidFill>
                  <a:srgbClr val="0070C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050" kern="100" dirty="0">
                <a:solidFill>
                  <a:srgbClr val="0070C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만</a:t>
            </a:r>
            <a:r>
              <a:rPr lang="ko-KR" altLang="en-US" sz="1050" kern="100" dirty="0">
                <a:solidFill>
                  <a:srgbClr val="0070C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이</a:t>
            </a:r>
            <a:r>
              <a:rPr lang="ko-KR" altLang="ko-KR" sz="1050" kern="100" dirty="0">
                <a:solidFill>
                  <a:srgbClr val="0070C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이해해줄 수 있는 삶의 간증을 통해 서로를 </a:t>
            </a:r>
            <a:r>
              <a:rPr lang="ko-KR" altLang="en-US" sz="1050" kern="100" dirty="0">
                <a:solidFill>
                  <a:srgbClr val="0070C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격려해</a:t>
            </a:r>
            <a:r>
              <a:rPr lang="ko-KR" altLang="ko-KR" sz="1050" kern="100" dirty="0">
                <a:solidFill>
                  <a:srgbClr val="0070C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줄 수 있습니다</a:t>
            </a:r>
            <a:r>
              <a:rPr lang="en-US" altLang="ko-KR" sz="1050" kern="100" dirty="0">
                <a:solidFill>
                  <a:srgbClr val="0070C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050" kern="100" dirty="0">
                <a:solidFill>
                  <a:srgbClr val="0070C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이들은 하나님의 말씀</a:t>
            </a:r>
            <a:r>
              <a:rPr lang="ko-KR" altLang="en-US" sz="1050" kern="100" dirty="0">
                <a:solidFill>
                  <a:srgbClr val="0070C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을 배우며</a:t>
            </a:r>
            <a:r>
              <a:rPr lang="en-US" altLang="ko-KR" sz="1050" kern="100" dirty="0">
                <a:solidFill>
                  <a:srgbClr val="0070C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050" kern="100" dirty="0">
                <a:solidFill>
                  <a:srgbClr val="0070C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이것을 그들의 삶과 사역에 적용할 방법도 </a:t>
            </a:r>
            <a:r>
              <a:rPr lang="ko-KR" altLang="en-US" sz="1050" kern="100" dirty="0">
                <a:solidFill>
                  <a:srgbClr val="0070C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탐구합</a:t>
            </a:r>
            <a:r>
              <a:rPr lang="ko-KR" altLang="ko-KR" sz="1050" kern="100" dirty="0">
                <a:solidFill>
                  <a:srgbClr val="0070C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니다</a:t>
            </a:r>
            <a:r>
              <a:rPr lang="en-US" altLang="ko-KR" sz="1050" kern="100" dirty="0">
                <a:solidFill>
                  <a:srgbClr val="0070C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endParaRPr lang="ko-KR" altLang="ko-KR" sz="1050" kern="100" dirty="0">
              <a:solidFill>
                <a:srgbClr val="0070C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CBD372-56C2-F73D-82CB-0E2A1E87B266}"/>
              </a:ext>
            </a:extLst>
          </p:cNvPr>
          <p:cNvSpPr txBox="1"/>
          <p:nvPr/>
        </p:nvSpPr>
        <p:spPr>
          <a:xfrm>
            <a:off x="4756173" y="5624423"/>
            <a:ext cx="4715630" cy="24622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풀스토리는 홈페이지에 올라와 있습니다</a:t>
            </a:r>
            <a:r>
              <a:rPr lang="en-US" altLang="ko-KR" sz="1000" dirty="0">
                <a:solidFill>
                  <a:schemeClr val="bg1"/>
                </a:solidFill>
                <a:highlight>
                  <a:srgbClr val="800000"/>
                </a:highligh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 </a:t>
            </a:r>
            <a:endParaRPr lang="ko-KR" altLang="en-US" sz="1000" dirty="0">
              <a:solidFill>
                <a:schemeClr val="bg1"/>
              </a:solidFill>
              <a:highlight>
                <a:srgbClr val="8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7201626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야외, 하늘, 파노라마, 산이(가) 표시된 사진&#10;&#10;자동 생성된 설명">
            <a:extLst>
              <a:ext uri="{FF2B5EF4-FFF2-40B4-BE49-F238E27FC236}">
                <a16:creationId xmlns:a16="http://schemas.microsoft.com/office/drawing/2014/main" id="{AFD1DC82-BA11-0854-EFDD-EBAA8C41C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88696"/>
            <a:ext cx="12192000" cy="246880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BFC25790-2B29-8436-6082-929661AA6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268" y="456062"/>
            <a:ext cx="9902952" cy="459475"/>
          </a:xfrm>
        </p:spPr>
        <p:txBody>
          <a:bodyPr>
            <a:normAutofit fontScale="90000"/>
          </a:bodyPr>
          <a:lstStyle/>
          <a:p>
            <a:r>
              <a:rPr lang="ko-KR" altLang="en-US" sz="2400" dirty="0"/>
              <a:t>박해현장</a:t>
            </a:r>
            <a:r>
              <a:rPr lang="en-US" altLang="ko-KR" sz="2400" dirty="0"/>
              <a:t>: #</a:t>
            </a:r>
            <a:r>
              <a:rPr lang="ko-KR" altLang="en-US" sz="2400" dirty="0"/>
              <a:t>북한의 기독교 박해 중단과 지하교회 성도들을 위해 기도합니다</a:t>
            </a:r>
            <a:r>
              <a:rPr lang="en-US" altLang="ko-KR" sz="2400" dirty="0"/>
              <a:t>.</a:t>
            </a:r>
            <a:endParaRPr lang="ko-KR" altLang="en-US" sz="24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DB7C60-F82A-6A0C-86D1-6520759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박해 받는 </a:t>
            </a:r>
            <a:r>
              <a:rPr lang="ko-KR" altLang="en-US" dirty="0"/>
              <a:t>교회를 위한 기도</a:t>
            </a:r>
            <a:endParaRPr lang="ko-KR" altLang="en-US" noProof="0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49F76678-C152-AEA9-0399-1B8A4BBED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71268" y="1207698"/>
            <a:ext cx="4520241" cy="3180503"/>
          </a:xfrm>
        </p:spPr>
        <p:txBody>
          <a:bodyPr>
            <a:noAutofit/>
          </a:bodyPr>
          <a:lstStyle/>
          <a:p>
            <a:pPr marL="0" marR="0" indent="0" algn="just" fontAlgn="base" latinLnBrk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올해 </a:t>
            </a:r>
            <a:r>
              <a:rPr lang="en-US" altLang="ko-KR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4</a:t>
            </a:r>
            <a:r>
              <a:rPr lang="ko-KR" altLang="en-US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월 평안남도 순천시 </a:t>
            </a:r>
            <a:r>
              <a:rPr lang="ko-KR" altLang="en-US" sz="1000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동암리</a:t>
            </a:r>
            <a:r>
              <a:rPr lang="ko-KR" altLang="en-US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지하교회가 적발되어 책임자가 처형 되는 등 여러 건의 지하교회 적발 및 기독교 박해 사건이 보고되고 있습니다</a:t>
            </a:r>
            <a:r>
              <a:rPr lang="en-US" altLang="ko-KR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또한 김정욱</a:t>
            </a:r>
            <a:r>
              <a:rPr lang="en-US" altLang="ko-KR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(2013), </a:t>
            </a:r>
            <a:r>
              <a:rPr lang="ko-KR" altLang="en-US" sz="1000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김국기</a:t>
            </a:r>
            <a:r>
              <a:rPr lang="en-US" altLang="ko-KR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(2014), </a:t>
            </a:r>
            <a:r>
              <a:rPr lang="ko-KR" altLang="en-US" sz="1000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최춘길</a:t>
            </a:r>
            <a:r>
              <a:rPr lang="en-US" altLang="ko-KR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(2014) </a:t>
            </a:r>
            <a:r>
              <a:rPr lang="ko-KR" altLang="en-US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선교사와 </a:t>
            </a:r>
            <a:r>
              <a:rPr lang="ko-KR" altLang="en-US" sz="1000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탈북민</a:t>
            </a:r>
            <a:r>
              <a:rPr lang="ko-KR" altLang="en-US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출신 김원호</a:t>
            </a:r>
            <a:r>
              <a:rPr lang="en-US" altLang="ko-KR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(2016), </a:t>
            </a:r>
            <a:r>
              <a:rPr lang="ko-KR" altLang="en-US" sz="1000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함진우</a:t>
            </a:r>
            <a:r>
              <a:rPr lang="en-US" altLang="ko-KR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(2016), </a:t>
            </a:r>
            <a:r>
              <a:rPr lang="ko-KR" altLang="en-US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고현철</a:t>
            </a:r>
            <a:r>
              <a:rPr lang="en-US" altLang="ko-KR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(2016)</a:t>
            </a:r>
            <a:r>
              <a:rPr lang="ko-KR" altLang="en-US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씨</a:t>
            </a:r>
            <a:r>
              <a:rPr lang="en-US" altLang="ko-KR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그리고 조선족 사역자들은 여전히 북한에 억류되어 있습니다</a:t>
            </a:r>
            <a:r>
              <a:rPr lang="en-US" altLang="ko-KR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북한의 기독교 박해가 하루 속히 중단되고 지하교회 성도들이 주님의 보호하심 안에서 신앙을 지킬 수 있도록 기도합시다</a:t>
            </a:r>
            <a:r>
              <a:rPr lang="en-US" altLang="ko-KR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특별히 </a:t>
            </a:r>
            <a:r>
              <a:rPr lang="ko-KR" altLang="en-US" sz="1000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갇혀있는</a:t>
            </a:r>
            <a:r>
              <a:rPr lang="ko-KR" altLang="en-US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성도들과 억류되어 있는 선교사님들을 위해서 기도합시다</a:t>
            </a:r>
            <a:r>
              <a:rPr lang="en-US" altLang="ko-KR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endParaRPr lang="en-US" altLang="ko-KR" sz="1000" kern="0" spc="0" dirty="0">
              <a:solidFill>
                <a:srgbClr val="000000"/>
              </a:solidFill>
              <a:effectLst/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  <a:p>
            <a:pPr marL="0" marR="0" indent="0" algn="just" fontAlgn="base" latinLnBrk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10</a:t>
            </a:r>
            <a:r>
              <a:rPr lang="ko-KR" altLang="en-US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월 </a:t>
            </a:r>
            <a:r>
              <a:rPr lang="en-US" altLang="ko-KR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9</a:t>
            </a:r>
            <a:r>
              <a:rPr lang="ko-KR" altLang="en-US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일 중국에 수감중이던 </a:t>
            </a:r>
            <a:r>
              <a:rPr lang="en-US" altLang="ko-KR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600</a:t>
            </a:r>
            <a:r>
              <a:rPr lang="ko-KR" altLang="en-US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여명의 탈북자들이 북한으로 강제북송 된 것으로 알려져 충격을 주고 있습니다</a:t>
            </a:r>
            <a:r>
              <a:rPr lang="en-US" altLang="ko-KR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1000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북송당하는</a:t>
            </a:r>
            <a:r>
              <a:rPr lang="ko-KR" altLang="en-US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이들 중에는 중국에서 신앙을 가지게 된 신자들이 있습니다</a:t>
            </a:r>
            <a:r>
              <a:rPr lang="en-US" altLang="ko-KR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이들의 기독교 신앙 및 선교사 접촉 여부 등이 발각될 경우 정치범에 준하는 처벌을 받을 수 있어 우리의 특별한 기도가 요청됩니다</a:t>
            </a:r>
            <a:r>
              <a:rPr lang="en-US" altLang="ko-KR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1000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탈북민</a:t>
            </a:r>
            <a:r>
              <a:rPr lang="ko-KR" altLang="en-US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강제 송환이 중단되고 </a:t>
            </a:r>
            <a:r>
              <a:rPr lang="ko-KR" altLang="en-US" sz="1000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붙잡혀있는</a:t>
            </a:r>
            <a:r>
              <a:rPr lang="ko-KR" altLang="en-US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탈북자들에게 살 길이 열릴 수 있도록 기도합시다</a:t>
            </a:r>
            <a:r>
              <a:rPr lang="en-US" altLang="ko-KR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특별히 신앙을 가진 탈북자들의 안전을 위해 기도합시다</a:t>
            </a:r>
            <a:r>
              <a:rPr lang="en-US" altLang="ko-KR" sz="1000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</a:t>
            </a:r>
            <a:endParaRPr lang="en-US" altLang="ko-KR" sz="1000" kern="0" spc="0" dirty="0">
              <a:solidFill>
                <a:srgbClr val="000000"/>
              </a:solidFill>
              <a:effectLst/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06F6BE45-C94B-3A17-E91A-65E43C2888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43931" y="1207697"/>
            <a:ext cx="4761782" cy="3180503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4400" i="0" dirty="0">
                <a:solidFill>
                  <a:schemeClr val="accent3">
                    <a:lumMod val="50000"/>
                  </a:schemeClr>
                </a:solidFill>
                <a:effectLst/>
              </a:rPr>
              <a:t>하나님</a:t>
            </a:r>
            <a:r>
              <a:rPr lang="en-US" altLang="ko-KR" sz="4400" i="0" dirty="0">
                <a:solidFill>
                  <a:schemeClr val="accent3">
                    <a:lumMod val="50000"/>
                  </a:schemeClr>
                </a:solidFill>
                <a:effectLst/>
              </a:rPr>
              <a:t>, </a:t>
            </a:r>
            <a:r>
              <a:rPr lang="ko-KR" altLang="en-US" sz="4400" i="0" dirty="0">
                <a:solidFill>
                  <a:schemeClr val="accent3">
                    <a:lumMod val="50000"/>
                  </a:schemeClr>
                </a:solidFill>
                <a:effectLst/>
              </a:rPr>
              <a:t>김정욱</a:t>
            </a:r>
            <a:r>
              <a:rPr lang="en-US" altLang="ko-KR" sz="4400" i="0" dirty="0">
                <a:solidFill>
                  <a:schemeClr val="accent3">
                    <a:lumMod val="50000"/>
                  </a:schemeClr>
                </a:solidFill>
                <a:effectLst/>
              </a:rPr>
              <a:t>(2013), </a:t>
            </a:r>
            <a:r>
              <a:rPr lang="ko-KR" altLang="en-US" sz="4400" i="0" dirty="0" err="1">
                <a:solidFill>
                  <a:schemeClr val="accent3">
                    <a:lumMod val="50000"/>
                  </a:schemeClr>
                </a:solidFill>
                <a:effectLst/>
              </a:rPr>
              <a:t>김국기</a:t>
            </a:r>
            <a:r>
              <a:rPr lang="en-US" altLang="ko-KR" sz="4400" i="0" dirty="0">
                <a:solidFill>
                  <a:schemeClr val="accent3">
                    <a:lumMod val="50000"/>
                  </a:schemeClr>
                </a:solidFill>
                <a:effectLst/>
              </a:rPr>
              <a:t>(2014), </a:t>
            </a:r>
            <a:r>
              <a:rPr lang="ko-KR" altLang="en-US" sz="4400" i="0" dirty="0" err="1">
                <a:solidFill>
                  <a:schemeClr val="accent3">
                    <a:lumMod val="50000"/>
                  </a:schemeClr>
                </a:solidFill>
                <a:effectLst/>
              </a:rPr>
              <a:t>최춘길</a:t>
            </a:r>
            <a:r>
              <a:rPr lang="en-US" altLang="ko-KR" sz="4400" i="0" dirty="0">
                <a:solidFill>
                  <a:schemeClr val="accent3">
                    <a:lumMod val="50000"/>
                  </a:schemeClr>
                </a:solidFill>
                <a:effectLst/>
              </a:rPr>
              <a:t>(2014)</a:t>
            </a:r>
            <a:r>
              <a:rPr lang="ko-KR" altLang="en-US" sz="4400" i="0" dirty="0">
                <a:solidFill>
                  <a:schemeClr val="accent3">
                    <a:lumMod val="50000"/>
                  </a:schemeClr>
                </a:solidFill>
                <a:effectLst/>
              </a:rPr>
              <a:t>선교사와 </a:t>
            </a:r>
            <a:r>
              <a:rPr lang="ko-KR" altLang="en-US" sz="4400" i="0" dirty="0" err="1">
                <a:solidFill>
                  <a:schemeClr val="accent3">
                    <a:lumMod val="50000"/>
                  </a:schemeClr>
                </a:solidFill>
                <a:effectLst/>
              </a:rPr>
              <a:t>탈북민</a:t>
            </a:r>
            <a:r>
              <a:rPr lang="ko-KR" altLang="en-US" sz="4400" i="0" dirty="0">
                <a:solidFill>
                  <a:schemeClr val="accent3">
                    <a:lumMod val="50000"/>
                  </a:schemeClr>
                </a:solidFill>
                <a:effectLst/>
              </a:rPr>
              <a:t> 출신 김원호</a:t>
            </a:r>
            <a:r>
              <a:rPr lang="en-US" altLang="ko-KR" sz="4400" i="0" dirty="0">
                <a:solidFill>
                  <a:schemeClr val="accent3">
                    <a:lumMod val="50000"/>
                  </a:schemeClr>
                </a:solidFill>
                <a:effectLst/>
              </a:rPr>
              <a:t>(2016), </a:t>
            </a:r>
            <a:r>
              <a:rPr lang="ko-KR" altLang="en-US" sz="4400" i="0" dirty="0" err="1">
                <a:solidFill>
                  <a:schemeClr val="accent3">
                    <a:lumMod val="50000"/>
                  </a:schemeClr>
                </a:solidFill>
                <a:effectLst/>
              </a:rPr>
              <a:t>함진우</a:t>
            </a:r>
            <a:r>
              <a:rPr lang="en-US" altLang="ko-KR" sz="4400" i="0" dirty="0">
                <a:solidFill>
                  <a:schemeClr val="accent3">
                    <a:lumMod val="50000"/>
                  </a:schemeClr>
                </a:solidFill>
                <a:effectLst/>
              </a:rPr>
              <a:t>(2016), </a:t>
            </a:r>
            <a:r>
              <a:rPr lang="ko-KR" altLang="en-US" sz="4400" i="0" dirty="0">
                <a:solidFill>
                  <a:schemeClr val="accent3">
                    <a:lumMod val="50000"/>
                  </a:schemeClr>
                </a:solidFill>
                <a:effectLst/>
              </a:rPr>
              <a:t>고현철</a:t>
            </a:r>
            <a:r>
              <a:rPr lang="en-US" altLang="ko-KR" sz="4400" i="0" dirty="0">
                <a:solidFill>
                  <a:schemeClr val="accent3">
                    <a:lumMod val="50000"/>
                  </a:schemeClr>
                </a:solidFill>
                <a:effectLst/>
              </a:rPr>
              <a:t>(2016)</a:t>
            </a:r>
            <a:r>
              <a:rPr lang="ko-KR" altLang="en-US" sz="4400" i="0" dirty="0">
                <a:solidFill>
                  <a:schemeClr val="accent3">
                    <a:lumMod val="50000"/>
                  </a:schemeClr>
                </a:solidFill>
                <a:effectLst/>
              </a:rPr>
              <a:t>씨</a:t>
            </a:r>
            <a:r>
              <a:rPr lang="en-US" altLang="ko-KR" sz="4400" i="0" dirty="0">
                <a:solidFill>
                  <a:schemeClr val="accent3">
                    <a:lumMod val="50000"/>
                  </a:schemeClr>
                </a:solidFill>
                <a:effectLst/>
              </a:rPr>
              <a:t>, </a:t>
            </a:r>
            <a:r>
              <a:rPr lang="ko-KR" altLang="en-US" sz="4400" i="0" dirty="0">
                <a:solidFill>
                  <a:schemeClr val="accent3">
                    <a:lumMod val="50000"/>
                  </a:schemeClr>
                </a:solidFill>
                <a:effectLst/>
              </a:rPr>
              <a:t>그리고 조선족 사역자들은 여전히 북한에 억류되어 있습니다</a:t>
            </a:r>
            <a:r>
              <a:rPr lang="en-US" altLang="ko-KR" sz="4400" i="0" dirty="0">
                <a:solidFill>
                  <a:schemeClr val="accent3">
                    <a:lumMod val="50000"/>
                  </a:schemeClr>
                </a:solidFill>
                <a:effectLst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4400" i="0" dirty="0">
                <a:solidFill>
                  <a:schemeClr val="accent3">
                    <a:lumMod val="50000"/>
                  </a:schemeClr>
                </a:solidFill>
                <a:effectLst/>
              </a:rPr>
              <a:t>북한의 지하교회에서 예배를 드리다가 체포된 성도들을 주께서 보호해 주시고</a:t>
            </a:r>
            <a:r>
              <a:rPr lang="en-US" altLang="ko-KR" sz="4400" i="0" dirty="0">
                <a:solidFill>
                  <a:schemeClr val="accent3">
                    <a:lumMod val="50000"/>
                  </a:schemeClr>
                </a:solidFill>
                <a:effectLst/>
              </a:rPr>
              <a:t>, </a:t>
            </a:r>
            <a:r>
              <a:rPr lang="ko-KR" altLang="en-US" sz="4400" i="0" dirty="0">
                <a:solidFill>
                  <a:schemeClr val="accent3">
                    <a:lumMod val="50000"/>
                  </a:schemeClr>
                </a:solidFill>
                <a:effectLst/>
              </a:rPr>
              <a:t>당의 탄압과 형벌의 두려움도 끊을 수 없는 주의 사랑이 북한에 널리 전파되게 </a:t>
            </a:r>
            <a:r>
              <a:rPr lang="ko-KR" altLang="en-US" sz="4400" i="0" dirty="0" err="1">
                <a:solidFill>
                  <a:schemeClr val="accent3">
                    <a:lumMod val="50000"/>
                  </a:schemeClr>
                </a:solidFill>
                <a:effectLst/>
              </a:rPr>
              <a:t>하옵소서</a:t>
            </a:r>
            <a:r>
              <a:rPr lang="en-US" altLang="ko-KR" sz="4400" i="0" dirty="0">
                <a:solidFill>
                  <a:schemeClr val="accent3">
                    <a:lumMod val="50000"/>
                  </a:schemeClr>
                </a:solidFill>
                <a:effectLst/>
              </a:rPr>
              <a:t>. </a:t>
            </a:r>
            <a:r>
              <a:rPr lang="ko-KR" altLang="en-US" sz="4400" i="0" dirty="0">
                <a:solidFill>
                  <a:schemeClr val="accent3">
                    <a:lumMod val="50000"/>
                  </a:schemeClr>
                </a:solidFill>
                <a:effectLst/>
              </a:rPr>
              <a:t>혹독한 감시 속에서도 신앙의 뿌리를 잃지 않고</a:t>
            </a:r>
            <a:r>
              <a:rPr lang="en-US" altLang="ko-KR" sz="4400" i="0" dirty="0">
                <a:solidFill>
                  <a:schemeClr val="accent3">
                    <a:lumMod val="50000"/>
                  </a:schemeClr>
                </a:solidFill>
                <a:effectLst/>
              </a:rPr>
              <a:t>, </a:t>
            </a:r>
            <a:r>
              <a:rPr lang="ko-KR" altLang="en-US" sz="4400" i="0" dirty="0">
                <a:solidFill>
                  <a:schemeClr val="accent3">
                    <a:lumMod val="50000"/>
                  </a:schemeClr>
                </a:solidFill>
                <a:effectLst/>
              </a:rPr>
              <a:t>그 자손에게도 고난의 길을 권하며 하나님의 법도를 기억하고 행하는 지하교인을 통해 이 땅의 소망을 보게 됩니다</a:t>
            </a:r>
            <a:r>
              <a:rPr lang="en-US" altLang="ko-KR" sz="4400" i="0" dirty="0">
                <a:solidFill>
                  <a:schemeClr val="accent3">
                    <a:lumMod val="50000"/>
                  </a:schemeClr>
                </a:solidFill>
                <a:effectLst/>
              </a:rPr>
              <a:t>. </a:t>
            </a:r>
            <a:endParaRPr lang="ko-KR" altLang="en-US" sz="4400" i="0" dirty="0">
              <a:solidFill>
                <a:schemeClr val="accent3">
                  <a:lumMod val="50000"/>
                </a:schemeClr>
              </a:solidFill>
              <a:effectLst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4400" i="0" dirty="0">
                <a:solidFill>
                  <a:schemeClr val="accent3">
                    <a:lumMod val="50000"/>
                  </a:schemeClr>
                </a:solidFill>
                <a:effectLst/>
              </a:rPr>
              <a:t>​서로를 감시하고 고발하며 신뢰가 사라진 사회 속에서 인간성을 상실해 가는 북한 주민을 불쌍히 </a:t>
            </a:r>
            <a:r>
              <a:rPr lang="ko-KR" altLang="en-US" sz="4400" i="0" dirty="0" err="1">
                <a:solidFill>
                  <a:schemeClr val="accent3">
                    <a:lumMod val="50000"/>
                  </a:schemeClr>
                </a:solidFill>
                <a:effectLst/>
              </a:rPr>
              <a:t>여기사</a:t>
            </a:r>
            <a:r>
              <a:rPr lang="ko-KR" altLang="en-US" sz="4400" i="0" dirty="0">
                <a:solidFill>
                  <a:schemeClr val="accent3">
                    <a:lumMod val="50000"/>
                  </a:schemeClr>
                </a:solidFill>
                <a:effectLst/>
              </a:rPr>
              <a:t> 주의 은혜로 복음을 들려주시고</a:t>
            </a:r>
            <a:r>
              <a:rPr lang="en-US" altLang="ko-KR" sz="4400" i="0" dirty="0">
                <a:solidFill>
                  <a:schemeClr val="accent3">
                    <a:lumMod val="50000"/>
                  </a:schemeClr>
                </a:solidFill>
                <a:effectLst/>
              </a:rPr>
              <a:t>, </a:t>
            </a:r>
            <a:r>
              <a:rPr lang="ko-KR" altLang="en-US" sz="4400" i="0" dirty="0">
                <a:solidFill>
                  <a:schemeClr val="accent3">
                    <a:lumMod val="50000"/>
                  </a:schemeClr>
                </a:solidFill>
                <a:effectLst/>
              </a:rPr>
              <a:t>원래의 존귀한 생명을 회복케 하소서</a:t>
            </a:r>
            <a:r>
              <a:rPr lang="en-US" altLang="ko-KR" sz="4400" i="0" dirty="0">
                <a:solidFill>
                  <a:schemeClr val="accent3">
                    <a:lumMod val="50000"/>
                  </a:schemeClr>
                </a:solidFill>
                <a:effectLst/>
              </a:rPr>
              <a:t>. </a:t>
            </a:r>
            <a:r>
              <a:rPr lang="ko-KR" altLang="en-US" sz="4400" i="0" dirty="0">
                <a:solidFill>
                  <a:schemeClr val="accent3">
                    <a:lumMod val="50000"/>
                  </a:schemeClr>
                </a:solidFill>
                <a:effectLst/>
              </a:rPr>
              <a:t>지금도 숨죽여 예배하는 성도들의 기도에 이 땅의 우상 숭배와 독재 정권이 속히 무너져</a:t>
            </a:r>
            <a:r>
              <a:rPr lang="en-US" altLang="ko-KR" sz="4400" i="0" dirty="0">
                <a:solidFill>
                  <a:schemeClr val="accent3">
                    <a:lumMod val="50000"/>
                  </a:schemeClr>
                </a:solidFill>
                <a:effectLst/>
              </a:rPr>
              <a:t>, </a:t>
            </a:r>
            <a:r>
              <a:rPr lang="ko-KR" altLang="en-US" sz="4400" i="0" dirty="0">
                <a:solidFill>
                  <a:schemeClr val="accent3">
                    <a:lumMod val="50000"/>
                  </a:schemeClr>
                </a:solidFill>
                <a:effectLst/>
              </a:rPr>
              <a:t>자유롭게 주님을 찬양하며 북한과 열방에 복음을 전하는 그날이 오게 </a:t>
            </a:r>
            <a:r>
              <a:rPr lang="ko-KR" altLang="en-US" sz="4400" i="0" dirty="0" err="1">
                <a:solidFill>
                  <a:schemeClr val="accent3">
                    <a:lumMod val="50000"/>
                  </a:schemeClr>
                </a:solidFill>
                <a:effectLst/>
              </a:rPr>
              <a:t>하옵소서</a:t>
            </a:r>
            <a:r>
              <a:rPr lang="en-US" altLang="ko-KR" sz="4400" i="0" dirty="0">
                <a:solidFill>
                  <a:schemeClr val="accent3">
                    <a:lumMod val="50000"/>
                  </a:schemeClr>
                </a:solidFill>
                <a:effectLst/>
              </a:rPr>
              <a:t>.</a:t>
            </a:r>
          </a:p>
          <a:p>
            <a:pPr algn="just" fontAlgn="base">
              <a:lnSpc>
                <a:spcPct val="120000"/>
              </a:lnSpc>
            </a:pPr>
            <a:endParaRPr lang="ko-KR" altLang="en-US" sz="100" b="0" i="0" dirty="0">
              <a:solidFill>
                <a:srgbClr val="000000"/>
              </a:solidFill>
              <a:effectLst/>
            </a:endParaRPr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E98BD617-2263-883D-7F30-577BE6FAB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23-11-21</a:t>
            </a:r>
            <a:endParaRPr lang="ko-KR" altLang="ko-KR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F50F093-1C7C-4148-7391-6DA217FBA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29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568459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94" y="910295"/>
            <a:ext cx="10689029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999" dirty="0"/>
              <a:t>박해 받는 교회를 위한 기도가 이 땅에 요원의 불길처럼 뜨겁게 일어나기를 기도합니다</a:t>
            </a:r>
            <a:r>
              <a:rPr lang="en-US" altLang="ko-KR" sz="1999" dirty="0"/>
              <a:t>.</a:t>
            </a:r>
            <a:endParaRPr lang="ko-KR" altLang="en-US" sz="19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78672" y="1466967"/>
            <a:ext cx="3389278" cy="526619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200" dirty="0">
                <a:solidFill>
                  <a:schemeClr val="tx1"/>
                </a:solidFill>
              </a:rPr>
              <a:t>오픈도어 사역자들을 위하여</a:t>
            </a:r>
            <a:endParaRPr lang="ko-KR" altLang="en-US" sz="1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200" y="1993586"/>
            <a:ext cx="3389278" cy="1543726"/>
          </a:xfrm>
        </p:spPr>
        <p:txBody>
          <a:bodyPr rtlCol="0">
            <a:normAutofit/>
          </a:bodyPr>
          <a:lstStyle/>
          <a:p>
            <a:pPr marL="0" indent="0" algn="just">
              <a:buNone/>
            </a:pPr>
            <a:r>
              <a:rPr lang="ko-KR" altLang="en-US" sz="1100" dirty="0"/>
              <a:t>오픈도어 </a:t>
            </a:r>
            <a:r>
              <a:rPr lang="en-US" altLang="ko-KR" sz="1100" dirty="0"/>
              <a:t>1,300</a:t>
            </a:r>
            <a:r>
              <a:rPr lang="ko-KR" altLang="en-US" sz="1100" dirty="0"/>
              <a:t>여 명의 사역자들이 </a:t>
            </a:r>
            <a:r>
              <a:rPr lang="ko-KR" altLang="en-US" sz="1100" dirty="0" err="1"/>
              <a:t>브라더</a:t>
            </a:r>
            <a:r>
              <a:rPr lang="ko-KR" altLang="en-US" sz="1100" dirty="0"/>
              <a:t> </a:t>
            </a:r>
            <a:r>
              <a:rPr lang="ko-KR" altLang="en-US" sz="1100" dirty="0" err="1"/>
              <a:t>앤드류의</a:t>
            </a:r>
            <a:r>
              <a:rPr lang="ko-KR" altLang="en-US" sz="1100" dirty="0"/>
              <a:t> 길을 따라 믿음과 용기를 잃지 않고</a:t>
            </a:r>
            <a:r>
              <a:rPr lang="en-US" altLang="ko-KR" sz="1100" dirty="0"/>
              <a:t>, </a:t>
            </a:r>
            <a:r>
              <a:rPr lang="ko-KR" altLang="en-US" sz="1100" dirty="0"/>
              <a:t>겸손하게 박해 받는 교회를 잘 섬길 수 있게 </a:t>
            </a:r>
            <a:r>
              <a:rPr lang="ko-KR" altLang="en-US" sz="1100" dirty="0" err="1"/>
              <a:t>하옵소서</a:t>
            </a:r>
            <a:r>
              <a:rPr lang="en-US" altLang="ko-KR" sz="1100" dirty="0"/>
              <a:t>! </a:t>
            </a:r>
          </a:p>
          <a:p>
            <a:pPr marL="0" indent="0" algn="just">
              <a:buNone/>
            </a:pPr>
            <a:r>
              <a:rPr lang="ko-KR" altLang="en-US" sz="1100" dirty="0" err="1"/>
              <a:t>황자경</a:t>
            </a:r>
            <a:r>
              <a:rPr lang="en-US" altLang="ko-KR" sz="1100" dirty="0"/>
              <a:t>, </a:t>
            </a:r>
            <a:r>
              <a:rPr lang="ko-KR" altLang="en-US" sz="1100" dirty="0"/>
              <a:t>문민환</a:t>
            </a:r>
            <a:r>
              <a:rPr lang="en-US" altLang="ko-KR" sz="1100" dirty="0"/>
              <a:t>, </a:t>
            </a:r>
            <a:r>
              <a:rPr lang="ko-KR" altLang="en-US" sz="1100" dirty="0"/>
              <a:t>김하영</a:t>
            </a:r>
            <a:r>
              <a:rPr lang="en-US" altLang="ko-KR" sz="1100" dirty="0"/>
              <a:t>, </a:t>
            </a:r>
            <a:r>
              <a:rPr lang="ko-KR" altLang="en-US" sz="1100" dirty="0"/>
              <a:t>박인영</a:t>
            </a:r>
            <a:r>
              <a:rPr lang="en-US" altLang="ko-KR" sz="1100" dirty="0"/>
              <a:t>, </a:t>
            </a:r>
            <a:r>
              <a:rPr lang="ko-KR" altLang="en-US" sz="1100" dirty="0" err="1"/>
              <a:t>민태홍</a:t>
            </a:r>
            <a:r>
              <a:rPr lang="ko-KR" altLang="en-US" sz="1100" dirty="0"/>
              <a:t> 간사를 축복하시고</a:t>
            </a:r>
            <a:r>
              <a:rPr lang="en-US" altLang="ko-KR" sz="1100" dirty="0"/>
              <a:t>, </a:t>
            </a:r>
            <a:r>
              <a:rPr lang="ko-KR" altLang="en-US" sz="1100" dirty="0"/>
              <a:t>오픈도어의 소명을 따라 헌신하도록</a:t>
            </a:r>
            <a:endParaRPr lang="en-US" altLang="ko-KR" sz="1100" dirty="0"/>
          </a:p>
          <a:p>
            <a:pPr marL="0" indent="0" algn="just">
              <a:buNone/>
            </a:pPr>
            <a:r>
              <a:rPr lang="ko-KR" altLang="en-US" sz="1100" dirty="0"/>
              <a:t>예수의 제자의 길을 끝까지 걸어가게 </a:t>
            </a:r>
            <a:r>
              <a:rPr lang="ko-KR" altLang="en-US" sz="1100" dirty="0" err="1"/>
              <a:t>하옵소서</a:t>
            </a:r>
            <a:r>
              <a:rPr lang="en-US" altLang="ko-KR" sz="1100" dirty="0"/>
              <a:t>!</a:t>
            </a:r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51369" y="1466967"/>
            <a:ext cx="3389278" cy="526619"/>
          </a:xfrm>
        </p:spPr>
        <p:txBody>
          <a:bodyPr rtlCol="0">
            <a:noAutofit/>
          </a:bodyPr>
          <a:lstStyle/>
          <a:p>
            <a:pPr rtl="0"/>
            <a:r>
              <a:rPr lang="en-US" altLang="ko-KR" sz="1200" dirty="0">
                <a:solidFill>
                  <a:schemeClr val="tx1"/>
                </a:solidFill>
              </a:rPr>
              <a:t>WWL 2024(1</a:t>
            </a:r>
            <a:r>
              <a:rPr lang="ko-KR" altLang="en-US" sz="1200" dirty="0">
                <a:solidFill>
                  <a:schemeClr val="tx1"/>
                </a:solidFill>
              </a:rPr>
              <a:t>월 </a:t>
            </a:r>
            <a:r>
              <a:rPr lang="en-US" altLang="ko-KR" sz="1200" dirty="0">
                <a:solidFill>
                  <a:schemeClr val="tx1"/>
                </a:solidFill>
              </a:rPr>
              <a:t>17</a:t>
            </a:r>
            <a:r>
              <a:rPr lang="ko-KR" altLang="en-US" sz="1200" dirty="0">
                <a:solidFill>
                  <a:schemeClr val="tx1"/>
                </a:solidFill>
              </a:rPr>
              <a:t>일</a:t>
            </a:r>
            <a:r>
              <a:rPr lang="en-US" altLang="ko-KR" sz="1200" dirty="0">
                <a:solidFill>
                  <a:schemeClr val="tx1"/>
                </a:solidFill>
              </a:rPr>
              <a:t>)</a:t>
            </a:r>
            <a:r>
              <a:rPr lang="ko-KR" altLang="en-US" sz="1200" dirty="0">
                <a:solidFill>
                  <a:schemeClr val="tx1"/>
                </a:solidFill>
              </a:rPr>
              <a:t>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51369" y="2036407"/>
            <a:ext cx="3389278" cy="152432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en-US" altLang="ko-KR" sz="1100" dirty="0">
                <a:latin typeface="roboto" panose="02000000000000000000" pitchFamily="2" charset="0"/>
              </a:rPr>
              <a:t>2024</a:t>
            </a:r>
            <a:r>
              <a:rPr lang="ko-KR" altLang="en-US" sz="1100" dirty="0">
                <a:latin typeface="roboto" panose="02000000000000000000" pitchFamily="2" charset="0"/>
              </a:rPr>
              <a:t>년 </a:t>
            </a:r>
            <a:r>
              <a:rPr lang="ko-KR" altLang="en-US" sz="1100" dirty="0" err="1">
                <a:latin typeface="roboto" panose="02000000000000000000" pitchFamily="2" charset="0"/>
              </a:rPr>
              <a:t>세계박해지수인</a:t>
            </a:r>
            <a:r>
              <a:rPr lang="ko-KR" altLang="en-US" sz="1100" dirty="0">
                <a:latin typeface="roboto" panose="02000000000000000000" pitchFamily="2" charset="0"/>
              </a:rPr>
              <a:t> </a:t>
            </a:r>
            <a:r>
              <a:rPr lang="ko-KR" altLang="en-US" sz="1100" dirty="0" err="1">
                <a:latin typeface="roboto" panose="02000000000000000000" pitchFamily="2" charset="0"/>
              </a:rPr>
              <a:t>월드와치리스트</a:t>
            </a:r>
            <a:r>
              <a:rPr lang="ko-KR" altLang="en-US" sz="1100" dirty="0">
                <a:latin typeface="roboto" panose="02000000000000000000" pitchFamily="2" charset="0"/>
              </a:rPr>
              <a:t> 발표를 앞두고 잘 준비할 수 있도록 담당자에게 지혜를 주시기를 기도합니다</a:t>
            </a:r>
            <a:r>
              <a:rPr lang="en-US" altLang="ko-KR" sz="1100" dirty="0">
                <a:latin typeface="roboto" panose="02000000000000000000" pitchFamily="2" charset="0"/>
              </a:rPr>
              <a:t>. </a:t>
            </a:r>
            <a:r>
              <a:rPr lang="ko-KR" altLang="en-US" sz="1100" dirty="0">
                <a:latin typeface="roboto" panose="02000000000000000000" pitchFamily="2" charset="0"/>
              </a:rPr>
              <a:t>전세계 박해 현장을 향한 조사와 연구가 잘 정리되게 하시고</a:t>
            </a:r>
            <a:r>
              <a:rPr lang="en-US" altLang="ko-KR" sz="1100" dirty="0">
                <a:latin typeface="roboto" panose="02000000000000000000" pitchFamily="2" charset="0"/>
              </a:rPr>
              <a:t>,  </a:t>
            </a:r>
            <a:r>
              <a:rPr lang="ko-KR" altLang="en-US" sz="1100" dirty="0">
                <a:latin typeface="roboto" panose="02000000000000000000" pitchFamily="2" charset="0"/>
              </a:rPr>
              <a:t>박해 받는 교회의 믿음의 승리가 자유세계 교회들에게 큰 도전이 되게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 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각종 매체를 통해 한국교회와 성도들에게 가장 효율적으로 전달할 수 있는 방법을 예비하여 </a:t>
            </a:r>
            <a:r>
              <a:rPr lang="ko-KR" altLang="en-US" sz="1100" dirty="0" err="1">
                <a:latin typeface="roboto" panose="02000000000000000000" pitchFamily="2" charset="0"/>
              </a:rPr>
              <a:t>주옵소서</a:t>
            </a:r>
            <a:r>
              <a:rPr lang="en-US" altLang="ko-KR" sz="1100" dirty="0">
                <a:latin typeface="roboto" panose="02000000000000000000" pitchFamily="2" charset="0"/>
              </a:rPr>
              <a:t>!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33555" y="1466967"/>
            <a:ext cx="3493830" cy="526619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1200" b="1" i="0" dirty="0">
                <a:solidFill>
                  <a:schemeClr val="tx1"/>
                </a:solidFill>
                <a:effectLst/>
                <a:latin typeface="+mj-lt"/>
                <a:cs typeface="Aharoni" panose="02010803020104030203" pitchFamily="2" charset="-79"/>
              </a:rPr>
              <a:t>2024 </a:t>
            </a:r>
            <a:r>
              <a:rPr lang="en-US" altLang="ko-KR" sz="1200" b="1" i="0" dirty="0" err="1">
                <a:solidFill>
                  <a:schemeClr val="tx1"/>
                </a:solidFill>
                <a:effectLst/>
                <a:latin typeface="+mj-lt"/>
                <a:cs typeface="Aharoni" panose="02010803020104030203" pitchFamily="2" charset="-79"/>
              </a:rPr>
              <a:t>Muskathlon</a:t>
            </a:r>
            <a:r>
              <a:rPr lang="en-US" altLang="ko-KR" sz="1200" b="1" i="0" dirty="0">
                <a:solidFill>
                  <a:schemeClr val="tx1"/>
                </a:solidFill>
                <a:effectLst/>
                <a:latin typeface="+mj-lt"/>
                <a:cs typeface="Aharoni" panose="02010803020104030203" pitchFamily="2" charset="-79"/>
              </a:rPr>
              <a:t> </a:t>
            </a:r>
            <a:r>
              <a:rPr lang="ko-KR" altLang="en-US" sz="1200" b="1" i="0" dirty="0">
                <a:solidFill>
                  <a:schemeClr val="tx1"/>
                </a:solidFill>
                <a:effectLst/>
                <a:latin typeface="+mj-lt"/>
                <a:cs typeface="Aharoni" panose="02010803020104030203" pitchFamily="2" charset="-79"/>
              </a:rPr>
              <a:t>대회를 위하여</a:t>
            </a:r>
            <a:endParaRPr lang="ko-KR" altLang="en-US" sz="1200" i="1" dirty="0">
              <a:solidFill>
                <a:schemeClr val="tx1"/>
              </a:solidFill>
              <a:latin typeface="+mj-lt"/>
              <a:ea typeface="맑은 고딕" panose="020B0503020000020004" pitchFamily="50" charset="-127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33555" y="2036110"/>
            <a:ext cx="3493830" cy="1771538"/>
          </a:xfrm>
        </p:spPr>
        <p:txBody>
          <a:bodyPr rtlCol="0">
            <a:normAutofit/>
          </a:bodyPr>
          <a:lstStyle/>
          <a:p>
            <a:pPr marL="0" indent="0" algn="just">
              <a:buNone/>
            </a:pPr>
            <a:r>
              <a:rPr lang="en-US" altLang="ko-KR" sz="1100" dirty="0"/>
              <a:t>2024</a:t>
            </a:r>
            <a:r>
              <a:rPr lang="ko-KR" altLang="en-US" sz="1100" dirty="0"/>
              <a:t>년 </a:t>
            </a:r>
            <a:r>
              <a:rPr lang="ko-KR" altLang="en-US" sz="1100" dirty="0" err="1"/>
              <a:t>머스카슬론</a:t>
            </a:r>
            <a:r>
              <a:rPr lang="ko-KR" altLang="en-US" sz="1100" dirty="0"/>
              <a:t> 대회가 </a:t>
            </a:r>
            <a:r>
              <a:rPr lang="en-US" altLang="ko-KR" sz="1100" dirty="0"/>
              <a:t>10</a:t>
            </a:r>
            <a:r>
              <a:rPr lang="ko-KR" altLang="en-US" sz="1100" dirty="0"/>
              <a:t>월 </a:t>
            </a:r>
            <a:r>
              <a:rPr lang="en-US" altLang="ko-KR" sz="1100" dirty="0"/>
              <a:t>8-9</a:t>
            </a:r>
            <a:r>
              <a:rPr lang="ko-KR" altLang="en-US" sz="1100" dirty="0"/>
              <a:t>일 진행됩니다</a:t>
            </a:r>
            <a:r>
              <a:rPr lang="en-US" altLang="ko-KR" sz="1100" dirty="0"/>
              <a:t>. </a:t>
            </a:r>
            <a:r>
              <a:rPr lang="ko-KR" altLang="en-US" sz="1100" dirty="0"/>
              <a:t>화란에서 </a:t>
            </a:r>
            <a:r>
              <a:rPr lang="en-US" altLang="ko-KR" sz="1100" dirty="0"/>
              <a:t>30</a:t>
            </a:r>
            <a:r>
              <a:rPr lang="ko-KR" altLang="en-US" sz="1100" dirty="0"/>
              <a:t>명이 지원했습니다</a:t>
            </a:r>
            <a:r>
              <a:rPr lang="en-US" altLang="ko-KR" sz="1100" dirty="0"/>
              <a:t>. 1</a:t>
            </a:r>
            <a:r>
              <a:rPr lang="ko-KR" altLang="en-US" sz="1100" dirty="0"/>
              <a:t>만 유로 참가비 모금과 준비하는 기간동안 북한지하교회 성도들을 향한 주님의 긍휼한 마음을 부어 주시기를 기도합니다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 </a:t>
            </a:r>
            <a:endParaRPr lang="en-US" altLang="ko-KR" sz="1100" dirty="0"/>
          </a:p>
          <a:p>
            <a:pPr marL="0" indent="0" algn="just">
              <a:buNone/>
            </a:pPr>
            <a:r>
              <a:rPr lang="ko-KR" altLang="en-US" sz="1100" dirty="0"/>
              <a:t>한국 참가자 </a:t>
            </a:r>
            <a:r>
              <a:rPr lang="en-US" altLang="ko-KR" sz="1100" dirty="0"/>
              <a:t>50</a:t>
            </a:r>
            <a:r>
              <a:rPr lang="ko-KR" altLang="en-US" sz="1100" dirty="0"/>
              <a:t>명도 예비하여 </a:t>
            </a:r>
            <a:r>
              <a:rPr lang="ko-KR" altLang="en-US" sz="1100" dirty="0" err="1"/>
              <a:t>주옵소서</a:t>
            </a:r>
            <a:r>
              <a:rPr lang="en-US" altLang="ko-KR" sz="1100" dirty="0"/>
              <a:t>!  </a:t>
            </a:r>
            <a:r>
              <a:rPr lang="ko-KR" altLang="en-US" sz="1100" dirty="0"/>
              <a:t>한국 기독 청년들이 영적으로 서로 도전 받고 일깨어 남은 바 죽게 된 자를 돌아보는 비전이 공유되게 </a:t>
            </a:r>
            <a:r>
              <a:rPr lang="ko-KR" altLang="en-US" sz="1100" dirty="0" err="1"/>
              <a:t>하옵소서</a:t>
            </a:r>
            <a:r>
              <a:rPr lang="en-US" altLang="ko-KR" sz="1100" dirty="0"/>
              <a:t>!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723" y="6597648"/>
            <a:ext cx="2591919" cy="153888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23-11-21</a:t>
            </a:r>
            <a:endParaRPr lang="ko-KR" altLang="ko-KR" dirty="0"/>
          </a:p>
        </p:txBody>
      </p:sp>
      <p:pic>
        <p:nvPicPr>
          <p:cNvPr id="4" name="그림 3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0" y="3977699"/>
            <a:ext cx="3083680" cy="209078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26410" y="3960653"/>
            <a:ext cx="6349659" cy="2090785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3680" y="3969176"/>
            <a:ext cx="4878502" cy="209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6DF1F15-46F5-4A2B-AF38-34F3B8027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6" y="685800"/>
            <a:ext cx="5228393" cy="1237546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2400" b="0" i="0" dirty="0">
                <a:solidFill>
                  <a:srgbClr val="333333"/>
                </a:solidFill>
                <a:effectLst/>
                <a:latin typeface="HY목각파임B" panose="02030600000101010101" pitchFamily="18" charset="-127"/>
                <a:ea typeface="문체부 궁체 흘림체" panose="02030609000101010101" pitchFamily="17" charset="-127"/>
              </a:rPr>
              <a:t>내가 그리스도를 본받는 자 된 것같이 너희는 나를 본받는 자가 되라</a:t>
            </a:r>
            <a:r>
              <a:rPr lang="en-US" altLang="ko-KR" sz="2400" b="0" i="0" dirty="0">
                <a:solidFill>
                  <a:srgbClr val="333333"/>
                </a:solidFill>
                <a:effectLst/>
                <a:latin typeface="HY목각파임B" panose="02030600000101010101" pitchFamily="18" charset="-127"/>
                <a:ea typeface="문체부 궁체 흘림체" panose="02030609000101010101" pitchFamily="17" charset="-127"/>
              </a:rPr>
              <a:t>.(</a:t>
            </a:r>
            <a:r>
              <a:rPr lang="ko-KR" altLang="en-US" sz="2400" b="0" i="0" dirty="0">
                <a:solidFill>
                  <a:srgbClr val="333333"/>
                </a:solidFill>
                <a:effectLst/>
                <a:latin typeface="HY목각파임B" panose="02030600000101010101" pitchFamily="18" charset="-127"/>
                <a:ea typeface="문체부 궁체 흘림체" panose="02030609000101010101" pitchFamily="17" charset="-127"/>
              </a:rPr>
              <a:t>고전</a:t>
            </a:r>
            <a:r>
              <a:rPr lang="en-US" altLang="ko-KR" sz="2400" b="0" i="0" dirty="0">
                <a:solidFill>
                  <a:srgbClr val="333333"/>
                </a:solidFill>
                <a:effectLst/>
                <a:latin typeface="HY목각파임B" panose="02030600000101010101" pitchFamily="18" charset="-127"/>
                <a:ea typeface="문체부 궁체 흘림체" panose="02030609000101010101" pitchFamily="17" charset="-127"/>
              </a:rPr>
              <a:t>11:1)</a:t>
            </a:r>
            <a:endParaRPr lang="ko-KR" sz="2400" dirty="0">
              <a:latin typeface="HY목각파임B" panose="02030600000101010101" pitchFamily="18" charset="-127"/>
              <a:ea typeface="문체부 궁체 흘림체" panose="02030609000101010101" pitchFamily="17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60A4C54-B3B2-4B02-A340-C72E57FEE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4" y="2424022"/>
            <a:ext cx="5228392" cy="1494615"/>
          </a:xfrm>
        </p:spPr>
        <p:txBody>
          <a:bodyPr rtlCol="0"/>
          <a:lstStyle/>
          <a:p>
            <a:pPr rtl="0"/>
            <a:r>
              <a:rPr lang="en-US" altLang="ko-KR" b="0" i="0" dirty="0">
                <a:solidFill>
                  <a:srgbClr val="000000"/>
                </a:solidFill>
                <a:effectLst/>
                <a:latin typeface="STLiti" panose="02010800040101010101" pitchFamily="2" charset="-122"/>
                <a:ea typeface="STLiti" panose="02010800040101010101" pitchFamily="2" charset="-122"/>
              </a:rPr>
              <a:t>Follow my example, as I follow the example of Christ.(1cor 11:1)</a:t>
            </a:r>
            <a:endParaRPr lang="ko-KR" altLang="en-US" dirty="0">
              <a:latin typeface="STLiti" panose="02010800040101010101" pitchFamily="2" charset="-122"/>
              <a:ea typeface="맑은 고딕" panose="020B0503020000020004" pitchFamily="50" charset="-127"/>
            </a:endParaRPr>
          </a:p>
        </p:txBody>
      </p:sp>
      <p:pic>
        <p:nvPicPr>
          <p:cNvPr id="6" name="그림 개체 틀 5" descr="꽃병, 분홍색 꽃, 그릇">
            <a:extLst>
              <a:ext uri="{FF2B5EF4-FFF2-40B4-BE49-F238E27FC236}">
                <a16:creationId xmlns:a16="http://schemas.microsoft.com/office/drawing/2014/main" id="{2D88F9B6-8295-40BD-BE4A-5724B9E3090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20256" y="1243584"/>
            <a:ext cx="4361688" cy="4361688"/>
          </a:xfrm>
        </p:spPr>
      </p:pic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E645985-45F9-4BAE-831E-BE78B8D4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23-11-21</a:t>
            </a:r>
            <a:endParaRPr lang="ko-KR" altLang="ko-KR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06AA6E5-2EF7-4786-9E1A-4FAB76BF1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86D5C7B-55D2-44E5-9F45-7BA7BEDE5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 rtlCol="0"/>
          <a:lstStyle/>
          <a:p>
            <a:pPr rtl="0"/>
            <a:fld id="{3A4F6043-7A67-491B-98BC-F933DED7226D}" type="slidenum">
              <a:rPr lang="en-US" altLang="ko-KR" smtClean="0"/>
              <a:pPr rtl="0"/>
              <a:t>31</a:t>
            </a:fld>
            <a:endParaRPr lang="ko-K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FE5F63-AF63-4BD6-19F4-0604A193E8B6}"/>
              </a:ext>
            </a:extLst>
          </p:cNvPr>
          <p:cNvSpPr txBox="1"/>
          <p:nvPr/>
        </p:nvSpPr>
        <p:spPr>
          <a:xfrm>
            <a:off x="534838" y="5003321"/>
            <a:ext cx="51141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ko-KR" altLang="en-US" dirty="0" err="1"/>
              <a:t>김경복선교사</a:t>
            </a:r>
            <a:endParaRPr lang="en-US" altLang="ko-KR" dirty="0"/>
          </a:p>
          <a:p>
            <a:pPr rtl="0"/>
            <a:r>
              <a:rPr lang="en-US" altLang="ko-KR" dirty="0">
                <a:hlinkClick r:id="rId3"/>
              </a:rPr>
              <a:t>odsk@opendoors.or.kr</a:t>
            </a:r>
            <a:endParaRPr lang="en-US" altLang="ko-KR" dirty="0"/>
          </a:p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  <a:hlinkClick r:id="rId4"/>
              </a:rPr>
              <a:t>한국오픈도어선교회 카카오채널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22100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setVTI">
  <a:themeElements>
    <a:clrScheme name="Custom 20">
      <a:dk1>
        <a:srgbClr val="000000"/>
      </a:dk1>
      <a:lt1>
        <a:sysClr val="window" lastClr="FFFFFF"/>
      </a:lt1>
      <a:dk2>
        <a:srgbClr val="2C3948"/>
      </a:dk2>
      <a:lt2>
        <a:srgbClr val="F4F4F4"/>
      </a:lt2>
      <a:accent1>
        <a:srgbClr val="F49D90"/>
      </a:accent1>
      <a:accent2>
        <a:srgbClr val="D6947C"/>
      </a:accent2>
      <a:accent3>
        <a:srgbClr val="BF8484"/>
      </a:accent3>
      <a:accent4>
        <a:srgbClr val="96A9AA"/>
      </a:accent4>
      <a:accent5>
        <a:srgbClr val="DD796C"/>
      </a:accent5>
      <a:accent6>
        <a:srgbClr val="D09145"/>
      </a:accent6>
      <a:hlink>
        <a:srgbClr val="DF686A"/>
      </a:hlink>
      <a:folHlink>
        <a:srgbClr val="F93F1C"/>
      </a:folHlink>
    </a:clrScheme>
    <a:fontScheme name="맑은 고딕">
      <a:majorFont>
        <a:latin typeface="맑은 고딕"/>
        <a:ea typeface=""/>
        <a:cs typeface=""/>
      </a:majorFont>
      <a:minorFont>
        <a:latin typeface="맑은 고딕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74515909.tgt.Office_50301236_TF67338807_Win32_OJ112196133" id="{B66740CD-A365-4CA0-961F-5B161663BE00}" vid="{652F40FA-13C7-4588-949A-DD2EE3646E46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89259C4-AC71-4849-BC68-7545A45536D3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2A4E27A5-29EC-44AC-A353-55638DDBC56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37D1C0D-D4CE-465C-8DB2-7B2571F371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오프셋 디자인</Template>
  <TotalTime>2206</TotalTime>
  <Words>3969</Words>
  <Application>Microsoft Office PowerPoint</Application>
  <PresentationFormat>와이드스크린</PresentationFormat>
  <Paragraphs>253</Paragraphs>
  <Slides>31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24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56" baseType="lpstr">
      <vt:lpstr>.Apple SD Gothic NeoI</vt:lpstr>
      <vt:lpstr>.AppleSDGothicNeoI-Regular</vt:lpstr>
      <vt:lpstr>Dotum, verdana</vt:lpstr>
      <vt:lpstr>Futura</vt:lpstr>
      <vt:lpstr>Helvetica Neue Medium</vt:lpstr>
      <vt:lpstr>HY목각파임B</vt:lpstr>
      <vt:lpstr>HY헤드라인M</vt:lpstr>
      <vt:lpstr>NanumBarunGothic</vt:lpstr>
      <vt:lpstr>STLiti</vt:lpstr>
      <vt:lpstr>system-ui</vt:lpstr>
      <vt:lpstr>UICTFontTextStyleBody</vt:lpstr>
      <vt:lpstr>Yu Gothic UI Semibold</vt:lpstr>
      <vt:lpstr>나눔고딕 ExtraBold</vt:lpstr>
      <vt:lpstr>나눔고딕코딩</vt:lpstr>
      <vt:lpstr>나눔스퀘어라운드 Bold</vt:lpstr>
      <vt:lpstr>Malgun Gothic</vt:lpstr>
      <vt:lpstr>Malgun Gothic</vt:lpstr>
      <vt:lpstr>바탕</vt:lpstr>
      <vt:lpstr>Aharoni</vt:lpstr>
      <vt:lpstr>Arial</vt:lpstr>
      <vt:lpstr>Calibri</vt:lpstr>
      <vt:lpstr>roboto</vt:lpstr>
      <vt:lpstr>Segoe UI</vt:lpstr>
      <vt:lpstr>Wingdings 2</vt:lpstr>
      <vt:lpstr>OffsetVTI</vt:lpstr>
      <vt:lpstr>Prayer Meeting  for Persecuted Church Worldwide</vt:lpstr>
      <vt:lpstr>순서</vt:lpstr>
      <vt:lpstr>소개</vt:lpstr>
      <vt:lpstr>OPEN DOORS CORE VALUE/핵심가치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OPEN DOORS  CORE VALUE </vt:lpstr>
      <vt:lpstr>박해 받는 교회를 위한 기도(30')</vt:lpstr>
      <vt:lpstr>Arise Africa Campaign  아프리카여 일어나라 폭력적 박해에 맞서서</vt:lpstr>
      <vt:lpstr>Arise Africa Campaign  “Warm Launch”  따뜻한 시작</vt:lpstr>
      <vt:lpstr>#중앙아프리카, 서아프리카: 공격받고 있는 학교 상황</vt:lpstr>
      <vt:lpstr>Day 1. 사하라 이남 아프리카의 교회를 위해 기도합니다.   Pray for the Church in Sub-Saharan Africa. </vt:lpstr>
      <vt:lpstr>Day 2. 사하라 이남 아프리카의 지도자를 위해 기도합니다.  Pray for the leaders of sub-Saharan Africa.</vt:lpstr>
      <vt:lpstr>Day 3. 사하라 사막 이남 지역의 젊은이들을 위해 기도해 주세요.</vt:lpstr>
      <vt:lpstr>Day 4. 사하라 사막 이남 지역의 슬픔에 잠긴 사람들을 위해 기도해 주세요.</vt:lpstr>
      <vt:lpstr>Day 5. 강제로 피신한 사람들을 위해 기도해 주세요.</vt:lpstr>
      <vt:lpstr>Day 6. 학대 받는 여성들을 위해 기도해 주세요.</vt:lpstr>
      <vt:lpstr>Day7. Pray for Arise Africa.</vt:lpstr>
      <vt:lpstr>WWL 박해순위 32위 국가/Mozambique</vt:lpstr>
      <vt:lpstr>IS 공격으로 기독교인 최소 11명 사망 2023. 9.28</vt:lpstr>
      <vt:lpstr>WWL 박해순위 32위 국가/ Mozambique</vt:lpstr>
      <vt:lpstr>#중동: 팔레스타인/이스라엘을 위한 기도 </vt:lpstr>
      <vt:lpstr>#동남아시아: MBB신자들을 위한 기도</vt:lpstr>
      <vt:lpstr>박해현장: #북한의 기독교 박해 중단과 지하교회 성도들을 위해 기도합니다.</vt:lpstr>
      <vt:lpstr>박해 받는 교회를 위한 기도가 이 땅에 요원의 불길처럼 뜨겁게 일어나기를 기도합니다.</vt:lpstr>
      <vt:lpstr>내가 그리스도를 본받는 자 된 것같이 너희는 나를 본받는 자가 되라.(고전11:1)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</dc:title>
  <dc:creator>ODK Communicator</dc:creator>
  <cp:lastModifiedBy>DANIEL KIM</cp:lastModifiedBy>
  <cp:revision>48</cp:revision>
  <dcterms:created xsi:type="dcterms:W3CDTF">2023-09-05T05:35:35Z</dcterms:created>
  <dcterms:modified xsi:type="dcterms:W3CDTF">2023-11-21T07:56:59Z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