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307" r:id="rId6"/>
    <p:sldId id="373" r:id="rId7"/>
    <p:sldId id="404" r:id="rId8"/>
    <p:sldId id="265" r:id="rId9"/>
    <p:sldId id="402" r:id="rId10"/>
    <p:sldId id="403" r:id="rId11"/>
    <p:sldId id="2473" r:id="rId12"/>
    <p:sldId id="405" r:id="rId13"/>
    <p:sldId id="406" r:id="rId14"/>
    <p:sldId id="374" r:id="rId15"/>
    <p:sldId id="2476" r:id="rId16"/>
    <p:sldId id="324" r:id="rId17"/>
    <p:sldId id="2449" r:id="rId18"/>
    <p:sldId id="2452" r:id="rId19"/>
    <p:sldId id="2453" r:id="rId20"/>
    <p:sldId id="2454" r:id="rId21"/>
    <p:sldId id="2456" r:id="rId22"/>
    <p:sldId id="2460" r:id="rId23"/>
    <p:sldId id="2458" r:id="rId24"/>
    <p:sldId id="2459" r:id="rId25"/>
    <p:sldId id="2445" r:id="rId26"/>
    <p:sldId id="2446" r:id="rId27"/>
    <p:sldId id="2472" r:id="rId28"/>
    <p:sldId id="2477" r:id="rId29"/>
    <p:sldId id="2461" r:id="rId30"/>
    <p:sldId id="2462" r:id="rId31"/>
    <p:sldId id="32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4591" autoAdjust="0"/>
  </p:normalViewPr>
  <p:slideViewPr>
    <p:cSldViewPr>
      <p:cViewPr varScale="1">
        <p:scale>
          <a:sx n="111" d="100"/>
          <a:sy n="111" d="100"/>
        </p:scale>
        <p:origin x="165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9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dirty="0">
              <a:solidFill>
                <a:schemeClr val="bg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7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dirty="0">
              <a:solidFill>
                <a:schemeClr val="bg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 custT="1"/>
      <dgm:spPr/>
      <dgm:t>
        <a:bodyPr/>
        <a:lstStyle/>
        <a:p>
          <a:r>
            <a:rPr lang="en-US" sz="1000" dirty="0">
              <a:solidFill>
                <a:schemeClr val="bg1"/>
              </a:solidFill>
            </a:rPr>
            <a:t>We</a:t>
          </a:r>
          <a:r>
            <a:rPr lang="ko-KR" sz="1000" dirty="0">
              <a:solidFill>
                <a:schemeClr val="bg1"/>
              </a:solidFill>
            </a:rPr>
            <a:t> </a:t>
          </a:r>
          <a:r>
            <a:rPr lang="en-US" sz="10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 dirty="0"/>
            <a:t>기도는 우리에게 산소와 같다</a:t>
          </a:r>
          <a:r>
            <a:rPr lang="en-US" dirty="0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67753"/>
          <a:ext cx="3106490" cy="310649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295116" y="362870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kern="1200" dirty="0">
              <a:solidFill>
                <a:schemeClr val="bg1"/>
              </a:solidFill>
            </a:rPr>
            <a:t>. </a:t>
          </a:r>
        </a:p>
      </dsp:txBody>
      <dsp:txXfrm>
        <a:off x="354258" y="422012"/>
        <a:ext cx="1093247" cy="1093247"/>
      </dsp:txXfrm>
    </dsp:sp>
    <dsp:sp modelId="{1E605D44-75F4-48C9-859D-D19AC985B650}">
      <dsp:nvSpPr>
        <dsp:cNvPr id="0" name=""/>
        <dsp:cNvSpPr/>
      </dsp:nvSpPr>
      <dsp:spPr>
        <a:xfrm>
          <a:off x="1599842" y="362870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This is what makes our ministry distinctive!</a:t>
          </a:r>
        </a:p>
      </dsp:txBody>
      <dsp:txXfrm>
        <a:off x="1658984" y="422012"/>
        <a:ext cx="1093247" cy="1093247"/>
      </dsp:txXfrm>
    </dsp:sp>
    <dsp:sp modelId="{1B2A6CDE-329D-4820-BC7E-33F9F52B4372}">
      <dsp:nvSpPr>
        <dsp:cNvPr id="0" name=""/>
        <dsp:cNvSpPr/>
      </dsp:nvSpPr>
      <dsp:spPr>
        <a:xfrm>
          <a:off x="295116" y="1667595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700" kern="12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kern="1200" dirty="0">
              <a:solidFill>
                <a:schemeClr val="bg1"/>
              </a:solidFill>
            </a:rPr>
            <a:t>. </a:t>
          </a:r>
        </a:p>
      </dsp:txBody>
      <dsp:txXfrm>
        <a:off x="354258" y="1726737"/>
        <a:ext cx="1093247" cy="1093247"/>
      </dsp:txXfrm>
    </dsp:sp>
    <dsp:sp modelId="{133B2B98-6F95-4473-8DB3-081922C2E9BB}">
      <dsp:nvSpPr>
        <dsp:cNvPr id="0" name=""/>
        <dsp:cNvSpPr/>
      </dsp:nvSpPr>
      <dsp:spPr>
        <a:xfrm>
          <a:off x="1599842" y="1667595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We</a:t>
          </a:r>
          <a:r>
            <a:rPr lang="ko-KR" sz="1000" kern="1200" dirty="0">
              <a:solidFill>
                <a:schemeClr val="bg1"/>
              </a:solidFill>
            </a:rPr>
            <a:t> </a:t>
          </a:r>
          <a:r>
            <a:rPr lang="en-US" sz="1000" kern="12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1658984" y="1726737"/>
        <a:ext cx="1093247" cy="1093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086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87299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600" kern="1200" dirty="0"/>
            <a:t>기도는 우리에게 산소와 같다</a:t>
          </a:r>
          <a:r>
            <a:rPr lang="en-US" sz="600" kern="1200" dirty="0"/>
            <a:t>. </a:t>
          </a:r>
        </a:p>
      </dsp:txBody>
      <dsp:txXfrm>
        <a:off x="101730" y="1426783"/>
        <a:ext cx="747057" cy="463846"/>
      </dsp:txXfrm>
    </dsp:sp>
    <dsp:sp modelId="{7213B454-C07A-4B1E-AB8A-1332C05CC55B}">
      <dsp:nvSpPr>
        <dsp:cNvPr id="0" name=""/>
        <dsp:cNvSpPr/>
      </dsp:nvSpPr>
      <dsp:spPr>
        <a:xfrm>
          <a:off x="949432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035645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Prayer is our oxygen.</a:t>
          </a:r>
        </a:p>
      </dsp:txBody>
      <dsp:txXfrm>
        <a:off x="1050076" y="1426783"/>
        <a:ext cx="747057" cy="463846"/>
      </dsp:txXfrm>
    </dsp:sp>
    <dsp:sp modelId="{34D387BB-7EE4-4219-9BCC-F2F17F759AC9}">
      <dsp:nvSpPr>
        <dsp:cNvPr id="0" name=""/>
        <dsp:cNvSpPr/>
      </dsp:nvSpPr>
      <dsp:spPr>
        <a:xfrm>
          <a:off x="1897778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1983991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600" kern="1200"/>
            <a:t>기도는 하나님과 동행하는 우리의 삶이다</a:t>
          </a:r>
          <a:r>
            <a:rPr lang="en-US" sz="600" kern="1200"/>
            <a:t>. </a:t>
          </a:r>
        </a:p>
      </dsp:txBody>
      <dsp:txXfrm>
        <a:off x="1998422" y="1426783"/>
        <a:ext cx="747057" cy="463846"/>
      </dsp:txXfrm>
    </dsp:sp>
    <dsp:sp modelId="{56D1EC13-304D-4052-8324-1CB68985B3F6}">
      <dsp:nvSpPr>
        <dsp:cNvPr id="0" name=""/>
        <dsp:cNvSpPr/>
      </dsp:nvSpPr>
      <dsp:spPr>
        <a:xfrm>
          <a:off x="2846124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2932337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Prayer is our life with God.</a:t>
          </a:r>
        </a:p>
      </dsp:txBody>
      <dsp:txXfrm>
        <a:off x="2946768" y="1426783"/>
        <a:ext cx="747057" cy="463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3B485-81AF-4CDB-9C01-BD96489CE8C1}" type="datetimeFigureOut">
              <a:rPr lang="en-US" smtClean="0"/>
              <a:t>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75B07-7B32-4C01-A8D7-BD825825E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33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sz="1400" b="1" i="0" noProof="0" dirty="0">
                <a:ea typeface="Gulim" pitchFamily="34" charset="-127"/>
              </a:rPr>
              <a:t>반사된 캡션이 있는 그림</a:t>
            </a:r>
          </a:p>
          <a:p>
            <a:r>
              <a:rPr lang="en-US" altLang="ko-KR" sz="1400" noProof="0" dirty="0">
                <a:ea typeface="Gulim" pitchFamily="34" charset="-127"/>
              </a:rPr>
              <a:t>(</a:t>
            </a:r>
            <a:r>
              <a:rPr lang="ko-KR" altLang="en-US" sz="1400" noProof="0" dirty="0">
                <a:ea typeface="Gulim" pitchFamily="34" charset="-127"/>
              </a:rPr>
              <a:t>초급</a:t>
            </a:r>
            <a:r>
              <a:rPr lang="en-US" altLang="ko-KR" sz="1400" noProof="0" dirty="0">
                <a:ea typeface="Gulim" pitchFamily="34" charset="-127"/>
              </a:rPr>
              <a:t>)</a:t>
            </a:r>
          </a:p>
          <a:p>
            <a:endParaRPr lang="ko-KR" altLang="en-US" sz="1200" noProof="0" dirty="0">
              <a:ea typeface="Gulim" pitchFamily="34" charset="-127"/>
            </a:endParaRPr>
          </a:p>
          <a:p>
            <a:endParaRPr lang="ko-KR" altLang="en-US" sz="1200" noProof="0" dirty="0">
              <a:ea typeface="Gulim" pitchFamily="34" charset="-127"/>
            </a:endParaRPr>
          </a:p>
          <a:p>
            <a:r>
              <a:rPr lang="ko-KR" altLang="en-US" sz="1200" noProof="0" dirty="0">
                <a:ea typeface="Gulim" pitchFamily="34" charset="-127"/>
              </a:rPr>
              <a:t>이 슬라이드의</a:t>
            </a:r>
            <a:r>
              <a:rPr lang="ko-KR" altLang="en-US" sz="1200" baseline="0" noProof="0" dirty="0">
                <a:ea typeface="Gulim" pitchFamily="34" charset="-127"/>
              </a:rPr>
              <a:t> 그림 효과를 재현하려면 다음을 실행합니다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8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홈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슬라이드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레이아웃</a:t>
            </a:r>
            <a:r>
              <a:rPr lang="ko-KR" altLang="en-US" sz="1200" baseline="0" noProof="0" dirty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>
                <a:ea typeface="Gulim" pitchFamily="34" charset="-127"/>
              </a:rPr>
              <a:t>빈 화면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삽입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이미지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그림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  <a:r>
              <a:rPr lang="ko-KR" altLang="en-US" sz="1200" b="1" baseline="0" noProof="0" dirty="0">
                <a:ea typeface="Gulim" pitchFamily="34" charset="-127"/>
              </a:rPr>
              <a:t>그림 삽입</a:t>
            </a:r>
            <a:r>
              <a:rPr lang="ko-KR" altLang="en-US" sz="1200" baseline="0" noProof="0" dirty="0">
                <a:ea typeface="Gulim" pitchFamily="34" charset="-127"/>
              </a:rPr>
              <a:t> 대화 상자에서 그림을 선택한 다음 </a:t>
            </a:r>
            <a:r>
              <a:rPr lang="ko-KR" altLang="en-US" sz="1200" b="1" baseline="0" noProof="0" dirty="0">
                <a:ea typeface="Gulim" pitchFamily="34" charset="-127"/>
              </a:rPr>
              <a:t>삽입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8.04 cm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aseline="0" noProof="0" dirty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aseline="0" noProof="0" dirty="0">
                <a:ea typeface="Gulim" pitchFamily="34" charset="-127"/>
              </a:rPr>
              <a:t>그림을 선택합니다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  <a:r>
              <a:rPr lang="ko-KR" altLang="en-US" sz="1200" b="1" baseline="0" noProof="0" dirty="0">
                <a:ea typeface="Gulim" pitchFamily="34" charset="-127"/>
              </a:rPr>
              <a:t>홈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그리기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정렬</a:t>
            </a:r>
            <a:r>
              <a:rPr lang="ko-KR" altLang="en-US" sz="1200" baseline="0" noProof="0" dirty="0">
                <a:ea typeface="Gulim" pitchFamily="34" charset="-127"/>
              </a:rPr>
              <a:t>을 클릭하고 </a:t>
            </a:r>
            <a:r>
              <a:rPr lang="ko-KR" altLang="en-US" sz="1200" b="1" baseline="0" noProof="0" dirty="0">
                <a:ea typeface="Gulim" pitchFamily="34" charset="-127"/>
              </a:rPr>
              <a:t>맞춤</a:t>
            </a:r>
            <a:r>
              <a:rPr lang="ko-KR" altLang="en-US" sz="1200" baseline="0" noProof="0" dirty="0">
                <a:ea typeface="Gulim" pitchFamily="34" charset="-127"/>
              </a:rPr>
              <a:t>을 가리킨 후에 다음을 실행합니다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슬라이드에 맞춤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위쪽 맞춤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그림 도구</a:t>
            </a:r>
            <a:r>
              <a:rPr lang="ko-KR" altLang="en-US" sz="1200" baseline="0" noProof="0" dirty="0">
                <a:ea typeface="Gulim" pitchFamily="34" charset="-127"/>
              </a:rPr>
              <a:t> 아래의 </a:t>
            </a:r>
            <a:r>
              <a:rPr lang="ko-KR" altLang="en-US" sz="1200" b="1" baseline="0" noProof="0" dirty="0">
                <a:ea typeface="Gulim" pitchFamily="34" charset="-127"/>
              </a:rPr>
              <a:t>서식</a:t>
            </a:r>
            <a:r>
              <a:rPr lang="ko-KR" altLang="en-US" sz="1200" baseline="0" noProof="0" dirty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>
                <a:ea typeface="Gulim" pitchFamily="34" charset="-127"/>
              </a:rPr>
              <a:t>그림 스타일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그림 효과</a:t>
            </a:r>
            <a:r>
              <a:rPr lang="ko-KR" altLang="en-US" sz="120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baseline="0" noProof="0" dirty="0">
                <a:ea typeface="Gulim" pitchFamily="34" charset="-127"/>
              </a:rPr>
              <a:t>반사</a:t>
            </a:r>
            <a:r>
              <a:rPr lang="ko-KR" altLang="en-US" sz="1200" baseline="0" noProof="0" dirty="0">
                <a:ea typeface="Gulim" pitchFamily="34" charset="-127"/>
              </a:rPr>
              <a:t>를 가리킨 다음 </a:t>
            </a:r>
            <a:r>
              <a:rPr lang="ko-KR" altLang="en-US" sz="1200" b="1" baseline="0" noProof="0" dirty="0">
                <a:ea typeface="Gulim" pitchFamily="34" charset="-127"/>
              </a:rPr>
              <a:t>반사 변형</a:t>
            </a:r>
            <a:r>
              <a:rPr lang="ko-KR" altLang="en-US" sz="1200" baseline="0" noProof="0" dirty="0">
                <a:ea typeface="Gulim" pitchFamily="34" charset="-127"/>
              </a:rPr>
              <a:t> 아래에서 </a:t>
            </a:r>
            <a:r>
              <a:rPr lang="en-US" altLang="ko-KR" sz="1200" b="1" baseline="0" noProof="0" dirty="0">
                <a:ea typeface="Gulim" pitchFamily="34" charset="-127"/>
              </a:rPr>
              <a:t>1/2 </a:t>
            </a:r>
            <a:r>
              <a:rPr lang="ko-KR" altLang="en-US" sz="1200" b="1" baseline="0" noProof="0" dirty="0">
                <a:ea typeface="Gulim" pitchFamily="34" charset="-127"/>
              </a:rPr>
              <a:t>반사</a:t>
            </a:r>
            <a:r>
              <a:rPr lang="en-US" altLang="ko-KR" sz="1200" b="1" baseline="0" noProof="0" dirty="0">
                <a:ea typeface="Gulim" pitchFamily="34" charset="-127"/>
              </a:rPr>
              <a:t>, </a:t>
            </a:r>
            <a:r>
              <a:rPr lang="ko-KR" altLang="en-US" sz="1200" b="1" baseline="0" noProof="0" dirty="0">
                <a:ea typeface="Gulim" pitchFamily="34" charset="-127"/>
              </a:rPr>
              <a:t>터치</a:t>
            </a:r>
            <a:r>
              <a:rPr lang="en-US" altLang="ko-KR" sz="1200" baseline="0" noProof="0" dirty="0">
                <a:ea typeface="Gulim" pitchFamily="34" charset="-127"/>
              </a:rPr>
              <a:t>(</a:t>
            </a:r>
            <a:r>
              <a:rPr lang="ko-KR" altLang="en-US" sz="1200" baseline="0" noProof="0" dirty="0">
                <a:ea typeface="Gulim" pitchFamily="34" charset="-127"/>
              </a:rPr>
              <a:t>첫 번째 행 왼쪽에서 두 번째 옵션</a:t>
            </a:r>
            <a:r>
              <a:rPr lang="en-US" altLang="ko-KR" sz="1200" baseline="0" noProof="0" dirty="0">
                <a:ea typeface="Gulim" pitchFamily="34" charset="-127"/>
              </a:rPr>
              <a:t>)</a:t>
            </a:r>
            <a:r>
              <a:rPr lang="ko-KR" altLang="en-US" sz="1200" baseline="0" noProof="0" dirty="0">
                <a:ea typeface="Gulim" pitchFamily="34" charset="-127"/>
              </a:rPr>
              <a:t>를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삽입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텍스트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상자</a:t>
            </a:r>
            <a:r>
              <a:rPr lang="ko-KR" altLang="en-US" sz="1200" i="0" baseline="0" noProof="0" dirty="0">
                <a:ea typeface="Gulim" pitchFamily="34" charset="-127"/>
              </a:rPr>
              <a:t>를 클릭하고 슬라이드에서 마우스를 끌어 텍스트 상자를 그립니다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i="0" baseline="0" noProof="0" dirty="0">
                <a:ea typeface="Gulim" pitchFamily="34" charset="-127"/>
              </a:rPr>
              <a:t>텍스트 상자에 텍스트를 입력하고 </a:t>
            </a:r>
            <a:r>
              <a:rPr lang="ko-KR" altLang="en-US" sz="1200" i="0" noProof="0" dirty="0">
                <a:ea typeface="Gulim" pitchFamily="34" charset="-127"/>
              </a:rPr>
              <a:t>선택한 다음 </a:t>
            </a:r>
            <a:r>
              <a:rPr lang="ko-KR" altLang="en-US" sz="1200" b="1" i="0" noProof="0" dirty="0">
                <a:ea typeface="Gulim" pitchFamily="34" charset="-127"/>
              </a:rPr>
              <a:t>홈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글꼴</a:t>
            </a:r>
            <a:r>
              <a:rPr lang="ko-KR" altLang="en-US" sz="1200" i="0" baseline="0" noProof="0" dirty="0">
                <a:ea typeface="Gulim" pitchFamily="34" charset="-127"/>
              </a:rPr>
              <a:t> 그룹에 있는 </a:t>
            </a:r>
            <a:r>
              <a:rPr lang="ko-KR" altLang="en-US" sz="1200" b="1" noProof="0" dirty="0">
                <a:ea typeface="Gulim" pitchFamily="34" charset="-127"/>
              </a:rPr>
              <a:t>글꼴</a:t>
            </a:r>
            <a:r>
              <a:rPr lang="ko-KR" altLang="en-US" sz="1200" i="0" baseline="0" noProof="0" dirty="0">
                <a:ea typeface="Gulim" pitchFamily="34" charset="-127"/>
              </a:rPr>
              <a:t> 목록에서 </a:t>
            </a:r>
            <a:r>
              <a:rPr lang="ko-KR" altLang="en-US" sz="1200" b="1" i="0" baseline="0" noProof="0" dirty="0">
                <a:ea typeface="Gulim" pitchFamily="34" charset="-127"/>
              </a:rPr>
              <a:t>굴림</a:t>
            </a:r>
            <a:r>
              <a:rPr lang="ko-KR" altLang="en-US" sz="1200" i="0" baseline="0" noProof="0" dirty="0">
                <a:ea typeface="Gulim" pitchFamily="34" charset="-127"/>
              </a:rPr>
              <a:t>을 선택하고 </a:t>
            </a:r>
            <a:r>
              <a:rPr lang="ko-KR" altLang="en-US" sz="1200" b="1" noProof="0" dirty="0">
                <a:ea typeface="Gulim" pitchFamily="34" charset="-127"/>
              </a:rPr>
              <a:t>글꼴 크기</a:t>
            </a:r>
            <a:r>
              <a:rPr lang="ko-KR" altLang="en-US" sz="1200" i="0" baseline="0" noProof="0" dirty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>
                <a:ea typeface="Gulim" pitchFamily="34" charset="-127"/>
              </a:rPr>
              <a:t>42</a:t>
            </a:r>
            <a:r>
              <a:rPr lang="ko-KR" altLang="en-US" sz="1200" i="0" baseline="0" noProof="0" dirty="0">
                <a:ea typeface="Gulim" pitchFamily="34" charset="-127"/>
              </a:rPr>
              <a:t>를 입력합니다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홈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단락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오른쪽 맞춤</a:t>
            </a:r>
            <a:r>
              <a:rPr lang="ko-KR" altLang="en-US" sz="1200" i="0" baseline="0" noProof="0" dirty="0">
                <a:ea typeface="Gulim" pitchFamily="34" charset="-127"/>
              </a:rPr>
              <a:t>을 클릭하여 텍스트를 텍스트 상자 오른쪽에 맞춥니다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i="0" baseline="0" noProof="0" dirty="0">
                <a:ea typeface="Gulim" pitchFamily="34" charset="-127"/>
              </a:rPr>
              <a:t>텍스트 상자를 선택합니다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  <a:r>
              <a:rPr lang="ko-KR" altLang="en-US" sz="1200" b="1" i="0" baseline="0" noProof="0" dirty="0">
                <a:ea typeface="Gulim" pitchFamily="34" charset="-127"/>
              </a:rPr>
              <a:t>그리기 도구</a:t>
            </a:r>
            <a:r>
              <a:rPr lang="ko-KR" altLang="en-US" sz="1200" i="0" baseline="0" noProof="0" dirty="0">
                <a:ea typeface="Gulim" pitchFamily="34" charset="-127"/>
              </a:rPr>
              <a:t> 아래의 </a:t>
            </a:r>
            <a:r>
              <a:rPr lang="ko-KR" altLang="en-US" sz="1200" b="1" i="0" baseline="0" noProof="0" dirty="0">
                <a:ea typeface="Gulim" pitchFamily="34" charset="-127"/>
              </a:rPr>
              <a:t>서식</a:t>
            </a:r>
            <a:r>
              <a:rPr lang="ko-KR" altLang="en-US" sz="1200" i="0" baseline="0" noProof="0" dirty="0">
                <a:ea typeface="Gulim" pitchFamily="34" charset="-127"/>
              </a:rPr>
              <a:t> 탭에 있는 </a:t>
            </a:r>
            <a:r>
              <a:rPr lang="en-US" altLang="ko-KR" sz="1200" b="1" i="0" baseline="0" noProof="0" dirty="0">
                <a:ea typeface="Gulim" pitchFamily="34" charset="-127"/>
              </a:rPr>
              <a:t>WordArt </a:t>
            </a:r>
            <a:r>
              <a:rPr lang="ko-KR" altLang="en-US" sz="1200" b="1" i="0" baseline="0" noProof="0" dirty="0">
                <a:ea typeface="Gulim" pitchFamily="34" charset="-127"/>
              </a:rPr>
              <a:t>스타일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</a:t>
            </a:r>
            <a:r>
              <a:rPr lang="ko-KR" altLang="en-US" sz="1200" i="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i="0" baseline="0" noProof="0" dirty="0">
                <a:ea typeface="Gulim" pitchFamily="34" charset="-127"/>
              </a:rPr>
              <a:t>반사</a:t>
            </a:r>
            <a:r>
              <a:rPr lang="ko-KR" altLang="en-US" sz="1200" i="0" baseline="0" noProof="0" dirty="0">
                <a:ea typeface="Gulim" pitchFamily="34" charset="-127"/>
              </a:rPr>
              <a:t>를 가리킨 다음 </a:t>
            </a:r>
            <a:r>
              <a:rPr lang="ko-KR" altLang="en-US" sz="1200" b="1" i="0" baseline="0" noProof="0" dirty="0">
                <a:ea typeface="Gulim" pitchFamily="34" charset="-127"/>
              </a:rPr>
              <a:t>반사 변형</a:t>
            </a:r>
            <a:r>
              <a:rPr lang="ko-KR" altLang="en-US" sz="1200" i="0" baseline="0" noProof="0" dirty="0">
                <a:ea typeface="Gulim" pitchFamily="34" charset="-127"/>
              </a:rPr>
              <a:t> 아래에서 </a:t>
            </a:r>
            <a:r>
              <a:rPr lang="en-US" altLang="ko-KR" sz="1200" b="1" i="0" baseline="0" noProof="0" dirty="0">
                <a:ea typeface="Gulim" pitchFamily="34" charset="-127"/>
              </a:rPr>
              <a:t>1/2 </a:t>
            </a:r>
            <a:r>
              <a:rPr lang="ko-KR" altLang="en-US" sz="1200" b="1" i="0" baseline="0" noProof="0" dirty="0">
                <a:ea typeface="Gulim" pitchFamily="34" charset="-127"/>
              </a:rPr>
              <a:t>반사</a:t>
            </a:r>
            <a:r>
              <a:rPr lang="en-US" altLang="ko-KR" sz="1200" b="1" i="0" baseline="0" noProof="0" dirty="0">
                <a:ea typeface="Gulim" pitchFamily="34" charset="-127"/>
              </a:rPr>
              <a:t>, </a:t>
            </a:r>
            <a:r>
              <a:rPr lang="ko-KR" altLang="en-US" sz="1200" b="1" i="0" baseline="0" noProof="0" dirty="0">
                <a:ea typeface="Gulim" pitchFamily="34" charset="-127"/>
              </a:rPr>
              <a:t>터치</a:t>
            </a:r>
            <a:r>
              <a:rPr lang="en-US" altLang="ko-KR" sz="1200" i="0" baseline="0" noProof="0" dirty="0">
                <a:ea typeface="Gulim" pitchFamily="34" charset="-127"/>
              </a:rPr>
              <a:t>(</a:t>
            </a:r>
            <a:r>
              <a:rPr lang="ko-KR" altLang="en-US" sz="1200" i="0" baseline="0" noProof="0" dirty="0">
                <a:ea typeface="Gulim" pitchFamily="34" charset="-127"/>
              </a:rPr>
              <a:t>첫 번째 행 왼쪽에서 두 번째 옵션</a:t>
            </a:r>
            <a:r>
              <a:rPr lang="en-US" altLang="ko-KR" sz="1200" i="0" baseline="0" noProof="0" dirty="0">
                <a:ea typeface="Gulim" pitchFamily="34" charset="-127"/>
              </a:rPr>
              <a:t>)</a:t>
            </a:r>
            <a:r>
              <a:rPr lang="ko-KR" altLang="en-US" sz="1200" i="0" baseline="0" noProof="0" dirty="0">
                <a:ea typeface="Gulim" pitchFamily="34" charset="-127"/>
              </a:rPr>
              <a:t>를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그리기 도구</a:t>
            </a:r>
            <a:r>
              <a:rPr lang="ko-KR" altLang="en-US" sz="1200" i="0" baseline="0" noProof="0" dirty="0">
                <a:ea typeface="Gulim" pitchFamily="34" charset="-127"/>
              </a:rPr>
              <a:t> 아래의 </a:t>
            </a:r>
            <a:r>
              <a:rPr lang="ko-KR" altLang="en-US" sz="1200" b="1" i="0" baseline="0" noProof="0" dirty="0">
                <a:ea typeface="Gulim" pitchFamily="34" charset="-127"/>
              </a:rPr>
              <a:t>서식</a:t>
            </a:r>
            <a:r>
              <a:rPr lang="ko-KR" altLang="en-US" sz="1200" i="0" baseline="0" noProof="0" dirty="0">
                <a:ea typeface="Gulim" pitchFamily="34" charset="-127"/>
              </a:rPr>
              <a:t> 탭에 있는 </a:t>
            </a:r>
            <a:r>
              <a:rPr lang="en-US" altLang="ko-KR" sz="1200" b="1" i="0" baseline="0" noProof="0" dirty="0">
                <a:ea typeface="Gulim" pitchFamily="34" charset="-127"/>
              </a:rPr>
              <a:t>WordArt </a:t>
            </a:r>
            <a:r>
              <a:rPr lang="ko-KR" altLang="en-US" sz="1200" b="1" i="0" baseline="0" noProof="0" dirty="0">
                <a:ea typeface="Gulim" pitchFamily="34" charset="-127"/>
              </a:rPr>
              <a:t>스타일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 서식</a:t>
            </a:r>
            <a:r>
              <a:rPr lang="ko-KR" altLang="en-US" sz="1200" i="0" baseline="0" noProof="0" dirty="0">
                <a:ea typeface="Gulim" pitchFamily="34" charset="-127"/>
              </a:rPr>
              <a:t> 대화 상자 표시 아이콘을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 서식</a:t>
            </a:r>
            <a:r>
              <a:rPr lang="ko-KR" altLang="en-US" sz="1200" i="0" baseline="0" noProof="0" dirty="0">
                <a:ea typeface="Gulim" pitchFamily="34" charset="-127"/>
              </a:rPr>
              <a:t> 대화 상자의 왼쪽 창에서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채우기</a:t>
            </a:r>
            <a:r>
              <a:rPr lang="ko-KR" altLang="en-US" sz="1200" i="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i="0" baseline="0" noProof="0" dirty="0">
                <a:ea typeface="Gulim" pitchFamily="34" charset="-127"/>
              </a:rPr>
              <a:t>텍스트 채우기</a:t>
            </a:r>
            <a:r>
              <a:rPr lang="ko-KR" altLang="en-US" sz="1200" i="0" baseline="0" noProof="0" dirty="0">
                <a:ea typeface="Gulim" pitchFamily="34" charset="-127"/>
              </a:rPr>
              <a:t> 창에서 </a:t>
            </a:r>
            <a:r>
              <a:rPr lang="ko-KR" altLang="en-US" sz="1200" b="1" i="0" baseline="0" noProof="0" dirty="0">
                <a:ea typeface="Gulim" pitchFamily="34" charset="-127"/>
              </a:rPr>
              <a:t>단색 채우기</a:t>
            </a:r>
            <a:r>
              <a:rPr lang="ko-KR" altLang="en-US" sz="1200" i="0" baseline="0" noProof="0" dirty="0">
                <a:ea typeface="Gulim" pitchFamily="34" charset="-127"/>
              </a:rPr>
              <a:t>를 선택한 후에 다음을 실행합니다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>
                <a:ea typeface="Gulim" pitchFamily="34" charset="-127"/>
              </a:rPr>
              <a:t>색</a:t>
            </a:r>
            <a:r>
              <a:rPr lang="ko-KR" altLang="en-US" sz="1200" i="0" baseline="0" noProof="0" dirty="0">
                <a:ea typeface="Gulim" pitchFamily="34" charset="-127"/>
              </a:rPr>
              <a:t> 옆의 단추를 클릭한 다음 </a:t>
            </a:r>
            <a:r>
              <a:rPr lang="ko-KR" altLang="en-US" sz="1200" b="1" i="0" baseline="0" noProof="0" dirty="0">
                <a:ea typeface="Gulim" pitchFamily="34" charset="-127"/>
              </a:rPr>
              <a:t>테마 색</a:t>
            </a:r>
            <a:r>
              <a:rPr lang="ko-KR" altLang="en-US" sz="1200" i="0" baseline="0" noProof="0" dirty="0">
                <a:ea typeface="Gulim" pitchFamily="34" charset="-127"/>
              </a:rPr>
              <a:t> 아래에서 </a:t>
            </a:r>
            <a:r>
              <a:rPr lang="ko-KR" altLang="en-US" sz="1200" b="1" i="0" baseline="0" noProof="0" dirty="0">
                <a:ea typeface="Gulim" pitchFamily="34" charset="-127"/>
              </a:rPr>
              <a:t>흰색</a:t>
            </a:r>
            <a:r>
              <a:rPr lang="en-US" altLang="ko-KR" sz="1200" b="1" i="0" baseline="0" noProof="0" dirty="0">
                <a:ea typeface="Gulim" pitchFamily="34" charset="-127"/>
              </a:rPr>
              <a:t>, </a:t>
            </a:r>
            <a:r>
              <a:rPr lang="ko-KR" altLang="en-US" sz="1200" b="1" i="0" baseline="0" noProof="0" dirty="0">
                <a:ea typeface="Gulim" pitchFamily="34" charset="-127"/>
              </a:rPr>
              <a:t>배경 </a:t>
            </a:r>
            <a:r>
              <a:rPr lang="en-US" altLang="ko-KR" sz="1200" b="1" i="0" baseline="0" noProof="0" dirty="0">
                <a:ea typeface="Gulim" pitchFamily="34" charset="-127"/>
              </a:rPr>
              <a:t>1</a:t>
            </a:r>
            <a:r>
              <a:rPr lang="en-US" altLang="ko-KR" sz="1200" i="0" baseline="0" noProof="0" dirty="0">
                <a:ea typeface="Gulim" pitchFamily="34" charset="-127"/>
              </a:rPr>
              <a:t>(</a:t>
            </a:r>
            <a:r>
              <a:rPr lang="ko-KR" altLang="en-US" sz="1200" i="0" baseline="0" noProof="0" dirty="0">
                <a:ea typeface="Gulim" pitchFamily="34" charset="-127"/>
              </a:rPr>
              <a:t>첫 번째 행 왼쪽에서 첫 번째 옵션</a:t>
            </a:r>
            <a:r>
              <a:rPr lang="en-US" altLang="ko-KR" sz="1200" i="0" baseline="0" noProof="0" dirty="0">
                <a:ea typeface="Gulim" pitchFamily="34" charset="-127"/>
              </a:rPr>
              <a:t>)</a:t>
            </a:r>
            <a:r>
              <a:rPr lang="ko-KR" altLang="en-US" sz="1200" i="0" baseline="0" noProof="0" dirty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>
                <a:ea typeface="Gulim" pitchFamily="34" charset="-127"/>
              </a:rPr>
              <a:t>투명도</a:t>
            </a:r>
            <a:r>
              <a:rPr lang="ko-KR" altLang="en-US" sz="1200" i="0" baseline="0" noProof="0" dirty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>
                <a:ea typeface="Gulim" pitchFamily="34" charset="-127"/>
              </a:rPr>
              <a:t>12%</a:t>
            </a:r>
            <a:r>
              <a:rPr lang="ko-KR" altLang="en-US" sz="1200" i="0" baseline="0" noProof="0" dirty="0">
                <a:ea typeface="Gulim" pitchFamily="34" charset="-127"/>
              </a:rPr>
              <a:t>를 입력합니다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noProof="0" dirty="0">
                <a:ea typeface="Gulim" pitchFamily="34" charset="-127"/>
              </a:rPr>
              <a:t>슬라이드에서 텍스트 상자를 그림 위로 끌어 필요한 대로 배치합니다</a:t>
            </a:r>
            <a:r>
              <a:rPr lang="en-US" altLang="ko-KR" sz="1200" noProof="0" dirty="0">
                <a:ea typeface="Gulim" pitchFamily="34" charset="-127"/>
              </a:rPr>
              <a:t>. </a:t>
            </a:r>
          </a:p>
          <a:p>
            <a:endParaRPr lang="en-US" altLang="ko-KR" sz="1200" noProof="0" dirty="0">
              <a:ea typeface="Gulim" pitchFamily="34" charset="-127"/>
            </a:endParaRPr>
          </a:p>
          <a:p>
            <a:endParaRPr lang="en-US" altLang="ko-KR" sz="1200" noProof="0" dirty="0">
              <a:ea typeface="Gulim" pitchFamily="34" charset="-127"/>
            </a:endParaRPr>
          </a:p>
          <a:p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이 슬라이드의 배경을 재현하려면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슬라이드 배경 영역을 마우스 오른쪽 단추로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왼쪽에서 세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>
              <a:solidFill>
                <a:schemeClr val="tx1"/>
              </a:solidFill>
              <a:latin typeface="+mn-lt"/>
              <a:ea typeface="Gulim" pitchFamily="34" charset="-127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추가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제거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</a:t>
            </a:r>
            <a:r>
              <a:rPr lang="ko-KR" altLang="en-US" sz="1200" kern="1200" baseline="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클릭합니다</a:t>
            </a:r>
            <a:r>
              <a:rPr lang="en-US" altLang="ko-KR" sz="1200" kern="1200" baseline="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앞서 추가한 그라데이션 중지점을 다음과 같이 사용자 지정합니다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선택하고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위치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10%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1, 5%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더 어둡게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두 번째 행 왼쪽에서 첫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2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선택하고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위치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99%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1, 35%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더 어둡게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다섯 번째 행 왼쪽에서 첫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0" noProof="0" dirty="0">
              <a:ea typeface="Gulim" pitchFamily="34" charset="-127"/>
            </a:endParaRPr>
          </a:p>
          <a:p>
            <a:endParaRPr lang="ko-KR" altLang="en-US" sz="1400" noProof="0" dirty="0">
              <a:ea typeface="Gulim" pitchFamily="34" charset="-127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2024-01-03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27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4707" y="685800"/>
            <a:ext cx="805815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5" y="540168"/>
            <a:ext cx="7968712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>
                <a:solidFill>
                  <a:schemeClr val="tx1"/>
                </a:solidFill>
              </a:rPr>
              <a:t>마스터 제목 스타일 편집</a:t>
            </a:r>
            <a:endParaRPr lang="ko-KR" altLang="en-US" sz="36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194081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194081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88820" y="2577775"/>
            <a:ext cx="132359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988820" y="4406575"/>
            <a:ext cx="132359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841" y="2880453"/>
            <a:ext cx="4766999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100"/>
              </a:lnSpc>
            </a:pPr>
            <a:r>
              <a:rPr lang="ko-KR" altLang="en-US" sz="135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86549" y="2577776"/>
            <a:ext cx="575745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656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6" y="457204"/>
            <a:ext cx="2318705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89904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82954" y="2530478"/>
            <a:ext cx="2267855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06705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723" y="2197649"/>
            <a:ext cx="7642622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723" y="1338922"/>
            <a:ext cx="7642622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583" y="532763"/>
            <a:ext cx="1700284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82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174" y="576263"/>
            <a:ext cx="3733333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435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174" y="3764976"/>
            <a:ext cx="3733333" cy="2192683"/>
          </a:xfrm>
        </p:spPr>
        <p:txBody>
          <a:bodyPr rtlCol="0">
            <a:normAutofit/>
          </a:bodyPr>
          <a:lstStyle>
            <a:lvl1pPr algn="l" rtl="0">
              <a:lnSpc>
                <a:spcPts val="24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8622138" y="3255866"/>
            <a:ext cx="521862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62322" y="0"/>
            <a:ext cx="3765042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78642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150" y="0"/>
            <a:ext cx="108585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59814"/>
            <a:ext cx="7761110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622687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9216" y="1719628"/>
            <a:ext cx="3230899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2332650"/>
            <a:ext cx="3230166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763" y="1719628"/>
            <a:ext cx="3230899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0129" y="2332650"/>
            <a:ext cx="3230166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24601"/>
            <a:ext cx="2057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24601"/>
            <a:ext cx="30861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24601"/>
            <a:ext cx="2057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459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457200"/>
            <a:ext cx="7907274" cy="1600200"/>
          </a:xfrm>
        </p:spPr>
        <p:txBody>
          <a:bodyPr rtlCol="0" anchor="b">
            <a:noAutofit/>
          </a:bodyPr>
          <a:lstStyle>
            <a:lvl1pPr>
              <a:defRPr sz="39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2199340"/>
            <a:ext cx="4335351" cy="3661710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468" y="2199341"/>
            <a:ext cx="3366885" cy="3669647"/>
          </a:xfrm>
        </p:spPr>
        <p:txBody>
          <a:bodyPr rtlCol="0">
            <a:normAutofit/>
          </a:bodyPr>
          <a:lstStyle>
            <a:lvl1pPr marL="0" indent="0">
              <a:buNone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6217920"/>
            <a:ext cx="20574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2843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365126"/>
            <a:ext cx="7907274" cy="1325563"/>
          </a:xfrm>
        </p:spPr>
        <p:txBody>
          <a:bodyPr rtlCol="0">
            <a:normAutofit/>
          </a:bodyPr>
          <a:lstStyle>
            <a:lvl1pPr>
              <a:defRPr sz="39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468" y="1681163"/>
            <a:ext cx="416227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5468" y="2505075"/>
            <a:ext cx="4162273" cy="3526932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7741" y="1681163"/>
            <a:ext cx="374500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7741" y="2505075"/>
            <a:ext cx="3745001" cy="3526932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6217920"/>
            <a:ext cx="20574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8620530" y="5059209"/>
            <a:ext cx="524608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23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9141714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9141714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581785"/>
            <a:ext cx="7761110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24601"/>
            <a:ext cx="2057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24601"/>
            <a:ext cx="30861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24601"/>
            <a:ext cx="2057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769" y="209551"/>
            <a:ext cx="7510463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40916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365126"/>
            <a:ext cx="7907274" cy="1325563"/>
          </a:xfrm>
        </p:spPr>
        <p:txBody>
          <a:bodyPr rtlCol="0">
            <a:normAutofit/>
          </a:bodyPr>
          <a:lstStyle>
            <a:lvl1pPr>
              <a:defRPr sz="39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468" y="1825625"/>
            <a:ext cx="4199382" cy="4206382"/>
          </a:xfrm>
        </p:spPr>
        <p:txBody>
          <a:bodyPr rtlCol="0"/>
          <a:lstStyle>
            <a:lvl1pPr marL="342900" indent="-342900">
              <a:buFont typeface="Wingdings 2" panose="05020102010507070707" pitchFamily="18" charset="2"/>
              <a:buChar char="¬"/>
              <a:defRPr/>
            </a:lvl1pPr>
            <a:lvl2pPr marL="600075" indent="-257175">
              <a:buFont typeface="Wingdings 2" panose="05020102010507070707" pitchFamily="18" charset="2"/>
              <a:buChar char="¬"/>
              <a:defRPr/>
            </a:lvl2pPr>
            <a:lvl3pPr marL="942975" indent="-257175">
              <a:buFont typeface="Wingdings 2" panose="05020102010507070707" pitchFamily="18" charset="2"/>
              <a:buChar char="¬"/>
              <a:defRPr/>
            </a:lvl3pPr>
            <a:lvl4pPr marL="1243013" indent="-214313">
              <a:buFont typeface="Wingdings 2" panose="05020102010507070707" pitchFamily="18" charset="2"/>
              <a:buChar char="¬"/>
              <a:defRPr/>
            </a:lvl4pPr>
            <a:lvl5pPr marL="1585913" indent="-214313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593592" cy="4206382"/>
          </a:xfrm>
        </p:spPr>
        <p:txBody>
          <a:bodyPr rtlCol="0"/>
          <a:lstStyle>
            <a:lvl1pPr marL="171450" indent="-171450">
              <a:buFont typeface="Wingdings 2" panose="05020102010507070707" pitchFamily="18" charset="2"/>
              <a:buChar char="¬"/>
              <a:defRPr/>
            </a:lvl1pPr>
            <a:lvl2pPr marL="514350" indent="-171450">
              <a:buFont typeface="Wingdings 2" panose="05020102010507070707" pitchFamily="18" charset="2"/>
              <a:buChar char="¬"/>
              <a:defRPr/>
            </a:lvl2pPr>
            <a:lvl3pPr marL="857250" indent="-171450">
              <a:buFont typeface="Wingdings 2" panose="05020102010507070707" pitchFamily="18" charset="2"/>
              <a:buChar char="¬"/>
              <a:defRPr/>
            </a:lvl3pPr>
            <a:lvl4pPr marL="1200150" indent="-171450">
              <a:buFont typeface="Wingdings 2" panose="05020102010507070707" pitchFamily="18" charset="2"/>
              <a:buChar char="¬"/>
              <a:defRPr/>
            </a:lvl4pPr>
            <a:lvl5pPr marL="1543050" indent="-171450">
              <a:buFont typeface="Wingdings 2" panose="05020102010507070707" pitchFamily="18" charset="2"/>
              <a:buChar char="¬"/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7239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0076" y="723900"/>
            <a:ext cx="79438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66" y="909638"/>
            <a:ext cx="8018860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075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0075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0690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00690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1305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01305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0076" y="6142781"/>
            <a:ext cx="79438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9" y="6461970"/>
            <a:ext cx="34047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461970"/>
            <a:ext cx="1944446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461970"/>
            <a:ext cx="504266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855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4707" y="685800"/>
            <a:ext cx="805815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3" y="539496"/>
            <a:ext cx="3921295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73" y="3354749"/>
            <a:ext cx="3921294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100"/>
              </a:lnSpc>
            </a:pPr>
            <a:r>
              <a:rPr lang="ko-KR" altLang="en-US" sz="135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72000" y="3260644"/>
            <a:ext cx="4043762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65192" y="1243584"/>
            <a:ext cx="3271266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8169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마스터 제목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마스터 텍스트 스타일을 편집합니다</a:t>
            </a:r>
          </a:p>
          <a:p>
            <a:pPr lvl="1"/>
            <a:r>
              <a:rPr lang="en-US"/>
              <a:t>둘째 수준</a:t>
            </a:r>
          </a:p>
          <a:p>
            <a:pPr lvl="2"/>
            <a:r>
              <a:rPr lang="en-US"/>
              <a:t>셋째 수준</a:t>
            </a:r>
          </a:p>
          <a:p>
            <a:pPr lvl="3"/>
            <a:r>
              <a:rPr lang="en-US"/>
              <a:t>넷째 수준</a:t>
            </a:r>
          </a:p>
          <a:p>
            <a:pPr lvl="4"/>
            <a:r>
              <a:rPr 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5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1">
                <a:lumMod val="95000"/>
              </a:schemeClr>
            </a:gs>
            <a:gs pos="99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91196551_6da7111c35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28956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475593" y="2996952"/>
            <a:ext cx="7337521" cy="196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4000" b="1" dirty="0"/>
              <a:t>Prayer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Meeting </a:t>
            </a:r>
            <a:br>
              <a:rPr lang="en-US" altLang="ko-KR" sz="4000" b="1" dirty="0"/>
            </a:br>
            <a:r>
              <a:rPr lang="en-US" altLang="ko-KR" sz="4000" b="1" dirty="0"/>
              <a:t>for Persecuted Church Worldwide</a:t>
            </a:r>
          </a:p>
          <a:p>
            <a:pPr algn="r"/>
            <a:r>
              <a:rPr lang="ko-KR" altLang="en-US" sz="40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신년기도회</a:t>
            </a:r>
            <a:endParaRPr lang="en-US" sz="42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83C772-A325-701B-7247-4A872E49D984}"/>
              </a:ext>
            </a:extLst>
          </p:cNvPr>
          <p:cNvSpPr txBox="1"/>
          <p:nvPr/>
        </p:nvSpPr>
        <p:spPr>
          <a:xfrm>
            <a:off x="1691680" y="5013176"/>
            <a:ext cx="7121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1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3582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5" y="1262376"/>
            <a:ext cx="7968712" cy="1340352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0581"/>
            <a:ext cx="1940814" cy="1323594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61911"/>
            <a:ext cx="1940814" cy="1323594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820" y="2790581"/>
            <a:ext cx="1323594" cy="1323594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820" y="4162181"/>
            <a:ext cx="1323594" cy="132359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841" y="3017589"/>
            <a:ext cx="4766999" cy="2321584"/>
          </a:xfrm>
        </p:spPr>
        <p:txBody>
          <a:bodyPr rtlCol="0"/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800" dirty="0"/>
              <a:t>찬양 </a:t>
            </a:r>
            <a:r>
              <a:rPr lang="en-US" altLang="ko-KR" sz="1800" dirty="0"/>
              <a:t>5’</a:t>
            </a:r>
            <a:r>
              <a:rPr lang="ko-KR" altLang="ko-KR" sz="1800" dirty="0"/>
              <a:t> </a:t>
            </a:r>
            <a:endParaRPr lang="en-US" altLang="ko-KR" sz="18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영상</a:t>
            </a:r>
            <a:r>
              <a:rPr lang="en-US" altLang="ko-KR" sz="1800" dirty="0">
                <a:solidFill>
                  <a:schemeClr val="tx1"/>
                </a:solidFill>
              </a:rPr>
              <a:t>(3‘)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8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/>
              <a:t>기도제목 </a:t>
            </a:r>
            <a:r>
              <a:rPr lang="ko-KR" altLang="ko-KR" sz="1800" dirty="0"/>
              <a:t>나눔 </a:t>
            </a:r>
            <a:r>
              <a:rPr lang="en-US" altLang="ko-KR" sz="18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/>
              <a:t>오픈도어 기도용사들을</a:t>
            </a:r>
            <a:r>
              <a:rPr lang="ko-KR" altLang="ko-KR" sz="1800" dirty="0"/>
              <a:t> 위한 기도</a:t>
            </a:r>
            <a:r>
              <a:rPr lang="en-US" altLang="ko-KR" sz="1800" dirty="0"/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5520690"/>
            <a:ext cx="2057400" cy="48006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5496" y="5520690"/>
            <a:ext cx="5397246" cy="48006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7364" y="857250"/>
            <a:ext cx="514350" cy="51435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1572" y="1200731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344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052" y="2290869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01292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9720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5751" y="2577717"/>
            <a:ext cx="3418481" cy="2705351"/>
          </a:xfrm>
        </p:spPr>
        <p:txBody>
          <a:bodyPr>
            <a:normAutofit/>
          </a:bodyPr>
          <a:lstStyle/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4481" y="1616062"/>
            <a:ext cx="6105897" cy="60663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100" cap="small" dirty="0"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56" y="2593570"/>
            <a:ext cx="4320480" cy="2689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0354" y="1635466"/>
            <a:ext cx="5297396" cy="671315"/>
          </a:xfrm>
        </p:spPr>
        <p:txBody>
          <a:bodyPr>
            <a:noAutofit/>
          </a:bodyPr>
          <a:lstStyle/>
          <a:p>
            <a:r>
              <a:rPr lang="en-US" altLang="ko-KR" sz="1799" dirty="0">
                <a:latin typeface="맑은 고딕" panose="020B0503020000020004" pitchFamily="50" charset="-127"/>
              </a:rPr>
              <a:t>3.2. </a:t>
            </a:r>
            <a:r>
              <a:rPr lang="ko-KR" altLang="en-US" sz="1799" dirty="0"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1799" dirty="0">
                <a:latin typeface="맑은 고딕" panose="020B0503020000020004" pitchFamily="50" charset="-127"/>
              </a:rPr>
              <a:t>. 	</a:t>
            </a:r>
            <a:br>
              <a:rPr lang="en-US" altLang="ko-KR" sz="1799" dirty="0">
                <a:latin typeface="맑은 고딕" panose="020B0503020000020004" pitchFamily="50" charset="-127"/>
              </a:rPr>
            </a:br>
            <a:r>
              <a:rPr lang="en-US" altLang="ko-KR" sz="1799" dirty="0">
                <a:latin typeface="맑은 고딕" panose="020B0503020000020004" pitchFamily="50" charset="-127"/>
              </a:rPr>
              <a:t>    We are Persecuted Church driven.</a:t>
            </a:r>
            <a:endParaRPr lang="ko-KR" altLang="en-US" sz="1799" dirty="0"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558" y="2583446"/>
            <a:ext cx="4795730" cy="3305113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672074"/>
              </p:ext>
            </p:extLst>
          </p:nvPr>
        </p:nvGraphicFramePr>
        <p:xfrm>
          <a:off x="639746" y="2583445"/>
          <a:ext cx="3106490" cy="3241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0105" y="2659464"/>
            <a:ext cx="2638604" cy="2417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성경을 읽고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성경대로 살고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성경이 되자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900" dirty="0"/>
          </a:p>
          <a:p>
            <a:pPr marL="0" indent="0">
              <a:buNone/>
            </a:pPr>
            <a:r>
              <a:rPr lang="en-US" altLang="ko-KR" sz="1200" dirty="0"/>
              <a:t>Read the Bible, </a:t>
            </a:r>
          </a:p>
          <a:p>
            <a:pPr marL="0" indent="0">
              <a:buNone/>
            </a:pPr>
            <a:r>
              <a:rPr lang="en-US" altLang="ko-KR" sz="1200" dirty="0"/>
              <a:t>to live the Bible, </a:t>
            </a:r>
          </a:p>
          <a:p>
            <a:pPr marL="0" indent="0">
              <a:buNone/>
            </a:pPr>
            <a:r>
              <a:rPr lang="en-US" altLang="ko-KR" sz="1200" dirty="0"/>
              <a:t>and be the Bible.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4481" y="1616062"/>
            <a:ext cx="6105897" cy="606634"/>
          </a:xfrm>
        </p:spPr>
        <p:txBody>
          <a:bodyPr>
            <a:noAutofit/>
          </a:bodyPr>
          <a:lstStyle/>
          <a:p>
            <a:r>
              <a:rPr lang="en-US" altLang="ko-KR" sz="1799" dirty="0"/>
              <a:t>3.3. </a:t>
            </a:r>
            <a:r>
              <a:rPr lang="ko-KR" altLang="en-US" sz="1799" dirty="0"/>
              <a:t>우리는 성경의 사람이다</a:t>
            </a:r>
            <a:r>
              <a:rPr lang="en-US" altLang="ko-KR" sz="1799" dirty="0"/>
              <a:t>. 		</a:t>
            </a:r>
            <a:br>
              <a:rPr lang="en-US" altLang="ko-KR" sz="1799" dirty="0"/>
            </a:br>
            <a:r>
              <a:rPr lang="en-US" altLang="ko-KR" sz="1799" dirty="0"/>
              <a:t>    We are people of the Bible.</a:t>
            </a:r>
            <a:endParaRPr lang="ko-KR" altLang="en-US" sz="1799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354" y="2659464"/>
            <a:ext cx="4521848" cy="320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93267" y="1700619"/>
            <a:ext cx="6088078" cy="665020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1800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2635688"/>
            <a:ext cx="3442855" cy="3235512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4572000" y="2635688"/>
          <a:ext cx="3709344" cy="3235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5563" y="2692523"/>
            <a:ext cx="3578656" cy="2300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우리는 위험을 기꺼이 감당하는 조직이다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We are an organization that takes RISKS. </a:t>
            </a:r>
          </a:p>
          <a:p>
            <a:pPr marL="0" indent="0">
              <a:buNone/>
            </a:pPr>
            <a:endParaRPr lang="en-US" altLang="ko-KR" sz="9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우리는 우리의 삶과 사역에 있어서 하나님만 전적으로 의지한다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live and work in total dependency on God.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80326" y="1654407"/>
            <a:ext cx="6101018" cy="632672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18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2" y="2632686"/>
            <a:ext cx="4599710" cy="31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71654" y="2613309"/>
            <a:ext cx="3016617" cy="3193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우리는 어떤 종교나 신조를 따르는 자들이 아니라 예수를 따르는데 헌신된 사람들이다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do not follow a religion or creed, but we are devoted followers of Jesus!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우리는 그 분의 지상명령에 순종한다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are obedient to His Great Commission.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우리의 학생이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제자의 길을 지향한다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make disciples, not students.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3856" y="1608196"/>
            <a:ext cx="6295127" cy="690899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1800" dirty="0"/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59" y="2613309"/>
            <a:ext cx="4686033" cy="32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576" y="2642918"/>
            <a:ext cx="3223359" cy="2554205"/>
          </a:xfrm>
        </p:spPr>
        <p:txBody>
          <a:bodyPr/>
          <a:lstStyle/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하나님께서 우리 사역의 능력 되시기에</a:t>
            </a:r>
            <a:r>
              <a:rPr lang="en-US" altLang="ko-KR" sz="1200" dirty="0"/>
              <a:t>,</a:t>
            </a:r>
            <a:r>
              <a:rPr lang="ko-KR" altLang="en-US" sz="1200" dirty="0"/>
              <a:t> 오직 주님께서 모든 영광을 받으셔야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God’s power at work in us, </a:t>
            </a:r>
          </a:p>
          <a:p>
            <a:pPr marL="0" indent="0">
              <a:buNone/>
            </a:pPr>
            <a:r>
              <a:rPr lang="en-US" altLang="ko-KR" sz="1200" dirty="0"/>
              <a:t>so that He receives all the glory.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3857" y="1660877"/>
            <a:ext cx="6107488" cy="639141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18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479" y="2642918"/>
            <a:ext cx="4566746" cy="316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6" y="1200153"/>
            <a:ext cx="2318705" cy="718146"/>
          </a:xfrm>
        </p:spPr>
        <p:txBody>
          <a:bodyPr rtlCol="0" anchor="b">
            <a:normAutofit fontScale="90000"/>
          </a:bodyPr>
          <a:lstStyle/>
          <a:p>
            <a:pPr rtl="0"/>
            <a: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15" y="1160022"/>
            <a:ext cx="5706359" cy="4504686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600700"/>
            <a:ext cx="3086100" cy="273844"/>
          </a:xfrm>
        </p:spPr>
        <p:txBody>
          <a:bodyPr/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675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675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61449" y="1918299"/>
            <a:ext cx="2689360" cy="3746409"/>
          </a:xfrm>
        </p:spPr>
        <p:txBody>
          <a:bodyPr rtlCol="0"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1200" dirty="0"/>
              <a:t>박해 받는 교회를 위한 기도 인도자는 무엇을 어떻게 준비해야 할까요</a:t>
            </a:r>
            <a:r>
              <a:rPr lang="en-US" altLang="ko-KR" sz="1200" dirty="0"/>
              <a:t>?</a:t>
            </a:r>
          </a:p>
          <a:p>
            <a:pPr algn="just">
              <a:lnSpc>
                <a:spcPct val="170000"/>
              </a:lnSpc>
            </a:pPr>
            <a:endParaRPr lang="en-US" altLang="ko-KR" sz="12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시</a:t>
            </a:r>
            <a:r>
              <a:rPr lang="en-US" altLang="ko-KR" sz="1100" dirty="0"/>
              <a:t>79</a:t>
            </a:r>
            <a:r>
              <a:rPr lang="ko-KR" altLang="en-US" sz="1100" dirty="0"/>
              <a:t>편에서 영감을 받은 </a:t>
            </a:r>
            <a:endParaRPr lang="en-US" altLang="ko-KR" sz="11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중동과 아프리카에 있는 성도들을 위한</a:t>
            </a:r>
            <a:endParaRPr lang="en-US" altLang="ko-KR" sz="11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기도문</a:t>
            </a:r>
            <a:endParaRPr lang="ko-KR" altLang="en-US" sz="1050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6475" y="5874544"/>
            <a:ext cx="2057400" cy="273844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00700"/>
            <a:ext cx="2057400" cy="273844"/>
          </a:xfrm>
        </p:spPr>
        <p:txBody>
          <a:bodyPr/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11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1B9FC8EA-A230-2E50-FD28-5A57334B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시편 </a:t>
            </a:r>
            <a:r>
              <a:rPr lang="en-US" altLang="ko-KR" dirty="0"/>
              <a:t>79</a:t>
            </a:r>
            <a:r>
              <a:rPr lang="ko-KR" altLang="en-US" dirty="0"/>
              <a:t>편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42858127-26A9-95ED-D30A-7F666DF7F0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651" y="1484784"/>
            <a:ext cx="3811190" cy="4376879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하나님이여</a:t>
            </a:r>
            <a:r>
              <a:rPr lang="en-US" altLang="ko-KR" dirty="0"/>
              <a:t>, </a:t>
            </a:r>
            <a:r>
              <a:rPr lang="ko-KR" altLang="en-US" dirty="0"/>
              <a:t>이방 나라들이 주의 기업의 땅에 들어와서 주의 성전을 더럽히고 예루살렘이 돌무더기가 되게 </a:t>
            </a:r>
            <a:r>
              <a:rPr lang="ko-KR" altLang="en-US" dirty="0" err="1"/>
              <a:t>하였나이다</a:t>
            </a:r>
            <a:endParaRPr lang="en-US" altLang="ko-KR" dirty="0"/>
          </a:p>
          <a:p>
            <a:r>
              <a:rPr lang="en-US" altLang="ko-KR" dirty="0"/>
              <a:t>2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그들이 주의 종들의 시체를 공중의 새에게 밥으로</a:t>
            </a:r>
            <a:r>
              <a:rPr lang="en-US" altLang="ko-KR" dirty="0"/>
              <a:t>, </a:t>
            </a:r>
            <a:r>
              <a:rPr lang="ko-KR" altLang="en-US" dirty="0"/>
              <a:t>주의 성도들의 육체를 땅의 짐승에게 주며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3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그들의 피를 예루살렘 사방에 물같이 흘렸으나 그들을 매장하는 자가 </a:t>
            </a:r>
            <a:r>
              <a:rPr lang="ko-KR" altLang="en-US" dirty="0" err="1"/>
              <a:t>없었나이다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4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우리는 우리 이웃에게 비방 거리가 되며 우리를 에워싼 자에게 조소와 조롱 거리가 </a:t>
            </a:r>
            <a:r>
              <a:rPr lang="ko-KR" altLang="en-US" dirty="0" err="1"/>
              <a:t>되었나이다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5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여호와여 어느 때 </a:t>
            </a:r>
            <a:r>
              <a:rPr lang="ko-KR" altLang="en-US" dirty="0" err="1"/>
              <a:t>까지니이까</a:t>
            </a:r>
            <a:r>
              <a:rPr lang="ko-KR" altLang="en-US" dirty="0"/>
              <a:t> 영원히 </a:t>
            </a:r>
            <a:r>
              <a:rPr lang="ko-KR" altLang="en-US" dirty="0" err="1"/>
              <a:t>노하시리이까</a:t>
            </a:r>
            <a:r>
              <a:rPr lang="ko-KR" altLang="en-US" dirty="0"/>
              <a:t> 주의 질투가 불붙듯 </a:t>
            </a:r>
            <a:r>
              <a:rPr lang="ko-KR" altLang="en-US" dirty="0" err="1"/>
              <a:t>하시리이까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en-US" altLang="ko-KR" dirty="0"/>
              <a:t>6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주를 알지 아니하는 민족들과 주의 이름을 부르지 아니하는 나라들에게 주의 노를 </a:t>
            </a:r>
            <a:r>
              <a:rPr lang="ko-KR" altLang="en-US" dirty="0" err="1"/>
              <a:t>쏟으소서</a:t>
            </a:r>
            <a:endParaRPr lang="en-US" altLang="ko-KR" dirty="0"/>
          </a:p>
          <a:p>
            <a:r>
              <a:rPr lang="en-US" altLang="ko-KR" dirty="0"/>
              <a:t>7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그들이 야곱을 삼키고 그의 거처를 황폐하게 </a:t>
            </a:r>
            <a:r>
              <a:rPr lang="ko-KR" altLang="en-US" dirty="0" err="1"/>
              <a:t>함이니이다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8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 조상들의 죄악을 기억하지 마시고 주의 긍휼로 우리를 속히 </a:t>
            </a:r>
            <a:r>
              <a:rPr lang="ko-KR" altLang="en-US" dirty="0" err="1"/>
              <a:t>영접하소서</a:t>
            </a:r>
            <a:r>
              <a:rPr lang="ko-KR" altLang="en-US" dirty="0"/>
              <a:t> 우리가 매우 가련하게 </a:t>
            </a:r>
            <a:r>
              <a:rPr lang="ko-KR" altLang="en-US" dirty="0" err="1"/>
              <a:t>되었나이다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9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 구원의 하나님이여 주의 이름의 영광스러운 행사를 위하여 우리를 도우시며 주의 이름을 증거하기 위하여 우리를 건지시며 우리 죄를 사하소서</a:t>
            </a:r>
            <a:endParaRPr lang="en-US" altLang="ko-KR" dirty="0"/>
          </a:p>
          <a:p>
            <a:r>
              <a:rPr lang="en-US" altLang="ko-KR" dirty="0"/>
              <a:t>10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이방 나라들이 어찌하여 그들의 하나님이 어디 있느냐</a:t>
            </a:r>
            <a:r>
              <a:rPr lang="en-US" altLang="ko-KR" dirty="0"/>
              <a:t>? </a:t>
            </a:r>
            <a:r>
              <a:rPr lang="ko-KR" altLang="en-US" dirty="0" err="1"/>
              <a:t>말하나이까</a:t>
            </a:r>
            <a:r>
              <a:rPr lang="en-US" altLang="ko-KR" dirty="0"/>
              <a:t>? </a:t>
            </a:r>
            <a:r>
              <a:rPr lang="ko-KR" altLang="en-US" dirty="0"/>
              <a:t>주의 종들이 피 흘림에 대한 복수를 우리의 목전에서 이방 나라에게 보여 주소서</a:t>
            </a:r>
            <a:endParaRPr lang="en-US" altLang="ko-KR" dirty="0"/>
          </a:p>
          <a:p>
            <a:r>
              <a:rPr lang="en-US" altLang="ko-KR" dirty="0"/>
              <a:t>11</a:t>
            </a:r>
            <a:r>
              <a:rPr lang="ko-KR" altLang="en-US" dirty="0"/>
              <a:t>절 갇힌 자의 탄식을 주의 앞에 이르게 하시며</a:t>
            </a:r>
            <a:r>
              <a:rPr lang="en-US" altLang="ko-KR" dirty="0"/>
              <a:t>, </a:t>
            </a:r>
            <a:r>
              <a:rPr lang="ko-KR" altLang="en-US" dirty="0"/>
              <a:t>죽이기로 정해진 자도 주의 크신 능력을 따라 </a:t>
            </a:r>
            <a:r>
              <a:rPr lang="ko-KR" altLang="en-US" dirty="0" err="1"/>
              <a:t>보존하소서</a:t>
            </a:r>
            <a:endParaRPr lang="en-US" altLang="ko-KR" dirty="0"/>
          </a:p>
          <a:p>
            <a:r>
              <a:rPr lang="en-US" altLang="ko-KR" dirty="0"/>
              <a:t>12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주여 우리 이웃이 주를 비방한 그 비방을 그들의 품에 칠 배나 </a:t>
            </a:r>
            <a:r>
              <a:rPr lang="ko-KR" altLang="en-US" dirty="0" err="1"/>
              <a:t>갚으소서</a:t>
            </a:r>
            <a:endParaRPr lang="en-US" altLang="ko-KR" dirty="0"/>
          </a:p>
          <a:p>
            <a:r>
              <a:rPr lang="en-US" altLang="ko-KR" dirty="0"/>
              <a:t>13</a:t>
            </a:r>
            <a:r>
              <a:rPr lang="ko-KR" altLang="en-US" dirty="0"/>
              <a:t>절 우리는 주의 백성이요 주의 목장의 양이니 우리는 영원히 주께 감사하며 주의 영예를 대대에 </a:t>
            </a:r>
            <a:r>
              <a:rPr lang="ko-KR" altLang="en-US" dirty="0" err="1"/>
              <a:t>전하리이다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1B21A3A-5856-4EA5-6E57-81FF828D78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0129" y="1484784"/>
            <a:ext cx="3230166" cy="437687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오 하나님</a:t>
            </a:r>
            <a:r>
              <a:rPr lang="en-US" altLang="ko-KR" sz="1000" dirty="0"/>
              <a:t>, </a:t>
            </a:r>
            <a:r>
              <a:rPr lang="ko-KR" altLang="en-US" sz="1000" dirty="0"/>
              <a:t>알 </a:t>
            </a:r>
            <a:r>
              <a:rPr lang="ko-KR" altLang="en-US" sz="1000" dirty="0" err="1"/>
              <a:t>사바브</a:t>
            </a:r>
            <a:r>
              <a:rPr lang="en-US" altLang="ko-KR" sz="1000" dirty="0"/>
              <a:t>, ISIS, </a:t>
            </a:r>
            <a:r>
              <a:rPr lang="ko-KR" altLang="en-US" sz="1000" dirty="0" err="1"/>
              <a:t>보코하람</a:t>
            </a:r>
            <a:r>
              <a:rPr lang="ko-KR" altLang="en-US" sz="1000" dirty="0"/>
              <a:t> 등 모든 테러집단들을 </a:t>
            </a:r>
            <a:r>
              <a:rPr lang="ko-KR" altLang="en-US" sz="1000" dirty="0" err="1"/>
              <a:t>보소서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그들이 교회들을 무너뜨리고</a:t>
            </a:r>
            <a:r>
              <a:rPr lang="en-US" altLang="ko-KR" sz="1000" dirty="0"/>
              <a:t>, </a:t>
            </a:r>
            <a:r>
              <a:rPr lang="ko-KR" altLang="en-US" sz="1000" dirty="0"/>
              <a:t>목회자들을 살해하고</a:t>
            </a:r>
            <a:r>
              <a:rPr lang="en-US" altLang="ko-KR" sz="1000" dirty="0"/>
              <a:t>, </a:t>
            </a:r>
            <a:r>
              <a:rPr lang="ko-KR" altLang="en-US" sz="1000" dirty="0"/>
              <a:t>우리의 집을 파괴하여 잔해만 남깁니다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그들이 당신의 종들을 죽이고</a:t>
            </a:r>
            <a:r>
              <a:rPr lang="en-US" altLang="ko-KR" sz="1000" dirty="0"/>
              <a:t>, </a:t>
            </a:r>
            <a:r>
              <a:rPr lang="ko-KR" altLang="en-US" sz="1000" dirty="0"/>
              <a:t>그 시신을 해안가에 썩게 내버려 두며 이 장면을 유튜브로 송출하여 자신들의 자랑거리인 것 마냥 전 세계에 드러냅니다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당신 백성의 피가 강같이 흐르고 우리는 그 순교자를 위해 제대로 된 장례식도 치르지 못합니다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거기에서 우리는 그들이 내 뱉는 증오의 말들을 들어야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중동에 기독교를 말살하고자 맹세하였습니다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우리에게 와서 이슬람으로 개종하라 그렇지 않으면 죽는다고 강요합니다</a:t>
            </a:r>
            <a:r>
              <a:rPr lang="en-US" altLang="ko-KR" sz="1000" dirty="0"/>
              <a:t>.</a:t>
            </a:r>
          </a:p>
          <a:p>
            <a:endParaRPr lang="en-US" altLang="ko-KR" sz="1000" dirty="0"/>
          </a:p>
          <a:p>
            <a:r>
              <a:rPr lang="ko-KR" altLang="en-US" sz="1000" dirty="0"/>
              <a:t>주여 언제까지 주의 </a:t>
            </a:r>
            <a:r>
              <a:rPr lang="ko-KR" altLang="en-US" sz="1000" dirty="0" err="1"/>
              <a:t>신부된</a:t>
            </a:r>
            <a:r>
              <a:rPr lang="ko-KR" altLang="en-US" sz="1000" dirty="0"/>
              <a:t> 교회를 심각한 증오 가운데 </a:t>
            </a:r>
            <a:r>
              <a:rPr lang="ko-KR" altLang="en-US" sz="1000" dirty="0" err="1"/>
              <a:t>두시겠습니까</a:t>
            </a:r>
            <a:r>
              <a:rPr lang="en-US" altLang="ko-KR" sz="1000" dirty="0"/>
              <a:t>?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지금이 바로 그 핍박자들을 벌하실 때입니다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</a:t>
            </a:r>
            <a:r>
              <a:rPr lang="ko-KR" altLang="en-US" sz="1000" dirty="0" err="1"/>
              <a:t>테르리스트들은</a:t>
            </a:r>
            <a:r>
              <a:rPr lang="ko-KR" altLang="en-US" sz="1000" dirty="0"/>
              <a:t> 그들의 명예를 위해 이 일들을 한다고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그들의 길이 잘못되었다는 것을 </a:t>
            </a:r>
            <a:r>
              <a:rPr lang="ko-KR" altLang="en-US" sz="1000" dirty="0" err="1"/>
              <a:t>보여주시옵소서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그들의 눈을 여셔서 그들이 진정한 왕 되신 예수 그리스도를 보게 하여 주소서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그리고 전세계가 주님께서 하시는 일을 보고 당신께 영광 돌리게 하소서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72047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174" y="1289447"/>
            <a:ext cx="3733333" cy="2225705"/>
          </a:xfrm>
        </p:spPr>
        <p:txBody>
          <a:bodyPr rtlCol="0"/>
          <a:lstStyle/>
          <a:p>
            <a:pPr rtl="0"/>
            <a:r>
              <a:rPr lang="ko-KR" altLang="en-US" sz="3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3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174" y="3680982"/>
            <a:ext cx="3733333" cy="1644512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2322" y="857250"/>
            <a:ext cx="3765042" cy="5136642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216" y="1030432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1461" y="2016598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9675" y="2824596"/>
            <a:ext cx="4606685" cy="24289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96397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398" y="2606736"/>
            <a:ext cx="2636042" cy="34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0" y="1517171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426" y="1360321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120" y="3256124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823" y="4194030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929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16153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3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16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14" y="1211709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934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1614" y="3333808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17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934" y="3412271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 dirty="0"/>
              <a:t>Day 4. </a:t>
            </a:r>
            <a:r>
              <a:rPr lang="ko-KR" altLang="en-US" sz="1800" b="1" dirty="0"/>
              <a:t>사하라 사막 이남 지역의 슬픔에 잠긴 사람들을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16153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118122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000" dirty="0" err="1">
                <a:latin typeface="+mj-ea"/>
                <a:ea typeface="+mj-ea"/>
              </a:rPr>
              <a:t>구원하시는도다</a:t>
            </a:r>
            <a:r>
              <a:rPr lang="en-US" altLang="ko-KR" sz="1000" dirty="0">
                <a:latin typeface="+mj-ea"/>
                <a:ea typeface="+mj-ea"/>
              </a:rPr>
              <a:t>.” - </a:t>
            </a:r>
            <a:r>
              <a:rPr lang="ko-KR" altLang="en-US" sz="1000" dirty="0">
                <a:latin typeface="+mj-ea"/>
                <a:ea typeface="+mj-ea"/>
              </a:rPr>
              <a:t>시편 </a:t>
            </a:r>
            <a:r>
              <a:rPr lang="en-US" altLang="ko-KR" sz="1000" dirty="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17357" y="2933294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936" y="6237312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3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18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42" y="2933295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006" y="2369860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17219" y="3090081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2060848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899861"/>
            <a:ext cx="3654100" cy="260380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17357" y="2899860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986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56" y="326200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37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Democratic Republic of</a:t>
            </a:r>
            <a:r>
              <a:rPr lang="ko-KR" altLang="en-US" sz="2100" b="1" dirty="0"/>
              <a:t> </a:t>
            </a:r>
            <a:r>
              <a:rPr lang="en-US" altLang="ko-KR" sz="2100" b="1" dirty="0"/>
              <a:t>the Congo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956" y="1218238"/>
            <a:ext cx="3887393" cy="388595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"</a:t>
            </a:r>
            <a:r>
              <a:rPr lang="ko-KR" altLang="en-US" sz="1000" dirty="0"/>
              <a:t>또 주께서 주의 구원하는 방패를 내게 주시며 주의 오른손이 나를 붙들고 주의 온 유함이 나를 크게 </a:t>
            </a:r>
            <a:r>
              <a:rPr lang="ko-KR" altLang="en-US" sz="1000" dirty="0" err="1"/>
              <a:t>하셨나이다</a:t>
            </a:r>
            <a:r>
              <a:rPr lang="en-US" altLang="ko-KR" sz="1000" dirty="0"/>
              <a:t>. </a:t>
            </a:r>
            <a:r>
              <a:rPr lang="ko-KR" altLang="en-US" sz="1000" dirty="0"/>
              <a:t>내 걸음을 넓게 하셨고 나를 실족하지 않게 </a:t>
            </a:r>
            <a:r>
              <a:rPr lang="ko-KR" altLang="en-US" sz="1000" dirty="0" err="1"/>
              <a:t>하셨나이</a:t>
            </a:r>
            <a:r>
              <a:rPr lang="ko-KR" altLang="en-US" sz="1000" dirty="0"/>
              <a:t> 다</a:t>
            </a:r>
            <a:r>
              <a:rPr lang="en-US" altLang="ko-KR" sz="1000" dirty="0"/>
              <a:t>." (</a:t>
            </a:r>
            <a:r>
              <a:rPr lang="ko-KR" altLang="en-US" sz="1000" dirty="0"/>
              <a:t>시편 </a:t>
            </a:r>
            <a:r>
              <a:rPr lang="en-US" altLang="ko-KR" sz="1000" dirty="0"/>
              <a:t>16:8) </a:t>
            </a:r>
            <a:endParaRPr lang="ko-KR" altLang="en-US" sz="287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956" y="1969244"/>
            <a:ext cx="4197916" cy="425193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콩고민주공화국</a:t>
            </a:r>
            <a:r>
              <a:rPr lang="en-US" altLang="ko-KR" sz="1000" dirty="0"/>
              <a:t>(DRC) </a:t>
            </a:r>
            <a:r>
              <a:rPr lang="ko-KR" altLang="en-US" sz="1000" dirty="0"/>
              <a:t>동부는 지금 기독교인들에게 위험한 곳입니다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기독교 가정과 교회를 공개적이고 잔인하게 목표로 삼고 있는 이슬람연합민주군</a:t>
            </a:r>
            <a:r>
              <a:rPr lang="en-US" altLang="ko-KR" sz="1000" dirty="0"/>
              <a:t>(ADF)</a:t>
            </a:r>
            <a:r>
              <a:rPr lang="ko-KR" altLang="en-US" sz="1000" dirty="0"/>
              <a:t>으로 알려진 이슬람 극단주의 단체 를 포함한 반군 단체들이 이 지역을 장악하기 위해 싸우고 있습니다</a:t>
            </a:r>
            <a:r>
              <a:rPr lang="en-US" altLang="ko-KR" sz="1000" dirty="0"/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이 지역의 기독교인들은 납치의 위협을 안고 살고 있으며 끔찍한 폭력이 일상화되어 있습니다</a:t>
            </a:r>
            <a:r>
              <a:rPr lang="en-US" altLang="ko-KR" sz="1000" dirty="0"/>
              <a:t>. ADF</a:t>
            </a:r>
            <a:r>
              <a:rPr lang="ko-KR" altLang="en-US" sz="1000" dirty="0"/>
              <a:t>는 여성을 납치하고 강간하며 병사들과 결혼하도록 강요합니다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콩고의 법률 시스템 을 통한 정의의 기회는 거의 없습니다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많은 그리스도인들이 강제로 집을 떠나 더 친근한 마을 에서 피난처를 찾아야 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오픈도어 파트너는 비상 사태 때 필요들을 제공하고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지역 교회를 통해 실향민을 돕고 있습니다</a:t>
            </a:r>
            <a:r>
              <a:rPr lang="en-US" altLang="ko-KR" sz="1000" dirty="0"/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무슬림이나 원주민 배경에서 기독교인이 된 사람들은 여전히 전통적인 종교 활동에 참여하라는 압력을 받습니다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박해 척도의 가장 극단적인 경우에 해당하는 기독교로 개종한 여성들은 강제로 결혼하거나 임신시키거나 이혼당할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콩고 전역에서 부패에 반대하는 기독교 지도자들은 정부로부터 괴롭힘과 간섭을 경험합니다</a:t>
            </a:r>
            <a:r>
              <a:rPr lang="en-US" altLang="ko-KR" sz="1000" dirty="0"/>
              <a:t>.</a:t>
            </a:r>
            <a:endParaRPr lang="ko-KR" altLang="ko-KR" sz="1400" kern="100" dirty="0">
              <a:solidFill>
                <a:srgbClr val="00206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15350" y="562451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22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88339" y="919152"/>
            <a:ext cx="3438990" cy="68664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지역 파트너를 통해 박해 생존 훈련</a:t>
            </a:r>
            <a:r>
              <a:rPr lang="en-US" altLang="ko-KR" sz="1000" dirty="0"/>
              <a:t>, </a:t>
            </a:r>
            <a:r>
              <a:rPr lang="ko-KR" altLang="en-US" sz="1000" dirty="0"/>
              <a:t>경제적 역량 강화 프로젝트 및 트라우마 치료를 통해 콩고의 기독교인을 지원합니다</a:t>
            </a:r>
            <a:r>
              <a:rPr lang="en-US" altLang="ko-KR" sz="1000" dirty="0"/>
              <a:t>.</a:t>
            </a:r>
            <a:endParaRPr lang="ko-KR" altLang="en-US" sz="4000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3311" y="1969244"/>
            <a:ext cx="3156947" cy="329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4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텍스트, 스크린샷, 야외, 시티이(가) 표시된 사진&#10;&#10;자동 생성된 설명">
            <a:extLst>
              <a:ext uri="{FF2B5EF4-FFF2-40B4-BE49-F238E27FC236}">
                <a16:creationId xmlns:a16="http://schemas.microsoft.com/office/drawing/2014/main" id="{1E7440FD-33A4-42AF-B1DB-C942121F9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734680"/>
            <a:ext cx="3922701" cy="1778986"/>
          </a:xfrm>
          <a:prstGeom prst="rect">
            <a:avLst/>
          </a:prstGeom>
        </p:spPr>
      </p:pic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41168"/>
            <a:ext cx="7949723" cy="1179455"/>
          </a:xfrm>
        </p:spPr>
        <p:txBody>
          <a:bodyPr>
            <a:normAutofit fontScale="90000"/>
          </a:bodyPr>
          <a:lstStyle/>
          <a:p>
            <a:r>
              <a:rPr lang="en-US" altLang="ko-KR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37</a:t>
            </a:r>
            <a:r>
              <a:rPr lang="ko-KR" altLang="en-US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3300" dirty="0">
                <a:solidFill>
                  <a:schemeClr val="bg1"/>
                </a:solidFill>
              </a:rPr>
              <a:t>/</a:t>
            </a:r>
            <a:r>
              <a:rPr lang="en-US" altLang="ko-KR" sz="33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en-US" altLang="ko-KR" sz="3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DRC </a:t>
            </a:r>
            <a:r>
              <a:rPr lang="ko-KR" alt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콩고민주공화국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24-1-2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23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84538" y="1577266"/>
            <a:ext cx="2406770" cy="22337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/>
              <a:t>콩고 정부의 안정과 정의 회복을 위해 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교인들을 돌볼 때 하나님께서 교회 지도자들에게 큰 지혜와 힘을 주시도록 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트라우마 상담 및 긴급 구호를 제공하는 교회를 도울 수 있도록</a:t>
            </a:r>
            <a:endParaRPr lang="en-US" altLang="ko-KR" sz="1800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7496" y="1734680"/>
            <a:ext cx="2173200" cy="177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96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863D27-6846-2C47-E326-315C0790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7" y="577097"/>
            <a:ext cx="7907274" cy="454812"/>
          </a:xfrm>
        </p:spPr>
        <p:txBody>
          <a:bodyPr>
            <a:normAutofit fontScale="90000"/>
          </a:bodyPr>
          <a:lstStyle/>
          <a:p>
            <a:r>
              <a:rPr lang="en-US" altLang="ko-KR" sz="1400" dirty="0"/>
              <a:t>#</a:t>
            </a:r>
            <a:r>
              <a:rPr lang="ko-KR" altLang="en-US" sz="1400" dirty="0" err="1"/>
              <a:t>에디오피아</a:t>
            </a:r>
            <a:r>
              <a:rPr lang="en-US" altLang="ko-KR" sz="1400" dirty="0"/>
              <a:t>: </a:t>
            </a:r>
            <a:r>
              <a:rPr lang="ko-KR" altLang="en-US" sz="1300" dirty="0"/>
              <a:t>교회에 대한 표적 또는 우발적인 </a:t>
            </a:r>
            <a:r>
              <a:rPr lang="ko-KR" altLang="en-US" sz="1300" dirty="0" err="1"/>
              <a:t>드론</a:t>
            </a:r>
            <a:r>
              <a:rPr lang="ko-KR" altLang="en-US" sz="1300" dirty="0"/>
              <a:t> 공격으로 목숨을 잃은 에티오피아 신자들을 위해 기도해주세요</a:t>
            </a:r>
            <a:r>
              <a:rPr lang="en-US" altLang="ko-KR" sz="1300" dirty="0"/>
              <a:t>.</a:t>
            </a:r>
            <a:endParaRPr lang="ko-KR" altLang="en-US" sz="15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FF61642-42E1-0ACB-3C3A-146F098312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467" y="2416586"/>
            <a:ext cx="4080337" cy="374871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/>
              <a:t>이 지역에서는 정부와 </a:t>
            </a:r>
            <a:r>
              <a:rPr lang="ko-KR" altLang="en-US" sz="1000" dirty="0" err="1"/>
              <a:t>오로모</a:t>
            </a:r>
            <a:r>
              <a:rPr lang="ko-KR" altLang="en-US" sz="1000" dirty="0"/>
              <a:t> 해방군</a:t>
            </a:r>
            <a:r>
              <a:rPr lang="en-US" altLang="ko-KR" sz="1000" dirty="0"/>
              <a:t>(OLA: </a:t>
            </a:r>
            <a:r>
              <a:rPr lang="en-US" altLang="ko-KR" sz="800" b="0" i="0" dirty="0">
                <a:solidFill>
                  <a:srgbClr val="404040"/>
                </a:solidFill>
                <a:effectLst/>
                <a:latin typeface="knowledge-regular"/>
              </a:rPr>
              <a:t>Oromo Liberation Army</a:t>
            </a:r>
            <a:r>
              <a:rPr lang="en-US" altLang="ko-KR" sz="1000" dirty="0"/>
              <a:t>) </a:t>
            </a:r>
            <a:r>
              <a:rPr lang="ko-KR" altLang="en-US" sz="1000" dirty="0"/>
              <a:t>간의 분쟁이 계속되고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실수에 의한 공격인지 의도적인 공격인지는 아직 명확하지 않습니다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정부 대변인 </a:t>
            </a:r>
            <a:r>
              <a:rPr lang="ko-KR" altLang="en-US" sz="1000" dirty="0" err="1"/>
              <a:t>레게세</a:t>
            </a:r>
            <a:r>
              <a:rPr lang="ko-KR" altLang="en-US" sz="1000" dirty="0"/>
              <a:t> </a:t>
            </a:r>
            <a:r>
              <a:rPr lang="ko-KR" altLang="en-US" sz="1000" dirty="0" err="1"/>
              <a:t>툴루는</a:t>
            </a:r>
            <a:r>
              <a:rPr lang="ko-KR" altLang="en-US" sz="1000" dirty="0"/>
              <a:t> 공습에 대한 설명을 </a:t>
            </a:r>
            <a:r>
              <a:rPr lang="en-US" altLang="ko-KR" sz="1000" dirty="0"/>
              <a:t>"</a:t>
            </a:r>
            <a:r>
              <a:rPr lang="ko-KR" altLang="en-US" sz="1000" dirty="0"/>
              <a:t>절대적인 거짓말</a:t>
            </a:r>
            <a:r>
              <a:rPr lang="en-US" altLang="ko-KR" sz="1000" dirty="0"/>
              <a:t>"</a:t>
            </a:r>
            <a:r>
              <a:rPr lang="ko-KR" altLang="en-US" sz="1000" dirty="0"/>
              <a:t>이라고 일축했습니다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정부는 폭발이 이 지역에서 활동하는 무장 세력에 의해 발생했다고 말했습니다</a:t>
            </a:r>
            <a:r>
              <a:rPr lang="en-US" altLang="ko-KR" sz="1000" dirty="0"/>
              <a:t>.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dirty="0"/>
              <a:t>실수였든 아니든</a:t>
            </a:r>
            <a:r>
              <a:rPr lang="en-US" altLang="ko-KR" sz="1000" dirty="0"/>
              <a:t>, </a:t>
            </a:r>
            <a:r>
              <a:rPr lang="ko-KR" altLang="en-US" sz="1000" dirty="0"/>
              <a:t>교회는 지역 목사</a:t>
            </a:r>
            <a:r>
              <a:rPr lang="en-US" altLang="ko-KR" sz="1000" dirty="0"/>
              <a:t>, </a:t>
            </a:r>
            <a:r>
              <a:rPr lang="ko-KR" altLang="en-US" sz="1000" dirty="0"/>
              <a:t>집사 </a:t>
            </a:r>
            <a:r>
              <a:rPr lang="en-US" altLang="ko-KR" sz="1000" dirty="0"/>
              <a:t>2</a:t>
            </a:r>
            <a:r>
              <a:rPr lang="ko-KR" altLang="en-US" sz="1000" dirty="0"/>
              <a:t>명</a:t>
            </a:r>
            <a:r>
              <a:rPr lang="en-US" altLang="ko-KR" sz="1000" dirty="0"/>
              <a:t>, </a:t>
            </a:r>
            <a:r>
              <a:rPr lang="ko-KR" altLang="en-US" sz="1000" dirty="0"/>
              <a:t>찬양 인도자 </a:t>
            </a:r>
            <a:r>
              <a:rPr lang="en-US" altLang="ko-KR" sz="1000" dirty="0"/>
              <a:t>2</a:t>
            </a:r>
            <a:r>
              <a:rPr lang="ko-KR" altLang="en-US" sz="1000" dirty="0"/>
              <a:t>명을 포함해 </a:t>
            </a:r>
            <a:r>
              <a:rPr lang="en-US" altLang="ko-KR" sz="1000" dirty="0"/>
              <a:t>8</a:t>
            </a:r>
            <a:r>
              <a:rPr lang="ko-KR" altLang="en-US" sz="1000" dirty="0"/>
              <a:t>명의 소중한 교인을 잃었습니다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또</a:t>
            </a:r>
            <a:r>
              <a:rPr lang="en-US" altLang="ko-KR" sz="1000" dirty="0"/>
              <a:t>, </a:t>
            </a:r>
            <a:r>
              <a:rPr lang="ko-KR" altLang="en-US" sz="1000" dirty="0"/>
              <a:t>다른 세 형제는 병원에서 목숨을 건 사투를 벌이고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그리스도의 몸은 슬픔과 고통을 겪고 있습니다</a:t>
            </a:r>
            <a:r>
              <a:rPr lang="en-US" altLang="ko-KR" sz="1000" dirty="0"/>
              <a:t>. </a:t>
            </a:r>
          </a:p>
          <a:p>
            <a:pPr algn="just">
              <a:lnSpc>
                <a:spcPct val="120000"/>
              </a:lnSpc>
            </a:pPr>
            <a:endParaRPr lang="en-US" altLang="ko-KR" sz="1000" dirty="0"/>
          </a:p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chemeClr val="accent2">
                    <a:lumMod val="50000"/>
                  </a:schemeClr>
                </a:solidFill>
              </a:rPr>
              <a:t>사망한 형제들의 가족을 위해 사랑하는 가족을 잃은 슬픔을 극복할 수 있도록 위로와 인내를 주시기를  기도해 주세요</a:t>
            </a:r>
            <a:r>
              <a:rPr lang="en-US" altLang="ko-KR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chemeClr val="accent2">
                    <a:lumMod val="50000"/>
                  </a:schemeClr>
                </a:solidFill>
              </a:rPr>
              <a:t>그리고 부상자들의 치유와 빠른 회복을 위해 기도해 주세요</a:t>
            </a:r>
            <a:r>
              <a:rPr lang="en-US" altLang="ko-KR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chemeClr val="accent2">
                    <a:lumMod val="50000"/>
                  </a:schemeClr>
                </a:solidFill>
              </a:rPr>
              <a:t>또한 원치 않지만 매일 계속되는 갈등을 겪고 있는 지역사회를 위해 기도해 주세요</a:t>
            </a:r>
            <a:r>
              <a:rPr lang="en-US" altLang="ko-KR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ko-KR" altLang="en-US" sz="1000" dirty="0">
                <a:solidFill>
                  <a:schemeClr val="accent2">
                    <a:lumMod val="50000"/>
                  </a:schemeClr>
                </a:solidFill>
              </a:rPr>
              <a:t>에티오피아 국가에도 하나님의 개입하셔서 크고 작은 모든 갈등이 사라지도록 기도해 주세요</a:t>
            </a:r>
            <a:r>
              <a:rPr lang="en-US" altLang="ko-KR" sz="1000" dirty="0">
                <a:solidFill>
                  <a:schemeClr val="accent2">
                    <a:lumMod val="50000"/>
                  </a:schemeClr>
                </a:solidFill>
              </a:rPr>
              <a:t>..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C8504CF-8A88-2096-5FBA-C5DF6E2A7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0552A25-3CC4-35BC-8019-FFA6A3FC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dirty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4CB5C0-5CC8-E514-030C-F527285B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4F6043-7A67-491B-98BC-F933DED7226D}" type="slidenum">
              <a:rPr lang="en-US" altLang="ko-KR" smtClean="0"/>
              <a:pPr rtl="0"/>
              <a:t>24</a:t>
            </a:fld>
            <a:endParaRPr 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F666BB-189C-7D99-1F84-ADE87780CF50}"/>
              </a:ext>
            </a:extLst>
          </p:cNvPr>
          <p:cNvSpPr txBox="1"/>
          <p:nvPr/>
        </p:nvSpPr>
        <p:spPr>
          <a:xfrm>
            <a:off x="342888" y="1340768"/>
            <a:ext cx="82327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chemeClr val="tx2"/>
                </a:solidFill>
              </a:rPr>
              <a:t>2023</a:t>
            </a:r>
            <a:r>
              <a:rPr lang="ko-KR" altLang="en-US" sz="1100" dirty="0">
                <a:solidFill>
                  <a:schemeClr val="tx2"/>
                </a:solidFill>
              </a:rPr>
              <a:t>년 </a:t>
            </a:r>
            <a:r>
              <a:rPr lang="en-US" altLang="ko-KR" sz="1100" dirty="0">
                <a:solidFill>
                  <a:schemeClr val="tx2"/>
                </a:solidFill>
              </a:rPr>
              <a:t>12</a:t>
            </a:r>
            <a:r>
              <a:rPr lang="ko-KR" altLang="en-US" sz="1100" dirty="0">
                <a:solidFill>
                  <a:schemeClr val="tx2"/>
                </a:solidFill>
              </a:rPr>
              <a:t>월 </a:t>
            </a:r>
            <a:r>
              <a:rPr lang="en-US" altLang="ko-KR" sz="1100" dirty="0">
                <a:solidFill>
                  <a:schemeClr val="tx2"/>
                </a:solidFill>
              </a:rPr>
              <a:t>24</a:t>
            </a:r>
            <a:r>
              <a:rPr lang="ko-KR" altLang="en-US" sz="1100" dirty="0">
                <a:solidFill>
                  <a:schemeClr val="tx2"/>
                </a:solidFill>
              </a:rPr>
              <a:t>일</a:t>
            </a:r>
            <a:r>
              <a:rPr lang="en-US" altLang="ko-KR" sz="1100" dirty="0">
                <a:solidFill>
                  <a:schemeClr val="tx2"/>
                </a:solidFill>
              </a:rPr>
              <a:t>, </a:t>
            </a:r>
            <a:r>
              <a:rPr lang="ko-KR" altLang="en-US" sz="1100" dirty="0" err="1">
                <a:solidFill>
                  <a:schemeClr val="tx2"/>
                </a:solidFill>
              </a:rPr>
              <a:t>오로미아주</a:t>
            </a:r>
            <a:r>
              <a:rPr lang="ko-KR" altLang="en-US" sz="1100" dirty="0">
                <a:solidFill>
                  <a:schemeClr val="tx2"/>
                </a:solidFill>
              </a:rPr>
              <a:t> 호로 </a:t>
            </a:r>
            <a:r>
              <a:rPr lang="ko-KR" altLang="en-US" sz="1100" dirty="0" err="1">
                <a:solidFill>
                  <a:schemeClr val="tx2"/>
                </a:solidFill>
              </a:rPr>
              <a:t>구두루</a:t>
            </a:r>
            <a:r>
              <a:rPr lang="ko-KR" altLang="en-US" sz="1100" dirty="0">
                <a:solidFill>
                  <a:schemeClr val="tx2"/>
                </a:solidFill>
              </a:rPr>
              <a:t> </a:t>
            </a:r>
            <a:r>
              <a:rPr lang="ko-KR" altLang="en-US" sz="1100" dirty="0" err="1">
                <a:solidFill>
                  <a:schemeClr val="tx2"/>
                </a:solidFill>
              </a:rPr>
              <a:t>웰레가</a:t>
            </a:r>
            <a:r>
              <a:rPr lang="ko-KR" altLang="en-US" sz="1100" dirty="0">
                <a:solidFill>
                  <a:schemeClr val="tx2"/>
                </a:solidFill>
              </a:rPr>
              <a:t> 지역의 베로 </a:t>
            </a:r>
            <a:r>
              <a:rPr lang="ko-KR" altLang="en-US" sz="1100" dirty="0" err="1">
                <a:solidFill>
                  <a:schemeClr val="tx2"/>
                </a:solidFill>
              </a:rPr>
              <a:t>케벨레</a:t>
            </a:r>
            <a:r>
              <a:rPr lang="ko-KR" altLang="en-US" sz="1100" dirty="0">
                <a:solidFill>
                  <a:schemeClr val="tx2"/>
                </a:solidFill>
              </a:rPr>
              <a:t> 마을</a:t>
            </a:r>
            <a:r>
              <a:rPr lang="en-US" altLang="ko-KR" sz="1100" dirty="0">
                <a:solidFill>
                  <a:schemeClr val="tx2"/>
                </a:solidFill>
              </a:rPr>
              <a:t>(</a:t>
            </a:r>
            <a:r>
              <a:rPr lang="ko-KR" altLang="en-US" sz="1100" dirty="0" err="1">
                <a:solidFill>
                  <a:schemeClr val="tx2"/>
                </a:solidFill>
              </a:rPr>
              <a:t>아디스</a:t>
            </a:r>
            <a:r>
              <a:rPr lang="ko-KR" altLang="en-US" sz="1100" dirty="0">
                <a:solidFill>
                  <a:schemeClr val="tx2"/>
                </a:solidFill>
              </a:rPr>
              <a:t> </a:t>
            </a:r>
            <a:r>
              <a:rPr lang="ko-KR" altLang="en-US" sz="1100" dirty="0" err="1">
                <a:solidFill>
                  <a:schemeClr val="tx2"/>
                </a:solidFill>
              </a:rPr>
              <a:t>아베바에서</a:t>
            </a:r>
            <a:r>
              <a:rPr lang="ko-KR" altLang="en-US" sz="1100" dirty="0">
                <a:solidFill>
                  <a:schemeClr val="tx2"/>
                </a:solidFill>
              </a:rPr>
              <a:t> 북서쪽으로 약 </a:t>
            </a:r>
            <a:r>
              <a:rPr lang="en-US" altLang="ko-KR" sz="1100" dirty="0">
                <a:solidFill>
                  <a:schemeClr val="tx2"/>
                </a:solidFill>
              </a:rPr>
              <a:t>200</a:t>
            </a:r>
            <a:r>
              <a:rPr lang="ko-KR" altLang="en-US" sz="1100" dirty="0">
                <a:solidFill>
                  <a:schemeClr val="tx2"/>
                </a:solidFill>
              </a:rPr>
              <a:t>킬로미터 떨어진 곳</a:t>
            </a:r>
            <a:r>
              <a:rPr lang="en-US" altLang="ko-KR" sz="1100" dirty="0">
                <a:solidFill>
                  <a:schemeClr val="tx2"/>
                </a:solidFill>
              </a:rPr>
              <a:t>)</a:t>
            </a:r>
            <a:r>
              <a:rPr lang="ko-KR" altLang="en-US" sz="1100" dirty="0">
                <a:solidFill>
                  <a:schemeClr val="tx2"/>
                </a:solidFill>
              </a:rPr>
              <a:t>에서 </a:t>
            </a:r>
            <a:r>
              <a:rPr lang="ko-KR" altLang="en-US" sz="1100" dirty="0" err="1">
                <a:solidFill>
                  <a:schemeClr val="tx2"/>
                </a:solidFill>
              </a:rPr>
              <a:t>바로순복음교회</a:t>
            </a:r>
            <a:r>
              <a:rPr lang="ko-KR" altLang="en-US" sz="1100" dirty="0">
                <a:solidFill>
                  <a:schemeClr val="tx2"/>
                </a:solidFill>
              </a:rPr>
              <a:t> 신자들이 교회 건물 안에서 일을 하고 있었습니다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그들은 교회 밭에서 수확한 옥수수를 가공하고 있었습니다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그런데 갑자기 </a:t>
            </a:r>
            <a:r>
              <a:rPr lang="en-US" altLang="ko-KR" sz="1100" dirty="0">
                <a:solidFill>
                  <a:schemeClr val="tx2"/>
                </a:solidFill>
              </a:rPr>
              <a:t> </a:t>
            </a:r>
            <a:r>
              <a:rPr lang="ko-KR" altLang="en-US" sz="1100" dirty="0">
                <a:solidFill>
                  <a:schemeClr val="tx2"/>
                </a:solidFill>
              </a:rPr>
              <a:t>정부군의 </a:t>
            </a:r>
            <a:r>
              <a:rPr lang="ko-KR" altLang="en-US" sz="1100" dirty="0" err="1">
                <a:solidFill>
                  <a:schemeClr val="tx2"/>
                </a:solidFill>
              </a:rPr>
              <a:t>드론이</a:t>
            </a:r>
            <a:r>
              <a:rPr lang="ko-KR" altLang="en-US" sz="1100" dirty="0">
                <a:solidFill>
                  <a:schemeClr val="tx2"/>
                </a:solidFill>
              </a:rPr>
              <a:t> 교회 건물에 떨어져 폭발한 것입니다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r>
              <a:rPr lang="ko-KR" altLang="en-US" sz="1100" dirty="0">
                <a:solidFill>
                  <a:schemeClr val="tx2"/>
                </a:solidFill>
              </a:rPr>
              <a:t>성도 </a:t>
            </a:r>
            <a:r>
              <a:rPr lang="en-US" altLang="ko-KR" sz="1100" dirty="0">
                <a:solidFill>
                  <a:schemeClr val="tx2"/>
                </a:solidFill>
              </a:rPr>
              <a:t>8</a:t>
            </a:r>
            <a:r>
              <a:rPr lang="ko-KR" altLang="en-US" sz="1100" dirty="0">
                <a:solidFill>
                  <a:schemeClr val="tx2"/>
                </a:solidFill>
              </a:rPr>
              <a:t>명이 목숨을 잃고 </a:t>
            </a:r>
            <a:r>
              <a:rPr lang="en-US" altLang="ko-KR" sz="1100" dirty="0">
                <a:solidFill>
                  <a:schemeClr val="tx2"/>
                </a:solidFill>
              </a:rPr>
              <a:t>5</a:t>
            </a:r>
            <a:r>
              <a:rPr lang="ko-KR" altLang="en-US" sz="1100" dirty="0">
                <a:solidFill>
                  <a:schemeClr val="tx2"/>
                </a:solidFill>
              </a:rPr>
              <a:t>명이 중상을 입었습니다</a:t>
            </a:r>
            <a:r>
              <a:rPr lang="en-US" altLang="ko-KR" sz="1100" dirty="0">
                <a:solidFill>
                  <a:schemeClr val="tx2"/>
                </a:solidFill>
              </a:rPr>
              <a:t>. </a:t>
            </a:r>
            <a:endParaRPr lang="ko-KR" altLang="ko-KR" sz="1100" kern="1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472A95E-3A28-6276-1585-5D6A69194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4838" y="2416585"/>
            <a:ext cx="4123306" cy="18239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FEA538B-3441-9EE2-8751-EA880401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94839" y="4389133"/>
            <a:ext cx="1733346" cy="1624673"/>
          </a:xfrm>
          <a:prstGeom prst="rect">
            <a:avLst/>
          </a:prstGeom>
        </p:spPr>
      </p:pic>
      <p:pic>
        <p:nvPicPr>
          <p:cNvPr id="12" name="그림 11" descr="텍스트, 폰트, 스크린샷, 영수증이(가) 표시된 사진&#10;&#10;자동 생성된 설명">
            <a:extLst>
              <a:ext uri="{FF2B5EF4-FFF2-40B4-BE49-F238E27FC236}">
                <a16:creationId xmlns:a16="http://schemas.microsoft.com/office/drawing/2014/main" id="{54A8E2B0-943A-3476-E8B3-795E379DF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89" y="4389133"/>
            <a:ext cx="2343555" cy="162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62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1270509"/>
            <a:ext cx="6035854" cy="564879"/>
          </a:xfrm>
        </p:spPr>
        <p:txBody>
          <a:bodyPr>
            <a:normAutofit/>
          </a:bodyPr>
          <a:lstStyle/>
          <a:p>
            <a:r>
              <a:rPr lang="ko-KR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나이지리아</a:t>
            </a:r>
            <a:r>
              <a:rPr lang="en-US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성탄절 총격으로 </a:t>
            </a:r>
            <a:r>
              <a:rPr lang="en-US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113</a:t>
            </a:r>
            <a:r>
              <a:rPr lang="ko-KR" altLang="en-US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명 사망</a:t>
            </a:r>
            <a:r>
              <a:rPr lang="en-US" altLang="ko-KR" sz="7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_2023.12.</a:t>
            </a:r>
            <a:r>
              <a:rPr lang="en-US" altLang="ko-KR" sz="750" b="1" kern="100" dirty="0">
                <a:cs typeface="Times New Roman" panose="02020603050405020304" pitchFamily="18" charset="0"/>
              </a:rPr>
              <a:t>26</a:t>
            </a:r>
            <a:r>
              <a:rPr lang="en-US" altLang="ko-KR" sz="7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en-US" sz="75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1218" y="1997621"/>
            <a:ext cx="3261869" cy="564879"/>
          </a:xfrm>
        </p:spPr>
        <p:txBody>
          <a:bodyPr>
            <a:normAutofit/>
          </a:bodyPr>
          <a:lstStyle/>
          <a:p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나이지리아 </a:t>
            </a:r>
            <a:r>
              <a:rPr lang="ko-KR" altLang="en-US" sz="1000" kern="100" dirty="0" err="1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 주에서 기독교인이 대다수인 마을에 총격범들에 의해 최소 </a:t>
            </a:r>
            <a:r>
              <a:rPr lang="en-US" altLang="ko-KR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113</a:t>
            </a:r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명을 살해됐다</a:t>
            </a:r>
            <a:r>
              <a:rPr lang="en-US" altLang="ko-KR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9675" y="2606739"/>
            <a:ext cx="3230166" cy="3414549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잘 조직된 공격은 크리스마스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이브에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시작되어 월요일 새벽까지 계속되었습니다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공격자들의 신원과 동기는 정확히 알려지지 않고 있지만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기독교인을 향한 폭력은 나이지리아에서 흔히 볼 수 있는 현실입니다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주 보코스의 지방 정부 수장인 먼데이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카사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(Monday </a:t>
            </a:r>
            <a:r>
              <a:rPr lang="en-US" altLang="ko-KR" sz="1000" kern="100" dirty="0" err="1">
                <a:latin typeface="맑은 고딕"/>
                <a:ea typeface="맑은 고딕"/>
                <a:cs typeface="Times New Roman"/>
              </a:rPr>
              <a:t>Kassah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는 이 지역의 최소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20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개 마을을 겨냥한 이번 공격으로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300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명 이상이 부상당했다고 전했습니다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(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알자지라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사랑하는 가족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지역 교회와 함께 평화로운 성탄절을 보내려던 많은 동료 기독교인들이 다시 한 번 잔인한 공격을 당한 것은 비극적인 일입니다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목숨을 걸고 대학살을 피할 수 있었던 사람들은 이제 삶의 터전을 잃고 트라우마에 시달리며 슬픔에 잠겨 있습니다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우리는 이러한 상황 속에서 형제들이 주님의 풍성한 은혜를 경험할 수 있도록 간절히 기도해야 합니다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."</a:t>
            </a:r>
            <a:endParaRPr lang="ko-KR" altLang="ko-KR" sz="1000" kern="1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93394D4-718D-1E3F-F00B-6F2C1F203E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4161" y="4650553"/>
            <a:ext cx="3881931" cy="1370735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160496" indent="-160496"/>
            <a:r>
              <a:rPr lang="ko-KR" altLang="en-US" sz="1000" dirty="0"/>
              <a:t>이번 테러로 사랑하는 가족을 잃고 슬퍼하는 모든 이들에게 하나님의 위로가 임하도록 기도해주세요</a:t>
            </a:r>
            <a:r>
              <a:rPr lang="en-US" altLang="ko-KR" sz="1000" dirty="0"/>
              <a:t>.</a:t>
            </a:r>
          </a:p>
          <a:p>
            <a:pPr marL="160496" indent="-160496"/>
            <a:r>
              <a:rPr lang="ko-KR" altLang="en-US" sz="1000" dirty="0"/>
              <a:t>이재민이 된 모든 이들에게 하나님의 공급하심이 적절하게 이루어 지도록 기도해주세요</a:t>
            </a:r>
            <a:r>
              <a:rPr lang="en-US" altLang="ko-KR" sz="1000" dirty="0"/>
              <a:t>.</a:t>
            </a:r>
          </a:p>
          <a:p>
            <a:pPr marL="160496" indent="-160496"/>
            <a:r>
              <a:rPr lang="ko-KR" altLang="en-US" sz="1000" dirty="0"/>
              <a:t>추가 공격으로부터 주변 지역을 보호하기 위한 정부의 신속하고 단호한 조치를 위해 기도해주세요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04161" y="2261288"/>
            <a:ext cx="3914972" cy="20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8772"/>
            <a:ext cx="9144000" cy="1851607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51" y="1199297"/>
            <a:ext cx="7427214" cy="344606"/>
          </a:xfrm>
        </p:spPr>
        <p:txBody>
          <a:bodyPr>
            <a:normAutofit fontScale="90000"/>
          </a:bodyPr>
          <a:lstStyle/>
          <a:p>
            <a:r>
              <a:rPr lang="ko-KR" altLang="en-US" sz="1800" dirty="0"/>
              <a:t>박해현장</a:t>
            </a:r>
            <a:r>
              <a:rPr lang="en-US" altLang="ko-KR" sz="1800" dirty="0"/>
              <a:t>: #</a:t>
            </a:r>
            <a:r>
              <a:rPr lang="ko-KR" altLang="en-US" sz="1800" dirty="0"/>
              <a:t>북한의 기독교 박해 중단과 지하교회 성도들을 위해 기도합니다</a:t>
            </a:r>
            <a:r>
              <a:rPr lang="en-US" altLang="ko-KR" sz="1800" dirty="0"/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451" y="1763024"/>
            <a:ext cx="3774533" cy="2385377"/>
          </a:xfrm>
        </p:spPr>
        <p:txBody>
          <a:bodyPr>
            <a:noAutofit/>
          </a:bodyPr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900" kern="0" spc="0" dirty="0">
                <a:solidFill>
                  <a:srgbClr val="000000"/>
                </a:solidFill>
                <a:effectLst/>
                <a:latin typeface="+mn-ea"/>
              </a:rPr>
              <a:t>북한 인권 상황의 개선을 위해 기도합시다</a:t>
            </a:r>
            <a:r>
              <a:rPr lang="en-US" altLang="ko-KR" sz="9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900" kern="0" spc="0" dirty="0">
                <a:solidFill>
                  <a:srgbClr val="000000"/>
                </a:solidFill>
                <a:effectLst/>
                <a:latin typeface="+mn-ea"/>
              </a:rPr>
              <a:t>코로나 </a:t>
            </a:r>
            <a:r>
              <a:rPr lang="en-US" altLang="ko-KR" sz="900" kern="0" spc="0" dirty="0">
                <a:solidFill>
                  <a:srgbClr val="000000"/>
                </a:solidFill>
                <a:effectLst/>
                <a:latin typeface="+mn-ea"/>
              </a:rPr>
              <a:t>19 </a:t>
            </a:r>
            <a:r>
              <a:rPr lang="ko-KR" altLang="en-US" sz="900" kern="0" spc="0" dirty="0">
                <a:solidFill>
                  <a:srgbClr val="000000"/>
                </a:solidFill>
                <a:effectLst/>
                <a:latin typeface="+mn-ea"/>
              </a:rPr>
              <a:t>대유행을 전후하여 북한 인권상황이 더욱 열악해지고 있습니다</a:t>
            </a:r>
            <a:r>
              <a:rPr lang="en-US" altLang="ko-KR" sz="900" kern="0" spc="0" dirty="0">
                <a:solidFill>
                  <a:srgbClr val="000000"/>
                </a:solidFill>
                <a:effectLst/>
                <a:latin typeface="+mn-ea"/>
              </a:rPr>
              <a:t>. </a:t>
            </a:r>
            <a:r>
              <a:rPr lang="ko-KR" altLang="en-US" sz="900" kern="0" spc="0" dirty="0">
                <a:solidFill>
                  <a:srgbClr val="000000"/>
                </a:solidFill>
                <a:effectLst/>
                <a:latin typeface="+mn-ea"/>
              </a:rPr>
              <a:t>각종 통제조치의 장기화 및 한류 미디어를 포함한 반사회주의</a:t>
            </a:r>
            <a:r>
              <a:rPr lang="en-US" altLang="ko-KR" sz="900" kern="0" spc="0" dirty="0">
                <a:solidFill>
                  <a:srgbClr val="000000"/>
                </a:solidFill>
                <a:effectLst/>
                <a:latin typeface="+mn-ea"/>
              </a:rPr>
              <a:t>/</a:t>
            </a:r>
            <a:r>
              <a:rPr lang="ko-KR" altLang="en-US" sz="900" kern="0" spc="0" dirty="0">
                <a:solidFill>
                  <a:srgbClr val="000000"/>
                </a:solidFill>
                <a:effectLst/>
                <a:latin typeface="+mn-ea"/>
              </a:rPr>
              <a:t>비사회주의의 행태 척결을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위한 노력은 새로운 법률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[</a:t>
            </a:r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반동사상문화배격법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(20.12),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청년교양보장법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(21.9),</a:t>
            </a:r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평양문화어보호법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(23.1),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국가기밀보호법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(23.2)]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과 강화된 단속 및 처벌로 표현되고 있습니다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주민들의 기본적인 자유는 당국의 강화된 통제와 공포정치 속에 더욱 침해 받고 있습니다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북한이 방향을 돌이켜 억압과 통제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그리고 과도한 형벌과 단속이 중단되도록 기도합시다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북한 당국이 주장하는 우리식의 인권이 아닌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주민들의 자유와 권리가 보장되고 생활 환경이 개선되는 진정한 인권개선이 이루어지도록 기도합시다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 </a:t>
            </a:r>
            <a:endParaRPr lang="en-US" altLang="ko-KR" sz="9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32948" y="1763023"/>
            <a:ext cx="3571337" cy="238537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하나님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김정욱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(2013),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김국기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최춘길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선교사와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탈북민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출신 김원호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함진우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고현철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씨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그리고 조선족 사역자들은 여전히 북한에 억류되어 있습니다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북한의 지하교회에서 예배를 드리다가 체포된 성도들을 주께서 보호해 주시고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당의 탄압과 형벌의 두려움도 끊을 수 없는 주의 사랑이 북한에 널리 전파되게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혹독한 감시 속에서도 신앙의 뿌리를 잃지 않고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endParaRPr lang="ko-KR" altLang="en-US" sz="36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marL="0" indent="0" algn="just" fontAlgn="base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​서로를 감시하고 고발하며 신뢰가 사라진 사회 속에서 인간성을 상실해 가는 북한 주민을 불쌍히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여기사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주의 은혜로 복음을 들려주시고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원래의 존귀한 생명을 회복케 하소서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지금도 숨죽여 예배하는 성도들의 기도에 이 땅의 우상 숭배와 독재 정권이 속히 무너져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자유롭게 주님을 찬양하며 북한과 열방에 복음을 전하는 그날이 오게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dirty="0">
              <a:solidFill>
                <a:srgbClr val="000000"/>
              </a:solidFill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3450" y="6217920"/>
            <a:ext cx="1719417" cy="640080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5149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50" y="2002201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 err="1"/>
              <a:t>부르짓는</a:t>
            </a:r>
            <a:r>
              <a:rPr lang="ko-KR" altLang="en-US" sz="900" dirty="0"/>
              <a:t>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21410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2024(1</a:t>
            </a:r>
            <a:r>
              <a:rPr lang="ko-KR" altLang="en-US" sz="1000" dirty="0">
                <a:solidFill>
                  <a:schemeClr val="tx1"/>
                </a:solidFill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</a:rPr>
              <a:t>17</a:t>
            </a:r>
            <a:r>
              <a:rPr lang="ko-KR" altLang="en-US" sz="1000" dirty="0">
                <a:solidFill>
                  <a:schemeClr val="tx1"/>
                </a:solidFill>
              </a:rPr>
              <a:t>일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63527" y="2002201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세계박해지수인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발표를 앞두고 잘 준비할 수 있도록 담당자에게 지혜를 주시기를 기도합니다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  <a:r>
              <a:rPr lang="ko-KR" altLang="en-US" sz="900" dirty="0">
                <a:latin typeface="roboto" panose="02000000000000000000" pitchFamily="2" charset="0"/>
              </a:rPr>
              <a:t>전세계 박해 현장을 향한 조사와 연구가 잘 정리되게 하시고</a:t>
            </a:r>
            <a:r>
              <a:rPr lang="en-US" altLang="ko-KR" sz="900" dirty="0">
                <a:latin typeface="roboto" panose="02000000000000000000" pitchFamily="2" charset="0"/>
              </a:rPr>
              <a:t>,  </a:t>
            </a:r>
            <a:r>
              <a:rPr lang="ko-KR" altLang="en-US" sz="900" dirty="0">
                <a:latin typeface="roboto" panose="02000000000000000000" pitchFamily="2" charset="0"/>
              </a:rPr>
              <a:t>박해 받는 교회의 믿음의 승리가 자유세계 교회들에게 큰 도전이 되게 </a:t>
            </a:r>
            <a:r>
              <a:rPr lang="ko-KR" altLang="en-US" sz="900" dirty="0" err="1">
                <a:latin typeface="roboto" panose="02000000000000000000" pitchFamily="2" charset="0"/>
              </a:rPr>
              <a:t>하옵소서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각종 매체를 통해 한국교회와 성도들에게 가장 효율적으로 전달할 수 있는 방법을 예비하여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WWL </a:t>
            </a:r>
            <a:r>
              <a:rPr lang="ko-KR" altLang="en-US" sz="900" dirty="0">
                <a:latin typeface="roboto" panose="02000000000000000000" pitchFamily="2" charset="0"/>
              </a:rPr>
              <a:t>지역별 설명회 일정이 순조롭게 조율되고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예비된 </a:t>
            </a:r>
            <a:r>
              <a:rPr lang="ko-KR" altLang="en-US" sz="900" dirty="0" err="1">
                <a:latin typeface="roboto" panose="02000000000000000000" pitchFamily="2" charset="0"/>
              </a:rPr>
              <a:t>기도용사들과의</a:t>
            </a:r>
            <a:r>
              <a:rPr lang="ko-KR" altLang="en-US" sz="900" dirty="0">
                <a:latin typeface="roboto" panose="02000000000000000000" pitchFamily="2" charset="0"/>
              </a:rPr>
              <a:t> 만남을 </a:t>
            </a:r>
            <a:r>
              <a:rPr lang="ko-KR" altLang="en-US" sz="900" dirty="0" err="1">
                <a:latin typeface="roboto" panose="02000000000000000000" pitchFamily="2" charset="0"/>
              </a:rPr>
              <a:t>축복하소서</a:t>
            </a:r>
            <a:r>
              <a:rPr lang="en-US" altLang="ko-KR" sz="900" dirty="0">
                <a:latin typeface="roboto" panose="02000000000000000000" pitchFamily="2" charset="0"/>
              </a:rPr>
              <a:t>!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endParaRPr lang="en-US" altLang="ko-KR" sz="900" dirty="0">
              <a:latin typeface="roboto" panose="02000000000000000000" pitchFamily="2" charset="0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0165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50166" y="2002201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4004" y="5805486"/>
            <a:ext cx="1407728" cy="28781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840525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81756" y="3840525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2760" y="3840524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2" y="1371600"/>
            <a:ext cx="3921295" cy="92816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내가 그리스도를 본받는 자 된 것같이 너희는 나를 본받는 자가 되라</a:t>
            </a:r>
            <a:r>
              <a:rPr lang="en-US" altLang="ko-KR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.(</a:t>
            </a:r>
            <a:r>
              <a:rPr lang="ko-KR" altLang="en-US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고전</a:t>
            </a:r>
            <a:r>
              <a:rPr lang="en-US" altLang="ko-KR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11:1)</a:t>
            </a:r>
            <a:endParaRPr lang="ko-KR" altLang="en-US" sz="180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468" y="2675267"/>
            <a:ext cx="3921294" cy="1120961"/>
          </a:xfrm>
        </p:spPr>
        <p:txBody>
          <a:bodyPr rtlCol="0"/>
          <a:lstStyle/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Follow my example, as I follow the example of Christ.(1cor 11:1)</a:t>
            </a:r>
            <a:endParaRPr lang="ko-KR" altLang="en-US" dirty="0">
              <a:latin typeface="STLiti" panose="02010800040101010101" pitchFamily="2" charset="-122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5192" y="1789938"/>
            <a:ext cx="3271266" cy="3271266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5520690"/>
            <a:ext cx="2057400" cy="48006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24-1-2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5496" y="5520690"/>
            <a:ext cx="5397246" cy="480060"/>
          </a:xfrm>
        </p:spPr>
        <p:txBody>
          <a:bodyPr rtlCol="0"/>
          <a:lstStyle/>
          <a:p>
            <a:pPr rtl="0"/>
            <a:r>
              <a:rPr lang="ko-KR" dirty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7364" y="857250"/>
            <a:ext cx="514350" cy="51435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28</a:t>
            </a:fld>
            <a:endParaRPr 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E5F63-AF63-4BD6-19F4-0604A193E8B6}"/>
              </a:ext>
            </a:extLst>
          </p:cNvPr>
          <p:cNvSpPr txBox="1"/>
          <p:nvPr/>
        </p:nvSpPr>
        <p:spPr>
          <a:xfrm>
            <a:off x="401128" y="4609741"/>
            <a:ext cx="38356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altLang="en-US" sz="1350" dirty="0" err="1">
                <a:latin typeface="휴먼매직체" panose="02030504000101010101" pitchFamily="18" charset="-127"/>
                <a:ea typeface="휴먼매직체" panose="02030504000101010101" pitchFamily="18" charset="-127"/>
              </a:rPr>
              <a:t>김경복선교사</a:t>
            </a:r>
            <a:endParaRPr lang="en-US" altLang="ko-KR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rtl="0"/>
            <a:r>
              <a:rPr lang="en-US" altLang="ko-KR" sz="1350" dirty="0">
                <a:latin typeface="휴먼매직체" panose="02030504000101010101" pitchFamily="18" charset="-127"/>
                <a:ea typeface="휴먼매직체" panose="02030504000101010101" pitchFamily="18" charset="-127"/>
                <a:hlinkClick r:id="rId3"/>
              </a:rPr>
              <a:t>odsk@opendoors.or.kr</a:t>
            </a:r>
            <a:endParaRPr lang="en-US" altLang="ko-KR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rtl="0"/>
            <a:r>
              <a:rPr lang="ko-KR" altLang="en-US" sz="1350" dirty="0">
                <a:latin typeface="휴먼매직체" panose="02030504000101010101" pitchFamily="18" charset="-127"/>
                <a:ea typeface="휴먼매직체" panose="02030504000101010101" pitchFamily="18" charset="-127"/>
                <a:hlinkClick r:id="rId4"/>
              </a:rPr>
              <a:t>한국오픈도어선교회 카카오채널</a:t>
            </a:r>
            <a:endParaRPr lang="ko-KR" altLang="en-US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100349"/>
      </p:ext>
    </p:extLst>
  </p:cSld>
  <p:clrMapOvr>
    <a:masterClrMapping/>
  </p:clrMapOvr>
</p:sld>
</file>

<file path=ppt/theme/theme1.xml><?xml version="1.0" encoding="utf-8"?>
<a:theme xmlns:a="http://schemas.openxmlformats.org/drawingml/2006/main" name="Terberg_ReflectedCaption_TP10188140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APDescription xmlns="49c1fb53-399a-4d91-bfc2-0a118990ebe4" xsi:nil="true"/>
    <AssetExpire xmlns="49c1fb53-399a-4d91-bfc2-0a118990ebe4">2029-05-12T07:00:00+00:00</AssetExpire>
    <IntlLangReviewDate xmlns="49c1fb53-399a-4d91-bfc2-0a118990ebe4">2010-05-28T00:21:00+00:00</IntlLangReviewDate>
    <TPFriendlyName xmlns="49c1fb53-399a-4d91-bfc2-0a118990ebe4" xsi:nil="true"/>
    <IntlLangReview xmlns="49c1fb53-399a-4d91-bfc2-0a118990ebe4" xsi:nil="true"/>
    <PolicheckWords xmlns="49c1fb53-399a-4d91-bfc2-0a118990ebe4" xsi:nil="true"/>
    <SubmitterId xmlns="49c1fb53-399a-4d91-bfc2-0a118990ebe4" xsi:nil="true"/>
    <AcquiredFrom xmlns="49c1fb53-399a-4d91-bfc2-0a118990ebe4">Community</AcquiredFrom>
    <EditorialStatus xmlns="49c1fb53-399a-4d91-bfc2-0a118990ebe4" xsi:nil="true"/>
    <Markets xmlns="49c1fb53-399a-4d91-bfc2-0a118990ebe4"/>
    <OriginAsset xmlns="49c1fb53-399a-4d91-bfc2-0a118990ebe4" xsi:nil="true"/>
    <AssetStart xmlns="49c1fb53-399a-4d91-bfc2-0a118990ebe4">2010-05-28T00:18:45+00:00</AssetStart>
    <FriendlyTitle xmlns="49c1fb53-399a-4d91-bfc2-0a118990ebe4" xsi:nil="true"/>
    <MarketSpecific xmlns="49c1fb53-399a-4d91-bfc2-0a118990ebe4">false</MarketSpecific>
    <TPNamespace xmlns="49c1fb53-399a-4d91-bfc2-0a118990ebe4" xsi:nil="true"/>
    <PublishStatusLookup xmlns="49c1fb53-399a-4d91-bfc2-0a118990ebe4">
      <Value>326298</Value>
      <Value>431500</Value>
    </PublishStatusLookup>
    <APAuthor xmlns="49c1fb53-399a-4d91-bfc2-0a118990ebe4">
      <UserInfo>
        <DisplayName>REDMOND\v-luannv</DisplayName>
        <AccountId>92</AccountId>
        <AccountType/>
      </UserInfo>
    </APAuthor>
    <TPCommandLine xmlns="49c1fb53-399a-4d91-bfc2-0a118990ebe4" xsi:nil="true"/>
    <IntlLangReviewer xmlns="49c1fb53-399a-4d91-bfc2-0a118990ebe4" xsi:nil="true"/>
    <OpenTemplate xmlns="49c1fb53-399a-4d91-bfc2-0a118990ebe4">true</OpenTemplate>
    <CSXSubmissionDate xmlns="49c1fb53-399a-4d91-bfc2-0a118990ebe4" xsi:nil="true"/>
    <Manager xmlns="49c1fb53-399a-4d91-bfc2-0a118990ebe4" xsi:nil="true"/>
    <NumericId xmlns="49c1fb53-399a-4d91-bfc2-0a118990ebe4" xsi:nil="true"/>
    <ParentAssetId xmlns="49c1fb53-399a-4d91-bfc2-0a118990ebe4" xsi:nil="true"/>
    <OriginalSourceMarket xmlns="49c1fb53-399a-4d91-bfc2-0a118990ebe4">english</OriginalSourceMarket>
    <ApprovalStatus xmlns="49c1fb53-399a-4d91-bfc2-0a118990ebe4">InProgress</ApprovalStatus>
    <TPComponent xmlns="49c1fb53-399a-4d91-bfc2-0a118990ebe4" xsi:nil="true"/>
    <EditorialTags xmlns="49c1fb53-399a-4d91-bfc2-0a118990ebe4" xsi:nil="true"/>
    <TPExecutable xmlns="49c1fb53-399a-4d91-bfc2-0a118990ebe4" xsi:nil="true"/>
    <TPLaunchHelpLink xmlns="49c1fb53-399a-4d91-bfc2-0a118990ebe4" xsi:nil="true"/>
    <SourceTitle xmlns="49c1fb53-399a-4d91-bfc2-0a118990ebe4" xsi:nil="true"/>
    <CSXUpdate xmlns="49c1fb53-399a-4d91-bfc2-0a118990ebe4">false</CSXUpdate>
    <IntlLocPriority xmlns="49c1fb53-399a-4d91-bfc2-0a118990ebe4" xsi:nil="true"/>
    <UAProjectedTotalWords xmlns="49c1fb53-399a-4d91-bfc2-0a118990ebe4" xsi:nil="true"/>
    <AssetType xmlns="49c1fb53-399a-4d91-bfc2-0a118990ebe4" xsi:nil="true"/>
    <MachineTranslated xmlns="49c1fb53-399a-4d91-bfc2-0a118990ebe4">false</MachineTranslated>
    <OutputCachingOn xmlns="49c1fb53-399a-4d91-bfc2-0a118990ebe4">true</OutputCachingOn>
    <TemplateStatus xmlns="49c1fb53-399a-4d91-bfc2-0a118990ebe4" xsi:nil="true"/>
    <IsSearchable xmlns="49c1fb53-399a-4d91-bfc2-0a118990ebe4">true</IsSearchable>
    <ContentItem xmlns="49c1fb53-399a-4d91-bfc2-0a118990ebe4" xsi:nil="true"/>
    <HandoffToMSDN xmlns="49c1fb53-399a-4d91-bfc2-0a118990ebe4">2010-05-28T00:21:00+00:00</HandoffToMSDN>
    <ShowIn xmlns="49c1fb53-399a-4d91-bfc2-0a118990ebe4">Show everywhere</ShowIn>
    <ThumbnailAssetId xmlns="49c1fb53-399a-4d91-bfc2-0a118990ebe4" xsi:nil="true"/>
    <UALocComments xmlns="49c1fb53-399a-4d91-bfc2-0a118990ebe4" xsi:nil="true"/>
    <UALocRecommendation xmlns="49c1fb53-399a-4d91-bfc2-0a118990ebe4">Localize</UALocRecommendation>
    <LastModifiedDateTime xmlns="49c1fb53-399a-4d91-bfc2-0a118990ebe4">2010-05-28T00:21:00+00:00</LastModifiedDateTime>
    <LastPublishResultLookup xmlns="49c1fb53-399a-4d91-bfc2-0a118990ebe4" xsi:nil="true"/>
    <LegacyData xmlns="49c1fb53-399a-4d91-bfc2-0a118990ebe4" xsi:nil="true"/>
    <ClipArtFilename xmlns="49c1fb53-399a-4d91-bfc2-0a118990ebe4" xsi:nil="true"/>
    <TPApplication xmlns="49c1fb53-399a-4d91-bfc2-0a118990ebe4" xsi:nil="true"/>
    <CSXHash xmlns="49c1fb53-399a-4d91-bfc2-0a118990ebe4" xsi:nil="true"/>
    <DirectSourceMarket xmlns="49c1fb53-399a-4d91-bfc2-0a118990ebe4">english</DirectSourceMarket>
    <PrimaryImageGen xmlns="49c1fb53-399a-4d91-bfc2-0a118990ebe4">true</PrimaryImageGen>
    <PlannedPubDate xmlns="49c1fb53-399a-4d91-bfc2-0a118990ebe4">2010-05-28T00:21:00+00:00</PlannedPubDate>
    <CSXSubmissionMarket xmlns="49c1fb53-399a-4d91-bfc2-0a118990ebe4" xsi:nil="true"/>
    <Downloads xmlns="49c1fb53-399a-4d91-bfc2-0a118990ebe4">0</Downloads>
    <ArtSampleDocs xmlns="49c1fb53-399a-4d91-bfc2-0a118990ebe4" xsi:nil="true"/>
    <TrustLevel xmlns="49c1fb53-399a-4d91-bfc2-0a118990ebe4">1 Microsoft Managed Content</TrustLevel>
    <TPLaunchHelpLinkType xmlns="49c1fb53-399a-4d91-bfc2-0a118990ebe4">Template</TPLaunchHelpLinkType>
    <BusinessGroup xmlns="49c1fb53-399a-4d91-bfc2-0a118990ebe4" xsi:nil="true"/>
    <Providers xmlns="49c1fb53-399a-4d91-bfc2-0a118990ebe4" xsi:nil="true"/>
    <TemplateTemplateType xmlns="49c1fb53-399a-4d91-bfc2-0a118990ebe4">PowerPoint Presentation Template</TemplateTemplateType>
    <TimesCloned xmlns="49c1fb53-399a-4d91-bfc2-0a118990ebe4" xsi:nil="true"/>
    <TPAppVersion xmlns="49c1fb53-399a-4d91-bfc2-0a118990ebe4" xsi:nil="true"/>
    <VoteCount xmlns="49c1fb53-399a-4d91-bfc2-0a118990ebe4" xsi:nil="true"/>
    <AverageRating xmlns="49c1fb53-399a-4d91-bfc2-0a118990ebe4" xsi:nil="true"/>
    <Provider xmlns="49c1fb53-399a-4d91-bfc2-0a118990ebe4" xsi:nil="true"/>
    <UACurrentWords xmlns="49c1fb53-399a-4d91-bfc2-0a118990ebe4" xsi:nil="true"/>
    <AssetId xmlns="49c1fb53-399a-4d91-bfc2-0a118990ebe4">TP101881400</AssetId>
    <TPClientViewer xmlns="49c1fb53-399a-4d91-bfc2-0a118990ebe4" xsi:nil="true"/>
    <DSATActionTaken xmlns="49c1fb53-399a-4d91-bfc2-0a118990ebe4">Best Bets</DSATActionTaken>
    <APEditor xmlns="49c1fb53-399a-4d91-bfc2-0a118990ebe4">
      <UserInfo>
        <DisplayName/>
        <AccountId xsi:nil="true"/>
        <AccountType/>
      </UserInfo>
    </APEditor>
    <TPInstallLocation xmlns="49c1fb53-399a-4d91-bfc2-0a118990ebe4" xsi:nil="true"/>
    <OOCacheId xmlns="49c1fb53-399a-4d91-bfc2-0a118990ebe4" xsi:nil="true"/>
    <IsDeleted xmlns="49c1fb53-399a-4d91-bfc2-0a118990ebe4">false</IsDeleted>
    <PublishTargets xmlns="49c1fb53-399a-4d91-bfc2-0a118990ebe4">OfficeOnline</PublishTargets>
    <ApprovalLog xmlns="49c1fb53-399a-4d91-bfc2-0a118990ebe4" xsi:nil="true"/>
    <BugNumber xmlns="49c1fb53-399a-4d91-bfc2-0a118990ebe4" xsi:nil="true"/>
    <CrawlForDependencies xmlns="49c1fb53-399a-4d91-bfc2-0a118990ebe4">false</CrawlForDependencies>
    <LastHandOff xmlns="49c1fb53-399a-4d91-bfc2-0a118990ebe4" xsi:nil="true"/>
    <Milestone xmlns="49c1fb53-399a-4d91-bfc2-0a118990ebe4" xsi:nil="true"/>
    <UANotes xmlns="49c1fb53-399a-4d91-bfc2-0a118990ebe4" xsi:nil="true"/>
    <BlockPublish xmlns="49c1fb53-399a-4d91-bfc2-0a118990ebe4" xsi:nil="true"/>
    <LocRecommendedHandoff xmlns="49c1fb53-399a-4d91-bfc2-0a118990ebe4" xsi:nil="true"/>
    <LocalizationTagsTaxHTField0 xmlns="49c1fb53-399a-4d91-bfc2-0a118990ebe4">
      <Terms xmlns="http://schemas.microsoft.com/office/infopath/2007/PartnerControls"/>
    </LocalizationTagsTaxHTField0>
    <ScenarioTagsTaxHTField0 xmlns="49c1fb53-399a-4d91-bfc2-0a118990ebe4">
      <Terms xmlns="http://schemas.microsoft.com/office/infopath/2007/PartnerControls"/>
    </ScenarioTagsTaxHTField0>
    <LocLastLocAttemptVersionLookup xmlns="49c1fb53-399a-4d91-bfc2-0a118990ebe4">92635</LocLastLocAttemptVersionLookup>
    <LocNewPublishedVersionLookup xmlns="49c1fb53-399a-4d91-bfc2-0a118990ebe4" xsi:nil="true"/>
    <RecommendationsModifier xmlns="49c1fb53-399a-4d91-bfc2-0a118990ebe4" xsi:nil="true"/>
    <LocOverallLocStatusLookup xmlns="49c1fb53-399a-4d91-bfc2-0a118990ebe4" xsi:nil="true"/>
    <LocManualTestRequired xmlns="49c1fb53-399a-4d91-bfc2-0a118990ebe4" xsi:nil="true"/>
    <LocProcessedForHandoffsLookup xmlns="49c1fb53-399a-4d91-bfc2-0a118990ebe4" xsi:nil="true"/>
    <FeatureTagsTaxHTField0 xmlns="49c1fb53-399a-4d91-bfc2-0a118990ebe4">
      <Terms xmlns="http://schemas.microsoft.com/office/infopath/2007/PartnerControls"/>
    </FeatureTagsTaxHTField0>
    <LocOverallPreviewStatusLookup xmlns="49c1fb53-399a-4d91-bfc2-0a118990ebe4" xsi:nil="true"/>
    <InternalTagsTaxHTField0 xmlns="49c1fb53-399a-4d91-bfc2-0a118990ebe4">
      <Terms xmlns="http://schemas.microsoft.com/office/infopath/2007/PartnerControls"/>
    </InternalTagsTaxHTField0>
    <LocComments xmlns="49c1fb53-399a-4d91-bfc2-0a118990ebe4" xsi:nil="true"/>
    <LocProcessedForMarketsLookup xmlns="49c1fb53-399a-4d91-bfc2-0a118990ebe4" xsi:nil="true"/>
    <LocOverallHandbackStatusLookup xmlns="49c1fb53-399a-4d91-bfc2-0a118990ebe4" xsi:nil="true"/>
    <CampaignTagsTaxHTField0 xmlns="49c1fb53-399a-4d91-bfc2-0a118990ebe4">
      <Terms xmlns="http://schemas.microsoft.com/office/infopath/2007/PartnerControls"/>
    </CampaignTagsTaxHTField0>
    <LocOverallPublishStatusLookup xmlns="49c1fb53-399a-4d91-bfc2-0a118990ebe4" xsi:nil="true"/>
    <TaxCatchAll xmlns="49c1fb53-399a-4d91-bfc2-0a118990ebe4"/>
    <LocLastLocAttemptVersionTypeLookup xmlns="49c1fb53-399a-4d91-bfc2-0a118990ebe4" xsi:nil="true"/>
    <LocPublishedDependentAssetsLookup xmlns="49c1fb53-399a-4d91-bfc2-0a118990ebe4" xsi:nil="true"/>
    <LocPublishedLinkedAssetsLookup xmlns="49c1fb53-399a-4d91-bfc2-0a118990ebe4" xsi:nil="true"/>
    <OriginalRelease xmlns="49c1fb53-399a-4d91-bfc2-0a118990ebe4">14</OriginalRelease>
    <LocMarketGroupTiers2 xmlns="49c1fb53-399a-4d91-bfc2-0a118990ebe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70926BE6910EE541A5C8A9203B4061CC0400C52140320FE295488DD4381964E77F84" ma:contentTypeVersion="57" ma:contentTypeDescription="Create a new document." ma:contentTypeScope="" ma:versionID="fb68b574494ff423512a6d157fda585d">
  <xsd:schema xmlns:xsd="http://www.w3.org/2001/XMLSchema" xmlns:xs="http://www.w3.org/2001/XMLSchema" xmlns:p="http://schemas.microsoft.com/office/2006/metadata/properties" xmlns:ns2="49c1fb53-399a-4d91-bfc2-0a118990ebe4" targetNamespace="http://schemas.microsoft.com/office/2006/metadata/properties" ma:root="true" ma:fieldsID="0c909fc9147f5cd72e5e5bce45a50b95" ns2:_="">
    <xsd:import namespace="49c1fb53-399a-4d91-bfc2-0a118990ebe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1fb53-399a-4d91-bfc2-0a118990ebe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46eace49-6800-49f1-a64f-ebba43398223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998FE1E4-65AF-4644-A335-DDF948C303E5}" ma:internalName="CSXSubmissionMarket" ma:readOnly="false" ma:showField="MarketName" ma:web="49c1fb53-399a-4d91-bfc2-0a118990ebe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f9e05721-622c-44cb-9266-41f3c0e6162c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9DE6945-A8C8-4B02-AD64-E66D49B13DD1}" ma:internalName="InProjectListLookup" ma:readOnly="true" ma:showField="InProjectLis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085c3879-e14f-4ad1-98de-c23ee0a51699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9DE6945-A8C8-4B02-AD64-E66D49B13DD1}" ma:internalName="LastCompleteVersionLookup" ma:readOnly="true" ma:showField="LastComplete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9DE6945-A8C8-4B02-AD64-E66D49B13DD1}" ma:internalName="LastPreviewErrorLookup" ma:readOnly="true" ma:showField="LastPreviewError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9DE6945-A8C8-4B02-AD64-E66D49B13DD1}" ma:internalName="LastPreviewResultLookup" ma:readOnly="true" ma:showField="LastPreviewResul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9DE6945-A8C8-4B02-AD64-E66D49B13DD1}" ma:internalName="LastPreviewAttemptDateLookup" ma:readOnly="true" ma:showField="LastPreviewAttemptDat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9DE6945-A8C8-4B02-AD64-E66D49B13DD1}" ma:internalName="LastPreviewedByLookup" ma:readOnly="true" ma:showField="LastPreviewedBy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9DE6945-A8C8-4B02-AD64-E66D49B13DD1}" ma:internalName="LastPreviewTimeLookup" ma:readOnly="true" ma:showField="LastPreviewTi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9DE6945-A8C8-4B02-AD64-E66D49B13DD1}" ma:internalName="LastPreviewVersionLookup" ma:readOnly="true" ma:showField="LastPreview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9DE6945-A8C8-4B02-AD64-E66D49B13DD1}" ma:internalName="LastPublishErrorLookup" ma:readOnly="true" ma:showField="LastPublishError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9DE6945-A8C8-4B02-AD64-E66D49B13DD1}" ma:internalName="LastPublishResultLookup" ma:readOnly="true" ma:showField="LastPublishResul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9DE6945-A8C8-4B02-AD64-E66D49B13DD1}" ma:internalName="LastPublishAttemptDateLookup" ma:readOnly="true" ma:showField="LastPublishAttemptDat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9DE6945-A8C8-4B02-AD64-E66D49B13DD1}" ma:internalName="LastPublishedByLookup" ma:readOnly="true" ma:showField="LastPublishedBy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9DE6945-A8C8-4B02-AD64-E66D49B13DD1}" ma:internalName="LastPublishTimeLookup" ma:readOnly="true" ma:showField="LastPublishTi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9DE6945-A8C8-4B02-AD64-E66D49B13DD1}" ma:internalName="LastPublishVersionLookup" ma:readOnly="true" ma:showField="LastPublish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0F6EFE92-EA97-47A1-8B41-AB7AAC6F2484}" ma:internalName="LocLastLocAttemptVersionLookup" ma:readOnly="false" ma:showField="LastLocAttemptVersion" ma:web="49c1fb53-399a-4d91-bfc2-0a118990ebe4">
      <xsd:simpleType>
        <xsd:restriction base="dms:Lookup"/>
      </xsd:simpleType>
    </xsd:element>
    <xsd:element name="LocLastLocAttemptVersionTypeLookup" ma:index="72" nillable="true" ma:displayName="Loc Last Loc Attempt Version Type" ma:default="" ma:list="{0F6EFE92-EA97-47A1-8B41-AB7AAC6F2484}" ma:internalName="LocLastLocAttemptVersionTypeLookup" ma:readOnly="true" ma:showField="LastLocAttemptVersionType" ma:web="49c1fb53-399a-4d91-bfc2-0a118990ebe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0F6EFE92-EA97-47A1-8B41-AB7AAC6F2484}" ma:internalName="LocNewPublishedVersionLookup" ma:readOnly="true" ma:showField="NewPublishedVersion" ma:web="49c1fb53-399a-4d91-bfc2-0a118990ebe4">
      <xsd:simpleType>
        <xsd:restriction base="dms:Lookup"/>
      </xsd:simpleType>
    </xsd:element>
    <xsd:element name="LocOverallHandbackStatusLookup" ma:index="76" nillable="true" ma:displayName="Loc Overall Handback Status" ma:default="" ma:list="{0F6EFE92-EA97-47A1-8B41-AB7AAC6F2484}" ma:internalName="LocOverallHandbackStatusLookup" ma:readOnly="true" ma:showField="OverallHandbackStatus" ma:web="49c1fb53-399a-4d91-bfc2-0a118990ebe4">
      <xsd:simpleType>
        <xsd:restriction base="dms:Lookup"/>
      </xsd:simpleType>
    </xsd:element>
    <xsd:element name="LocOverallLocStatusLookup" ma:index="77" nillable="true" ma:displayName="Loc Overall Localize Status" ma:default="" ma:list="{0F6EFE92-EA97-47A1-8B41-AB7AAC6F2484}" ma:internalName="LocOverallLocStatusLookup" ma:readOnly="true" ma:showField="OverallLocStatus" ma:web="49c1fb53-399a-4d91-bfc2-0a118990ebe4">
      <xsd:simpleType>
        <xsd:restriction base="dms:Lookup"/>
      </xsd:simpleType>
    </xsd:element>
    <xsd:element name="LocOverallPreviewStatusLookup" ma:index="78" nillable="true" ma:displayName="Loc Overall Preview Status" ma:default="" ma:list="{0F6EFE92-EA97-47A1-8B41-AB7AAC6F2484}" ma:internalName="LocOverallPreviewStatusLookup" ma:readOnly="true" ma:showField="OverallPreviewStatus" ma:web="49c1fb53-399a-4d91-bfc2-0a118990ebe4">
      <xsd:simpleType>
        <xsd:restriction base="dms:Lookup"/>
      </xsd:simpleType>
    </xsd:element>
    <xsd:element name="LocOverallPublishStatusLookup" ma:index="79" nillable="true" ma:displayName="Loc Overall Publish Status" ma:default="" ma:list="{0F6EFE92-EA97-47A1-8B41-AB7AAC6F2484}" ma:internalName="LocOverallPublishStatusLookup" ma:readOnly="true" ma:showField="OverallPublishStatus" ma:web="49c1fb53-399a-4d91-bfc2-0a118990ebe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0F6EFE92-EA97-47A1-8B41-AB7AAC6F2484}" ma:internalName="LocProcessedForHandoffsLookup" ma:readOnly="true" ma:showField="ProcessedForHandoffs" ma:web="49c1fb53-399a-4d91-bfc2-0a118990ebe4">
      <xsd:simpleType>
        <xsd:restriction base="dms:Lookup"/>
      </xsd:simpleType>
    </xsd:element>
    <xsd:element name="LocProcessedForMarketsLookup" ma:index="82" nillable="true" ma:displayName="Loc Processed For Markets" ma:default="" ma:list="{0F6EFE92-EA97-47A1-8B41-AB7AAC6F2484}" ma:internalName="LocProcessedForMarketsLookup" ma:readOnly="true" ma:showField="ProcessedForMarkets" ma:web="49c1fb53-399a-4d91-bfc2-0a118990ebe4">
      <xsd:simpleType>
        <xsd:restriction base="dms:Lookup"/>
      </xsd:simpleType>
    </xsd:element>
    <xsd:element name="LocPublishedDependentAssetsLookup" ma:index="83" nillable="true" ma:displayName="Loc Published Dependent Assets" ma:default="" ma:list="{0F6EFE92-EA97-47A1-8B41-AB7AAC6F2484}" ma:internalName="LocPublishedDependentAssetsLookup" ma:readOnly="true" ma:showField="PublishedDependentAssets" ma:web="49c1fb53-399a-4d91-bfc2-0a118990ebe4">
      <xsd:simpleType>
        <xsd:restriction base="dms:Lookup"/>
      </xsd:simpleType>
    </xsd:element>
    <xsd:element name="LocPublishedLinkedAssetsLookup" ma:index="84" nillable="true" ma:displayName="Loc Published Linked Assets" ma:default="" ma:list="{0F6EFE92-EA97-47A1-8B41-AB7AAC6F2484}" ma:internalName="LocPublishedLinkedAssetsLookup" ma:readOnly="true" ma:showField="PublishedLinkedAssets" ma:web="49c1fb53-399a-4d91-bfc2-0a118990ebe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6e2371ae-b2bd-4992-837f-63963325355f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998FE1E4-65AF-4644-A335-DDF948C303E5}" ma:internalName="Markets" ma:readOnly="false" ma:showField="MarketNa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9DE6945-A8C8-4B02-AD64-E66D49B13DD1}" ma:internalName="NumOfRatingsLookup" ma:readOnly="true" ma:showField="NumOfRatings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9DE6945-A8C8-4B02-AD64-E66D49B13DD1}" ma:internalName="PublishStatusLookup" ma:readOnly="false" ma:showField="PublishStatus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502d106f-1a72-436f-9056-09977804f364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eaa5a869-0ce9-45b3-aa27-3f613c45af54}" ma:internalName="TaxCatchAll" ma:showField="CatchAllData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eaa5a869-0ce9-45b3-aa27-3f613c45af54}" ma:internalName="TaxCatchAllLabel" ma:readOnly="true" ma:showField="CatchAllDataLabel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104326-CDF0-433C-9A28-8A3A2FE783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F41C0E-86E8-4FC4-8DFE-D2E1B396236E}">
  <ds:schemaRefs>
    <ds:schemaRef ds:uri="http://schemas.microsoft.com/office/2006/metadata/properties"/>
    <ds:schemaRef ds:uri="49c1fb53-399a-4d91-bfc2-0a118990ebe4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AFE75F6-4F8D-4008-9450-BE4C616655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1fb53-399a-4d91-bfc2-0a118990eb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반사된 캡션이 있는 그림</Template>
  <TotalTime>2073</TotalTime>
  <Words>3546</Words>
  <Application>Microsoft Office PowerPoint</Application>
  <PresentationFormat>화면 슬라이드 쇼(4:3)</PresentationFormat>
  <Paragraphs>261</Paragraphs>
  <Slides>28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48" baseType="lpstr">
      <vt:lpstr>Futura</vt:lpstr>
      <vt:lpstr>Helvetica Neue Medium</vt:lpstr>
      <vt:lpstr>HY목각파임B</vt:lpstr>
      <vt:lpstr>HY헤드라인M</vt:lpstr>
      <vt:lpstr>knowledge-regular</vt:lpstr>
      <vt:lpstr>STLiti</vt:lpstr>
      <vt:lpstr>Yu Gothic UI Semibold</vt:lpstr>
      <vt:lpstr>Gulim</vt:lpstr>
      <vt:lpstr>나눔고딕 ExtraBold</vt:lpstr>
      <vt:lpstr>맑은 고딕</vt:lpstr>
      <vt:lpstr>맑은 고딕</vt:lpstr>
      <vt:lpstr>바탕</vt:lpstr>
      <vt:lpstr>휴먼매직체</vt:lpstr>
      <vt:lpstr>Aharoni</vt:lpstr>
      <vt:lpstr>Arial</vt:lpstr>
      <vt:lpstr>Calibri</vt:lpstr>
      <vt:lpstr>roboto</vt:lpstr>
      <vt:lpstr>Segoe UI</vt:lpstr>
      <vt:lpstr>Wingdings 2</vt:lpstr>
      <vt:lpstr>Terberg_ReflectedCaption_TP101881400</vt:lpstr>
      <vt:lpstr>PowerPoint 프레젠테이션</vt:lpstr>
      <vt:lpstr>순서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시편 79편</vt:lpstr>
      <vt:lpstr>박해 받는 교회를 위한 기도(30')</vt:lpstr>
      <vt:lpstr>Arise Africa Campaign  아프리카여 일어나라 폭력적 박해에 맞서서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37위 국가/Democratic Republic of the Congo</vt:lpstr>
      <vt:lpstr>WWL 박해순위 37위 국가/  DRC 콩고민주공화국</vt:lpstr>
      <vt:lpstr>#에디오피아: 교회에 대한 표적 또는 우발적인 드론 공격으로 목숨을 잃은 에티오피아 신자들을 위해 기도해주세요.</vt:lpstr>
      <vt:lpstr>나이지리아 성탄절 총격으로 113명 사망_2023.12.26 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내가 그리스도를 본받는 자 된 것같이 너희는 나를 본받는 자가 되라.(고전11:1)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DANIEL KIM</dc:creator>
  <cp:lastModifiedBy>DANIEL KIM</cp:lastModifiedBy>
  <cp:revision>36</cp:revision>
  <dcterms:created xsi:type="dcterms:W3CDTF">2023-11-28T02:34:04Z</dcterms:created>
  <dcterms:modified xsi:type="dcterms:W3CDTF">2024-01-03T08:52:22Z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0x01010070926BE6910EE541A5C8A9203B4061CC0400C52140320FE295488DD4381964E77F84</vt:lpwstr>
  </property>
  <property fmtid="{D5CDD505-2E9C-101B-9397-08002B2CF9AE}" pid="3" name="Scrubbed &amp; tested?">
    <vt:lpwstr>0</vt:lpwstr>
  </property>
  <property fmtid="{D5CDD505-2E9C-101B-9397-08002B2CF9AE}" pid="4" name="Effects types">
    <vt:lpwstr/>
  </property>
  <property fmtid="{D5CDD505-2E9C-101B-9397-08002B2CF9AE}" pid="5" name="Notes0">
    <vt:lpwstr/>
  </property>
  <property fmtid="{D5CDD505-2E9C-101B-9397-08002B2CF9AE}" pid="6" name="Presentation">
    <vt:lpwstr>TEXT_PIC</vt:lpwstr>
  </property>
  <property fmtid="{D5CDD505-2E9C-101B-9397-08002B2CF9AE}" pid="7" name="SlideDescription">
    <vt:lpwstr/>
  </property>
</Properties>
</file>