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83" r:id="rId4"/>
    <p:sldId id="373" r:id="rId5"/>
    <p:sldId id="374" r:id="rId6"/>
    <p:sldId id="2449" r:id="rId7"/>
    <p:sldId id="298" r:id="rId8"/>
    <p:sldId id="2490" r:id="rId9"/>
    <p:sldId id="2452" r:id="rId10"/>
    <p:sldId id="2453" r:id="rId11"/>
    <p:sldId id="2454" r:id="rId12"/>
    <p:sldId id="2456" r:id="rId13"/>
    <p:sldId id="2460" r:id="rId14"/>
    <p:sldId id="2458" r:id="rId15"/>
    <p:sldId id="2459" r:id="rId16"/>
    <p:sldId id="2501" r:id="rId17"/>
    <p:sldId id="2502" r:id="rId18"/>
    <p:sldId id="2497" r:id="rId19"/>
    <p:sldId id="2503" r:id="rId20"/>
    <p:sldId id="2499" r:id="rId21"/>
    <p:sldId id="2504" r:id="rId22"/>
    <p:sldId id="2462" r:id="rId2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65E6AFB-63E3-48C6-894D-5A50D99EC086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6F5BE8-6970-450C-A342-D9D94ABB3E83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42388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2024-08-27</a:t>
            </a:fld>
            <a:endParaRPr lang="ko-K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FA9E6-C3F0-4354-B502-A1656DEEC42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819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6F5BE8-6970-450C-A342-D9D94ABB3E83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995143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22</a:t>
            </a:fld>
            <a:endParaRPr lang="en-US" altLang="ko-K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A811E91-0338-D37E-FBD4-8F153CB2FB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31BD17A3-F597-6C5E-91DD-63AC8F209A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EC90727-0B99-8C11-DDC2-B420FE463B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AB4C7F0-3532-FE68-533E-55755213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BC22918-0558-7F2E-7215-C6C43E6F3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499721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95BAE7C-6835-6955-D95D-411F73CCE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2334C33-FDA4-065C-15CD-3E67842F1D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37EBCC7-B198-03A4-B006-4EF29A444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C30B757C-E871-A27B-4135-739B40DFC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0DE359-C5C9-8A25-9BAF-8A7927C60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353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96F582-4000-6700-ECBA-FBDB1B927D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6AFF086-CE53-07AF-7508-F68EC56525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CEE48DA0-9A41-A4C1-62C7-09405F3748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858330D-E49E-E117-981C-513FE2D3E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9E2FDB4-D5E4-12CC-A8DF-2C1B53F79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8251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5DDE79-BEB3-649A-F5F9-8F1AA171C2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E583AC9-2444-5571-B039-DCD08EA19FD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89674FAF-A572-FB8A-78A1-AE3C8A911E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E3DC379-61B9-5DC3-FD3B-53012E0A49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19C0DE9-4F02-6F38-094E-0F8A62E0BC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CAE39414-B190-C7F8-E7AF-6B6CF9DF3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79445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90DDAB-3EAF-0F88-3724-04611F9788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573A81-D046-3D50-BAD3-88995699BE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5D69430-B21D-7C2C-534C-AB3E9A339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4BFDF863-B63E-43E9-57B0-342CB0A3C78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7E396735-9F8A-0F09-B7F4-8B9B03960BB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1E2F7BF8-51AC-D86B-FAB1-2FD13EB257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59F51635-60F3-4F2E-EFA2-024FD346CD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931986-C231-29B3-D7E0-8A3312FD1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537633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5309A55-9013-2AD5-1CF4-EC89776F5C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3C8327B1-7652-A519-F769-8DD1EBCBED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2CFEE993-CE04-8A88-5D25-45B31C69F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88160253-9B14-5E0E-7E9A-D4C3E7446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0586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5DC04C6F-9874-BF9B-6ED0-40274A3F89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E8EFC64-3E74-027A-ADE7-3BBDBAD35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BC01288-0E33-C578-5B70-603711C44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3851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8A4ECD-A4C4-F919-2328-3FE5C03EF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205594C-B34E-B34D-8E83-FBC2B964FB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4164569-4C97-B16A-2818-9B1D4791A4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EBE309D-5227-D045-AA62-0E991EF33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018F77B-33EA-E599-C16E-FDB91C07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2316A75-DF03-C55B-E931-472150EC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2194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F6BCE25-0C0F-5725-58E9-CA0D185439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48CBF2CF-C995-E6A5-2D54-4FC52865A0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EA7664A-06A3-AE40-312D-BB30B1E28E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8390079-747D-5C5C-1436-C45453A9C8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47BAA16-3167-483E-6612-5FC814550D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7E6EC1F-F822-8A24-0771-0BDB6ADD6C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876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7AE22A0-844B-542A-3120-7D9BBFC8E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EE085B8C-86F0-0A4E-91D8-B716CBA65C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C14BF03-58EA-CF71-F447-66042550EF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3234761-2D7D-93BD-E25B-8A88409413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F55B4D6-B3DF-50CA-16D7-E8969C8EF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69218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EF38BC75-D289-7379-6C79-7D51875EE70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7F7CAB46-7662-2475-8345-A644646084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6990DF-43CE-28EF-4171-21724F446E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81DCF-FA60-45E2-A948-30B8BF1A7E4B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5238555-556F-0E47-F9C2-33AF9969BA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7E707F3-6B22-C654-4981-0A4BA792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0352214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  <a:endParaRPr lang="ko-KR" altLang="en-US" sz="20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1152922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7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9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9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2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9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2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856298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4910" y="744491"/>
            <a:ext cx="6986599" cy="1098762"/>
          </a:xfrm>
        </p:spPr>
        <p:txBody>
          <a:bodyPr lIns="0" tIns="0" rIns="0" bIns="0"/>
          <a:lstStyle>
            <a:lvl1pPr>
              <a:defRPr sz="7139" b="1" i="0">
                <a:solidFill>
                  <a:srgbClr val="6B3267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96649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4319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5CF3A5EA-94D0-AEE4-1D28-784C5412F7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A5D7470-CAC2-678E-1259-59881A50AB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36A8A29-E67F-EB5D-D14E-93F1A5C8B0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F581DCF-FA60-45E2-A948-30B8BF1A7E4B}" type="datetimeFigureOut">
              <a:rPr lang="ko-KR" altLang="en-US" smtClean="0"/>
              <a:t>2024-08-27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2FF9DFE-D605-52BC-486E-6146BA83B1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41FB005-725B-4F6F-754D-1429C22E5C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E3D2C2-AA75-47E1-8126-F89316376AE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79222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g"/><Relationship Id="rId4" Type="http://schemas.openxmlformats.org/officeDocument/2006/relationships/image" Target="../media/image5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jpg"/><Relationship Id="rId4" Type="http://schemas.openxmlformats.org/officeDocument/2006/relationships/hyperlink" Target="https://www.google.com/maps/place/%EB%82%98%EC%9D%B4%EC%A7%80%EB%A6%AC%EC%95%84+980109+%EC%95%84%EC%95%BC%ED%8B%B0/@7.5786098,9.7383195,9.83z/data=!4m15!1m8!3m7!1s0x1059de8a4cfd8933:0xc3fd629146eaab31!2z64KY7J207KeA66as7JWEIOycoOy_sA!3b1!8m2!3d7.5909302!4d9.634135!16s%2Fm%2F080q9rm!3m5!1s0x1059d03d30c7186f:0x25a6a5c181b90d30!8m2!3d7.5148423!4d9.7469588!16s%2Fg%2F11rc00qdq7?authuser=0&amp;entry=ttu&amp;g_ep=EgoyMDI0MDgyMS4wIKXMDSoASAFQAw%3D%3D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jpe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5AA97964-CAEB-5290-ABA0-B5556D5C6D31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E72E89A4-6902-FE3E-162C-0638C3B2A5E6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7D7BE089-B6F7-E329-9927-CE926D0F5F76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45D97F54-F71C-6D52-AB9E-1EFA984B58ED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680E8EF9-24D8-D7D8-C6EB-BF26E11475F3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BFB1D043-DC60-5543-048A-9A80AD264065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1A0A1F98-9523-568E-578C-EBB55B0CDA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569740"/>
          </a:xfrm>
        </p:spPr>
        <p:txBody>
          <a:bodyPr anchor="ctr">
            <a:noAutofit/>
          </a:bodyPr>
          <a:lstStyle/>
          <a:p>
            <a:r>
              <a:rPr lang="en-US" altLang="ko-KR" sz="4400" b="1" dirty="0"/>
              <a:t>Prayer</a:t>
            </a:r>
            <a:r>
              <a:rPr lang="ko-KR" altLang="en-US" sz="4400" b="1" dirty="0"/>
              <a:t> </a:t>
            </a:r>
            <a:r>
              <a:rPr lang="en-US" altLang="ko-KR" sz="4400" b="1" dirty="0"/>
              <a:t>Meeting </a:t>
            </a:r>
            <a:br>
              <a:rPr lang="en-US" altLang="ko-KR" sz="4400" b="1" dirty="0"/>
            </a:br>
            <a:r>
              <a:rPr lang="en-US" altLang="ko-KR" sz="4400" b="1" dirty="0"/>
              <a:t>for Persecuted Church Worldwide</a:t>
            </a:r>
            <a:br>
              <a:rPr lang="en-US" altLang="ko-KR" sz="4400" b="1" dirty="0"/>
            </a:b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 dirty="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B0AB8AEB-7C8F-F90D-6F0A-54CF3D515A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684142"/>
            <a:ext cx="9144000" cy="573657"/>
          </a:xfrm>
        </p:spPr>
        <p:txBody>
          <a:bodyPr anchor="ctr">
            <a:normAutofit fontScale="70000" lnSpcReduction="20000"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2000" dirty="0">
                <a:latin typeface="맑은 고딕"/>
                <a:ea typeface="맑은 고딕"/>
              </a:rPr>
              <a:t>2024</a:t>
            </a:r>
            <a:r>
              <a:rPr lang="ko-KR" altLang="en-US" sz="2000" dirty="0">
                <a:latin typeface="맑은 고딕"/>
                <a:ea typeface="맑은 고딕"/>
              </a:rPr>
              <a:t>년 </a:t>
            </a:r>
            <a:r>
              <a:rPr lang="en-US" altLang="ko-KR" sz="2000" dirty="0">
                <a:latin typeface="맑은 고딕"/>
                <a:ea typeface="맑은 고딕"/>
              </a:rPr>
              <a:t>8</a:t>
            </a:r>
            <a:r>
              <a:rPr lang="ko-KR" altLang="en-US" sz="2000" dirty="0">
                <a:latin typeface="맑은 고딕"/>
                <a:ea typeface="맑은 고딕"/>
              </a:rPr>
              <a:t>월 </a:t>
            </a:r>
            <a:r>
              <a:rPr lang="en-US" altLang="ko-KR" sz="2000" dirty="0">
                <a:latin typeface="맑은 고딕"/>
                <a:ea typeface="맑은 고딕"/>
              </a:rPr>
              <a:t>26</a:t>
            </a:r>
            <a:r>
              <a:rPr lang="ko-KR" altLang="en-US" sz="2000" dirty="0">
                <a:latin typeface="맑은 고딕"/>
                <a:ea typeface="맑은 고딕"/>
              </a:rPr>
              <a:t>일</a:t>
            </a:r>
            <a:r>
              <a:rPr lang="en-US" altLang="ko-KR" sz="2000" dirty="0">
                <a:latin typeface="맑은 고딕"/>
                <a:ea typeface="맑은 고딕"/>
              </a:rPr>
              <a:t>(</a:t>
            </a:r>
            <a:r>
              <a:rPr lang="ko-KR" altLang="en-US" sz="2000" dirty="0">
                <a:latin typeface="맑은 고딕"/>
                <a:ea typeface="맑은 고딕"/>
              </a:rPr>
              <a:t>화</a:t>
            </a:r>
            <a:r>
              <a:rPr lang="en-US" altLang="ko-KR" sz="2000" dirty="0">
                <a:latin typeface="맑은 고딕"/>
                <a:ea typeface="맑은 고딕"/>
              </a:rPr>
              <a:t>) pm7:30-9:00/Zoom </a:t>
            </a:r>
            <a:endParaRPr lang="en-US" altLang="ko-KR" sz="2000" dirty="0"/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2000" dirty="0">
                <a:solidFill>
                  <a:schemeClr val="tx1"/>
                </a:solidFill>
              </a:rPr>
              <a:t>회의 </a:t>
            </a:r>
            <a:r>
              <a:rPr lang="en-US" altLang="ko-KR" sz="2000" dirty="0">
                <a:solidFill>
                  <a:schemeClr val="tx1"/>
                </a:solidFill>
              </a:rPr>
              <a:t>ID 4286956103</a:t>
            </a:r>
            <a:endParaRPr lang="ko-KR" altLang="en-US" sz="2000" dirty="0">
              <a:solidFill>
                <a:schemeClr val="tx1"/>
              </a:solidFill>
            </a:endParaRP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00092CB0-496E-91AD-4259-2D1F9F45520D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318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/>
          <p:nvPr/>
        </p:nvCxnSpPr>
        <p:spPr>
          <a:xfrm>
            <a:off x="5210175" y="1466850"/>
            <a:ext cx="180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제목 1">
            <a:extLst>
              <a:ext uri="{FF2B5EF4-FFF2-40B4-BE49-F238E27FC236}">
                <a16:creationId xmlns:a16="http://schemas.microsoft.com/office/drawing/2014/main" id="{4FF26603-6BF7-6E31-8399-C36B52F6AE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0936" y="622664"/>
            <a:ext cx="9144000" cy="70131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순서</a:t>
            </a: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797232"/>
            <a:ext cx="9144000" cy="4316489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1600" dirty="0"/>
              <a:t>찬양 </a:t>
            </a:r>
            <a:r>
              <a:rPr lang="en-US" altLang="ko-KR" sz="1600" dirty="0"/>
              <a:t>5’</a:t>
            </a:r>
            <a:r>
              <a:rPr lang="ko-KR" altLang="ko-KR" sz="1600" dirty="0"/>
              <a:t> </a:t>
            </a:r>
            <a:r>
              <a:rPr lang="en-US" altLang="ko-KR" sz="1600" dirty="0"/>
              <a:t> </a:t>
            </a:r>
            <a:endParaRPr lang="en-US" altLang="ko-KR" sz="1600" dirty="0">
              <a:solidFill>
                <a:schemeClr val="tx1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/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1600" dirty="0"/>
              <a:t>Arise</a:t>
            </a:r>
            <a:r>
              <a:rPr lang="ko-KR" altLang="en-US" sz="1600" dirty="0"/>
              <a:t> </a:t>
            </a:r>
            <a:r>
              <a:rPr lang="en-US" altLang="ko-KR" sz="1600" dirty="0"/>
              <a:t>Africa</a:t>
            </a:r>
            <a:r>
              <a:rPr lang="ko-KR" altLang="en-US" sz="1600" dirty="0"/>
              <a:t> 홍보영상 </a:t>
            </a:r>
            <a:r>
              <a:rPr lang="en-US" altLang="ko-KR" sz="1600" dirty="0"/>
              <a:t>5’23”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/>
              <a:t>오늘의 말씀</a:t>
            </a:r>
            <a:r>
              <a:rPr lang="ko-KR" altLang="ko-KR" sz="1600" dirty="0"/>
              <a:t> </a:t>
            </a:r>
            <a:r>
              <a:rPr lang="en-US" altLang="ko-KR" sz="1600" dirty="0"/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1600" dirty="0"/>
              <a:t>전세계 박해 받는 교회를 </a:t>
            </a:r>
            <a:r>
              <a:rPr lang="ko-KR" altLang="ko-KR" sz="1600" dirty="0"/>
              <a:t>위한 기도</a:t>
            </a:r>
            <a:r>
              <a:rPr lang="en-US" altLang="ko-KR" sz="1600" dirty="0"/>
              <a:t>(30’)</a:t>
            </a: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1412284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37DF28-9144-1722-5AD6-3984767E0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그룹 14">
            <a:extLst>
              <a:ext uri="{FF2B5EF4-FFF2-40B4-BE49-F238E27FC236}">
                <a16:creationId xmlns:a16="http://schemas.microsoft.com/office/drawing/2014/main" id="{64F36B03-8D4D-B2DE-7DF8-9578AE3C729E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5" name="Google Shape;91;p18">
              <a:extLst>
                <a:ext uri="{FF2B5EF4-FFF2-40B4-BE49-F238E27FC236}">
                  <a16:creationId xmlns:a16="http://schemas.microsoft.com/office/drawing/2014/main" id="{0BFBD0EB-07E2-ADDE-8BA4-7C6CD5E82F8D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6" name="직선 연결선 5">
              <a:extLst>
                <a:ext uri="{FF2B5EF4-FFF2-40B4-BE49-F238E27FC236}">
                  <a16:creationId xmlns:a16="http://schemas.microsoft.com/office/drawing/2014/main" id="{4783A041-23E8-7571-A76F-0B17C023DD61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직선 연결선 7">
              <a:extLst>
                <a:ext uri="{FF2B5EF4-FFF2-40B4-BE49-F238E27FC236}">
                  <a16:creationId xmlns:a16="http://schemas.microsoft.com/office/drawing/2014/main" id="{F26C3B53-4D66-A48C-D032-50CB13003A4B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62C8F07-A8C4-06A5-F46A-8E22CFA6DA11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0EBC9FCA-DE11-B379-C8D8-8D935960EA74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제목 1">
            <a:extLst>
              <a:ext uri="{FF2B5EF4-FFF2-40B4-BE49-F238E27FC236}">
                <a16:creationId xmlns:a16="http://schemas.microsoft.com/office/drawing/2014/main" id="{2058803B-F527-FFBA-BB59-E73F86B441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45261"/>
            <a:ext cx="9144000" cy="820121"/>
          </a:xfrm>
        </p:spPr>
        <p:txBody>
          <a:bodyPr anchor="ctr"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신</a:t>
            </a:r>
            <a:r>
              <a:rPr lang="en-US" altLang="ko-KR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2:1</a:t>
            </a:r>
            <a:endParaRPr lang="ko-KR" altLang="en-US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anumGothicExtraBold" panose="020D0904000000000000" pitchFamily="50" charset="-127"/>
              <a:ea typeface="NanumGothicExtraBold" panose="020D0904000000000000" pitchFamily="50" charset="-127"/>
            </a:endParaRPr>
          </a:p>
        </p:txBody>
      </p:sp>
      <p:sp>
        <p:nvSpPr>
          <p:cNvPr id="21" name="부제목 2">
            <a:extLst>
              <a:ext uri="{FF2B5EF4-FFF2-40B4-BE49-F238E27FC236}">
                <a16:creationId xmlns:a16="http://schemas.microsoft.com/office/drawing/2014/main" id="{C2245411-C629-2699-08F5-8CC1F31E00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873833"/>
            <a:ext cx="9144000" cy="1655762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ko-KR" sz="1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1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우리가 방향을 돌려 여호와께서 </a:t>
            </a:r>
            <a:r>
              <a:rPr lang="ko-KR" altLang="en-US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내게 명령하신 대로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홍해 길로 </a:t>
            </a:r>
            <a:r>
              <a:rPr lang="ko-KR" altLang="en-US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광야에 들어가서 </a:t>
            </a:r>
            <a:r>
              <a:rPr lang="ko-KR" altLang="en-US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anumGothicExtraBold" panose="020D0904000000000000" pitchFamily="50" charset="-127"/>
                <a:ea typeface="NanumGothicExtraBold" panose="020D0904000000000000" pitchFamily="50" charset="-127"/>
              </a:rPr>
              <a:t>여러 날 동안 세일 산을 두루 다녔더니</a:t>
            </a:r>
          </a:p>
        </p:txBody>
      </p:sp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6B9D2C34-FA72-821E-7DA3-28ED475EB770}"/>
              </a:ext>
            </a:extLst>
          </p:cNvPr>
          <p:cNvCxnSpPr/>
          <p:nvPr/>
        </p:nvCxnSpPr>
        <p:spPr>
          <a:xfrm>
            <a:off x="5016000" y="3848542"/>
            <a:ext cx="2160000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6654D409-2FCD-710A-4EE1-267CD9C19F37}"/>
              </a:ext>
            </a:extLst>
          </p:cNvPr>
          <p:cNvSpPr txBox="1"/>
          <p:nvPr/>
        </p:nvSpPr>
        <p:spPr>
          <a:xfrm>
            <a:off x="1729212" y="4472412"/>
            <a:ext cx="89387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000" dirty="0"/>
              <a:t>1</a:t>
            </a:r>
            <a:r>
              <a:rPr lang="en-US" altLang="ko-KR" dirty="0"/>
              <a:t> Then we turned back and set out </a:t>
            </a:r>
            <a:r>
              <a:rPr lang="en-US" altLang="ko-KR" dirty="0">
                <a:solidFill>
                  <a:srgbClr val="0070C0"/>
                </a:solidFill>
              </a:rPr>
              <a:t>toward the desert </a:t>
            </a:r>
            <a:r>
              <a:rPr lang="en-US" altLang="ko-KR" dirty="0"/>
              <a:t>along the route to the Red Sea, </a:t>
            </a:r>
            <a:r>
              <a:rPr lang="en-US" altLang="ko-KR" dirty="0">
                <a:solidFill>
                  <a:srgbClr val="0070C0"/>
                </a:solidFill>
              </a:rPr>
              <a:t>as the Lord had directed me</a:t>
            </a:r>
            <a:r>
              <a:rPr lang="en-US" altLang="ko-KR" dirty="0"/>
              <a:t>. For a long time we made our way around the hill country of Seir.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1650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573" y="1200732"/>
            <a:ext cx="4511552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2200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</a:t>
            </a: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868001" y="1219832"/>
            <a:ext cx="4387250" cy="4427966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2035252"/>
            <a:ext cx="4561832" cy="4232198"/>
          </a:xfrm>
        </p:spPr>
        <p:txBody>
          <a:bodyPr vert="horz" lIns="68544" tIns="34272" rIns="68544" bIns="34272" rtlCol="0">
            <a:noAutofit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20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20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510936" y="3480911"/>
            <a:ext cx="9350205" cy="32283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132499" y="1661082"/>
            <a:ext cx="5927001" cy="3707274"/>
          </a:xfrm>
        </p:spPr>
        <p:txBody>
          <a:bodyPr anchor="ctr">
            <a:noAutofit/>
          </a:bodyPr>
          <a:lstStyle/>
          <a:p>
            <a:r>
              <a:rPr lang="ko-KR" altLang="en-US" sz="3600" dirty="0"/>
              <a:t>박해 받는 교회를 위한 기도</a:t>
            </a:r>
            <a:r>
              <a:rPr lang="en-US" altLang="ko-KR" sz="3600" dirty="0"/>
              <a:t>(30’)</a:t>
            </a:r>
          </a:p>
          <a:p>
            <a:endParaRPr lang="ko-KR" altLang="en-US" sz="3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2800" dirty="0"/>
              <a:t>Prayer for Persecuted Church</a:t>
            </a:r>
            <a:endParaRPr lang="ko-KR" altLang="en-US" sz="2800" dirty="0"/>
          </a:p>
          <a:p>
            <a:pPr marL="257175" indent="-257175">
              <a:buFont typeface="Arial" panose="020B0604020202020204" pitchFamily="34" charset="0"/>
              <a:buChar char="•"/>
            </a:pP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</p:spTree>
    <p:extLst>
      <p:ext uri="{BB962C8B-B14F-4D97-AF65-F5344CB8AC3E}">
        <p14:creationId xmlns:p14="http://schemas.microsoft.com/office/powerpoint/2010/main" val="15060184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120" y="479339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 dirty="0"/>
            </a:b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0120" y="1787199"/>
            <a:ext cx="6721079" cy="41552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50120" y="2678696"/>
            <a:ext cx="4607146" cy="2574801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오픈도어는 </a:t>
            </a:r>
            <a:r>
              <a:rPr lang="en-US" altLang="ko-KR" sz="1100" dirty="0">
                <a:cs typeface="함초롬바탕" panose="02030604000101010101" pitchFamily="18" charset="-127"/>
              </a:rPr>
              <a:t>2026</a:t>
            </a:r>
            <a:r>
              <a:rPr lang="ko-KR" altLang="en-US" sz="1100" dirty="0">
                <a:cs typeface="함초롬바탕" panose="02030604000101010101" pitchFamily="18" charset="-127"/>
              </a:rPr>
              <a:t>년까지 이 캠페인을 진행하며 전세계 교회들이 이 폭력적인 박해에 맞서 함께 일어서기를 기대합니다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100" dirty="0">
                <a:cs typeface="함초롬바탕" panose="02030604000101010101" pitchFamily="18" charset="-127"/>
              </a:rPr>
              <a:t>400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물질적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여러분도 아프리카의 폭력적인 기독교 박해에 함께 맞서 기도해 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</a:t>
            </a:r>
            <a:endParaRPr lang="ko-KR" altLang="en-US" sz="11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20398" y="2606737"/>
            <a:ext cx="2033897" cy="2646760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26725" y="2565296"/>
            <a:ext cx="5434166" cy="2688201"/>
          </a:xfrm>
          <a:prstGeom prst="rect">
            <a:avLst/>
          </a:prstGeom>
        </p:spPr>
      </p:pic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4160" y="5657506"/>
            <a:ext cx="7843680" cy="1200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4;p13">
            <a:extLst>
              <a:ext uri="{FF2B5EF4-FFF2-40B4-BE49-F238E27FC236}">
                <a16:creationId xmlns:a16="http://schemas.microsoft.com/office/drawing/2014/main" id="{ABA9F21D-C6D6-2D89-DE20-453571830AA3}"/>
              </a:ext>
            </a:extLst>
          </p:cNvPr>
          <p:cNvSpPr txBox="1"/>
          <p:nvPr/>
        </p:nvSpPr>
        <p:spPr>
          <a:xfrm>
            <a:off x="572493" y="238621"/>
            <a:ext cx="11018520" cy="1434378"/>
          </a:xfrm>
          <a:prstGeom prst="rect">
            <a:avLst/>
          </a:prstGeom>
        </p:spPr>
        <p:txBody>
          <a:bodyPr spcFirstLastPara="1" vert="horz" lIns="54409" tIns="27205" rIns="54409" bIns="27205" rtlCol="0" anchor="b" anchorCtr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57"/>
              </a:spcAft>
            </a:pPr>
            <a:r>
              <a:rPr lang="ko-KR" altLang="en-US" sz="5415" b="1" dirty="0">
                <a:latin typeface="+mj-lt"/>
                <a:ea typeface="+mj-ea"/>
                <a:cs typeface="+mj-cs"/>
                <a:sym typeface="Oswald"/>
              </a:rPr>
              <a:t>왜 아프리카</a:t>
            </a:r>
            <a:r>
              <a:rPr lang="en-US" altLang="ko-KR" sz="5415" b="1" dirty="0">
                <a:latin typeface="+mj-lt"/>
                <a:ea typeface="+mj-ea"/>
                <a:cs typeface="+mj-cs"/>
                <a:sym typeface="Oswald"/>
              </a:rPr>
              <a:t>?</a:t>
            </a:r>
            <a:endParaRPr lang="en-US" sz="5415" b="1" dirty="0">
              <a:latin typeface="+mj-lt"/>
              <a:ea typeface="+mj-ea"/>
              <a:cs typeface="+mj-cs"/>
              <a:sym typeface="Oswald"/>
            </a:endParaRPr>
          </a:p>
        </p:txBody>
      </p:sp>
      <p:sp>
        <p:nvSpPr>
          <p:cNvPr id="4" name="Google Shape;75;p13">
            <a:extLst>
              <a:ext uri="{FF2B5EF4-FFF2-40B4-BE49-F238E27FC236}">
                <a16:creationId xmlns:a16="http://schemas.microsoft.com/office/drawing/2014/main" id="{84D0A31F-9298-190D-20D6-934D8E242571}"/>
              </a:ext>
            </a:extLst>
          </p:cNvPr>
          <p:cNvSpPr txBox="1"/>
          <p:nvPr/>
        </p:nvSpPr>
        <p:spPr>
          <a:xfrm>
            <a:off x="572493" y="2071351"/>
            <a:ext cx="6018430" cy="4119066"/>
          </a:xfrm>
          <a:prstGeom prst="rect">
            <a:avLst/>
          </a:prstGeom>
        </p:spPr>
        <p:txBody>
          <a:bodyPr spcFirstLastPara="1" vert="horz" lIns="54409" tIns="27205" rIns="54409" bIns="27205" rtlCol="0" anchor="t" anchorCtr="0">
            <a:normAutofit/>
          </a:bodyPr>
          <a:lstStyle/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100" dirty="0"/>
              <a:t>사하라 사막 이남 아프리카의 교회는 포위되어 있으며</a:t>
            </a:r>
            <a:r>
              <a:rPr lang="en-US" altLang="ko-KR" sz="1100" dirty="0"/>
              <a:t>,</a:t>
            </a:r>
            <a:r>
              <a:rPr lang="ko-KR" altLang="en-US" sz="1100" dirty="0"/>
              <a:t> 상상할 수 없는 폭력에 직면해 홀로 외로운 싸움을 하고 있습니다</a:t>
            </a:r>
            <a:r>
              <a:rPr lang="en-US" altLang="ko-KR" sz="11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100" dirty="0"/>
              <a:t>교회</a:t>
            </a:r>
            <a:r>
              <a:rPr lang="en-US" altLang="ko-KR" sz="1100" dirty="0"/>
              <a:t>, </a:t>
            </a:r>
            <a:r>
              <a:rPr lang="ko-KR" altLang="en-US" sz="1100" dirty="0"/>
              <a:t>언론</a:t>
            </a:r>
            <a:r>
              <a:rPr lang="en-US" altLang="ko-KR" sz="1100" dirty="0"/>
              <a:t>, </a:t>
            </a:r>
            <a:r>
              <a:rPr lang="ko-KR" altLang="en-US" sz="1100" dirty="0"/>
              <a:t>정부</a:t>
            </a:r>
            <a:r>
              <a:rPr lang="en-US" altLang="ko-KR" sz="1100" dirty="0"/>
              <a:t>, </a:t>
            </a:r>
            <a:r>
              <a:rPr lang="ko-KR" altLang="en-US" sz="1100" dirty="0"/>
              <a:t>시민 사회</a:t>
            </a:r>
            <a:r>
              <a:rPr lang="en-US" altLang="ko-KR" sz="1100" dirty="0"/>
              <a:t>(</a:t>
            </a:r>
            <a:r>
              <a:rPr lang="ko-KR" altLang="en-US" sz="1100" dirty="0"/>
              <a:t>지역</a:t>
            </a:r>
            <a:r>
              <a:rPr lang="en-US" altLang="ko-KR" sz="1100" dirty="0"/>
              <a:t>, </a:t>
            </a:r>
            <a:r>
              <a:rPr lang="ko-KR" altLang="en-US" sz="1100" dirty="0"/>
              <a:t>국가</a:t>
            </a:r>
            <a:r>
              <a:rPr lang="en-US" altLang="ko-KR" sz="1100" dirty="0"/>
              <a:t>, </a:t>
            </a:r>
            <a:r>
              <a:rPr lang="ko-KR" altLang="en-US" sz="1100" dirty="0"/>
              <a:t>국제</a:t>
            </a:r>
            <a:r>
              <a:rPr lang="en-US" altLang="ko-KR" sz="1100" dirty="0"/>
              <a:t>)</a:t>
            </a:r>
            <a:r>
              <a:rPr lang="ko-KR" altLang="en-US" sz="1100" dirty="0"/>
              <a:t>는 사하라 사막 이남 아프리카에서 기독교인에 대한 폭력을 멈추거나 폭력의 영향을 해결하기 위해 충분히 인식하지도 행동하지도 않고 있습니다</a:t>
            </a:r>
            <a:r>
              <a:rPr lang="en-US" altLang="ko-KR" sz="11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100" dirty="0"/>
              <a:t>세계 교회의 대부분은 여전히 이 위기를 알지 못하고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인식하고 있는 사람들도 사하라 사막 이남 아프리카의 문제를 멀고 해결이 불가능한 것으로 생각하기 쉽습니다</a:t>
            </a:r>
            <a:r>
              <a:rPr lang="en-US" altLang="ko-KR" sz="11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100" i="1" dirty="0">
                <a:solidFill>
                  <a:srgbClr val="C00000"/>
                </a:solidFill>
              </a:rPr>
              <a:t>이렇게 거대하고 복잡한 도전에 직면했을 때 우리 모두가 할 수 있는 일은 무엇일까요</a:t>
            </a:r>
            <a:r>
              <a:rPr lang="en-US" altLang="ko-KR" sz="1100" i="1" dirty="0">
                <a:solidFill>
                  <a:srgbClr val="C00000"/>
                </a:solidFill>
              </a:rPr>
              <a:t>?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1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100" dirty="0"/>
              <a:t>그래서 오픈도어는 아프리카의 많은 단체와 협력하여 </a:t>
            </a:r>
            <a:r>
              <a:rPr lang="en-US" altLang="ko-KR" sz="1100" dirty="0"/>
              <a:t>2024</a:t>
            </a:r>
            <a:r>
              <a:rPr lang="ko-KR" altLang="en-US" sz="1100" dirty="0"/>
              <a:t>년에 새로운 교회를 대상으로 </a:t>
            </a:r>
            <a:r>
              <a:rPr lang="en-US" altLang="ko-KR" sz="1100" dirty="0"/>
              <a:t>'</a:t>
            </a:r>
            <a:r>
              <a:rPr lang="ko-KR" altLang="en-US" sz="1100" dirty="0"/>
              <a:t>일어나 아프리카</a:t>
            </a:r>
            <a:r>
              <a:rPr lang="en-US" altLang="ko-KR" sz="1100" dirty="0"/>
              <a:t>' </a:t>
            </a:r>
            <a:r>
              <a:rPr lang="ko-KR" altLang="en-US" sz="1100" dirty="0"/>
              <a:t>캠페인을 시작합니다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그리고 우리는 한국에서도 한국교회의 기도와 지원</a:t>
            </a:r>
            <a:r>
              <a:rPr lang="en-US" altLang="ko-KR" sz="1100" dirty="0"/>
              <a:t>, </a:t>
            </a:r>
            <a:r>
              <a:rPr lang="ko-KR" altLang="en-US" sz="1100" dirty="0"/>
              <a:t>그리고 참여를 동원하여 진정한 글로벌 운동으로 확산시킬 것을 요청하고 있습니다</a:t>
            </a:r>
            <a:r>
              <a:rPr lang="en-US" altLang="ko-KR" sz="1100" dirty="0"/>
              <a:t>.</a:t>
            </a:r>
            <a:endParaRPr lang="en-US" sz="1100" dirty="0"/>
          </a:p>
        </p:txBody>
      </p:sp>
      <p:pic>
        <p:nvPicPr>
          <p:cNvPr id="1026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295F9AF4-18A5-A33A-9892-08299B84FF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336"/>
          <a:stretch/>
        </p:blipFill>
        <p:spPr bwMode="auto">
          <a:xfrm>
            <a:off x="7395001" y="2071351"/>
            <a:ext cx="3941064" cy="409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7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5">
            <a:extLst>
              <a:ext uri="{FF2B5EF4-FFF2-40B4-BE49-F238E27FC236}">
                <a16:creationId xmlns:a16="http://schemas.microsoft.com/office/drawing/2014/main" id="{7BFBFE50-15FB-0454-97A3-3E5A1028EC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8657895" cy="530225"/>
          </a:xfrm>
        </p:spPr>
        <p:txBody>
          <a:bodyPr>
            <a:normAutofit/>
          </a:bodyPr>
          <a:lstStyle/>
          <a:p>
            <a:r>
              <a:rPr lang="ko-KR" altLang="en-US" sz="2000" dirty="0"/>
              <a:t>포위당한 교회</a:t>
            </a:r>
            <a:r>
              <a:rPr lang="en-US" altLang="ko-KR" sz="2000" dirty="0"/>
              <a:t>: </a:t>
            </a:r>
            <a:r>
              <a:rPr lang="ko-KR" altLang="en-US" sz="2000" dirty="0"/>
              <a:t>세계에서 가장 젊은 교회</a:t>
            </a:r>
            <a:r>
              <a:rPr lang="en-US" altLang="ko-KR" sz="2000" dirty="0"/>
              <a:t>,</a:t>
            </a:r>
            <a:r>
              <a:rPr lang="ko-KR" altLang="en-US" sz="2000" dirty="0"/>
              <a:t> 적극적 반응 필요</a:t>
            </a:r>
          </a:p>
        </p:txBody>
      </p:sp>
      <p:pic>
        <p:nvPicPr>
          <p:cNvPr id="10" name="그림 개체 틀 9" descr="텍스트, 지도이(가) 표시된 사진&#10;&#10;자동 생성된 설명">
            <a:extLst>
              <a:ext uri="{FF2B5EF4-FFF2-40B4-BE49-F238E27FC236}">
                <a16:creationId xmlns:a16="http://schemas.microsoft.com/office/drawing/2014/main" id="{B7059FB9-BB4D-3777-B913-48A9A9CB7CA1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6280" b="6280"/>
          <a:stretch>
            <a:fillRect/>
          </a:stretch>
        </p:blipFill>
        <p:spPr>
          <a:xfrm>
            <a:off x="5269453" y="1311215"/>
            <a:ext cx="6172200" cy="4873625"/>
          </a:xfrm>
        </p:spPr>
      </p:pic>
      <p:sp>
        <p:nvSpPr>
          <p:cNvPr id="8" name="텍스트 개체 틀 7">
            <a:extLst>
              <a:ext uri="{FF2B5EF4-FFF2-40B4-BE49-F238E27FC236}">
                <a16:creationId xmlns:a16="http://schemas.microsoft.com/office/drawing/2014/main" id="{99D439F6-5F5A-1AAE-AA74-569F2EE25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1311216"/>
            <a:ext cx="4239206" cy="4537323"/>
          </a:xfrm>
        </p:spPr>
        <p:txBody>
          <a:bodyPr>
            <a:normAutofit/>
          </a:bodyPr>
          <a:lstStyle/>
          <a:p>
            <a:pPr algn="just"/>
            <a:r>
              <a:rPr lang="ko-KR" altLang="en-US" sz="1100" dirty="0"/>
              <a:t>사하라 사막 이남 아프리카</a:t>
            </a:r>
            <a:r>
              <a:rPr lang="en-US" altLang="ko-KR" sz="1100" dirty="0"/>
              <a:t>(SSA)</a:t>
            </a:r>
            <a:r>
              <a:rPr lang="ko-KR" altLang="en-US" sz="1100" dirty="0"/>
              <a:t>의 폭력이 사상 최고치를 기록하고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이러한 폭력의 증가는 점점 더 많은 국가에서 활동하는 </a:t>
            </a:r>
            <a:r>
              <a:rPr lang="ko-KR" altLang="en-US" sz="1100" dirty="0" err="1"/>
              <a:t>지하디스트</a:t>
            </a:r>
            <a:r>
              <a:rPr lang="ko-KR" altLang="en-US" sz="1100" dirty="0"/>
              <a:t> 단체의 존재로 인해 촉발되었습니다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일반적인 영향은 다음과 같습니다</a:t>
            </a:r>
            <a:r>
              <a:rPr lang="en-US" altLang="ko-KR" sz="1100" dirty="0"/>
              <a:t>.</a:t>
            </a:r>
          </a:p>
          <a:p>
            <a:pPr algn="just"/>
            <a:r>
              <a:rPr lang="en-US" altLang="ko-KR" sz="1100" dirty="0"/>
              <a:t> 2021</a:t>
            </a:r>
            <a:r>
              <a:rPr lang="ko-KR" altLang="en-US" sz="1100" dirty="0"/>
              <a:t>년 </a:t>
            </a:r>
            <a:r>
              <a:rPr lang="en-US" altLang="ko-KR" sz="1100" dirty="0"/>
              <a:t>12</a:t>
            </a:r>
            <a:r>
              <a:rPr lang="ko-KR" altLang="en-US" sz="1100" dirty="0"/>
              <a:t>월 </a:t>
            </a:r>
            <a:r>
              <a:rPr lang="en-US" altLang="ko-KR" sz="1100" dirty="0"/>
              <a:t>31</a:t>
            </a:r>
            <a:r>
              <a:rPr lang="ko-KR" altLang="en-US" sz="1100" dirty="0"/>
              <a:t>일까지 무려 </a:t>
            </a:r>
            <a:r>
              <a:rPr lang="en-US" altLang="ko-KR" sz="1100" dirty="0">
                <a:solidFill>
                  <a:srgbClr val="C00000"/>
                </a:solidFill>
              </a:rPr>
              <a:t>1,160</a:t>
            </a:r>
            <a:r>
              <a:rPr lang="ko-KR" altLang="en-US" sz="1100" dirty="0">
                <a:solidFill>
                  <a:srgbClr val="C00000"/>
                </a:solidFill>
              </a:rPr>
              <a:t>만 명</a:t>
            </a:r>
            <a:r>
              <a:rPr lang="ko-KR" altLang="en-US" sz="1100" dirty="0"/>
              <a:t>에 달하는 사람들이 </a:t>
            </a:r>
            <a:r>
              <a:rPr lang="en-US" altLang="ko-KR" sz="1100" dirty="0"/>
              <a:t>SSA </a:t>
            </a:r>
            <a:r>
              <a:rPr lang="ko-KR" altLang="en-US" sz="1100" dirty="0"/>
              <a:t>내전으로 인한 폭력으로 </a:t>
            </a:r>
            <a:r>
              <a:rPr lang="ko-KR" altLang="en-US" sz="1100" dirty="0">
                <a:solidFill>
                  <a:srgbClr val="C00000"/>
                </a:solidFill>
              </a:rPr>
              <a:t>난민</a:t>
            </a:r>
            <a:r>
              <a:rPr lang="ko-KR" altLang="en-US" sz="1100" dirty="0"/>
              <a:t>이 되었습니다</a:t>
            </a:r>
            <a:r>
              <a:rPr lang="en-US" altLang="ko-KR" sz="1100" dirty="0"/>
              <a:t>, </a:t>
            </a:r>
            <a:r>
              <a:rPr lang="ko-KR" altLang="en-US" sz="1100" dirty="0"/>
              <a:t>사람들은 가장 기본적인 생계조차 유지하기가 점점 더 어려워지고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때때로 이사실을 잊고 있지만 이러한 폭력이 특히 교회에 미치는 파괴적인 영향은 긴급한 관심을 필요로 합니다</a:t>
            </a:r>
            <a:r>
              <a:rPr lang="en-US" altLang="ko-KR" sz="1100" dirty="0"/>
              <a:t>.</a:t>
            </a:r>
          </a:p>
          <a:p>
            <a:pPr algn="just"/>
            <a:r>
              <a:rPr lang="ko-KR" altLang="en-US" sz="1100" dirty="0">
                <a:solidFill>
                  <a:srgbClr val="C00000"/>
                </a:solidFill>
              </a:rPr>
              <a:t>기독교인은 </a:t>
            </a:r>
            <a:r>
              <a:rPr lang="ko-KR" altLang="en-US" sz="1100" dirty="0" err="1">
                <a:solidFill>
                  <a:srgbClr val="C00000"/>
                </a:solidFill>
              </a:rPr>
              <a:t>지하디스트</a:t>
            </a:r>
            <a:r>
              <a:rPr lang="ko-KR" altLang="en-US" sz="1100" dirty="0">
                <a:solidFill>
                  <a:srgbClr val="C00000"/>
                </a:solidFill>
              </a:rPr>
              <a:t> 단체들의 주요 표적이 되고 있지만</a:t>
            </a:r>
            <a:r>
              <a:rPr lang="en-US" altLang="ko-KR" sz="1100" dirty="0">
                <a:solidFill>
                  <a:srgbClr val="C00000"/>
                </a:solidFill>
              </a:rPr>
              <a:t>, </a:t>
            </a:r>
            <a:r>
              <a:rPr lang="ko-KR" altLang="en-US" sz="1100" dirty="0">
                <a:solidFill>
                  <a:srgbClr val="C00000"/>
                </a:solidFill>
              </a:rPr>
              <a:t>이에 대한 정부 차원의 인식이나 대응은 매우 부족합니다</a:t>
            </a:r>
            <a:r>
              <a:rPr lang="en-US" altLang="ko-KR" sz="1100" dirty="0">
                <a:solidFill>
                  <a:srgbClr val="C00000"/>
                </a:solidFill>
              </a:rPr>
              <a:t>. </a:t>
            </a:r>
            <a:r>
              <a:rPr lang="ko-KR" altLang="en-US" sz="1100" dirty="0"/>
              <a:t>우리의 형제자매들은 버림받았다고 느낍니다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 캠페인에는 나이지리아</a:t>
            </a:r>
            <a:r>
              <a:rPr lang="en-US" altLang="ko-KR" sz="1100" dirty="0"/>
              <a:t>, </a:t>
            </a:r>
            <a:r>
              <a:rPr lang="ko-KR" altLang="en-US" sz="1100" dirty="0"/>
              <a:t>부르키나파소</a:t>
            </a:r>
            <a:r>
              <a:rPr lang="en-US" altLang="ko-KR" sz="1100" dirty="0"/>
              <a:t>, </a:t>
            </a:r>
            <a:r>
              <a:rPr lang="ko-KR" altLang="en-US" sz="1100" dirty="0"/>
              <a:t>콩고민주공화국에서 목숨을 걸고 주님을 따르고 있는 기독교인들의 이야기로 가득 차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그들은 놀랍도록 회복력이 강하고</a:t>
            </a:r>
            <a:r>
              <a:rPr lang="en-US" altLang="ko-KR" sz="1100" dirty="0"/>
              <a:t>, </a:t>
            </a:r>
            <a:r>
              <a:rPr lang="ko-KR" altLang="en-US" sz="1100" dirty="0"/>
              <a:t>믿을 수 없을 정도로 용감하며</a:t>
            </a:r>
            <a:r>
              <a:rPr lang="en-US" altLang="ko-KR" sz="1100" dirty="0"/>
              <a:t>, </a:t>
            </a:r>
            <a:r>
              <a:rPr lang="ko-KR" altLang="en-US" sz="1100" dirty="0"/>
              <a:t>세상의 한 귀퉁이에서 도전적으로 예수님의 복음을 전하기 위해 헌신하고 있습니다</a:t>
            </a:r>
            <a:r>
              <a:rPr lang="en-US" altLang="ko-KR" sz="1100" dirty="0"/>
              <a:t>. </a:t>
            </a:r>
          </a:p>
          <a:p>
            <a:pPr algn="just"/>
            <a:r>
              <a:rPr lang="ko-KR" altLang="en-US" sz="1100" dirty="0"/>
              <a:t>그러나 이들은 또한 매우 취약합니다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때론 정신적으로 </a:t>
            </a:r>
            <a:r>
              <a:rPr lang="ko-KR" altLang="en-US" sz="1100" dirty="0" err="1"/>
              <a:t>맨붕에</a:t>
            </a:r>
            <a:r>
              <a:rPr lang="ko-KR" altLang="en-US" sz="1100" dirty="0"/>
              <a:t> 빠지기도 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지금 전 세계 교회가 이들을 위해 기도와 행동으로 연합해야 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우리는 이 상황을 해결하기 위하여 다년간의 캠페인을 시작하면서 전 세계 교회를 향하여 동참해 줄 것을 요청합니다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우리의 연합된 행동 없이는 </a:t>
            </a:r>
            <a:r>
              <a:rPr lang="en-US" altLang="ko-KR" sz="1100" dirty="0"/>
              <a:t>SSA</a:t>
            </a:r>
            <a:r>
              <a:rPr lang="ko-KR" altLang="en-US" sz="1100" dirty="0"/>
              <a:t>의 전략적 요충지에서 교회의 존재 자체가 위태로워질 수 있습니다</a:t>
            </a:r>
            <a:r>
              <a:rPr lang="en-US" altLang="ko-KR" sz="1100" dirty="0"/>
              <a:t>.</a:t>
            </a:r>
            <a:endParaRPr lang="ko-KR" altLang="en-US" sz="1100" dirty="0"/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A6BDD7C-B987-665C-3384-FC62CA25B7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5302B6-EE02-409E-B19E-633D299CF275}" type="datetime1">
              <a:rPr lang="en-US" altLang="ko-KR" smtClean="0"/>
              <a:t>8/27/2024</a:t>
            </a:fld>
            <a:endParaRPr lang="en-US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762AE4D-A1BA-10FE-5BE2-422AB1627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BB7B205-1C82-5446-7FA0-1801433D1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altLang="ko-KR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736175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143930"/>
            <a:ext cx="9144000" cy="185682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95" y="1360322"/>
            <a:ext cx="2388742" cy="1632789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/>
              <a:t>Day 1. </a:t>
            </a:r>
            <a:r>
              <a:rPr lang="ko-KR" altLang="en-US" sz="2025" b="1" dirty="0"/>
              <a:t>사하라 이남 아프리카의 교회를 위해 기도합니다</a:t>
            </a:r>
            <a:r>
              <a:rPr lang="en-US" altLang="ko-KR" sz="2025" b="1" dirty="0"/>
              <a:t>.</a:t>
            </a:r>
            <a:r>
              <a:rPr lang="en-US" altLang="ko-KR" sz="2025" b="1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15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the Church in Sub-Saharan Africa.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426" y="1360322"/>
            <a:ext cx="5486400" cy="267744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 교회의 생존을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기독교인들이 예수님을 굳게 붙들 수 있도록 도와주세요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 err="1"/>
              <a:t>사헬</a:t>
            </a:r>
            <a:r>
              <a:rPr lang="ko-KR" altLang="en-US" sz="1050" dirty="0"/>
              <a:t> 지역 성도들을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폭력과 살인으로 인해 생긴 트라우마를 치료해 주시고</a:t>
            </a:r>
            <a:r>
              <a:rPr lang="en-US" altLang="ko-KR" sz="1050" dirty="0"/>
              <a:t>, </a:t>
            </a:r>
            <a:r>
              <a:rPr lang="ko-KR" altLang="en-US" sz="1050" dirty="0"/>
              <a:t>이들의 마음을 위로하여 </a:t>
            </a:r>
            <a:r>
              <a:rPr lang="ko-KR" altLang="en-US" sz="1050" dirty="0" err="1"/>
              <a:t>주옵소서</a:t>
            </a:r>
            <a:r>
              <a:rPr lang="en-US" altLang="ko-KR" sz="105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050" dirty="0"/>
              <a:t>. 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67120" y="3112943"/>
            <a:ext cx="2315492" cy="1632789"/>
          </a:xfrm>
        </p:spPr>
        <p:txBody>
          <a:bodyPr>
            <a:normAutofit/>
          </a:bodyPr>
          <a:lstStyle/>
          <a:p>
            <a:r>
              <a:rPr lang="ko-KR" altLang="en-US" sz="1000" dirty="0"/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sz="1000" dirty="0"/>
              <a:t>(</a:t>
            </a:r>
            <a:r>
              <a:rPr lang="ko-KR" altLang="en-US" sz="1000" dirty="0"/>
              <a:t>고후 </a:t>
            </a:r>
            <a:r>
              <a:rPr lang="en-US" altLang="ko-KR" sz="1000" dirty="0"/>
              <a:t>4:8-9)</a:t>
            </a:r>
            <a:endParaRPr lang="ko-KR" altLang="en-US" sz="1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E9C81E-134A-B54D-C6AC-E4E9D2FA4FB6}"/>
              </a:ext>
            </a:extLst>
          </p:cNvPr>
          <p:cNvSpPr txBox="1"/>
          <p:nvPr/>
        </p:nvSpPr>
        <p:spPr>
          <a:xfrm>
            <a:off x="221411" y="6349042"/>
            <a:ext cx="13025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595302B6-EE02-409E-B19E-633D299CF275}" type="datetime1">
              <a:rPr lang="en-US" altLang="ko-KR" sz="900" smtClean="0"/>
              <a:pPr/>
              <a:t>8/27/2024</a:t>
            </a:fld>
            <a:endParaRPr lang="ko-KR" altLang="en-US" sz="900" dirty="0"/>
          </a:p>
        </p:txBody>
      </p:sp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138" y="4919536"/>
            <a:ext cx="6699302" cy="1025345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930" y="1714499"/>
            <a:ext cx="1919074" cy="1931240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025" b="1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025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1800" dirty="0"/>
            </a:br>
            <a:r>
              <a:rPr lang="en-US" altLang="ko-KR" sz="1800" dirty="0"/>
              <a:t>Pray for the leaders of sub-Saharan Africa.</a:t>
            </a:r>
            <a:endParaRPr lang="ko-KR" altLang="en-US" sz="18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4" y="1714499"/>
            <a:ext cx="5486400" cy="26623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아프리카의 혼란 속에서 안정을 찾을 수 있도록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특별히 정치 지도자들이 부족</a:t>
            </a:r>
            <a:r>
              <a:rPr lang="en-US" altLang="ko-KR" sz="1050" dirty="0"/>
              <a:t>, </a:t>
            </a:r>
            <a:r>
              <a:rPr lang="ko-KR" altLang="en-US" sz="1050" dirty="0"/>
              <a:t>종교</a:t>
            </a:r>
            <a:r>
              <a:rPr lang="en-US" altLang="ko-KR" sz="1050" dirty="0"/>
              <a:t>, </a:t>
            </a:r>
            <a:r>
              <a:rPr lang="ko-KR" altLang="en-US" sz="1050" dirty="0"/>
              <a:t>성별에 관계없이 모든 사람들이 평화롭게 살 수 있는 안전한 국가를 만들 수 있도록 도와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현명한 지도자들이 경제 위기 가운데서도 국가를 안정적으로 이끌 수 있도록 인도해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박해를 받은 교회 지도자들을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새 힘을 더하시고</a:t>
            </a:r>
            <a:r>
              <a:rPr lang="en-US" altLang="ko-KR" sz="1050" dirty="0"/>
              <a:t>, </a:t>
            </a:r>
            <a:r>
              <a:rPr lang="ko-KR" altLang="en-US" sz="1050" dirty="0"/>
              <a:t>회복시켜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다시 교회를 인도할 수 있도록 영적으로 잘 준비시켜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22930" y="3788075"/>
            <a:ext cx="1919075" cy="14313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/>
              <a:t>임금들과 높은 지위에 있는 모든 사람들을 위하여 하라 이는 우리가 모든 경건과 단정함으로 고요하고 평안한 생활을 하려 함이라</a:t>
            </a:r>
            <a:endParaRPr lang="en-US" altLang="ko-KR" sz="1000" dirty="0"/>
          </a:p>
          <a:p>
            <a:pPr>
              <a:lnSpc>
                <a:spcPct val="120000"/>
              </a:lnSpc>
            </a:pPr>
            <a:r>
              <a:rPr lang="en-US" altLang="ko-KR" sz="1000" dirty="0"/>
              <a:t>(</a:t>
            </a:r>
            <a:r>
              <a:rPr lang="ko-KR" altLang="en-US" sz="1000" dirty="0" err="1"/>
              <a:t>딤전</a:t>
            </a:r>
            <a:r>
              <a:rPr lang="en-US" altLang="ko-KR" sz="1000" dirty="0"/>
              <a:t>2:2)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3655" y="6223011"/>
            <a:ext cx="213442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595302B6-EE02-409E-B19E-633D299CF275}" type="datetime1">
              <a:rPr lang="en-US" altLang="ko-KR" smtClean="0"/>
              <a:pPr rtl="0"/>
              <a:t>8/27/2024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r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10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615" y="1211710"/>
            <a:ext cx="2204357" cy="1613443"/>
          </a:xfrm>
        </p:spPr>
        <p:txBody>
          <a:bodyPr>
            <a:noAutofit/>
          </a:bodyPr>
          <a:lstStyle/>
          <a:p>
            <a:r>
              <a:rPr lang="en-US" altLang="ko-KR" sz="1800" b="1" dirty="0"/>
              <a:t>Day 3. </a:t>
            </a:r>
            <a:r>
              <a:rPr lang="ko-KR" altLang="en-US" sz="1800" b="1" dirty="0"/>
              <a:t>사하라 사막 이남 지역의 젊은이들을 위해 기도해 주세요</a:t>
            </a:r>
            <a:r>
              <a:rPr lang="en-US" altLang="ko-KR" sz="1800" b="1" dirty="0"/>
              <a:t>.</a:t>
            </a:r>
            <a:endParaRPr lang="ko-KR" altLang="en-US" sz="18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5" y="940022"/>
            <a:ext cx="5474139" cy="19202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아프리카 인구의 </a:t>
            </a:r>
            <a:r>
              <a:rPr lang="en-US" altLang="ko-KR" sz="1050" dirty="0"/>
              <a:t>60% </a:t>
            </a:r>
            <a:r>
              <a:rPr lang="ko-KR" altLang="en-US" sz="1050" dirty="0"/>
              <a:t>이상이 </a:t>
            </a:r>
            <a:r>
              <a:rPr lang="en-US" altLang="ko-KR" sz="1050" dirty="0"/>
              <a:t>25</a:t>
            </a:r>
            <a:r>
              <a:rPr lang="ko-KR" altLang="en-US" sz="1050" dirty="0"/>
              <a:t>세 미만입니다</a:t>
            </a:r>
            <a:r>
              <a:rPr lang="en-US" altLang="ko-KR" sz="1050" dirty="0"/>
              <a:t>. </a:t>
            </a:r>
            <a:r>
              <a:rPr lang="ko-KR" altLang="en-US" sz="1050" dirty="0"/>
              <a:t>교회는 젊고 역동적이며 성장하고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그러나 사하라 이남 아프리카에서는 폭력적인 박해로 젊은이들의 삶이 황폐화되고 있습니다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아버지</a:t>
            </a:r>
            <a:r>
              <a:rPr lang="en-US" altLang="ko-KR" sz="1050" dirty="0"/>
              <a:t>!</a:t>
            </a:r>
            <a:r>
              <a:rPr lang="ko-KR" altLang="en-US" sz="1050" dirty="0"/>
              <a:t> 사하라 사막 이남 아프리카의 젊은 그리스도인들을 보호하여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예수님</a:t>
            </a:r>
            <a:r>
              <a:rPr lang="en-US" altLang="ko-KR" sz="1050" dirty="0"/>
              <a:t>!</a:t>
            </a:r>
            <a:r>
              <a:rPr lang="ko-KR" altLang="en-US" sz="1050" dirty="0"/>
              <a:t> 청소년들에게 힘과 은혜를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극심한 핍박에도 불구하고 예수님을 계속 따르게 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트라우마 치료</a:t>
            </a:r>
            <a:r>
              <a:rPr lang="en-US" altLang="ko-KR" sz="1050" dirty="0"/>
              <a:t>, </a:t>
            </a:r>
            <a:r>
              <a:rPr lang="ko-KR" altLang="en-US" sz="1050" dirty="0"/>
              <a:t>영적 도움</a:t>
            </a:r>
            <a:r>
              <a:rPr lang="en-US" altLang="ko-KR" sz="1050" dirty="0"/>
              <a:t>, </a:t>
            </a:r>
            <a:r>
              <a:rPr lang="ko-KR" altLang="en-US" sz="1050" dirty="0"/>
              <a:t>기술 및 고용 훈련을 통해 올해 나이지리아에서 </a:t>
            </a:r>
            <a:r>
              <a:rPr lang="en-US" altLang="ko-KR" sz="1050" dirty="0"/>
              <a:t>42,000</a:t>
            </a:r>
            <a:r>
              <a:rPr lang="ko-KR" altLang="en-US" sz="1050" dirty="0"/>
              <a:t>명의 젊은 기독교인을 지원하고자 하는 </a:t>
            </a:r>
            <a:r>
              <a:rPr lang="en-US" altLang="ko-KR" sz="1050" dirty="0"/>
              <a:t>Open Doors</a:t>
            </a:r>
            <a:r>
              <a:rPr lang="ko-KR" altLang="en-US" sz="1050" dirty="0"/>
              <a:t>의 사역을 사용하여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85615" y="3333809"/>
            <a:ext cx="2127301" cy="161344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/>
              <a:t>대대로 주께서 행하시는 일을 크게 찬양하며 주의 능한 일을 </a:t>
            </a:r>
            <a:r>
              <a:rPr lang="ko-KR" altLang="en-US" sz="1000" dirty="0" err="1"/>
              <a:t>선포하리로다</a:t>
            </a:r>
            <a:r>
              <a:rPr lang="en-US" altLang="ko-KR" sz="1000" dirty="0"/>
              <a:t>. (</a:t>
            </a:r>
            <a:r>
              <a:rPr lang="ko-KR" altLang="en-US" sz="1000" dirty="0"/>
              <a:t>시</a:t>
            </a:r>
            <a:r>
              <a:rPr lang="en-US" altLang="ko-KR" sz="1000" dirty="0"/>
              <a:t>145:4)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8/27/2024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11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935" y="3412272"/>
            <a:ext cx="5474139" cy="25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B3B46-20C6-4A0F-FA47-7019A7C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936" y="1234441"/>
            <a:ext cx="7427214" cy="994172"/>
          </a:xfrm>
        </p:spPr>
        <p:txBody>
          <a:bodyPr anchor="ctr">
            <a:normAutofit/>
          </a:bodyPr>
          <a:lstStyle/>
          <a:p>
            <a:r>
              <a:rPr lang="en-US" altLang="ko-KR" sz="1800" b="1"/>
              <a:t>Day 4. </a:t>
            </a:r>
            <a:r>
              <a:rPr lang="ko-KR" altLang="en-US" sz="1800" b="1"/>
              <a:t>사하라 사막 이남 지역의 슬픔에 잠긴 사람들을 위해 기도해 주세요</a:t>
            </a:r>
            <a:r>
              <a:rPr lang="en-US" altLang="ko-KR" sz="1800" b="1"/>
              <a:t>.</a:t>
            </a:r>
            <a:endParaRPr lang="ko-KR" altLang="en-US" sz="1800" b="1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A8E64B4-2BC0-1994-9C3C-48A0E2D0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</p:spPr>
        <p:txBody>
          <a:bodyPr/>
          <a:lstStyle/>
          <a:p>
            <a:pPr>
              <a:spcAft>
                <a:spcPts val="45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33DB96-9F0A-E795-38E8-9537E6EB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3" y="2118123"/>
            <a:ext cx="7224509" cy="369521"/>
          </a:xfrm>
        </p:spPr>
        <p:txBody>
          <a:bodyPr anchor="b"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000">
                <a:latin typeface="+mj-ea"/>
                <a:ea typeface="+mj-ea"/>
              </a:rPr>
              <a:t>“여호와는 마음이 상한 자를 가까이 하시고 충심으로 통회하는 자를 구원하시는도다</a:t>
            </a:r>
            <a:r>
              <a:rPr lang="en-US" altLang="ko-KR" sz="1000">
                <a:latin typeface="+mj-ea"/>
                <a:ea typeface="+mj-ea"/>
              </a:rPr>
              <a:t>.” - </a:t>
            </a:r>
            <a:r>
              <a:rPr lang="ko-KR" altLang="en-US" sz="1000">
                <a:latin typeface="+mj-ea"/>
                <a:ea typeface="+mj-ea"/>
              </a:rPr>
              <a:t>시편 </a:t>
            </a:r>
            <a:r>
              <a:rPr lang="en-US" altLang="ko-KR" sz="1000">
                <a:latin typeface="+mj-ea"/>
                <a:ea typeface="+mj-ea"/>
              </a:rPr>
              <a:t>34:18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6B3273-C47A-0904-9437-0F0DDA56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41358" y="2933295"/>
            <a:ext cx="3654101" cy="269026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슬픔과 상실감에 사로잡혀 절망속에 있는 가족들을 위해 주세요</a:t>
            </a:r>
            <a:r>
              <a:rPr lang="en-US" altLang="ko-KR" sz="1050" dirty="0"/>
              <a:t>.</a:t>
            </a:r>
            <a:r>
              <a:rPr lang="ko-KR" altLang="en-US" sz="1050" dirty="0"/>
              <a:t>  </a:t>
            </a:r>
            <a:endParaRPr lang="en-US" altLang="ko-KR" sz="1050" dirty="0"/>
          </a:p>
          <a:p>
            <a:pPr>
              <a:lnSpc>
                <a:spcPct val="150000"/>
              </a:lnSpc>
            </a:pPr>
            <a:r>
              <a:rPr lang="ko-KR" altLang="en-US" sz="1050" dirty="0"/>
              <a:t>주님께서 개입하여 치명적인 공격을 중단시키고 반군들의 마음이 증오에서 사랑으로 바뀌도록 도와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긴급한 도움이 필요한 유가족들에게 오픈도어의 실질적인 지원과 돌봄의 손길이 이어지도록 인도해 주세요</a:t>
            </a:r>
            <a:r>
              <a:rPr lang="en-US" altLang="ko-KR" sz="1050" dirty="0"/>
              <a:t>. </a:t>
            </a:r>
          </a:p>
          <a:p>
            <a:endParaRPr lang="en-US" alt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2F9BD0-32B5-4296-CB2F-6EFA1D76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43655" y="6328244"/>
            <a:ext cx="2134426" cy="273844"/>
          </a:xfrm>
        </p:spPr>
        <p:txBody>
          <a:bodyPr anchor="ctr">
            <a:normAutofit lnSpcReduction="10000"/>
          </a:bodyPr>
          <a:lstStyle/>
          <a:p>
            <a:pPr rtl="0"/>
            <a:fld id="{595302B6-EE02-409E-B19E-633D299CF275}" type="datetime1">
              <a:rPr lang="en-US" altLang="ko-KR" smtClean="0"/>
              <a:pPr rtl="0"/>
              <a:t>8/27/2024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77473-3624-7E49-7882-E9A6A736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450"/>
              </a:spcAft>
            </a:pPr>
            <a:fld id="{4FAB73BC-B049-4115-A692-8D63A059BFB8}" type="slidenum">
              <a:rPr lang="en-US" altLang="ko-KR" noProof="0" smtClean="0"/>
              <a:pPr>
                <a:spcAft>
                  <a:spcPts val="450"/>
                </a:spcAft>
              </a:pPr>
              <a:t>12</a:t>
            </a:fld>
            <a:endParaRPr lang="ko-KR" altLang="en-US" noProof="0"/>
          </a:p>
        </p:txBody>
      </p:sp>
      <p:pic>
        <p:nvPicPr>
          <p:cNvPr id="11" name="그림 10" descr="사람, 인간의 얼굴, 의류, 포유류이(가) 표시된 사진&#10;&#10;자동 생성된 설명">
            <a:extLst>
              <a:ext uri="{FF2B5EF4-FFF2-40B4-BE49-F238E27FC236}">
                <a16:creationId xmlns:a16="http://schemas.microsoft.com/office/drawing/2014/main" id="{3C0671F7-A2C3-C0A9-3784-1C2954071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842" y="2933296"/>
            <a:ext cx="3587020" cy="269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83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2A906-48D9-C940-DB95-468B888FC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Day 5. </a:t>
            </a:r>
            <a:r>
              <a:rPr lang="ko-KR" altLang="en-US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강제로 피신한 사람들을 위해 기도해 주세요</a:t>
            </a:r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419190-F38D-271B-FBD9-45AD7CC7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ED1FB0-902C-AEDB-FBE0-74F37D665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39006" y="2369861"/>
            <a:ext cx="7456242" cy="48597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아프리카 전역에서 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1,200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만 명이 넘는 사람들이 집을 잃었고 어떤 지역에서는 교회의 존재 자체가 위협 받고 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많은 사람들이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보코하람과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이슬람 국가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(IS)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와 같은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지하디스트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무장단체를 피해 탈출했습니다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</a:t>
            </a:r>
            <a:endParaRPr lang="ko-KR" altLang="en-US" sz="10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9CEE2BD4-EC1A-6B6D-EB4C-6A62AB24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3018167"/>
            <a:ext cx="3654100" cy="2485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강제로 도망쳐야 하는 그리스도인 가족들이 인내할 수 있는 용기와 힘을 주시도록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점점 더 위험해 지는 곳에서 교회를 인도하는 목회자들에게 지혜를 주세요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그리스도인들이 피신하는 동안에도 교회가 강하고 영향력 있고 담대하게 회복되도록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</p:txBody>
      </p:sp>
      <p:pic>
        <p:nvPicPr>
          <p:cNvPr id="11" name="내용 개체 틀 10" descr="하늘, 야외, 의류, 지상이(가) 표시된 사진&#10;&#10;자동 생성된 설명">
            <a:extLst>
              <a:ext uri="{FF2B5EF4-FFF2-40B4-BE49-F238E27FC236}">
                <a16:creationId xmlns:a16="http://schemas.microsoft.com/office/drawing/2014/main" id="{7839DA3C-FB51-377B-122D-79823CBCD7A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220" y="3090082"/>
            <a:ext cx="3654029" cy="2055391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D6E72E4-2060-2C0B-B5B5-20C7D7E0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8/27/2024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67F492-B72F-ED93-8647-68912F5F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13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974104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149F2A-F616-233C-64A5-0096EFBD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Day 6. </a:t>
            </a:r>
            <a:r>
              <a:rPr lang="ko-KR" altLang="en-US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학대 받는 여성들을 위해 기도해 주세요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193C15-41D1-2355-F417-289A8F1C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A29DAB4-3948-24EF-9318-67A77BBEC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060849"/>
            <a:ext cx="7693225" cy="43347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사하라 사막 이남 아프리카 전역에서 우리는 마을에서 납치되어 혹독하고 잔인한 학대를 당하는 소녀와 여성에 대한 소식을 종종 듣습니다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강간과 성폭력은 잔인한 박해 전술입니다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2708CD1-A344-5535-ECB1-A2C410AD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2899861"/>
            <a:ext cx="3654100" cy="2603804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콩고민주공화국에서 매일 폭행의 위험을 안고 살아가는 젊은 그리스도인 여성들을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기독교 여성들이 이 위협적인 시대에서 보호받으며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예수님께 굳건히 붙들린 바 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하나님의 </a:t>
            </a:r>
            <a:r>
              <a:rPr lang="ko-KR" altLang="en-US" sz="1050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자녀로서의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정체성을 확고히 하며 살아 갈수 있도록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극단주의 단체의 기독교 소녀들의 잔인한 납치가 중단되도록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소녀들은 폭도들과 강제로 결혼하게 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1" name="내용 개체 틀 10" descr="사람, 인간의 얼굴, 의류, 야외이(가) 표시된 사진&#10;&#10;자동 생성된 설명">
            <a:extLst>
              <a:ext uri="{FF2B5EF4-FFF2-40B4-BE49-F238E27FC236}">
                <a16:creationId xmlns:a16="http://schemas.microsoft.com/office/drawing/2014/main" id="{3ABBC83B-5AFF-7BAB-E835-97B9885B09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357" y="2899861"/>
            <a:ext cx="3905708" cy="2603805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1786AAF-64CA-BA16-1EC3-445FC970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8/27/2024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BD0EAC8-3B13-AE5D-FDC9-2C364E49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14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430111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D5F40B-35F6-0AFB-3A4C-F413535C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/>
              <a:t>Day7.</a:t>
            </a:r>
            <a:r>
              <a:rPr lang="en-US" altLang="ko-KR" sz="180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Arise Africa.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D6F2F26-9D90-7066-13DE-0FC44D84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E643A9-9577-2626-EBFF-9D7A1958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118123"/>
            <a:ext cx="7701854" cy="388930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“일어나라 빛을 발하라 이는 네 빛이 </a:t>
            </a:r>
            <a:r>
              <a:rPr lang="ko-KR" altLang="en-US" b="0" i="1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이르렀음이니라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”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- 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이사야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60:1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66DCB9F-242D-C020-AFB7-47B9592808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사역적으로 우리는 사하라 사막 이남 아프리카에 있는 수백만 명의 기독교인을 영적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육체적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정서적으로 지원하는 것을 목표로 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4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년 간의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캠페인을 통해 전 세계 교회가 깨어나 이 지역에서 일어나고 있는 사건들에 대해 직접 관여하는 것을 보고 싶습니다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기도로 참여하든지 다른 어떤 것이든지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에서 나의 역할을 보여달라고 하나님께 간구하십시오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전 세계의 기독교인들이 사하라 사막 이남의 아프리카 가족을 위해 기도하고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목소리를 내고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후원할 것을 확신하도록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 있는 오픈도어의 파트너들의 주님의 보호하심을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2" name="내용 개체 틀 11" descr="야외, 사람, 하늘, 의류이(가) 표시된 사진&#10;&#10;자동 생성된 설명">
            <a:extLst>
              <a:ext uri="{FF2B5EF4-FFF2-40B4-BE49-F238E27FC236}">
                <a16:creationId xmlns:a16="http://schemas.microsoft.com/office/drawing/2014/main" id="{D0F9CF36-7C20-A2B9-1E1C-F8B3726C06A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510285" y="3023587"/>
            <a:ext cx="3641080" cy="2427386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CE915F1-5C7A-C5E2-2DF4-7A97226E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595302B6-EE02-409E-B19E-633D299CF275}" type="datetime1">
              <a:rPr lang="en-US" altLang="ko-KR" smtClean="0"/>
              <a:pPr rtl="0"/>
              <a:t>8/27/2024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6347DD-7278-FF2C-0427-EE7A5169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15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682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</a:rPr>
              <a:t>#</a:t>
            </a:r>
            <a:r>
              <a:rPr lang="ko-KR" altLang="en-US" dirty="0">
                <a:solidFill>
                  <a:srgbClr val="0070C0"/>
                </a:solidFill>
              </a:rPr>
              <a:t>중앙아시아</a:t>
            </a:r>
            <a:r>
              <a:rPr lang="en-US" altLang="ko-KR" sz="1800" dirty="0">
                <a:solidFill>
                  <a:srgbClr val="0070C0"/>
                </a:solidFill>
              </a:rPr>
              <a:t> |</a:t>
            </a:r>
            <a:r>
              <a:rPr lang="en-US" altLang="ko-KR" dirty="0"/>
              <a:t> </a:t>
            </a:r>
            <a:r>
              <a:rPr lang="ko-KR" altLang="en-US" dirty="0"/>
              <a:t>비밀리에 세례 받은 경찰관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8191" y="1657375"/>
            <a:ext cx="2862936" cy="2147202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8A5F9FCB-776E-8981-8DD2-AB088DF65B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88191" y="3920714"/>
            <a:ext cx="2862936" cy="19058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478E93-F0A5-B49F-F4CC-516FEC04B0E6}"/>
              </a:ext>
            </a:extLst>
          </p:cNvPr>
          <p:cNvSpPr txBox="1"/>
          <p:nvPr/>
        </p:nvSpPr>
        <p:spPr>
          <a:xfrm>
            <a:off x="1213163" y="1687478"/>
            <a:ext cx="632583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>
                <a:solidFill>
                  <a:srgbClr val="002060"/>
                </a:solidFill>
              </a:rPr>
              <a:t>하나님의 가족이 된 새 식구를 환영합니다</a:t>
            </a:r>
            <a:r>
              <a:rPr lang="en-US" altLang="ko-KR" sz="1100" dirty="0">
                <a:solidFill>
                  <a:srgbClr val="002060"/>
                </a:solidFill>
              </a:rPr>
              <a:t>. </a:t>
            </a:r>
            <a:r>
              <a:rPr lang="ko-KR" altLang="en-US" sz="1100" dirty="0">
                <a:solidFill>
                  <a:srgbClr val="002060"/>
                </a:solidFill>
              </a:rPr>
              <a:t>그의 이름은 </a:t>
            </a:r>
            <a:r>
              <a:rPr lang="ko-KR" altLang="en-US" sz="1100" dirty="0" err="1">
                <a:solidFill>
                  <a:srgbClr val="002060"/>
                </a:solidFill>
              </a:rPr>
              <a:t>로슬란</a:t>
            </a:r>
            <a:r>
              <a:rPr lang="en-US" altLang="ko-KR" sz="1100" dirty="0">
                <a:solidFill>
                  <a:srgbClr val="002060"/>
                </a:solidFill>
              </a:rPr>
              <a:t>*(</a:t>
            </a:r>
            <a:r>
              <a:rPr lang="ko-KR" altLang="en-US" sz="1100" dirty="0">
                <a:solidFill>
                  <a:srgbClr val="002060"/>
                </a:solidFill>
              </a:rPr>
              <a:t>가명</a:t>
            </a:r>
            <a:r>
              <a:rPr lang="en-US" altLang="ko-KR" sz="1100" dirty="0">
                <a:solidFill>
                  <a:srgbClr val="002060"/>
                </a:solidFill>
              </a:rPr>
              <a:t>)</a:t>
            </a:r>
            <a:r>
              <a:rPr lang="ko-KR" altLang="en-US" sz="1100" dirty="0">
                <a:solidFill>
                  <a:srgbClr val="002060"/>
                </a:solidFill>
              </a:rPr>
              <a:t>입니다</a:t>
            </a:r>
            <a:r>
              <a:rPr lang="en-US" altLang="ko-KR" sz="1100" dirty="0">
                <a:solidFill>
                  <a:srgbClr val="002060"/>
                </a:solidFill>
              </a:rPr>
              <a:t>. </a:t>
            </a:r>
            <a:r>
              <a:rPr lang="ko-KR" altLang="en-US" sz="1100" dirty="0">
                <a:solidFill>
                  <a:srgbClr val="002060"/>
                </a:solidFill>
              </a:rPr>
              <a:t>그는 중앙아시아 </a:t>
            </a:r>
            <a:r>
              <a:rPr lang="ko-KR" altLang="en-US" sz="1100" dirty="0" err="1">
                <a:solidFill>
                  <a:srgbClr val="002060"/>
                </a:solidFill>
              </a:rPr>
              <a:t>어딘가에</a:t>
            </a:r>
            <a:r>
              <a:rPr lang="ko-KR" altLang="en-US" sz="1100" dirty="0">
                <a:solidFill>
                  <a:srgbClr val="002060"/>
                </a:solidFill>
              </a:rPr>
              <a:t> 살고 있으며 현직 경찰관입니다</a:t>
            </a:r>
            <a:r>
              <a:rPr lang="en-US" altLang="ko-KR" sz="1100" dirty="0">
                <a:solidFill>
                  <a:srgbClr val="002060"/>
                </a:solidFill>
              </a:rPr>
              <a:t>. </a:t>
            </a:r>
            <a:r>
              <a:rPr lang="ko-KR" altLang="en-US" sz="1100" dirty="0">
                <a:solidFill>
                  <a:srgbClr val="002060"/>
                </a:solidFill>
              </a:rPr>
              <a:t>얼마 전 그는 가정 교회 모임에 참석하여 예수 그리스도를 자신의 구세주로 영접했습니다</a:t>
            </a:r>
            <a:r>
              <a:rPr lang="en-US" altLang="ko-KR" sz="1100" dirty="0">
                <a:solidFill>
                  <a:srgbClr val="002060"/>
                </a:solidFill>
              </a:rPr>
              <a:t>.</a:t>
            </a:r>
            <a:endParaRPr lang="ko-KR" altLang="en-US" sz="1100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30224C-22DB-FFD9-0BCB-700A6720C2A6}"/>
              </a:ext>
            </a:extLst>
          </p:cNvPr>
          <p:cNvSpPr txBox="1"/>
          <p:nvPr/>
        </p:nvSpPr>
        <p:spPr>
          <a:xfrm>
            <a:off x="1228330" y="2687692"/>
            <a:ext cx="5534610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/>
              <a:t>비밀리에 </a:t>
            </a:r>
            <a:r>
              <a:rPr lang="ko-KR" altLang="en-US" sz="1100" dirty="0" err="1"/>
              <a:t>집례된</a:t>
            </a:r>
            <a:r>
              <a:rPr lang="ko-KR" altLang="en-US" sz="1100" dirty="0"/>
              <a:t> 세례식은 </a:t>
            </a:r>
            <a:r>
              <a:rPr lang="ko-KR" altLang="en-US" sz="1100" dirty="0" err="1"/>
              <a:t>로슬란에게</a:t>
            </a:r>
            <a:r>
              <a:rPr lang="ko-KR" altLang="en-US" sz="1100" dirty="0"/>
              <a:t> 잊지 못할 기억입니다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자신의 죄를 용서받고 하나님과 화해하는 감격적인 순간이기 때문입니다</a:t>
            </a:r>
            <a:r>
              <a:rPr lang="en-US" altLang="ko-KR" sz="1100" dirty="0"/>
              <a:t>. 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최근에 </a:t>
            </a:r>
            <a:r>
              <a:rPr lang="ko-KR" altLang="en-US" sz="1100" dirty="0" err="1"/>
              <a:t>로스란은</a:t>
            </a:r>
            <a:r>
              <a:rPr lang="ko-KR" altLang="en-US" sz="1100" dirty="0"/>
              <a:t> 가정교회 목사님께 세례를 받고 싶다고 요청했습니다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</a:t>
            </a:r>
            <a:r>
              <a:rPr lang="en-US" altLang="ko-KR" sz="1100" dirty="0"/>
              <a:t>, </a:t>
            </a:r>
            <a:r>
              <a:rPr lang="ko-KR" altLang="en-US" sz="1100" dirty="0" err="1"/>
              <a:t>로슬란의</a:t>
            </a:r>
            <a:r>
              <a:rPr lang="ko-KR" altLang="en-US" sz="1100" dirty="0"/>
              <a:t> 부모님은 아들의 회심에 대해 들은 바 없기 때문에 세례를 받고 싶다는 바람도 알지를 못합니다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이러한 상황에서 매우 조심해야 했기 때문에 우리는 가정 교회의 몇몇 교인들에게만 세례에 대해 이야기했고</a:t>
            </a:r>
            <a:r>
              <a:rPr lang="en-US" altLang="ko-KR" sz="1100" dirty="0"/>
              <a:t>, </a:t>
            </a:r>
            <a:r>
              <a:rPr lang="ko-KR" altLang="en-US" sz="1100" dirty="0"/>
              <a:t>어느 신자의 집 화장실에서 비밀리에 세례를 주기로 결정했습니다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짧았지만 </a:t>
            </a:r>
            <a:r>
              <a:rPr lang="ko-KR" altLang="en-US" sz="1100" dirty="0" err="1"/>
              <a:t>로슬란과</a:t>
            </a:r>
            <a:r>
              <a:rPr lang="ko-KR" altLang="en-US" sz="1100" dirty="0"/>
              <a:t> 우리 모두에게 매우 기쁜 순간이었습니다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사진에서 그를 위해 기도해주고 세례를 베풀어준 목사님을 볼 수 있습니다</a:t>
            </a:r>
            <a:r>
              <a:rPr lang="en-US" altLang="ko-KR" sz="1100" dirty="0"/>
              <a:t>. 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 err="1"/>
              <a:t>로슬란은</a:t>
            </a:r>
            <a:r>
              <a:rPr lang="ko-KR" altLang="en-US" sz="1100" dirty="0"/>
              <a:t> 새로운 생명을 얻었고 그 순간 매우 행복했습니다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하지만 이제 그는 무엇을 어떻게 해야 할지 잘 알지 못합니다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자신의 신앙과 세례에 대해 부모님과 동료 경찰 들에게 알려야 할지 말아야 할지 지혜를 달라고 기도를 요청했습니다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그래서 저희도 </a:t>
            </a:r>
            <a:r>
              <a:rPr lang="ko-KR" altLang="en-US" sz="1100" dirty="0" err="1"/>
              <a:t>로슬란이</a:t>
            </a:r>
            <a:r>
              <a:rPr lang="ko-KR" altLang="en-US" sz="1100" dirty="0"/>
              <a:t> 어떻게 해야 할지 지혜를 구하고 있습니다</a:t>
            </a:r>
            <a:r>
              <a:rPr lang="en-US" altLang="ko-KR" sz="11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60242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213164" y="2005681"/>
            <a:ext cx="8492150" cy="1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13164" y="2318773"/>
            <a:ext cx="6971169" cy="2307547"/>
          </a:xfrm>
        </p:spPr>
        <p:txBody>
          <a:bodyPr anchor="ctr">
            <a:noAutofit/>
          </a:bodyPr>
          <a:lstStyle/>
          <a:p>
            <a:pPr marL="342900" indent="-342900" algn="just">
              <a:buAutoNum type="arabicPeriod"/>
            </a:pPr>
            <a:r>
              <a:rPr lang="ko-KR" altLang="en-US" sz="1400" dirty="0" err="1">
                <a:solidFill>
                  <a:srgbClr val="0070C0"/>
                </a:solidFill>
              </a:rPr>
              <a:t>로슬란이</a:t>
            </a:r>
            <a:r>
              <a:rPr lang="ko-KR" altLang="en-US" sz="1400" dirty="0">
                <a:solidFill>
                  <a:srgbClr val="0070C0"/>
                </a:solidFill>
              </a:rPr>
              <a:t> 그리스도를 </a:t>
            </a:r>
            <a:r>
              <a:rPr lang="ko-KR" altLang="en-US" sz="1400" dirty="0" err="1">
                <a:solidFill>
                  <a:srgbClr val="0070C0"/>
                </a:solidFill>
              </a:rPr>
              <a:t>따르기로</a:t>
            </a:r>
            <a:r>
              <a:rPr lang="ko-KR" altLang="en-US" sz="1400" dirty="0">
                <a:solidFill>
                  <a:srgbClr val="0070C0"/>
                </a:solidFill>
              </a:rPr>
              <a:t> 결심하고</a:t>
            </a:r>
            <a:r>
              <a:rPr lang="en-US" altLang="ko-KR" sz="1400" dirty="0">
                <a:solidFill>
                  <a:srgbClr val="0070C0"/>
                </a:solidFill>
              </a:rPr>
              <a:t>, </a:t>
            </a:r>
            <a:r>
              <a:rPr lang="ko-KR" altLang="en-US" sz="1400" dirty="0">
                <a:solidFill>
                  <a:srgbClr val="0070C0"/>
                </a:solidFill>
              </a:rPr>
              <a:t>세례를 받는 감격을 주신 하나님께 감사드립니다</a:t>
            </a:r>
            <a:r>
              <a:rPr lang="en-US" altLang="ko-KR" sz="1400" dirty="0">
                <a:solidFill>
                  <a:srgbClr val="0070C0"/>
                </a:solidFill>
              </a:rPr>
              <a:t>. </a:t>
            </a:r>
            <a:r>
              <a:rPr lang="ko-KR" altLang="en-US" sz="1400" dirty="0" err="1">
                <a:solidFill>
                  <a:srgbClr val="0070C0"/>
                </a:solidFill>
              </a:rPr>
              <a:t>로슬란이</a:t>
            </a:r>
            <a:r>
              <a:rPr lang="ko-KR" altLang="en-US" sz="1400" dirty="0">
                <a:solidFill>
                  <a:srgbClr val="0070C0"/>
                </a:solidFill>
              </a:rPr>
              <a:t> 부모와 동료 경찰들에게 자신의 신앙을 나눌 수 있는 지혜를 주시기를 기도합니다</a:t>
            </a:r>
            <a:r>
              <a:rPr lang="en-US" altLang="ko-KR" sz="1400" dirty="0">
                <a:solidFill>
                  <a:srgbClr val="0070C0"/>
                </a:solidFill>
              </a:rPr>
              <a:t>.</a:t>
            </a:r>
          </a:p>
          <a:p>
            <a:pPr marL="342900" indent="-342900" algn="just">
              <a:buAutoNum type="arabicPeriod"/>
            </a:pPr>
            <a:r>
              <a:rPr lang="ko-KR" altLang="en-US" sz="1400" dirty="0">
                <a:solidFill>
                  <a:srgbClr val="0070C0"/>
                </a:solidFill>
              </a:rPr>
              <a:t>믿음을 견고하게 하시고</a:t>
            </a:r>
            <a:r>
              <a:rPr lang="en-US" altLang="ko-KR" sz="1400" dirty="0">
                <a:solidFill>
                  <a:srgbClr val="0070C0"/>
                </a:solidFill>
              </a:rPr>
              <a:t>, </a:t>
            </a:r>
            <a:r>
              <a:rPr lang="ko-KR" altLang="en-US" sz="1400" dirty="0">
                <a:solidFill>
                  <a:srgbClr val="0070C0"/>
                </a:solidFill>
              </a:rPr>
              <a:t>뱀같이 지혜롭고</a:t>
            </a:r>
            <a:r>
              <a:rPr lang="en-US" altLang="ko-KR" sz="1400" dirty="0">
                <a:solidFill>
                  <a:srgbClr val="0070C0"/>
                </a:solidFill>
              </a:rPr>
              <a:t>, </a:t>
            </a:r>
            <a:r>
              <a:rPr lang="ko-KR" altLang="en-US" sz="1400" dirty="0">
                <a:solidFill>
                  <a:srgbClr val="0070C0"/>
                </a:solidFill>
              </a:rPr>
              <a:t>비둘기 같이 순결한 마음으로 신앙을 고백할 수 있도록 은혜를 주시고</a:t>
            </a:r>
            <a:r>
              <a:rPr lang="en-US" altLang="ko-KR" sz="1400" dirty="0">
                <a:solidFill>
                  <a:srgbClr val="0070C0"/>
                </a:solidFill>
              </a:rPr>
              <a:t>, </a:t>
            </a:r>
            <a:r>
              <a:rPr lang="ko-KR" altLang="en-US" sz="1400" dirty="0" err="1">
                <a:solidFill>
                  <a:srgbClr val="0070C0"/>
                </a:solidFill>
              </a:rPr>
              <a:t>로슬란의</a:t>
            </a:r>
            <a:r>
              <a:rPr lang="ko-KR" altLang="en-US" sz="1400" dirty="0">
                <a:solidFill>
                  <a:srgbClr val="0070C0"/>
                </a:solidFill>
              </a:rPr>
              <a:t> 새 생명이 성장하여</a:t>
            </a:r>
            <a:r>
              <a:rPr lang="en-US" altLang="ko-KR" sz="1400" dirty="0">
                <a:solidFill>
                  <a:srgbClr val="0070C0"/>
                </a:solidFill>
              </a:rPr>
              <a:t> </a:t>
            </a:r>
            <a:r>
              <a:rPr lang="ko-KR" altLang="en-US" sz="1400" dirty="0">
                <a:solidFill>
                  <a:srgbClr val="0070C0"/>
                </a:solidFill>
              </a:rPr>
              <a:t>빛과 소금의 역할을 잘 감당할 수 있도록 보호해 주시기를 기도합니다</a:t>
            </a:r>
            <a:r>
              <a:rPr lang="en-US" altLang="ko-KR" sz="1400" dirty="0">
                <a:solidFill>
                  <a:srgbClr val="0070C0"/>
                </a:solidFill>
              </a:rPr>
              <a:t>.  </a:t>
            </a:r>
          </a:p>
          <a:p>
            <a:pPr marL="342900" indent="-342900" algn="just">
              <a:buAutoNum type="arabicPeriod"/>
            </a:pPr>
            <a:r>
              <a:rPr lang="ko-KR" altLang="en-US" sz="1400" dirty="0">
                <a:solidFill>
                  <a:srgbClr val="0070C0"/>
                </a:solidFill>
              </a:rPr>
              <a:t>중앙아시아에서 신앙을 나누면 직장을 잃고 가족들로부터 핍박을 받을 가능성이 높습니다</a:t>
            </a:r>
            <a:r>
              <a:rPr lang="en-US" altLang="ko-KR" sz="1400" dirty="0">
                <a:solidFill>
                  <a:srgbClr val="0070C0"/>
                </a:solidFill>
              </a:rPr>
              <a:t>. </a:t>
            </a:r>
            <a:r>
              <a:rPr lang="ko-KR" altLang="en-US" sz="1400" dirty="0">
                <a:solidFill>
                  <a:srgbClr val="0070C0"/>
                </a:solidFill>
              </a:rPr>
              <a:t>그럼에도 불구하고 성령의 인도하심 가운데 지혜롭게 결정하게 하시고</a:t>
            </a:r>
            <a:r>
              <a:rPr lang="en-US" altLang="ko-KR" sz="1400" dirty="0">
                <a:solidFill>
                  <a:srgbClr val="0070C0"/>
                </a:solidFill>
              </a:rPr>
              <a:t>, </a:t>
            </a:r>
            <a:r>
              <a:rPr lang="ko-KR" altLang="en-US" sz="1400" dirty="0">
                <a:solidFill>
                  <a:srgbClr val="0070C0"/>
                </a:solidFill>
              </a:rPr>
              <a:t>환란과 핍박 중에도 신앙을 지켜 갈 수 있도록 믿음과 용기와 성령의 충만함을 부어 주시기를 기도합니다</a:t>
            </a:r>
            <a:r>
              <a:rPr lang="en-US" altLang="ko-KR" sz="1400" dirty="0">
                <a:solidFill>
                  <a:srgbClr val="0070C0"/>
                </a:solidFill>
              </a:rPr>
              <a:t>. </a:t>
            </a:r>
            <a:endParaRPr lang="en-US" altLang="ko-KR" sz="2000" dirty="0">
              <a:solidFill>
                <a:srgbClr val="0070C0"/>
              </a:solidFill>
            </a:endParaRPr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72719A-1C97-6870-D687-A9A06AE1CF7C}"/>
              </a:ext>
            </a:extLst>
          </p:cNvPr>
          <p:cNvSpPr txBox="1"/>
          <p:nvPr/>
        </p:nvSpPr>
        <p:spPr>
          <a:xfrm>
            <a:off x="1213167" y="1269644"/>
            <a:ext cx="84921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800" dirty="0" err="1">
                <a:solidFill>
                  <a:srgbClr val="0070C0"/>
                </a:solidFill>
              </a:rPr>
              <a:t>로슬란</a:t>
            </a:r>
            <a:r>
              <a:rPr lang="en-US" altLang="ko-KR" sz="1800" dirty="0">
                <a:solidFill>
                  <a:srgbClr val="0070C0"/>
                </a:solidFill>
              </a:rPr>
              <a:t>*</a:t>
            </a:r>
            <a:r>
              <a:rPr lang="ko-KR" altLang="en-US" sz="1800" dirty="0">
                <a:solidFill>
                  <a:srgbClr val="0070C0"/>
                </a:solidFill>
              </a:rPr>
              <a:t>을 위해 기도합니다</a:t>
            </a:r>
            <a:r>
              <a:rPr lang="en-US" altLang="ko-KR" sz="1800" dirty="0">
                <a:solidFill>
                  <a:srgbClr val="0070C0"/>
                </a:solidFill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502316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</a:rPr>
              <a:t>#</a:t>
            </a:r>
            <a:r>
              <a:rPr lang="ko-KR" altLang="en-US" dirty="0">
                <a:solidFill>
                  <a:srgbClr val="0070C0"/>
                </a:solidFill>
              </a:rPr>
              <a:t>인도</a:t>
            </a:r>
            <a:r>
              <a:rPr lang="en-US" altLang="ko-KR" sz="1800" dirty="0">
                <a:solidFill>
                  <a:srgbClr val="0070C0"/>
                </a:solidFill>
              </a:rPr>
              <a:t> | </a:t>
            </a:r>
            <a:r>
              <a:rPr lang="ko-KR" altLang="en-US" sz="1800" dirty="0" err="1">
                <a:solidFill>
                  <a:srgbClr val="0070C0"/>
                </a:solidFill>
              </a:rPr>
              <a:t>오디샤주</a:t>
            </a:r>
            <a:r>
              <a:rPr lang="ko-KR" altLang="en-US" sz="1800" dirty="0">
                <a:solidFill>
                  <a:srgbClr val="0070C0"/>
                </a:solidFill>
              </a:rPr>
              <a:t> </a:t>
            </a:r>
            <a:r>
              <a:rPr lang="ko-KR" altLang="en-US" sz="1800" dirty="0" err="1">
                <a:solidFill>
                  <a:srgbClr val="0070C0"/>
                </a:solidFill>
              </a:rPr>
              <a:t>칸드하말</a:t>
            </a:r>
            <a:r>
              <a:rPr lang="en-US" altLang="ko-KR" sz="1800" dirty="0">
                <a:solidFill>
                  <a:srgbClr val="0070C0"/>
                </a:solidFill>
              </a:rPr>
              <a:t>(</a:t>
            </a:r>
            <a:r>
              <a:rPr lang="en-US" altLang="ko-KR" sz="1800" dirty="0" err="1">
                <a:solidFill>
                  <a:srgbClr val="0070C0"/>
                </a:solidFill>
              </a:rPr>
              <a:t>Kandhamal</a:t>
            </a:r>
            <a:r>
              <a:rPr lang="en-US" altLang="ko-KR" sz="1800" dirty="0">
                <a:solidFill>
                  <a:srgbClr val="0070C0"/>
                </a:solidFill>
              </a:rPr>
              <a:t>, Odisha)</a:t>
            </a:r>
            <a:r>
              <a:rPr lang="ko-KR" altLang="en-US" sz="1800" dirty="0">
                <a:solidFill>
                  <a:srgbClr val="0070C0"/>
                </a:solidFill>
              </a:rPr>
              <a:t> 지역에서 대규모 종교 폭력 발생 우려</a:t>
            </a:r>
            <a:endParaRPr lang="en-US" altLang="ko-KR" sz="1800" dirty="0">
              <a:solidFill>
                <a:srgbClr val="0070C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3535D84-B5FC-EDD5-E7A0-FDAA70534AE8}"/>
              </a:ext>
            </a:extLst>
          </p:cNvPr>
          <p:cNvSpPr txBox="1"/>
          <p:nvPr/>
        </p:nvSpPr>
        <p:spPr>
          <a:xfrm>
            <a:off x="1104523" y="1910281"/>
            <a:ext cx="575698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>
                <a:solidFill>
                  <a:srgbClr val="0070C0"/>
                </a:solidFill>
              </a:rPr>
              <a:t>인도 </a:t>
            </a:r>
            <a:r>
              <a:rPr lang="ko-KR" altLang="en-US" sz="1100" dirty="0" err="1">
                <a:solidFill>
                  <a:srgbClr val="0070C0"/>
                </a:solidFill>
              </a:rPr>
              <a:t>오디샤주의</a:t>
            </a:r>
            <a:r>
              <a:rPr lang="ko-KR" altLang="en-US" sz="1100" dirty="0">
                <a:solidFill>
                  <a:srgbClr val="0070C0"/>
                </a:solidFill>
              </a:rPr>
              <a:t> </a:t>
            </a:r>
            <a:r>
              <a:rPr lang="ko-KR" altLang="en-US" sz="1100" dirty="0" err="1">
                <a:solidFill>
                  <a:srgbClr val="0070C0"/>
                </a:solidFill>
              </a:rPr>
              <a:t>칸드하말</a:t>
            </a:r>
            <a:r>
              <a:rPr lang="ko-KR" altLang="en-US" sz="1100" dirty="0">
                <a:solidFill>
                  <a:srgbClr val="0070C0"/>
                </a:solidFill>
              </a:rPr>
              <a:t> 지역에서는 </a:t>
            </a:r>
            <a:r>
              <a:rPr lang="en-US" altLang="ko-KR" sz="1100" dirty="0">
                <a:solidFill>
                  <a:srgbClr val="0070C0"/>
                </a:solidFill>
              </a:rPr>
              <a:t>2008~2009</a:t>
            </a:r>
            <a:r>
              <a:rPr lang="ko-KR" altLang="en-US" sz="1100" dirty="0">
                <a:solidFill>
                  <a:srgbClr val="0070C0"/>
                </a:solidFill>
              </a:rPr>
              <a:t>년에 심각한 폭동이 발생하여 많은 기독교인이 사망하고 난민이 발생했습니다</a:t>
            </a:r>
            <a:r>
              <a:rPr lang="en-US" altLang="ko-KR" sz="1100" dirty="0">
                <a:solidFill>
                  <a:srgbClr val="0070C0"/>
                </a:solidFill>
              </a:rPr>
              <a:t>. 16</a:t>
            </a:r>
            <a:r>
              <a:rPr lang="ko-KR" altLang="en-US" sz="1100" dirty="0">
                <a:solidFill>
                  <a:srgbClr val="0070C0"/>
                </a:solidFill>
              </a:rPr>
              <a:t>년이 지난 지금</a:t>
            </a:r>
            <a:r>
              <a:rPr lang="en-US" altLang="ko-KR" sz="1100" dirty="0">
                <a:solidFill>
                  <a:srgbClr val="0070C0"/>
                </a:solidFill>
              </a:rPr>
              <a:t>, </a:t>
            </a:r>
            <a:r>
              <a:rPr lang="ko-KR" altLang="en-US" sz="1100" dirty="0" err="1">
                <a:solidFill>
                  <a:srgbClr val="0070C0"/>
                </a:solidFill>
              </a:rPr>
              <a:t>칸드하말</a:t>
            </a:r>
            <a:r>
              <a:rPr lang="ko-KR" altLang="en-US" sz="1100" dirty="0">
                <a:solidFill>
                  <a:srgbClr val="0070C0"/>
                </a:solidFill>
              </a:rPr>
              <a:t> 폭동을 일으킨 힌두교 승려의 기일을 기념하는 행사가 열릴 예정이어서 역사가 반복되는 것 아니냐는 추측이 나오고 있습니다</a:t>
            </a:r>
            <a:r>
              <a:rPr lang="en-US" altLang="ko-KR" sz="1100" dirty="0">
                <a:solidFill>
                  <a:srgbClr val="0070C0"/>
                </a:solidFill>
              </a:rPr>
              <a:t>.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81530" y="2278959"/>
            <a:ext cx="3555154" cy="281628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14B3252-4DC6-5F43-3FAE-19F3CD394F6D}"/>
              </a:ext>
            </a:extLst>
          </p:cNvPr>
          <p:cNvSpPr txBox="1"/>
          <p:nvPr/>
        </p:nvSpPr>
        <p:spPr>
          <a:xfrm>
            <a:off x="1104524" y="2765731"/>
            <a:ext cx="578516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100" dirty="0"/>
              <a:t>2008</a:t>
            </a:r>
            <a:r>
              <a:rPr lang="ko-KR" altLang="en-US" sz="1100" dirty="0"/>
              <a:t>년</a:t>
            </a:r>
            <a:r>
              <a:rPr lang="en-US" altLang="ko-KR" sz="1100" dirty="0"/>
              <a:t>, </a:t>
            </a:r>
            <a:r>
              <a:rPr lang="ko-KR" altLang="en-US" sz="1100" dirty="0"/>
              <a:t>유명한 힌두교 승려이자 종교 극단주의 단체의 지도자였던 </a:t>
            </a:r>
            <a:r>
              <a:rPr lang="ko-KR" altLang="en-US" sz="1100" dirty="0" err="1"/>
              <a:t>락쉬마난다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사라스와티</a:t>
            </a:r>
            <a:r>
              <a:rPr lang="en-US" altLang="ko-KR" sz="1100" dirty="0"/>
              <a:t>(</a:t>
            </a:r>
            <a:r>
              <a:rPr lang="en-US" altLang="ko-KR" sz="1100" dirty="0" err="1"/>
              <a:t>Lakshmanananda</a:t>
            </a:r>
            <a:r>
              <a:rPr lang="en-US" altLang="ko-KR" sz="1100" dirty="0"/>
              <a:t> Saraswati)</a:t>
            </a:r>
            <a:r>
              <a:rPr lang="ko-KR" altLang="en-US" sz="1100" dirty="0"/>
              <a:t>가 무장 </a:t>
            </a:r>
            <a:r>
              <a:rPr lang="ko-KR" altLang="en-US" sz="1100" dirty="0" err="1"/>
              <a:t>낙살파</a:t>
            </a:r>
            <a:r>
              <a:rPr lang="en-US" altLang="ko-KR" sz="1100" dirty="0"/>
              <a:t>(Naxalites)</a:t>
            </a:r>
            <a:r>
              <a:rPr lang="ko-KR" altLang="en-US" sz="1100" dirty="0"/>
              <a:t>에 의해 살해당했습니다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몇몇 기독교 지도자들도 누명을 쓰고 살해당했습니다</a:t>
            </a:r>
            <a:r>
              <a:rPr lang="en-US" altLang="ko-KR" sz="1100" dirty="0"/>
              <a:t>.   </a:t>
            </a:r>
          </a:p>
          <a:p>
            <a:pPr algn="just"/>
            <a:r>
              <a:rPr lang="ko-KR" altLang="en-US" sz="1100" dirty="0" err="1"/>
              <a:t>사라스와티는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오디샤</a:t>
            </a:r>
            <a:r>
              <a:rPr lang="ko-KR" altLang="en-US" sz="1100" dirty="0"/>
              <a:t> 주 </a:t>
            </a:r>
            <a:r>
              <a:rPr lang="ko-KR" altLang="en-US" sz="1100" dirty="0" err="1"/>
              <a:t>칸드하말</a:t>
            </a:r>
            <a:r>
              <a:rPr lang="ko-KR" altLang="en-US" sz="1100" dirty="0"/>
              <a:t> 지역의 부족들이 기독교로 개종하는 것을 반대했습니다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그는 또한 선교사들이 강제로 </a:t>
            </a:r>
            <a:r>
              <a:rPr lang="ko-KR" altLang="en-US" sz="1100" dirty="0" err="1"/>
              <a:t>개종시켰다고</a:t>
            </a:r>
            <a:r>
              <a:rPr lang="ko-KR" altLang="en-US" sz="1100" dirty="0"/>
              <a:t> 거짓으로 비난했습니다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사라스와티의</a:t>
            </a:r>
            <a:r>
              <a:rPr lang="ko-KR" altLang="en-US" sz="1100" dirty="0"/>
              <a:t> 살인 사건 이후 기독교인들에 대한 </a:t>
            </a:r>
            <a:r>
              <a:rPr lang="en-US" altLang="ko-KR" sz="1100" dirty="0"/>
              <a:t>＇</a:t>
            </a:r>
            <a:r>
              <a:rPr lang="ko-KR" altLang="en-US" sz="1100" dirty="0" err="1"/>
              <a:t>칸드하말</a:t>
            </a:r>
            <a:r>
              <a:rPr lang="ko-KR" altLang="en-US" sz="1100" dirty="0"/>
              <a:t> 폭동</a:t>
            </a:r>
            <a:r>
              <a:rPr lang="en-US" altLang="ko-KR" sz="1100" dirty="0"/>
              <a:t>'</a:t>
            </a:r>
            <a:r>
              <a:rPr lang="ko-KR" altLang="en-US" sz="1100" dirty="0"/>
              <a:t>이 일어나 수백 명의 기독교인이 살해되고 수천 명의 가족이 난민으로 전락하는 등 엄청난 폭력이 발생했습니다</a:t>
            </a:r>
            <a:r>
              <a:rPr lang="en-US" altLang="ko-KR" sz="1100" dirty="0"/>
              <a:t>.  </a:t>
            </a:r>
          </a:p>
          <a:p>
            <a:pPr algn="just"/>
            <a:r>
              <a:rPr lang="ko-KR" altLang="en-US" sz="1100" dirty="0"/>
              <a:t>이 힌두교 승려가 죽은 이후</a:t>
            </a:r>
            <a:r>
              <a:rPr lang="en-US" altLang="ko-KR" sz="1100" dirty="0"/>
              <a:t>, </a:t>
            </a:r>
            <a:r>
              <a:rPr lang="ko-KR" altLang="en-US" sz="1100" dirty="0"/>
              <a:t>제자들은 매년 스승의 기일을 성대하게 기념하기를 원했지만 전임 주지사 </a:t>
            </a:r>
            <a:r>
              <a:rPr lang="ko-KR" altLang="en-US" sz="1100" dirty="0" err="1"/>
              <a:t>비주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잔타</a:t>
            </a:r>
            <a:r>
              <a:rPr lang="ko-KR" altLang="en-US" sz="1100" dirty="0"/>
              <a:t> 달</a:t>
            </a:r>
            <a:r>
              <a:rPr lang="en-US" altLang="ko-KR" sz="1100" dirty="0"/>
              <a:t>(Biju Janta Dal)</a:t>
            </a:r>
            <a:r>
              <a:rPr lang="ko-KR" altLang="en-US" sz="1100" dirty="0"/>
              <a:t>은 </a:t>
            </a:r>
            <a:r>
              <a:rPr lang="ko-KR" altLang="en-US" sz="1100" dirty="0" err="1"/>
              <a:t>칸드하말에서</a:t>
            </a:r>
            <a:r>
              <a:rPr lang="ko-KR" altLang="en-US" sz="1100" dirty="0"/>
              <a:t> 종교적 충돌이 더 커질 것을 우려해 이를 허가하지 않았습니다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그러나</a:t>
            </a:r>
            <a:r>
              <a:rPr lang="en-US" altLang="ko-KR" sz="1100" dirty="0"/>
              <a:t>, 2024</a:t>
            </a:r>
            <a:r>
              <a:rPr lang="ko-KR" altLang="en-US" sz="1100" dirty="0"/>
              <a:t>년 </a:t>
            </a:r>
            <a:r>
              <a:rPr lang="en-US" altLang="ko-KR" sz="1100" dirty="0"/>
              <a:t>6</a:t>
            </a:r>
            <a:r>
              <a:rPr lang="ko-KR" altLang="en-US" sz="1100" dirty="0"/>
              <a:t>월</a:t>
            </a:r>
            <a:r>
              <a:rPr lang="en-US" altLang="ko-KR" sz="1100" dirty="0"/>
              <a:t>, BJP</a:t>
            </a:r>
            <a:r>
              <a:rPr lang="ko-KR" altLang="en-US" sz="1100" dirty="0"/>
              <a:t>가 집권한 후 </a:t>
            </a:r>
            <a:r>
              <a:rPr lang="ko-KR" altLang="en-US" sz="1100" dirty="0" err="1"/>
              <a:t>오디샤</a:t>
            </a:r>
            <a:r>
              <a:rPr lang="ko-KR" altLang="en-US" sz="1100" dirty="0"/>
              <a:t> 주 정부는 </a:t>
            </a:r>
            <a:r>
              <a:rPr lang="en-US" altLang="ko-KR" sz="1100" dirty="0"/>
              <a:t>16</a:t>
            </a:r>
            <a:r>
              <a:rPr lang="ko-KR" altLang="en-US" sz="1100" dirty="0"/>
              <a:t>년 만에 </a:t>
            </a:r>
            <a:r>
              <a:rPr lang="ko-KR" altLang="en-US" sz="1100" dirty="0" err="1"/>
              <a:t>사라스와티의</a:t>
            </a:r>
            <a:r>
              <a:rPr lang="ko-KR" altLang="en-US" sz="1100" dirty="0"/>
              <a:t> 기일을 기념할 수 있도록 허가를 내주었습니다</a:t>
            </a:r>
            <a:r>
              <a:rPr lang="en-US" altLang="ko-KR" sz="1100" dirty="0"/>
              <a:t>.</a:t>
            </a:r>
          </a:p>
          <a:p>
            <a:pPr algn="just"/>
            <a:r>
              <a:rPr lang="en-US" altLang="ko-KR" sz="1100" dirty="0"/>
              <a:t>OD </a:t>
            </a:r>
            <a:r>
              <a:rPr lang="ko-KR" altLang="en-US" sz="1100" dirty="0"/>
              <a:t>파트너인 </a:t>
            </a:r>
            <a:r>
              <a:rPr lang="ko-KR" altLang="en-US" sz="1100" dirty="0" err="1"/>
              <a:t>라즈</a:t>
            </a:r>
            <a:r>
              <a:rPr lang="ko-KR" altLang="en-US" sz="1100" dirty="0"/>
              <a:t> 싱*과 현지 기독교인들은 “</a:t>
            </a:r>
            <a:r>
              <a:rPr lang="en-US" altLang="ko-KR" sz="1100" dirty="0"/>
              <a:t>8</a:t>
            </a:r>
            <a:r>
              <a:rPr lang="ko-KR" altLang="en-US" sz="1100" dirty="0"/>
              <a:t>월 </a:t>
            </a:r>
            <a:r>
              <a:rPr lang="en-US" altLang="ko-KR" sz="1100" dirty="0"/>
              <a:t>25</a:t>
            </a:r>
            <a:r>
              <a:rPr lang="ko-KR" altLang="en-US" sz="1100" dirty="0"/>
              <a:t>일과 </a:t>
            </a:r>
            <a:r>
              <a:rPr lang="en-US" altLang="ko-KR" sz="1100" dirty="0"/>
              <a:t>26</a:t>
            </a:r>
            <a:r>
              <a:rPr lang="ko-KR" altLang="en-US" sz="1100" dirty="0"/>
              <a:t>일 </a:t>
            </a:r>
            <a:r>
              <a:rPr lang="ko-KR" altLang="en-US" sz="1100" dirty="0" err="1"/>
              <a:t>칸드하말에서</a:t>
            </a:r>
            <a:r>
              <a:rPr lang="ko-KR" altLang="en-US" sz="1100" dirty="0"/>
              <a:t> </a:t>
            </a:r>
            <a:r>
              <a:rPr lang="en-US" altLang="ko-KR" sz="1100" dirty="0"/>
              <a:t>50~60</a:t>
            </a:r>
            <a:r>
              <a:rPr lang="ko-KR" altLang="en-US" sz="1100" dirty="0"/>
              <a:t>만 명의 힌두교 지도자와 신도들이 모인 가운데 </a:t>
            </a:r>
            <a:r>
              <a:rPr lang="ko-KR" altLang="en-US" sz="1100" dirty="0" err="1"/>
              <a:t>사라스와티의</a:t>
            </a:r>
            <a:r>
              <a:rPr lang="ko-KR" altLang="en-US" sz="1100" dirty="0"/>
              <a:t> 기일을 맞아 힌두교 축제와 함께 대대적인 기념행사가 열릴 </a:t>
            </a:r>
            <a:r>
              <a:rPr lang="ko-KR" altLang="en-US" sz="1100" dirty="0" err="1"/>
              <a:t>것”이라고</a:t>
            </a:r>
            <a:r>
              <a:rPr lang="ko-KR" altLang="en-US" sz="1100" dirty="0"/>
              <a:t> 확인했습니다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 행사의 의제 중 하나는 </a:t>
            </a:r>
            <a:r>
              <a:rPr lang="ko-KR" altLang="en-US" sz="1100" dirty="0" err="1"/>
              <a:t>가랍시</a:t>
            </a:r>
            <a:r>
              <a:rPr lang="en-US" altLang="ko-KR" sz="1100" dirty="0"/>
              <a:t>(</a:t>
            </a:r>
            <a:r>
              <a:rPr lang="en-US" altLang="ko-KR" sz="1100" dirty="0" err="1"/>
              <a:t>Gharwapsi</a:t>
            </a:r>
            <a:r>
              <a:rPr lang="en-US" altLang="ko-KR" sz="1100" dirty="0"/>
              <a:t>, </a:t>
            </a:r>
            <a:r>
              <a:rPr lang="ko-KR" altLang="en-US" sz="1100" dirty="0"/>
              <a:t>개종</a:t>
            </a:r>
            <a:r>
              <a:rPr lang="en-US" altLang="ko-KR" sz="1100" dirty="0"/>
              <a:t>)</a:t>
            </a:r>
            <a:r>
              <a:rPr lang="ko-KR" altLang="en-US" sz="1100" dirty="0"/>
              <a:t>입니다</a:t>
            </a:r>
            <a:r>
              <a:rPr lang="en-US" altLang="ko-KR" sz="1100" dirty="0"/>
              <a:t>. 2008~2009</a:t>
            </a:r>
            <a:r>
              <a:rPr lang="ko-KR" altLang="en-US" sz="1100" dirty="0"/>
              <a:t>년과 같은 기독교인들에 대한 폭동이 </a:t>
            </a:r>
            <a:r>
              <a:rPr lang="ko-KR" altLang="en-US" sz="1100" dirty="0" err="1"/>
              <a:t>칸드하말에서</a:t>
            </a:r>
            <a:r>
              <a:rPr lang="ko-KR" altLang="en-US" sz="1100" dirty="0"/>
              <a:t> 반복될 수 있다는 추측이 만연합니다</a:t>
            </a:r>
            <a:r>
              <a:rPr lang="en-US" altLang="ko-KR" sz="1100" dirty="0"/>
              <a:t>.”</a:t>
            </a:r>
            <a:r>
              <a:rPr lang="ko-KR" altLang="en-US" sz="1100" dirty="0"/>
              <a:t> </a:t>
            </a:r>
            <a:endParaRPr lang="en-US" altLang="ko-KR" sz="1100" dirty="0"/>
          </a:p>
          <a:p>
            <a:pPr algn="just"/>
            <a:r>
              <a:rPr lang="ko-KR" altLang="en-US" sz="1100" dirty="0" err="1"/>
              <a:t>라즈는</a:t>
            </a:r>
            <a:r>
              <a:rPr lang="ko-KR" altLang="en-US" sz="1100" dirty="0"/>
              <a:t> “이러한 상황으로 인해 공포에 휩싸인 많은 기독교인들이 집을 떠나 수도 </a:t>
            </a:r>
            <a:r>
              <a:rPr lang="ko-KR" altLang="en-US" sz="1100" dirty="0" err="1"/>
              <a:t>부바네스와르</a:t>
            </a:r>
            <a:r>
              <a:rPr lang="en-US" altLang="ko-KR" sz="1100" dirty="0"/>
              <a:t>(</a:t>
            </a:r>
            <a:r>
              <a:rPr lang="en-US" altLang="ko-KR" sz="1100" dirty="0" err="1"/>
              <a:t>Bhuvaneshwar</a:t>
            </a:r>
            <a:r>
              <a:rPr lang="en-US" altLang="ko-KR" sz="1100" dirty="0"/>
              <a:t>)</a:t>
            </a:r>
            <a:r>
              <a:rPr lang="ko-KR" altLang="en-US" sz="1100" dirty="0"/>
              <a:t>를 비롯한 인근 지역으로 피신하고 있다”고 말했습니다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일부 기독교 지도자들은 정부 당국에 </a:t>
            </a:r>
            <a:r>
              <a:rPr lang="ko-KR" altLang="en-US" sz="1100" dirty="0" err="1"/>
              <a:t>칸드하말의</a:t>
            </a:r>
            <a:r>
              <a:rPr lang="ko-KR" altLang="en-US" sz="1100" dirty="0"/>
              <a:t> 기독교인들에게 안전과 보안을 제공해 달라는 요청 서한을 보냈습니다</a:t>
            </a:r>
            <a:r>
              <a:rPr lang="en-US" altLang="ko-KR" sz="1100" dirty="0"/>
              <a:t>. 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25386095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213164" y="1937361"/>
            <a:ext cx="9467900" cy="68321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72719A-1C97-6870-D687-A9A06AE1CF7C}"/>
              </a:ext>
            </a:extLst>
          </p:cNvPr>
          <p:cNvSpPr txBox="1"/>
          <p:nvPr/>
        </p:nvSpPr>
        <p:spPr>
          <a:xfrm>
            <a:off x="1213163" y="1271585"/>
            <a:ext cx="86460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0070C0"/>
                </a:solidFill>
              </a:rPr>
              <a:t>인도의 </a:t>
            </a:r>
            <a:r>
              <a:rPr lang="ko-KR" altLang="en-US" sz="1800" dirty="0" err="1">
                <a:solidFill>
                  <a:srgbClr val="0070C0"/>
                </a:solidFill>
              </a:rPr>
              <a:t>오디샤</a:t>
            </a:r>
            <a:r>
              <a:rPr lang="ko-KR" altLang="en-US" sz="1800" dirty="0">
                <a:solidFill>
                  <a:srgbClr val="0070C0"/>
                </a:solidFill>
              </a:rPr>
              <a:t> </a:t>
            </a:r>
            <a:r>
              <a:rPr lang="ko-KR" altLang="en-US" sz="1800" dirty="0" err="1">
                <a:solidFill>
                  <a:srgbClr val="0070C0"/>
                </a:solidFill>
              </a:rPr>
              <a:t>칸드하말</a:t>
            </a:r>
            <a:r>
              <a:rPr lang="ko-KR" altLang="en-US" sz="1800" dirty="0">
                <a:solidFill>
                  <a:srgbClr val="0070C0"/>
                </a:solidFill>
              </a:rPr>
              <a:t> </a:t>
            </a:r>
            <a:r>
              <a:rPr lang="ko-KR" altLang="en-US" sz="1800" dirty="0" err="1">
                <a:solidFill>
                  <a:srgbClr val="0070C0"/>
                </a:solidFill>
              </a:rPr>
              <a:t>지역</a:t>
            </a:r>
            <a:r>
              <a:rPr lang="ko-KR" altLang="en-US" dirty="0" err="1">
                <a:solidFill>
                  <a:srgbClr val="0070C0"/>
                </a:solidFill>
              </a:rPr>
              <a:t>를</a:t>
            </a:r>
            <a:r>
              <a:rPr lang="ko-KR" altLang="en-US" dirty="0">
                <a:solidFill>
                  <a:srgbClr val="0070C0"/>
                </a:solidFill>
              </a:rPr>
              <a:t> 위해 기도해 주세요</a:t>
            </a:r>
            <a:r>
              <a:rPr lang="en-US" altLang="ko-KR" dirty="0">
                <a:solidFill>
                  <a:srgbClr val="0070C0"/>
                </a:solidFill>
              </a:rPr>
              <a:t>.  </a:t>
            </a:r>
            <a:endParaRPr lang="ko-KR" altLang="en-US" dirty="0">
              <a:solidFill>
                <a:srgbClr val="0070C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48F79B-5FE8-CFF5-38CA-C1CB7BAFA0DC}"/>
              </a:ext>
            </a:extLst>
          </p:cNvPr>
          <p:cNvSpPr txBox="1"/>
          <p:nvPr/>
        </p:nvSpPr>
        <p:spPr>
          <a:xfrm>
            <a:off x="1290767" y="2311025"/>
            <a:ext cx="609686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 algn="just">
              <a:buAutoNum type="arabicPeriod"/>
            </a:pPr>
            <a:r>
              <a:rPr lang="en-US" altLang="ko-KR" sz="1400" dirty="0">
                <a:solidFill>
                  <a:srgbClr val="0070C0"/>
                </a:solidFill>
              </a:rPr>
              <a:t>8</a:t>
            </a:r>
            <a:r>
              <a:rPr lang="ko-KR" altLang="en-US" sz="1400" dirty="0">
                <a:solidFill>
                  <a:srgbClr val="0070C0"/>
                </a:solidFill>
              </a:rPr>
              <a:t>월 </a:t>
            </a:r>
            <a:r>
              <a:rPr lang="en-US" altLang="ko-KR" sz="1400" dirty="0">
                <a:solidFill>
                  <a:srgbClr val="0070C0"/>
                </a:solidFill>
              </a:rPr>
              <a:t>23</a:t>
            </a:r>
            <a:r>
              <a:rPr lang="ko-KR" altLang="en-US" sz="1400" dirty="0">
                <a:solidFill>
                  <a:srgbClr val="0070C0"/>
                </a:solidFill>
              </a:rPr>
              <a:t>일 집회와 힌두교 축제기간 중에 폭동이 일어나지 않도록 기도합니다</a:t>
            </a:r>
            <a:r>
              <a:rPr lang="en-US" altLang="ko-KR" sz="1400" dirty="0">
                <a:solidFill>
                  <a:srgbClr val="0070C0"/>
                </a:solidFill>
              </a:rPr>
              <a:t>. </a:t>
            </a:r>
            <a:r>
              <a:rPr lang="ko-KR" altLang="en-US" sz="1400" dirty="0">
                <a:solidFill>
                  <a:srgbClr val="0070C0"/>
                </a:solidFill>
              </a:rPr>
              <a:t>종교간 오해와 갈등을 조작하는 거짓 정보에 속아넘어가지 않도록 사람들의 마음을 지켜 주시기를 기도합니다</a:t>
            </a:r>
            <a:r>
              <a:rPr lang="en-US" altLang="ko-KR" sz="1400" dirty="0">
                <a:solidFill>
                  <a:srgbClr val="0070C0"/>
                </a:solidFill>
              </a:rPr>
              <a:t>.  </a:t>
            </a:r>
          </a:p>
          <a:p>
            <a:pPr marL="228600" indent="-228600" algn="just">
              <a:buAutoNum type="arabicPeriod"/>
            </a:pPr>
            <a:r>
              <a:rPr lang="ko-KR" altLang="en-US" sz="1400" dirty="0">
                <a:solidFill>
                  <a:srgbClr val="0070C0"/>
                </a:solidFill>
              </a:rPr>
              <a:t>주님께서 기독교인들을 공격하려는 극단주의자들의 계획을 막아 주시고</a:t>
            </a:r>
            <a:r>
              <a:rPr lang="en-US" altLang="ko-KR" sz="1400" dirty="0">
                <a:solidFill>
                  <a:srgbClr val="0070C0"/>
                </a:solidFill>
              </a:rPr>
              <a:t>, </a:t>
            </a:r>
            <a:r>
              <a:rPr lang="ko-KR" altLang="en-US" sz="1400" dirty="0">
                <a:solidFill>
                  <a:srgbClr val="0070C0"/>
                </a:solidFill>
              </a:rPr>
              <a:t>대중들이 주동자들의 현혹에 빠지지 않도록 옳은 판단력을 주시도록 기도합니다</a:t>
            </a:r>
            <a:r>
              <a:rPr lang="en-US" altLang="ko-KR" sz="1400" dirty="0">
                <a:solidFill>
                  <a:srgbClr val="0070C0"/>
                </a:solidFill>
              </a:rPr>
              <a:t>.   </a:t>
            </a:r>
          </a:p>
          <a:p>
            <a:pPr marL="228600" indent="-228600" algn="just">
              <a:buAutoNum type="arabicPeriod"/>
            </a:pPr>
            <a:r>
              <a:rPr lang="ko-KR" altLang="en-US" sz="1400" dirty="0">
                <a:solidFill>
                  <a:srgbClr val="0070C0"/>
                </a:solidFill>
              </a:rPr>
              <a:t>기독교인들을 안전하게 보호해 주시고</a:t>
            </a:r>
            <a:r>
              <a:rPr lang="en-US" altLang="ko-KR" sz="1400" dirty="0">
                <a:solidFill>
                  <a:srgbClr val="0070C0"/>
                </a:solidFill>
              </a:rPr>
              <a:t>, </a:t>
            </a:r>
            <a:r>
              <a:rPr lang="ko-KR" altLang="en-US" sz="1400" dirty="0">
                <a:solidFill>
                  <a:srgbClr val="0070C0"/>
                </a:solidFill>
              </a:rPr>
              <a:t>행사 기간 동안 어떠한 폭력과 증오와 차별이 일어나지 않기를 기도합니다</a:t>
            </a:r>
            <a:r>
              <a:rPr lang="en-US" altLang="ko-KR" sz="1400" dirty="0">
                <a:solidFill>
                  <a:srgbClr val="0070C0"/>
                </a:solidFill>
              </a:rPr>
              <a:t>.  </a:t>
            </a:r>
          </a:p>
          <a:p>
            <a:pPr marL="228600" indent="-228600" algn="just">
              <a:buAutoNum type="arabicPeriod"/>
            </a:pPr>
            <a:r>
              <a:rPr lang="ko-KR" altLang="en-US" sz="1400" dirty="0">
                <a:solidFill>
                  <a:srgbClr val="0070C0"/>
                </a:solidFill>
              </a:rPr>
              <a:t>폭력의 공포와 두려움 속에 살고 있는 기독교인들의 마음에 하나님이 주시는 평안과 위로가 가득하기를 기도합니다</a:t>
            </a:r>
            <a:r>
              <a:rPr lang="en-US" altLang="ko-KR" sz="1400" dirty="0">
                <a:solidFill>
                  <a:srgbClr val="0070C0"/>
                </a:solidFill>
              </a:rPr>
              <a:t>.  </a:t>
            </a:r>
          </a:p>
          <a:p>
            <a:pPr marL="228600" indent="-228600" algn="just">
              <a:buAutoNum type="arabicPeriod"/>
            </a:pPr>
            <a:r>
              <a:rPr lang="ko-KR" altLang="en-US" sz="1400" dirty="0">
                <a:solidFill>
                  <a:srgbClr val="0070C0"/>
                </a:solidFill>
              </a:rPr>
              <a:t>경찰과 정부가 지역사회의 평화와 안정을 유지하기 위해 적절한 조치를 취할 수 있도록 지극히 상식적인 판단력을 주시도록 기도합니다</a:t>
            </a:r>
            <a:r>
              <a:rPr lang="en-US" altLang="ko-KR" sz="1400" dirty="0">
                <a:solidFill>
                  <a:srgbClr val="0070C0"/>
                </a:solidFill>
              </a:rPr>
              <a:t>. </a:t>
            </a:r>
            <a:endParaRPr lang="ko-KR" altLang="en-US" sz="1400" dirty="0">
              <a:solidFill>
                <a:srgbClr val="0070C0"/>
              </a:solidFill>
            </a:endParaRPr>
          </a:p>
        </p:txBody>
      </p:sp>
      <p:pic>
        <p:nvPicPr>
          <p:cNvPr id="6" name="그림 5" descr="텍스트, 신문, 뉴스, 신문활자이(가) 표시된 사진&#10;&#10;자동 생성된 설명">
            <a:extLst>
              <a:ext uri="{FF2B5EF4-FFF2-40B4-BE49-F238E27FC236}">
                <a16:creationId xmlns:a16="http://schemas.microsoft.com/office/drawing/2014/main" id="{3608B52B-A43C-EB3E-1A85-890120283D2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5116" y="2302126"/>
            <a:ext cx="2455948" cy="3387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7752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>
            <a:off x="1213164" y="1466850"/>
            <a:ext cx="9454836" cy="0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부제목 2">
            <a:extLst>
              <a:ext uri="{FF2B5EF4-FFF2-40B4-BE49-F238E27FC236}">
                <a16:creationId xmlns:a16="http://schemas.microsoft.com/office/drawing/2014/main" id="{482519BC-875B-9673-7DFC-5B93A2BAD9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10696" y="4092285"/>
            <a:ext cx="3457304" cy="1412222"/>
          </a:xfrm>
        </p:spPr>
        <p:txBody>
          <a:bodyPr anchor="ctr">
            <a:noAutofit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endParaRPr lang="ko-KR" altLang="en-US" sz="16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734F57-54FD-C4CB-BFFC-9CBF075FD94B}"/>
              </a:ext>
            </a:extLst>
          </p:cNvPr>
          <p:cNvSpPr txBox="1"/>
          <p:nvPr/>
        </p:nvSpPr>
        <p:spPr>
          <a:xfrm>
            <a:off x="1510936" y="977774"/>
            <a:ext cx="91570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0070C0"/>
                </a:solidFill>
              </a:rPr>
              <a:t>#</a:t>
            </a:r>
            <a:r>
              <a:rPr lang="ko-KR" altLang="en-US" dirty="0">
                <a:solidFill>
                  <a:srgbClr val="0070C0"/>
                </a:solidFill>
              </a:rPr>
              <a:t>나이지리아</a:t>
            </a:r>
            <a:r>
              <a:rPr lang="en-US" altLang="ko-KR" sz="1800" dirty="0">
                <a:solidFill>
                  <a:srgbClr val="0070C0"/>
                </a:solidFill>
              </a:rPr>
              <a:t> |</a:t>
            </a:r>
            <a:r>
              <a:rPr lang="ko-KR" altLang="en-US" dirty="0">
                <a:solidFill>
                  <a:srgbClr val="0070C0"/>
                </a:solidFill>
              </a:rPr>
              <a:t> </a:t>
            </a:r>
            <a:r>
              <a:rPr lang="ko-KR" altLang="en-US" sz="1800" dirty="0" err="1"/>
              <a:t>베누에</a:t>
            </a:r>
            <a:r>
              <a:rPr lang="ko-KR" altLang="en-US" sz="1800" dirty="0"/>
              <a:t> 주에서 수십 명 사망</a:t>
            </a:r>
            <a:endParaRPr lang="ko-KR" altLang="en-US" dirty="0"/>
          </a:p>
        </p:txBody>
      </p:sp>
      <p:pic>
        <p:nvPicPr>
          <p:cNvPr id="16" name="그림 15">
            <a:hlinkClick r:id="rId4"/>
            <a:extLst>
              <a:ext uri="{FF2B5EF4-FFF2-40B4-BE49-F238E27FC236}">
                <a16:creationId xmlns:a16="http://schemas.microsoft.com/office/drawing/2014/main" id="{D52932C2-4583-6B4B-C437-B5124C2861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11847" y="3841329"/>
            <a:ext cx="3156143" cy="2268633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8A5F9FCB-776E-8981-8DD2-AB088DF65B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11846" y="1599782"/>
            <a:ext cx="3156143" cy="210327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478E93-F0A5-B49F-F4CC-516FEC04B0E6}"/>
              </a:ext>
            </a:extLst>
          </p:cNvPr>
          <p:cNvSpPr txBox="1"/>
          <p:nvPr/>
        </p:nvSpPr>
        <p:spPr>
          <a:xfrm>
            <a:off x="1213164" y="1659159"/>
            <a:ext cx="54864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100" dirty="0">
                <a:solidFill>
                  <a:srgbClr val="002060"/>
                </a:solidFill>
              </a:rPr>
              <a:t>2024</a:t>
            </a:r>
            <a:r>
              <a:rPr lang="ko-KR" altLang="en-US" sz="1100" dirty="0">
                <a:solidFill>
                  <a:srgbClr val="002060"/>
                </a:solidFill>
              </a:rPr>
              <a:t>년 </a:t>
            </a:r>
            <a:r>
              <a:rPr lang="en-US" altLang="ko-KR" sz="1100" dirty="0">
                <a:solidFill>
                  <a:srgbClr val="002060"/>
                </a:solidFill>
              </a:rPr>
              <a:t>8</a:t>
            </a:r>
            <a:r>
              <a:rPr lang="ko-KR" altLang="en-US" sz="1100" dirty="0">
                <a:solidFill>
                  <a:srgbClr val="002060"/>
                </a:solidFill>
              </a:rPr>
              <a:t>월 </a:t>
            </a:r>
            <a:r>
              <a:rPr lang="en-US" altLang="ko-KR" sz="1100" dirty="0">
                <a:solidFill>
                  <a:srgbClr val="002060"/>
                </a:solidFill>
              </a:rPr>
              <a:t>8</a:t>
            </a:r>
            <a:r>
              <a:rPr lang="ko-KR" altLang="en-US" sz="1100" dirty="0">
                <a:solidFill>
                  <a:srgbClr val="002060"/>
                </a:solidFill>
              </a:rPr>
              <a:t>일 목요일</a:t>
            </a:r>
            <a:r>
              <a:rPr lang="en-US" altLang="ko-KR" sz="1100" dirty="0">
                <a:solidFill>
                  <a:srgbClr val="002060"/>
                </a:solidFill>
              </a:rPr>
              <a:t>, </a:t>
            </a:r>
            <a:r>
              <a:rPr lang="ko-KR" altLang="en-US" sz="1100" dirty="0">
                <a:solidFill>
                  <a:srgbClr val="002060"/>
                </a:solidFill>
              </a:rPr>
              <a:t>무장한 풀라니족들이 </a:t>
            </a:r>
            <a:r>
              <a:rPr lang="ko-KR" altLang="en-US" sz="1100" dirty="0" err="1">
                <a:solidFill>
                  <a:srgbClr val="002060"/>
                </a:solidFill>
              </a:rPr>
              <a:t>베누에주</a:t>
            </a:r>
            <a:r>
              <a:rPr lang="ko-KR" altLang="en-US" sz="1100" dirty="0">
                <a:solidFill>
                  <a:srgbClr val="002060"/>
                </a:solidFill>
              </a:rPr>
              <a:t> </a:t>
            </a:r>
            <a:r>
              <a:rPr lang="ko-KR" altLang="en-US" sz="1100" dirty="0" err="1">
                <a:solidFill>
                  <a:srgbClr val="002060"/>
                </a:solidFill>
              </a:rPr>
              <a:t>우쿰</a:t>
            </a:r>
            <a:r>
              <a:rPr lang="ko-KR" altLang="en-US" sz="1100" dirty="0">
                <a:solidFill>
                  <a:srgbClr val="002060"/>
                </a:solidFill>
              </a:rPr>
              <a:t> 지방정부 지역</a:t>
            </a:r>
            <a:r>
              <a:rPr lang="en-US" altLang="ko-KR" sz="1100" dirty="0">
                <a:solidFill>
                  <a:srgbClr val="002060"/>
                </a:solidFill>
              </a:rPr>
              <a:t>(LGA)</a:t>
            </a:r>
            <a:r>
              <a:rPr lang="ko-KR" altLang="en-US" sz="1100" dirty="0">
                <a:solidFill>
                  <a:srgbClr val="002060"/>
                </a:solidFill>
              </a:rPr>
              <a:t>의 </a:t>
            </a:r>
            <a:r>
              <a:rPr lang="ko-KR" altLang="en-US" sz="1100" dirty="0" err="1">
                <a:solidFill>
                  <a:srgbClr val="002060"/>
                </a:solidFill>
              </a:rPr>
              <a:t>아야티</a:t>
            </a:r>
            <a:r>
              <a:rPr lang="en-US" altLang="ko-KR" sz="1100" dirty="0">
                <a:solidFill>
                  <a:srgbClr val="002060"/>
                </a:solidFill>
              </a:rPr>
              <a:t>(Ayati)</a:t>
            </a:r>
            <a:r>
              <a:rPr lang="ko-KR" altLang="en-US" sz="1100" dirty="0">
                <a:solidFill>
                  <a:srgbClr val="002060"/>
                </a:solidFill>
              </a:rPr>
              <a:t> 마을을 공격해 최소 </a:t>
            </a:r>
            <a:r>
              <a:rPr lang="en-US" altLang="ko-KR" sz="1100" dirty="0">
                <a:solidFill>
                  <a:srgbClr val="002060"/>
                </a:solidFill>
              </a:rPr>
              <a:t>30</a:t>
            </a:r>
            <a:r>
              <a:rPr lang="ko-KR" altLang="en-US" sz="1100" dirty="0">
                <a:solidFill>
                  <a:srgbClr val="002060"/>
                </a:solidFill>
              </a:rPr>
              <a:t>명이 사망한 것으로 알려졌습니다</a:t>
            </a:r>
            <a:r>
              <a:rPr lang="en-US" altLang="ko-KR" sz="1100" dirty="0">
                <a:solidFill>
                  <a:srgbClr val="002060"/>
                </a:solidFill>
              </a:rPr>
              <a:t>.</a:t>
            </a:r>
            <a:endParaRPr lang="ko-KR" altLang="en-US" sz="1100" dirty="0">
              <a:solidFill>
                <a:srgbClr val="00206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030224C-22DB-FFD9-0BCB-700A6720C2A6}"/>
              </a:ext>
            </a:extLst>
          </p:cNvPr>
          <p:cNvSpPr txBox="1"/>
          <p:nvPr/>
        </p:nvSpPr>
        <p:spPr>
          <a:xfrm>
            <a:off x="1213165" y="2529495"/>
            <a:ext cx="5486399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ko-KR" altLang="en-US" sz="1100" dirty="0" err="1"/>
              <a:t>베누아주</a:t>
            </a:r>
            <a:r>
              <a:rPr lang="ko-KR" altLang="en-US" sz="1100" dirty="0"/>
              <a:t> 정보국장 매튜 </a:t>
            </a:r>
            <a:r>
              <a:rPr lang="ko-KR" altLang="en-US" sz="1100" dirty="0" err="1"/>
              <a:t>아보</a:t>
            </a:r>
            <a:r>
              <a:rPr lang="en-US" altLang="ko-KR" sz="1100" dirty="0"/>
              <a:t>(Matthew </a:t>
            </a:r>
            <a:r>
              <a:rPr lang="en-US" altLang="ko-KR" sz="1100" dirty="0" err="1"/>
              <a:t>Aboh</a:t>
            </a:r>
            <a:r>
              <a:rPr lang="en-US" altLang="ko-KR" sz="1100" dirty="0"/>
              <a:t>)</a:t>
            </a:r>
            <a:r>
              <a:rPr lang="ko-KR" altLang="en-US" sz="1100" dirty="0"/>
              <a:t>는 목요일 밤 도적들이 </a:t>
            </a:r>
            <a:r>
              <a:rPr lang="ko-KR" altLang="en-US" sz="1100" dirty="0" err="1"/>
              <a:t>아야티</a:t>
            </a:r>
            <a:r>
              <a:rPr lang="ko-KR" altLang="en-US" sz="1100" dirty="0"/>
              <a:t> 마을을 공격했으며 최소 </a:t>
            </a:r>
            <a:r>
              <a:rPr lang="en-US" altLang="ko-KR" sz="1100" dirty="0"/>
              <a:t>30</a:t>
            </a:r>
            <a:r>
              <a:rPr lang="ko-KR" altLang="en-US" sz="1100" dirty="0"/>
              <a:t>명이 사망한 것으로 확인되었고 시신 수색이 계속되고 있다고 기자들에게 말했습니다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펀치 뉴스 보도에 따르면 이번 공격은 정부 보안군이 </a:t>
            </a:r>
            <a:r>
              <a:rPr lang="ko-KR" altLang="en-US" sz="1100" dirty="0" err="1"/>
              <a:t>아야티</a:t>
            </a:r>
            <a:r>
              <a:rPr lang="ko-KR" altLang="en-US" sz="1100" dirty="0"/>
              <a:t> 마을 주민들이 소유한 땅에서 </a:t>
            </a:r>
            <a:r>
              <a:rPr lang="ko-KR" altLang="en-US" sz="1100" dirty="0" err="1"/>
              <a:t>풀라니</a:t>
            </a:r>
            <a:r>
              <a:rPr lang="ko-KR" altLang="en-US" sz="1100" dirty="0"/>
              <a:t> 목동과 소떼를 몰아낸 결과 발생했습니다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 과정에서 보안군은 목동들이 소유하고 있던 임시 거처를 파괴했습니다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그러자 무장한 </a:t>
            </a:r>
            <a:r>
              <a:rPr lang="ko-KR" altLang="en-US" sz="1100" dirty="0" err="1"/>
              <a:t>풀라니</a:t>
            </a:r>
            <a:r>
              <a:rPr lang="ko-KR" altLang="en-US" sz="1100" dirty="0"/>
              <a:t> 목동들은 도적들과 합세해 보복했고 </a:t>
            </a:r>
            <a:r>
              <a:rPr lang="ko-KR" altLang="en-US" sz="1100" dirty="0" err="1"/>
              <a:t>아야티</a:t>
            </a:r>
            <a:r>
              <a:rPr lang="ko-KR" altLang="en-US" sz="1100" dirty="0"/>
              <a:t> 마을 주민 수십 명을 살해했습니다</a:t>
            </a:r>
            <a:r>
              <a:rPr lang="en-US" altLang="ko-KR" sz="1100" dirty="0"/>
              <a:t>.  </a:t>
            </a:r>
          </a:p>
          <a:p>
            <a:pPr algn="just"/>
            <a:r>
              <a:rPr lang="ko-KR" altLang="en-US" sz="1100" dirty="0"/>
              <a:t>대부분의 언론은 이 끔찍한 공격이 도적들의 도움을 받은 </a:t>
            </a:r>
            <a:r>
              <a:rPr lang="ko-KR" altLang="en-US" sz="1100" dirty="0" err="1"/>
              <a:t>플라니</a:t>
            </a:r>
            <a:r>
              <a:rPr lang="ko-KR" altLang="en-US" sz="1100" dirty="0"/>
              <a:t> 목동과 지역 농부 간의 갈등 때문이라고 보도했지만</a:t>
            </a:r>
            <a:r>
              <a:rPr lang="en-US" altLang="ko-KR" sz="1100" dirty="0"/>
              <a:t>, </a:t>
            </a:r>
            <a:r>
              <a:rPr lang="ko-KR" altLang="en-US" sz="1100" dirty="0"/>
              <a:t>현지에 있는 오픈도어 파트너들은 </a:t>
            </a:r>
            <a:r>
              <a:rPr lang="ko-KR" altLang="en-US" sz="1100" dirty="0" err="1"/>
              <a:t>아야티</a:t>
            </a:r>
            <a:r>
              <a:rPr lang="ko-KR" altLang="en-US" sz="1100" dirty="0"/>
              <a:t> 마을이 기독교인이 대다수인 마을이라는 사실을 확인했습니다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단순히 농부와 목동 간의 갈등으로 분류하는 것은 공격 배후의 실제 상황과 동기를 왜곡하는 것입니다</a:t>
            </a:r>
            <a:r>
              <a:rPr lang="en-US" altLang="ko-KR" sz="11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100" dirty="0"/>
              <a:t>“폭력의 근본 원인이 다면적이고 복잡하다는 것은 인정하지만</a:t>
            </a:r>
            <a:r>
              <a:rPr lang="en-US" altLang="ko-KR" sz="1100" dirty="0"/>
              <a:t>, </a:t>
            </a:r>
            <a:r>
              <a:rPr lang="ko-KR" altLang="en-US" sz="1100" dirty="0"/>
              <a:t>폭력을 </a:t>
            </a:r>
            <a:r>
              <a:rPr lang="en-US" altLang="ko-KR" sz="1100" dirty="0"/>
              <a:t>＇</a:t>
            </a:r>
            <a:r>
              <a:rPr lang="ko-KR" altLang="en-US" sz="1100" dirty="0"/>
              <a:t>도적</a:t>
            </a:r>
            <a:r>
              <a:rPr lang="en-US" altLang="ko-KR" sz="1100" dirty="0"/>
              <a:t>'</a:t>
            </a:r>
            <a:r>
              <a:rPr lang="ko-KR" altLang="en-US" sz="1100" dirty="0"/>
              <a:t>이나 </a:t>
            </a:r>
            <a:r>
              <a:rPr lang="en-US" altLang="ko-KR" sz="1100" dirty="0"/>
              <a:t>'</a:t>
            </a:r>
            <a:r>
              <a:rPr lang="ko-KR" altLang="en-US" sz="1100" dirty="0"/>
              <a:t>농부</a:t>
            </a:r>
            <a:r>
              <a:rPr lang="en-US" altLang="ko-KR" sz="1100" dirty="0"/>
              <a:t>-</a:t>
            </a:r>
            <a:r>
              <a:rPr lang="ko-KR" altLang="en-US" sz="1100" dirty="0"/>
              <a:t>목축업자</a:t>
            </a:r>
            <a:r>
              <a:rPr lang="en-US" altLang="ko-KR" sz="1100" dirty="0"/>
              <a:t>' </a:t>
            </a:r>
            <a:r>
              <a:rPr lang="ko-KR" altLang="en-US" sz="1100" dirty="0"/>
              <a:t>갈등으로 규정하는 것은 도움이 되지 않습니다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모호한 표현은 공격이 </a:t>
            </a:r>
            <a:r>
              <a:rPr lang="ko-KR" altLang="en-US" sz="1100" dirty="0" err="1"/>
              <a:t>무작위적인</a:t>
            </a:r>
            <a:r>
              <a:rPr lang="ko-KR" altLang="en-US" sz="1100" dirty="0"/>
              <a:t> 범죄 행위이며 가해자가 누구인지 알 수 없다는 인상을 줍니다</a:t>
            </a:r>
            <a:r>
              <a:rPr lang="en-US" altLang="ko-KR" sz="1100" dirty="0"/>
              <a:t>. </a:t>
            </a:r>
            <a:r>
              <a:rPr lang="ko-KR" altLang="en-US" sz="1100" dirty="0"/>
              <a:t>오히려 대부분의 경우 가해자들은 대부분 기독교인 농부들을 지역에서 몰아내고 자신들이 땅을 차지하기 위해 조직적으로 활동하는 </a:t>
            </a:r>
            <a:r>
              <a:rPr lang="ko-KR" altLang="en-US" sz="1100" dirty="0" err="1"/>
              <a:t>풀라니</a:t>
            </a:r>
            <a:r>
              <a:rPr lang="ko-KR" altLang="en-US" sz="1100" dirty="0"/>
              <a:t> 무장세력으로 알려져 있다</a:t>
            </a:r>
            <a:r>
              <a:rPr lang="en-US" altLang="ko-KR" sz="1100" dirty="0"/>
              <a:t>"</a:t>
            </a:r>
            <a:r>
              <a:rPr lang="ko-KR" altLang="en-US" sz="1100" dirty="0"/>
              <a:t>고 조 </a:t>
            </a:r>
            <a:r>
              <a:rPr lang="ko-KR" altLang="en-US" sz="1100" dirty="0" err="1"/>
              <a:t>뉴하우스</a:t>
            </a:r>
            <a:r>
              <a:rPr lang="ko-KR" altLang="en-US" sz="1100" dirty="0"/>
              <a:t>*</a:t>
            </a:r>
            <a:r>
              <a:rPr lang="en-US" altLang="ko-KR" sz="1100" dirty="0"/>
              <a:t>(Jo Newhouse) SSA</a:t>
            </a:r>
            <a:r>
              <a:rPr lang="ko-KR" altLang="en-US" sz="1100" dirty="0"/>
              <a:t> 오픈도어 대변인은 말합니다</a:t>
            </a:r>
            <a:r>
              <a:rPr lang="en-US" altLang="ko-KR" sz="1100" dirty="0"/>
              <a:t>. </a:t>
            </a:r>
          </a:p>
          <a:p>
            <a:pPr algn="just"/>
            <a:r>
              <a:rPr lang="ko-KR" altLang="en-US" sz="1100" dirty="0"/>
              <a:t>오픈도어는 최근의 공격에 대한 언론 보도를 환영하지만</a:t>
            </a:r>
            <a:r>
              <a:rPr lang="en-US" altLang="ko-KR" sz="1100" dirty="0"/>
              <a:t>, </a:t>
            </a:r>
            <a:r>
              <a:rPr lang="ko-KR" altLang="en-US" sz="1100" dirty="0"/>
              <a:t>이번 사건은 우발적 개별사건이 아닙니다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이러한 공격은 </a:t>
            </a:r>
            <a:r>
              <a:rPr lang="ko-KR" altLang="en-US" sz="1100" dirty="0" err="1"/>
              <a:t>베누와</a:t>
            </a:r>
            <a:r>
              <a:rPr lang="ko-KR" altLang="en-US" sz="1100" dirty="0"/>
              <a:t> </a:t>
            </a:r>
            <a:r>
              <a:rPr lang="ko-KR" altLang="en-US" sz="1100" dirty="0" err="1"/>
              <a:t>플라토</a:t>
            </a:r>
            <a:r>
              <a:rPr lang="ko-KR" altLang="en-US" sz="1100" dirty="0"/>
              <a:t> 주 전역에서 계속되고 있으며</a:t>
            </a:r>
            <a:r>
              <a:rPr lang="en-US" altLang="ko-KR" sz="1100" dirty="0"/>
              <a:t>, </a:t>
            </a:r>
            <a:r>
              <a:rPr lang="ko-KR" altLang="en-US" sz="1100" dirty="0"/>
              <a:t>베누에서만 약 </a:t>
            </a:r>
            <a:r>
              <a:rPr lang="en-US" altLang="ko-KR" sz="1100" dirty="0"/>
              <a:t>50</a:t>
            </a:r>
            <a:r>
              <a:rPr lang="ko-KR" altLang="en-US" sz="1100" dirty="0"/>
              <a:t>만 명의 이재민이 발생했습니다</a:t>
            </a:r>
            <a:r>
              <a:rPr lang="en-US" altLang="ko-KR" sz="11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388375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C4417A-9393-4009-9A5F-3DF82A7B62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그룹 7">
            <a:extLst>
              <a:ext uri="{FF2B5EF4-FFF2-40B4-BE49-F238E27FC236}">
                <a16:creationId xmlns:a16="http://schemas.microsoft.com/office/drawing/2014/main" id="{34210C16-36E4-8AD9-7172-F1D83FB3B7F7}"/>
              </a:ext>
            </a:extLst>
          </p:cNvPr>
          <p:cNvGrpSpPr/>
          <p:nvPr/>
        </p:nvGrpSpPr>
        <p:grpSpPr>
          <a:xfrm>
            <a:off x="157494" y="109414"/>
            <a:ext cx="11671587" cy="6428545"/>
            <a:chOff x="157494" y="109414"/>
            <a:chExt cx="11671587" cy="6428545"/>
          </a:xfrm>
        </p:grpSpPr>
        <p:pic>
          <p:nvPicPr>
            <p:cNvPr id="9" name="Google Shape;91;p18">
              <a:extLst>
                <a:ext uri="{FF2B5EF4-FFF2-40B4-BE49-F238E27FC236}">
                  <a16:creationId xmlns:a16="http://schemas.microsoft.com/office/drawing/2014/main" id="{6E5C203F-DF16-C6C5-940F-820786A7313C}"/>
                </a:ext>
              </a:extLst>
            </p:cNvPr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157494" y="109414"/>
              <a:ext cx="1641224" cy="4169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0" name="직선 연결선 9">
              <a:extLst>
                <a:ext uri="{FF2B5EF4-FFF2-40B4-BE49-F238E27FC236}">
                  <a16:creationId xmlns:a16="http://schemas.microsoft.com/office/drawing/2014/main" id="{BD7F788A-CFC4-CE24-0E70-AB70249849FF}"/>
                </a:ext>
              </a:extLst>
            </p:cNvPr>
            <p:cNvCxnSpPr>
              <a:cxnSpLocks/>
            </p:cNvCxnSpPr>
            <p:nvPr/>
          </p:nvCxnSpPr>
          <p:spPr>
            <a:xfrm>
              <a:off x="1942011" y="317864"/>
              <a:ext cx="9884229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직선 연결선 10">
              <a:extLst>
                <a:ext uri="{FF2B5EF4-FFF2-40B4-BE49-F238E27FC236}">
                  <a16:creationId xmlns:a16="http://schemas.microsoft.com/office/drawing/2014/main" id="{9596ECC9-7DAB-EC7F-8725-BEA11997CE52}"/>
                </a:ext>
              </a:extLst>
            </p:cNvPr>
            <p:cNvCxnSpPr>
              <a:cxnSpLocks/>
            </p:cNvCxnSpPr>
            <p:nvPr/>
          </p:nvCxnSpPr>
          <p:spPr>
            <a:xfrm>
              <a:off x="11795759" y="302623"/>
              <a:ext cx="0" cy="6235336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직선 연결선 11">
              <a:extLst>
                <a:ext uri="{FF2B5EF4-FFF2-40B4-BE49-F238E27FC236}">
                  <a16:creationId xmlns:a16="http://schemas.microsoft.com/office/drawing/2014/main" id="{8ACFFA10-0FCE-8189-0BE9-315BC8A130E8}"/>
                </a:ext>
              </a:extLst>
            </p:cNvPr>
            <p:cNvCxnSpPr>
              <a:cxnSpLocks/>
            </p:cNvCxnSpPr>
            <p:nvPr/>
          </p:nvCxnSpPr>
          <p:spPr>
            <a:xfrm>
              <a:off x="345081" y="6503123"/>
              <a:ext cx="11484000" cy="0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연결선 12">
              <a:extLst>
                <a:ext uri="{FF2B5EF4-FFF2-40B4-BE49-F238E27FC236}">
                  <a16:creationId xmlns:a16="http://schemas.microsoft.com/office/drawing/2014/main" id="{CAC29178-EE2D-1B93-16F8-7CBE3F2551E8}"/>
                </a:ext>
              </a:extLst>
            </p:cNvPr>
            <p:cNvCxnSpPr>
              <a:cxnSpLocks/>
            </p:cNvCxnSpPr>
            <p:nvPr/>
          </p:nvCxnSpPr>
          <p:spPr>
            <a:xfrm>
              <a:off x="383176" y="622664"/>
              <a:ext cx="0" cy="5915295"/>
            </a:xfrm>
            <a:prstGeom prst="line">
              <a:avLst/>
            </a:prstGeom>
            <a:ln w="76200">
              <a:solidFill>
                <a:srgbClr val="3F217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직선 연결선 14">
            <a:extLst>
              <a:ext uri="{FF2B5EF4-FFF2-40B4-BE49-F238E27FC236}">
                <a16:creationId xmlns:a16="http://schemas.microsoft.com/office/drawing/2014/main" id="{D01923EA-A8F3-E3ED-0991-FB46436333DD}"/>
              </a:ext>
            </a:extLst>
          </p:cNvPr>
          <p:cNvCxnSpPr>
            <a:cxnSpLocks/>
          </p:cNvCxnSpPr>
          <p:nvPr/>
        </p:nvCxnSpPr>
        <p:spPr>
          <a:xfrm flipV="1">
            <a:off x="1213164" y="1937361"/>
            <a:ext cx="9467900" cy="68321"/>
          </a:xfrm>
          <a:prstGeom prst="line">
            <a:avLst/>
          </a:prstGeom>
          <a:ln w="12700">
            <a:solidFill>
              <a:srgbClr val="3F217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" name="그림 개체 틀 8">
            <a:extLst>
              <a:ext uri="{FF2B5EF4-FFF2-40B4-BE49-F238E27FC236}">
                <a16:creationId xmlns:a16="http://schemas.microsoft.com/office/drawing/2014/main" id="{B79DAFFE-6B9D-811F-D85E-3C68C6C3061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1510936" y="1839444"/>
            <a:ext cx="3457304" cy="3930268"/>
          </a:xfrm>
          <a:noFill/>
        </p:spPr>
      </p:pic>
      <p:pic>
        <p:nvPicPr>
          <p:cNvPr id="3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4232" r="30233" b="1"/>
          <a:stretch/>
        </p:blipFill>
        <p:spPr>
          <a:xfrm>
            <a:off x="974296" y="1797233"/>
            <a:ext cx="3644760" cy="4143369"/>
          </a:xfr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2F43FDB-C8B3-3328-07A0-AADD098B337D}"/>
              </a:ext>
            </a:extLst>
          </p:cNvPr>
          <p:cNvSpPr txBox="1"/>
          <p:nvPr/>
        </p:nvSpPr>
        <p:spPr>
          <a:xfrm>
            <a:off x="1213164" y="2311025"/>
            <a:ext cx="94679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100" dirty="0"/>
              <a:t>“</a:t>
            </a:r>
            <a:r>
              <a:rPr lang="ko-KR" altLang="en-US" sz="1100" dirty="0"/>
              <a:t>오픈도어는 모든 정부 기관이 </a:t>
            </a:r>
            <a:r>
              <a:rPr lang="ko-KR" altLang="en-US" sz="1100" dirty="0" err="1"/>
              <a:t>베누와</a:t>
            </a:r>
            <a:r>
              <a:rPr lang="ko-KR" altLang="en-US" sz="1100" dirty="0"/>
              <a:t> 그 밖의 지역의 폭력 사태를 철저히 조사하고 이러한 잔인한 행위에 연루된 모든 사람들을 법의 심판대에 세움으로써 불처벌을 종식시킬 것을 촉구합니다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우쿰지역의</a:t>
            </a:r>
            <a:r>
              <a:rPr lang="ko-KR" altLang="en-US" sz="1100" dirty="0"/>
              <a:t> </a:t>
            </a:r>
            <a:r>
              <a:rPr lang="ko-KR" altLang="en-US" sz="1100" dirty="0" err="1"/>
              <a:t>아야티</a:t>
            </a:r>
            <a:r>
              <a:rPr lang="ko-KR" altLang="en-US" sz="1100" dirty="0"/>
              <a:t> 마을 주민 등 폭력의 영향을 받은 대부분의 기독교인들은 가족을 잃거나 빈곤</a:t>
            </a:r>
            <a:r>
              <a:rPr lang="en-US" altLang="ko-KR" sz="1100" dirty="0"/>
              <a:t>, </a:t>
            </a:r>
            <a:r>
              <a:rPr lang="ko-KR" altLang="en-US" sz="1100" dirty="0"/>
              <a:t>심각한 트라우마에 시달리며 끊임없이 방랑하는 삶을 살고 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폭력으로 인한 인명 피해 </a:t>
            </a:r>
            <a:r>
              <a:rPr lang="ko-KR" altLang="en-US" sz="1100" dirty="0" err="1"/>
              <a:t>뿐만아니라</a:t>
            </a:r>
            <a:r>
              <a:rPr lang="en-US" altLang="ko-KR" sz="1100" dirty="0"/>
              <a:t> </a:t>
            </a:r>
            <a:r>
              <a:rPr lang="ko-KR" altLang="en-US" sz="1100" dirty="0"/>
              <a:t>장단기적 재정적 손실을 불러 일으키는 이러한 폭력은 더 이상 방치되어서는 안 됩니다</a:t>
            </a:r>
            <a:r>
              <a:rPr lang="en-US" altLang="ko-KR" sz="1100" dirty="0"/>
              <a:t>. </a:t>
            </a:r>
            <a:r>
              <a:rPr lang="ko-KR" altLang="en-US" sz="1100" dirty="0"/>
              <a:t>모든 인간은 신앙</a:t>
            </a:r>
            <a:r>
              <a:rPr lang="en-US" altLang="ko-KR" sz="1100" dirty="0"/>
              <a:t>, </a:t>
            </a:r>
            <a:r>
              <a:rPr lang="ko-KR" altLang="en-US" sz="1100" dirty="0"/>
              <a:t>민족</a:t>
            </a:r>
            <a:r>
              <a:rPr lang="en-US" altLang="ko-KR" sz="1100" dirty="0"/>
              <a:t>, </a:t>
            </a:r>
            <a:r>
              <a:rPr lang="ko-KR" altLang="en-US" sz="1100" dirty="0"/>
              <a:t>성별에 관계없이 보호받을 권리가 있습니다</a:t>
            </a:r>
            <a:r>
              <a:rPr lang="en-US" altLang="ko-KR" sz="1100" dirty="0"/>
              <a:t>."</a:t>
            </a:r>
            <a:r>
              <a:rPr lang="ko-KR" altLang="en-US" sz="1100" dirty="0"/>
              <a:t>라고 </a:t>
            </a:r>
            <a:r>
              <a:rPr lang="ko-KR" altLang="en-US" sz="1100" dirty="0" err="1"/>
              <a:t>뉴하우스는</a:t>
            </a:r>
            <a:r>
              <a:rPr lang="ko-KR" altLang="en-US" sz="1100" dirty="0"/>
              <a:t> 덧붙였습니다</a:t>
            </a:r>
            <a:r>
              <a:rPr lang="en-US" altLang="ko-KR" sz="1100" dirty="0"/>
              <a:t>.</a:t>
            </a:r>
            <a:endParaRPr lang="ko-KR" altLang="en-US" sz="1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B864B9-3EBF-5BAD-D30B-4CA47CC5D9A4}"/>
              </a:ext>
            </a:extLst>
          </p:cNvPr>
          <p:cNvSpPr txBox="1"/>
          <p:nvPr/>
        </p:nvSpPr>
        <p:spPr>
          <a:xfrm>
            <a:off x="1510936" y="1539089"/>
            <a:ext cx="61573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solidFill>
                  <a:srgbClr val="0070C0"/>
                </a:solidFill>
              </a:rPr>
              <a:t>나이지리아 </a:t>
            </a:r>
            <a:r>
              <a:rPr lang="ko-KR" altLang="en-US" dirty="0" err="1">
                <a:solidFill>
                  <a:srgbClr val="0070C0"/>
                </a:solidFill>
              </a:rPr>
              <a:t>베뉴에주</a:t>
            </a:r>
            <a:r>
              <a:rPr lang="ko-KR" altLang="en-US" dirty="0">
                <a:solidFill>
                  <a:srgbClr val="0070C0"/>
                </a:solidFill>
              </a:rPr>
              <a:t> </a:t>
            </a:r>
            <a:r>
              <a:rPr lang="ko-KR" altLang="en-US" dirty="0" err="1">
                <a:solidFill>
                  <a:srgbClr val="0070C0"/>
                </a:solidFill>
              </a:rPr>
              <a:t>우쿰지역을</a:t>
            </a:r>
            <a:r>
              <a:rPr lang="ko-KR" altLang="en-US" dirty="0">
                <a:solidFill>
                  <a:srgbClr val="0070C0"/>
                </a:solidFill>
              </a:rPr>
              <a:t> 위해 기도합니다</a:t>
            </a:r>
            <a:r>
              <a:rPr lang="en-US" altLang="ko-KR" dirty="0">
                <a:solidFill>
                  <a:srgbClr val="0070C0"/>
                </a:solidFill>
              </a:rPr>
              <a:t>. </a:t>
            </a:r>
            <a:endParaRPr lang="ko-KR" altLang="en-US" dirty="0">
              <a:solidFill>
                <a:srgbClr val="0070C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F09919-0E5E-60E9-E5AD-7860A9238D98}"/>
              </a:ext>
            </a:extLst>
          </p:cNvPr>
          <p:cNvSpPr txBox="1"/>
          <p:nvPr/>
        </p:nvSpPr>
        <p:spPr>
          <a:xfrm>
            <a:off x="1155370" y="3420291"/>
            <a:ext cx="976567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dirty="0">
                <a:solidFill>
                  <a:srgbClr val="0070C0"/>
                </a:solidFill>
              </a:rPr>
              <a:t>수많은 공격을 견디며</a:t>
            </a:r>
            <a:r>
              <a:rPr lang="en-US" altLang="ko-KR" dirty="0">
                <a:solidFill>
                  <a:srgbClr val="0070C0"/>
                </a:solidFill>
              </a:rPr>
              <a:t>, </a:t>
            </a:r>
            <a:r>
              <a:rPr lang="ko-KR" altLang="en-US" dirty="0">
                <a:solidFill>
                  <a:srgbClr val="0070C0"/>
                </a:solidFill>
              </a:rPr>
              <a:t>사랑하는 사람들을 잃은 </a:t>
            </a:r>
            <a:r>
              <a:rPr lang="ko-KR" altLang="en-US" dirty="0" err="1">
                <a:solidFill>
                  <a:srgbClr val="0070C0"/>
                </a:solidFill>
              </a:rPr>
              <a:t>아야티</a:t>
            </a:r>
            <a:r>
              <a:rPr lang="ko-KR" altLang="en-US" dirty="0">
                <a:solidFill>
                  <a:srgbClr val="0070C0"/>
                </a:solidFill>
              </a:rPr>
              <a:t> 마을 주민들을 위해 기도합니다</a:t>
            </a:r>
            <a:r>
              <a:rPr lang="en-US" altLang="ko-KR" dirty="0">
                <a:solidFill>
                  <a:srgbClr val="0070C0"/>
                </a:solidFill>
              </a:rPr>
              <a:t>. </a:t>
            </a:r>
            <a:r>
              <a:rPr lang="ko-KR" altLang="en-US" dirty="0">
                <a:solidFill>
                  <a:srgbClr val="0070C0"/>
                </a:solidFill>
              </a:rPr>
              <a:t>하나님의 은혜와 평강을 부어 주시고</a:t>
            </a:r>
            <a:r>
              <a:rPr lang="en-US" altLang="ko-KR" dirty="0">
                <a:solidFill>
                  <a:srgbClr val="0070C0"/>
                </a:solidFill>
              </a:rPr>
              <a:t>, </a:t>
            </a:r>
            <a:r>
              <a:rPr lang="ko-KR" altLang="en-US" dirty="0">
                <a:solidFill>
                  <a:srgbClr val="0070C0"/>
                </a:solidFill>
              </a:rPr>
              <a:t>원수까지 용서할 수 있는 사랑의 위대함을 나타낼 수 있도록 믿음위에 굳게 세워 주시기를 기도합니다</a:t>
            </a:r>
            <a:r>
              <a:rPr lang="en-US" altLang="ko-KR" dirty="0">
                <a:solidFill>
                  <a:srgbClr val="0070C0"/>
                </a:solidFill>
              </a:rPr>
              <a:t>.  </a:t>
            </a:r>
          </a:p>
          <a:p>
            <a:pPr marL="342900" indent="-342900">
              <a:buAutoNum type="arabicPeriod"/>
            </a:pPr>
            <a:endParaRPr lang="en-US" altLang="ko-KR" dirty="0">
              <a:solidFill>
                <a:srgbClr val="0070C0"/>
              </a:solidFill>
            </a:endParaRPr>
          </a:p>
          <a:p>
            <a:pPr marL="342900" indent="-342900">
              <a:buAutoNum type="arabicPeriod"/>
            </a:pPr>
            <a:r>
              <a:rPr lang="ko-KR" altLang="en-US" dirty="0">
                <a:solidFill>
                  <a:srgbClr val="0070C0"/>
                </a:solidFill>
              </a:rPr>
              <a:t>가족과 마을을 잃고 슬퍼하는 이들에게 하나님의 은혜와 평화가 함께 하기를 기도합니다</a:t>
            </a:r>
            <a:r>
              <a:rPr lang="en-US" altLang="ko-KR" dirty="0">
                <a:solidFill>
                  <a:srgbClr val="0070C0"/>
                </a:solidFill>
              </a:rPr>
              <a:t>. </a:t>
            </a:r>
            <a:r>
              <a:rPr lang="ko-KR" altLang="en-US" dirty="0">
                <a:solidFill>
                  <a:srgbClr val="0070C0"/>
                </a:solidFill>
              </a:rPr>
              <a:t>무장한 </a:t>
            </a:r>
            <a:r>
              <a:rPr lang="ko-KR" altLang="en-US" dirty="0" err="1">
                <a:solidFill>
                  <a:srgbClr val="0070C0"/>
                </a:solidFill>
              </a:rPr>
              <a:t>플라니</a:t>
            </a:r>
            <a:r>
              <a:rPr lang="ko-KR" altLang="en-US" dirty="0">
                <a:solidFill>
                  <a:srgbClr val="0070C0"/>
                </a:solidFill>
              </a:rPr>
              <a:t> 목동들의 공격을 종식시켜 주시기를 기도합니다</a:t>
            </a:r>
            <a:r>
              <a:rPr lang="en-US" altLang="ko-KR" dirty="0">
                <a:solidFill>
                  <a:srgbClr val="0070C0"/>
                </a:solidFill>
              </a:rPr>
              <a:t>.</a:t>
            </a:r>
          </a:p>
          <a:p>
            <a:pPr marL="342900" indent="-342900">
              <a:buAutoNum type="arabicPeriod"/>
            </a:pPr>
            <a:endParaRPr lang="en-US" altLang="ko-KR" dirty="0">
              <a:solidFill>
                <a:srgbClr val="0070C0"/>
              </a:solidFill>
            </a:endParaRPr>
          </a:p>
          <a:p>
            <a:pPr marL="342900" indent="-342900">
              <a:buFontTx/>
              <a:buAutoNum type="arabicPeriod"/>
            </a:pPr>
            <a:r>
              <a:rPr lang="ko-KR" altLang="en-US" dirty="0">
                <a:solidFill>
                  <a:srgbClr val="0070C0"/>
                </a:solidFill>
              </a:rPr>
              <a:t>하나님께서 신앙을 가진 모든 사람들이 평화롭게 함께 살 수 있도록 부지런히 일할 지역 사회와 정부의 지도자들을 세워 주시도록 기도합니다</a:t>
            </a:r>
            <a:r>
              <a:rPr lang="en-US" altLang="ko-KR" dirty="0">
                <a:solidFill>
                  <a:srgbClr val="0070C0"/>
                </a:solidFill>
              </a:rPr>
              <a:t>.</a:t>
            </a:r>
            <a:endParaRPr lang="ko-KR" altLang="en-US" dirty="0">
              <a:solidFill>
                <a:srgbClr val="0070C0"/>
              </a:solidFill>
            </a:endParaRPr>
          </a:p>
          <a:p>
            <a:pPr marL="342900" indent="-342900">
              <a:buAutoNum type="arabicPeriod"/>
            </a:pPr>
            <a:endParaRPr lang="en-US" altLang="ko-KR" dirty="0">
              <a:solidFill>
                <a:srgbClr val="0070C0"/>
              </a:solidFill>
            </a:endParaRPr>
          </a:p>
          <a:p>
            <a:r>
              <a:rPr lang="en-US" altLang="ko-KR" dirty="0">
                <a:solidFill>
                  <a:srgbClr val="0070C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432971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 dirty="0"/>
              <a:t>박해 받는 교회를 위한 기도가 이 땅에 요원의 불길처럼 뜨겁게 일어나기를 기도합니다</a:t>
            </a:r>
            <a:r>
              <a:rPr lang="en-US" altLang="ko-KR" sz="1499" dirty="0"/>
              <a:t>.</a:t>
            </a:r>
            <a:endParaRPr lang="ko-KR" altLang="en-US" sz="14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4000" y="1600845"/>
            <a:ext cx="306710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50" dirty="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4001" y="1948540"/>
            <a:ext cx="3067110" cy="1561696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1000" dirty="0"/>
              <a:t>오픈도어 </a:t>
            </a:r>
            <a:r>
              <a:rPr lang="en-US" altLang="ko-KR" sz="1000" dirty="0"/>
              <a:t>1,300</a:t>
            </a:r>
            <a:r>
              <a:rPr lang="ko-KR" altLang="en-US" sz="1000" dirty="0"/>
              <a:t>여 명의 사역자들이 </a:t>
            </a:r>
            <a:r>
              <a:rPr lang="ko-KR" altLang="en-US" sz="1000" dirty="0" err="1"/>
              <a:t>브라더</a:t>
            </a:r>
            <a:r>
              <a:rPr lang="ko-KR" altLang="en-US" sz="1000" dirty="0"/>
              <a:t> </a:t>
            </a:r>
            <a:r>
              <a:rPr lang="ko-KR" altLang="en-US" sz="1000" dirty="0" err="1"/>
              <a:t>앤드류의</a:t>
            </a:r>
            <a:r>
              <a:rPr lang="ko-KR" altLang="en-US" sz="1000" dirty="0"/>
              <a:t> 길을 따라 믿음과 용기를 잃지 않고</a:t>
            </a:r>
            <a:r>
              <a:rPr lang="en-US" altLang="ko-KR" sz="1000" dirty="0"/>
              <a:t>, </a:t>
            </a:r>
            <a:r>
              <a:rPr lang="ko-KR" altLang="en-US" sz="1000" dirty="0"/>
              <a:t>겸손하게 박해 받는 교회를 잘 섬길 수 있게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 </a:t>
            </a:r>
            <a:r>
              <a:rPr lang="ko-KR" altLang="en-US" sz="1000" dirty="0"/>
              <a:t>예수의 제자의 길을 끝까지 걸어가게 </a:t>
            </a:r>
            <a:r>
              <a:rPr lang="ko-KR" altLang="en-US" sz="1000" dirty="0" err="1"/>
              <a:t>하옵소서</a:t>
            </a:r>
            <a:r>
              <a:rPr lang="en-US" altLang="ko-KR" sz="1000" dirty="0"/>
              <a:t>!</a:t>
            </a:r>
          </a:p>
          <a:p>
            <a:pPr marL="0" indent="0" algn="just">
              <a:buNone/>
            </a:pPr>
            <a:r>
              <a:rPr lang="ko-KR" altLang="en-US" sz="1000" dirty="0" err="1"/>
              <a:t>화요기도모임을</a:t>
            </a:r>
            <a:r>
              <a:rPr lang="ko-KR" altLang="en-US" sz="1000" dirty="0"/>
              <a:t> 지키는 기도용사들을 축복하시고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각 가정마다</a:t>
            </a:r>
            <a:r>
              <a:rPr lang="en-US" altLang="ko-KR" sz="1000" dirty="0"/>
              <a:t> </a:t>
            </a:r>
            <a:r>
              <a:rPr lang="ko-KR" altLang="en-US" sz="1000" dirty="0"/>
              <a:t>하나님의 부르심의 소망이 밝게 빛나게 하시고</a:t>
            </a:r>
            <a:r>
              <a:rPr lang="en-US" altLang="ko-KR" sz="1000" dirty="0"/>
              <a:t>, </a:t>
            </a:r>
            <a:r>
              <a:rPr lang="ko-KR" altLang="en-US" sz="1000" dirty="0"/>
              <a:t>부르짖는 간구를 들으시며</a:t>
            </a:r>
            <a:r>
              <a:rPr lang="en-US" altLang="ko-KR" sz="1000" dirty="0"/>
              <a:t>, </a:t>
            </a:r>
            <a:r>
              <a:rPr lang="ko-KR" altLang="en-US" sz="1000" dirty="0"/>
              <a:t>일평생 주님을 영화롭게 하는 거룩한 삶이 되게 </a:t>
            </a:r>
            <a:r>
              <a:rPr lang="ko-KR" altLang="en-US" sz="1000" dirty="0" err="1"/>
              <a:t>하옵소서</a:t>
            </a:r>
            <a:endParaRPr lang="en-US" altLang="ko-KR" sz="10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635311" cy="394964"/>
          </a:xfrm>
        </p:spPr>
        <p:txBody>
          <a:bodyPr rtlCol="0">
            <a:noAutofit/>
          </a:bodyPr>
          <a:lstStyle/>
          <a:p>
            <a:r>
              <a:rPr lang="en-US" altLang="ko-KR" sz="105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2024 </a:t>
            </a:r>
            <a:r>
              <a:rPr lang="en-US" altLang="ko-KR" sz="1050" dirty="0" err="1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Muskathlon</a:t>
            </a:r>
            <a:r>
              <a:rPr lang="en-US" altLang="ko-KR" sz="105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 </a:t>
            </a:r>
            <a:r>
              <a:rPr lang="ko-KR" altLang="en-US" sz="105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대회를 위하여</a:t>
            </a:r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69791" y="1948540"/>
            <a:ext cx="2693194" cy="1710785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 algn="just">
              <a:buNone/>
            </a:pPr>
            <a:r>
              <a:rPr lang="en-US" altLang="ko-KR" sz="1000" dirty="0"/>
              <a:t>2024</a:t>
            </a:r>
            <a:r>
              <a:rPr lang="ko-KR" altLang="en-US" sz="1000" dirty="0"/>
              <a:t>년 </a:t>
            </a:r>
            <a:r>
              <a:rPr lang="ko-KR" altLang="en-US" sz="1000" dirty="0" err="1"/>
              <a:t>머스카슬론</a:t>
            </a:r>
            <a:r>
              <a:rPr lang="ko-KR" altLang="en-US" sz="1000" dirty="0"/>
              <a:t> 대회가 </a:t>
            </a:r>
            <a:r>
              <a:rPr lang="en-US" altLang="ko-KR" sz="1000" dirty="0"/>
              <a:t>10</a:t>
            </a:r>
            <a:r>
              <a:rPr lang="ko-KR" altLang="en-US" sz="1000" dirty="0"/>
              <a:t>월 </a:t>
            </a:r>
            <a:r>
              <a:rPr lang="en-US" altLang="ko-KR" sz="1000" dirty="0"/>
              <a:t>9-10</a:t>
            </a:r>
            <a:r>
              <a:rPr lang="ko-KR" altLang="en-US" sz="1000" dirty="0"/>
              <a:t>일 진행됩니다</a:t>
            </a:r>
            <a:r>
              <a:rPr lang="en-US" altLang="ko-KR" sz="1000" dirty="0"/>
              <a:t>. </a:t>
            </a:r>
            <a:r>
              <a:rPr lang="ko-KR" altLang="en-US" sz="1000" dirty="0"/>
              <a:t>화란에서 </a:t>
            </a:r>
            <a:r>
              <a:rPr lang="en-US" altLang="ko-KR" sz="1000" dirty="0"/>
              <a:t>41</a:t>
            </a:r>
            <a:r>
              <a:rPr lang="ko-KR" altLang="en-US" sz="1000" dirty="0"/>
              <a:t>명이 지원했습니다</a:t>
            </a:r>
            <a:r>
              <a:rPr lang="en-US" altLang="ko-KR" sz="1000" dirty="0"/>
              <a:t>. 1</a:t>
            </a:r>
            <a:r>
              <a:rPr lang="ko-KR" altLang="en-US" sz="1000" dirty="0"/>
              <a:t>만 유로 참가비 모금과 준비하는 기간동안 북한지하교회 성도들을 향한 주님의 긍휼한 마음을 부어 주시기를 기도합니다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 </a:t>
            </a:r>
            <a:endParaRPr lang="en-US" altLang="ko-KR" sz="1000" dirty="0"/>
          </a:p>
          <a:p>
            <a:pPr marL="0" indent="0" algn="just">
              <a:buNone/>
            </a:pPr>
            <a:r>
              <a:rPr lang="ko-KR" altLang="en-US" sz="1000" dirty="0"/>
              <a:t>한국 참가자 </a:t>
            </a:r>
            <a:r>
              <a:rPr lang="en-US" altLang="ko-KR" sz="1000" dirty="0"/>
              <a:t>50</a:t>
            </a:r>
            <a:r>
              <a:rPr lang="ko-KR" altLang="en-US" sz="1000" dirty="0"/>
              <a:t>명을 예비하여 주시고</a:t>
            </a:r>
            <a:r>
              <a:rPr lang="en-US" altLang="ko-KR" sz="1000" dirty="0"/>
              <a:t>, </a:t>
            </a:r>
            <a:r>
              <a:rPr lang="ko-KR" altLang="en-US" sz="1000" dirty="0"/>
              <a:t>한국 기독 청년들이 영적으로 서로 도전 받고 일깨어 남은 바 죽게 된 자를 돌아보는 비전이 공유되기를 기도합니다</a:t>
            </a:r>
            <a:r>
              <a:rPr lang="en-US" altLang="ko-KR" sz="1000" dirty="0"/>
              <a:t>.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641670" y="1600845"/>
            <a:ext cx="3026328" cy="394964"/>
          </a:xfrm>
        </p:spPr>
        <p:txBody>
          <a:bodyPr rtlCol="0">
            <a:normAutofit/>
          </a:bodyPr>
          <a:lstStyle/>
          <a:p>
            <a:r>
              <a:rPr lang="ko-KR" altLang="en-US" sz="1050" dirty="0">
                <a:solidFill>
                  <a:schemeClr val="tx1"/>
                </a:solidFill>
              </a:rPr>
              <a:t>오픈도어 설립</a:t>
            </a:r>
            <a:r>
              <a:rPr lang="en-US" altLang="ko-KR" sz="1050" dirty="0">
                <a:solidFill>
                  <a:schemeClr val="tx1"/>
                </a:solidFill>
              </a:rPr>
              <a:t> 30</a:t>
            </a:r>
            <a:r>
              <a:rPr lang="ko-KR" altLang="en-US" sz="1050" dirty="0">
                <a:solidFill>
                  <a:schemeClr val="tx1"/>
                </a:solidFill>
              </a:rPr>
              <a:t>주년 기념 선교대회를 위하여</a:t>
            </a:r>
          </a:p>
          <a:p>
            <a:pPr rtl="0"/>
            <a:endParaRPr lang="ko-KR" altLang="en-US" sz="105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577749" y="1948539"/>
            <a:ext cx="3090249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1000" dirty="0">
                <a:latin typeface="roboto" panose="02000000000000000000" pitchFamily="2" charset="0"/>
              </a:rPr>
              <a:t>2025</a:t>
            </a:r>
            <a:r>
              <a:rPr lang="ko-KR" altLang="en-US" sz="1000" dirty="0">
                <a:latin typeface="roboto" panose="02000000000000000000" pitchFamily="2" charset="0"/>
              </a:rPr>
              <a:t>년 </a:t>
            </a:r>
            <a:r>
              <a:rPr lang="en-US" altLang="ko-KR" sz="1000" dirty="0">
                <a:latin typeface="roboto" panose="02000000000000000000" pitchFamily="2" charset="0"/>
              </a:rPr>
              <a:t>1</a:t>
            </a:r>
            <a:r>
              <a:rPr lang="ko-KR" altLang="en-US" sz="1000" dirty="0">
                <a:latin typeface="roboto" panose="02000000000000000000" pitchFamily="2" charset="0"/>
              </a:rPr>
              <a:t>월은 이 땅에 오픈도어 사역이 시작된 지 </a:t>
            </a:r>
            <a:r>
              <a:rPr lang="en-US" altLang="ko-KR" sz="1000" dirty="0">
                <a:latin typeface="roboto" panose="02000000000000000000" pitchFamily="2" charset="0"/>
              </a:rPr>
              <a:t>30</a:t>
            </a:r>
            <a:r>
              <a:rPr lang="ko-KR" altLang="en-US" sz="1000" dirty="0">
                <a:latin typeface="roboto" panose="02000000000000000000" pitchFamily="2" charset="0"/>
              </a:rPr>
              <a:t>주년이 되는 해입니다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지금까지 한국교회를 통해서 전세계 박해 받는 교회를 위해서 기도하며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물질로 후원하게 하신 하나님께 감사를 드립니다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</a:p>
          <a:p>
            <a:pPr marL="0" indent="0" algn="just">
              <a:buNone/>
            </a:pPr>
            <a:r>
              <a:rPr lang="ko-KR" altLang="en-US" sz="1000" dirty="0">
                <a:latin typeface="roboto" panose="02000000000000000000" pitchFamily="2" charset="0"/>
              </a:rPr>
              <a:t>강사로 오시는 </a:t>
            </a:r>
            <a:r>
              <a:rPr lang="en-US" altLang="ko-KR" sz="1000" dirty="0">
                <a:latin typeface="roboto" panose="02000000000000000000" pitchFamily="2" charset="0"/>
              </a:rPr>
              <a:t>Evert </a:t>
            </a:r>
            <a:r>
              <a:rPr lang="en-US" altLang="ko-KR" sz="1000" dirty="0" err="1">
                <a:latin typeface="roboto" panose="02000000000000000000" pitchFamily="2" charset="0"/>
              </a:rPr>
              <a:t>Schut</a:t>
            </a:r>
            <a:r>
              <a:rPr lang="en-US" altLang="ko-KR" sz="1000" dirty="0">
                <a:latin typeface="roboto" panose="02000000000000000000" pitchFamily="2" charset="0"/>
              </a:rPr>
              <a:t>[</a:t>
            </a:r>
            <a:r>
              <a:rPr lang="ko-KR" altLang="en-US" sz="1000" dirty="0">
                <a:latin typeface="roboto" panose="02000000000000000000" pitchFamily="2" charset="0"/>
              </a:rPr>
              <a:t>전 </a:t>
            </a:r>
            <a:r>
              <a:rPr lang="en-US" altLang="ko-KR" sz="1000" dirty="0">
                <a:latin typeface="roboto" panose="02000000000000000000" pitchFamily="2" charset="0"/>
              </a:rPr>
              <a:t>OD</a:t>
            </a:r>
            <a:r>
              <a:rPr lang="ko-KR" altLang="en-US" sz="1000" dirty="0">
                <a:latin typeface="roboto" panose="02000000000000000000" pitchFamily="2" charset="0"/>
              </a:rPr>
              <a:t>사역총책임자</a:t>
            </a:r>
            <a:r>
              <a:rPr lang="en-US" altLang="ko-KR" sz="1000" dirty="0">
                <a:latin typeface="roboto" panose="02000000000000000000" pitchFamily="2" charset="0"/>
              </a:rPr>
              <a:t>]</a:t>
            </a:r>
            <a:r>
              <a:rPr lang="ko-KR" altLang="en-US" sz="1000" dirty="0">
                <a:latin typeface="roboto" panose="02000000000000000000" pitchFamily="2" charset="0"/>
              </a:rPr>
              <a:t>를 통해 말씀으로 성도들을 위로하고</a:t>
            </a:r>
            <a:r>
              <a:rPr lang="en-US" altLang="ko-KR" sz="1000" dirty="0">
                <a:latin typeface="roboto" panose="02000000000000000000" pitchFamily="2" charset="0"/>
              </a:rPr>
              <a:t>, </a:t>
            </a:r>
            <a:r>
              <a:rPr lang="ko-KR" altLang="en-US" sz="1000" dirty="0">
                <a:latin typeface="roboto" panose="02000000000000000000" pitchFamily="2" charset="0"/>
              </a:rPr>
              <a:t>오픈도어 사역의 비전이 한국교회에 잘 전달되기를 기도합니다</a:t>
            </a:r>
            <a:r>
              <a:rPr lang="en-US" altLang="ko-KR" sz="1000" dirty="0">
                <a:latin typeface="roboto" panose="02000000000000000000" pitchFamily="2" charset="0"/>
              </a:rPr>
              <a:t>. </a:t>
            </a:r>
            <a:r>
              <a:rPr lang="ko-KR" altLang="en-US" sz="1000" dirty="0">
                <a:latin typeface="roboto" panose="02000000000000000000" pitchFamily="2" charset="0"/>
              </a:rPr>
              <a:t>오픈도어와 </a:t>
            </a:r>
            <a:r>
              <a:rPr lang="ko-KR" altLang="en-US" sz="1000" dirty="0" err="1">
                <a:latin typeface="roboto" panose="02000000000000000000" pitchFamily="2" charset="0"/>
              </a:rPr>
              <a:t>동역할</a:t>
            </a:r>
            <a:r>
              <a:rPr lang="ko-KR" altLang="en-US" sz="1000" dirty="0">
                <a:latin typeface="roboto" panose="02000000000000000000" pitchFamily="2" charset="0"/>
              </a:rPr>
              <a:t> 수 있는 교회를 세워 </a:t>
            </a:r>
            <a:r>
              <a:rPr lang="ko-KR" altLang="en-US" sz="1000" dirty="0" err="1">
                <a:latin typeface="roboto" panose="02000000000000000000" pitchFamily="2" charset="0"/>
              </a:rPr>
              <a:t>주옵소서</a:t>
            </a:r>
            <a:r>
              <a:rPr lang="en-US" altLang="ko-KR" sz="1000" dirty="0">
                <a:latin typeface="roboto" panose="02000000000000000000" pitchFamily="2" charset="0"/>
              </a:rPr>
              <a:t>!</a:t>
            </a:r>
            <a:endParaRPr lang="en-US" altLang="ko-KR" sz="1000" dirty="0">
              <a:latin typeface="roboto" panose="02000000000000000000" pitchFamily="2" charset="0"/>
              <a:cs typeface="roboto"/>
            </a:endParaRP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fld id="{595302B6-EE02-409E-B19E-633D299CF275}" type="datetime1">
              <a:rPr lang="en-US" altLang="ko-KR" smtClean="0"/>
              <a:pPr rtl="0"/>
              <a:t>8/27/2024</a:t>
            </a:fld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9" b="26059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773386" y="3840526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3104</TotalTime>
  <Words>2742</Words>
  <Application>Microsoft Office PowerPoint</Application>
  <PresentationFormat>와이드스크린</PresentationFormat>
  <Paragraphs>153</Paragraphs>
  <Slides>22</Slides>
  <Notes>4</Notes>
  <HiddenSlides>0</HiddenSlides>
  <MMClips>0</MMClips>
  <ScaleCrop>false</ScaleCrop>
  <HeadingPairs>
    <vt:vector size="6" baseType="variant">
      <vt:variant>
        <vt:lpstr>사용한 글꼴</vt:lpstr>
      </vt:variant>
      <vt:variant>
        <vt:i4>13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36" baseType="lpstr">
      <vt:lpstr>NanumGothicExtraBold</vt:lpstr>
      <vt:lpstr>Yu Gothic UI Semibold</vt:lpstr>
      <vt:lpstr>Gulim</vt:lpstr>
      <vt:lpstr>나눔고딕 ExtraBold</vt:lpstr>
      <vt:lpstr>Malgun Gothic</vt:lpstr>
      <vt:lpstr>Malgun Gothic</vt:lpstr>
      <vt:lpstr>함초롬바탕</vt:lpstr>
      <vt:lpstr>Aharoni</vt:lpstr>
      <vt:lpstr>Arial</vt:lpstr>
      <vt:lpstr>Posterama</vt:lpstr>
      <vt:lpstr>roboto</vt:lpstr>
      <vt:lpstr>Segoe UI</vt:lpstr>
      <vt:lpstr>Tahoma</vt:lpstr>
      <vt:lpstr>Office 테마</vt:lpstr>
      <vt:lpstr>Prayer Meeting  for Persecuted Church Worldwide 박해받는 교회를 위한 화요기도모임</vt:lpstr>
      <vt:lpstr>순서</vt:lpstr>
      <vt:lpstr>신2:1</vt:lpstr>
      <vt:lpstr>OPEN DOORS CORE VALUE/핵심가치</vt:lpstr>
      <vt:lpstr>PowerPoint 프레젠테이션</vt:lpstr>
      <vt:lpstr>Arise Africa Campaign  아프리카여 일어나라 폭력적 박해에 맞서서</vt:lpstr>
      <vt:lpstr>PowerPoint 프레젠테이션</vt:lpstr>
      <vt:lpstr>포위당한 교회: 세계에서 가장 젊은 교회, 적극적 반응 필요</vt:lpstr>
      <vt:lpstr>Day 1. 사하라 이남 아프리카의 교회를 위해 기도합니다.   Pray for the Church in Sub-Saharan Africa. </vt:lpstr>
      <vt:lpstr>Day 2. 사하라 이남 아프리카의 지도자를 위해 기도합니다.  Pray for the leaders of sub-Saharan Africa.</vt:lpstr>
      <vt:lpstr>Day 3. 사하라 사막 이남 지역의 젊은이들을 위해 기도해 주세요.</vt:lpstr>
      <vt:lpstr>Day 4. 사하라 사막 이남 지역의 슬픔에 잠긴 사람들을 위해 기도해 주세요.</vt:lpstr>
      <vt:lpstr>Day 5. 강제로 피신한 사람들을 위해 기도해 주세요.</vt:lpstr>
      <vt:lpstr>Day 6. 학대 받는 여성들을 위해 기도해 주세요.</vt:lpstr>
      <vt:lpstr>Day7. Pray for Arise Africa.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박해 받는 교회를 위한 기도가 이 땅에 요원의 불길처럼 뜨겁게 일어나기를 기도합니다.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30</cp:revision>
  <dcterms:created xsi:type="dcterms:W3CDTF">2024-07-08T04:53:18Z</dcterms:created>
  <dcterms:modified xsi:type="dcterms:W3CDTF">2024-08-27T09:10:42Z</dcterms:modified>
</cp:coreProperties>
</file>