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32"/>
  </p:notesMasterIdLst>
  <p:handoutMasterIdLst>
    <p:handoutMasterId r:id="rId33"/>
  </p:handoutMasterIdLst>
  <p:sldIdLst>
    <p:sldId id="259" r:id="rId5"/>
    <p:sldId id="260" r:id="rId6"/>
    <p:sldId id="257" r:id="rId7"/>
    <p:sldId id="373" r:id="rId8"/>
    <p:sldId id="265" r:id="rId9"/>
    <p:sldId id="282" r:id="rId10"/>
    <p:sldId id="258" r:id="rId11"/>
    <p:sldId id="281" r:id="rId12"/>
    <p:sldId id="262" r:id="rId13"/>
    <p:sldId id="261" r:id="rId14"/>
    <p:sldId id="266" r:id="rId15"/>
    <p:sldId id="287" r:id="rId16"/>
    <p:sldId id="324" r:id="rId17"/>
    <p:sldId id="2449" r:id="rId18"/>
    <p:sldId id="2477" r:id="rId19"/>
    <p:sldId id="2480" r:id="rId20"/>
    <p:sldId id="2481" r:id="rId21"/>
    <p:sldId id="2452" r:id="rId22"/>
    <p:sldId id="2453" r:id="rId23"/>
    <p:sldId id="2454" r:id="rId24"/>
    <p:sldId id="2456" r:id="rId25"/>
    <p:sldId id="2460" r:id="rId26"/>
    <p:sldId id="2458" r:id="rId27"/>
    <p:sldId id="2459" r:id="rId28"/>
    <p:sldId id="2478" r:id="rId29"/>
    <p:sldId id="2462" r:id="rId30"/>
    <p:sldId id="267" r:id="rId31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202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-588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dirty="0"/>
              <a:t>최근</a:t>
            </a:r>
            <a:r>
              <a:rPr lang="en-US" dirty="0"/>
              <a:t>5</a:t>
            </a:r>
            <a:r>
              <a:rPr lang="ko-KR" dirty="0"/>
              <a:t>년간 추이</a:t>
            </a:r>
            <a:r>
              <a:rPr lang="en-US" sz="1000" dirty="0"/>
              <a:t>[</a:t>
            </a:r>
            <a:r>
              <a:rPr lang="ko-KR" sz="1000" dirty="0"/>
              <a:t>단위</a:t>
            </a:r>
            <a:r>
              <a:rPr lang="en-US" sz="1000" dirty="0"/>
              <a:t>:</a:t>
            </a:r>
            <a:r>
              <a:rPr lang="ko-KR" sz="1000" dirty="0"/>
              <a:t>백만</a:t>
            </a:r>
            <a:r>
              <a:rPr lang="en-US" sz="1000" dirty="0"/>
              <a:t>]</a:t>
            </a:r>
            <a:endParaRPr lang="ko-KR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310</c:v>
                </c:pt>
                <c:pt idx="1">
                  <c:v>342</c:v>
                </c:pt>
                <c:pt idx="2">
                  <c:v>359</c:v>
                </c:pt>
                <c:pt idx="3">
                  <c:v>359.4</c:v>
                </c:pt>
                <c:pt idx="4">
                  <c:v>366.5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56-41D3-8B24-5003B8EF6C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상위50개국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3.2808591576717033E-2"/>
                  <c:y val="-8.09088549007990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56-41D3-8B24-5003B8EF6C9A}"/>
                </c:ext>
              </c:extLst>
            </c:dLbl>
            <c:dLbl>
              <c:idx val="1"/>
              <c:layout>
                <c:manualLayout>
                  <c:x val="2.386079387397602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956-41D3-8B24-5003B8EF6C9A}"/>
                </c:ext>
              </c:extLst>
            </c:dLbl>
            <c:dLbl>
              <c:idx val="2"/>
              <c:layout>
                <c:manualLayout>
                  <c:x val="4.1756389279458038E-2"/>
                  <c:y val="3.708279677923344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56-41D3-8B24-5003B8EF6C9A}"/>
                </c:ext>
              </c:extLst>
            </c:dLbl>
            <c:dLbl>
              <c:idx val="3"/>
              <c:layout>
                <c:manualLayout>
                  <c:x val="4.47389885137050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56-41D3-8B24-5003B8EF6C9A}"/>
                </c:ext>
              </c:extLst>
            </c:dLbl>
            <c:dLbl>
              <c:idx val="4"/>
              <c:layout>
                <c:manualLayout>
                  <c:x val="4.175638927945814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56-41D3-8B24-5003B8EF6C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260</c:v>
                </c:pt>
                <c:pt idx="1">
                  <c:v>309</c:v>
                </c:pt>
                <c:pt idx="2">
                  <c:v>312.5</c:v>
                </c:pt>
                <c:pt idx="3">
                  <c:v>311.89999999999998</c:v>
                </c:pt>
                <c:pt idx="4">
                  <c:v>318.2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56-41D3-8B24-5003B8EF6C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열1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1956-41D3-8B24-5003B8EF6C9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77202480"/>
        <c:axId val="628559616"/>
        <c:axId val="0"/>
      </c:bar3DChart>
      <c:catAx>
        <c:axId val="67720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28559616"/>
        <c:crosses val="autoZero"/>
        <c:auto val="1"/>
        <c:lblAlgn val="ctr"/>
        <c:lblOffset val="100"/>
        <c:noMultiLvlLbl val="0"/>
      </c:catAx>
      <c:valAx>
        <c:axId val="62855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7720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900" dirty="0">
              <a:solidFill>
                <a:schemeClr val="bg1"/>
              </a:solidFill>
            </a:rPr>
            <a:t>이것은 우리의 사역을 다른 사역과 구분 짓는 핵심요소이다</a:t>
          </a:r>
          <a:r>
            <a:rPr lang="en-US" sz="900" dirty="0">
              <a:solidFill>
                <a:schemeClr val="bg1"/>
              </a:solidFill>
            </a:rPr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>
              <a:solidFill>
                <a:schemeClr val="bg1"/>
              </a:solidFill>
            </a:rPr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700" dirty="0">
              <a:solidFill>
                <a:schemeClr val="bg1"/>
              </a:solidFill>
            </a:rPr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700" dirty="0">
              <a:solidFill>
                <a:schemeClr val="bg1"/>
              </a:solidFill>
            </a:rPr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 custT="1"/>
      <dgm:spPr/>
      <dgm:t>
        <a:bodyPr/>
        <a:lstStyle/>
        <a:p>
          <a:r>
            <a:rPr lang="en-US" sz="1000" dirty="0">
              <a:solidFill>
                <a:schemeClr val="bg1"/>
              </a:solidFill>
            </a:rPr>
            <a:t>We</a:t>
          </a:r>
          <a:r>
            <a:rPr lang="ko-KR" sz="1000" dirty="0">
              <a:solidFill>
                <a:schemeClr val="bg1"/>
              </a:solidFill>
            </a:rPr>
            <a:t> </a:t>
          </a:r>
          <a:r>
            <a:rPr lang="en-US" sz="1000" dirty="0">
              <a:solidFill>
                <a:schemeClr val="bg1"/>
              </a:solidFill>
            </a:rPr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56323"/>
          <a:ext cx="3959021" cy="3959021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376106" y="432430"/>
          <a:ext cx="1544018" cy="15440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 dirty="0">
              <a:solidFill>
                <a:schemeClr val="bg1"/>
              </a:solidFill>
            </a:rPr>
            <a:t>이것은 우리의 사역을 다른 사역과 구분 짓는 핵심요소이다</a:t>
          </a:r>
          <a:r>
            <a:rPr lang="en-US" sz="900" kern="1200" dirty="0">
              <a:solidFill>
                <a:schemeClr val="bg1"/>
              </a:solidFill>
            </a:rPr>
            <a:t>. </a:t>
          </a:r>
        </a:p>
      </dsp:txBody>
      <dsp:txXfrm>
        <a:off x="451479" y="507803"/>
        <a:ext cx="1393272" cy="1393272"/>
      </dsp:txXfrm>
    </dsp:sp>
    <dsp:sp modelId="{1E605D44-75F4-48C9-859D-D19AC985B650}">
      <dsp:nvSpPr>
        <dsp:cNvPr id="0" name=""/>
        <dsp:cNvSpPr/>
      </dsp:nvSpPr>
      <dsp:spPr>
        <a:xfrm>
          <a:off x="2038895" y="432430"/>
          <a:ext cx="1544018" cy="15440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This is what makes our ministry distinctive!</a:t>
          </a:r>
        </a:p>
      </dsp:txBody>
      <dsp:txXfrm>
        <a:off x="2114268" y="507803"/>
        <a:ext cx="1393272" cy="1393272"/>
      </dsp:txXfrm>
    </dsp:sp>
    <dsp:sp modelId="{1B2A6CDE-329D-4820-BC7E-33F9F52B4372}">
      <dsp:nvSpPr>
        <dsp:cNvPr id="0" name=""/>
        <dsp:cNvSpPr/>
      </dsp:nvSpPr>
      <dsp:spPr>
        <a:xfrm>
          <a:off x="376106" y="2095219"/>
          <a:ext cx="1544018" cy="15440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700" kern="1200" dirty="0">
              <a:solidFill>
                <a:schemeClr val="bg1"/>
              </a:solidFill>
            </a:rPr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700" kern="1200" dirty="0">
              <a:solidFill>
                <a:schemeClr val="bg1"/>
              </a:solidFill>
            </a:rPr>
            <a:t>. </a:t>
          </a:r>
        </a:p>
      </dsp:txBody>
      <dsp:txXfrm>
        <a:off x="451479" y="2170592"/>
        <a:ext cx="1393272" cy="1393272"/>
      </dsp:txXfrm>
    </dsp:sp>
    <dsp:sp modelId="{133B2B98-6F95-4473-8DB3-081922C2E9BB}">
      <dsp:nvSpPr>
        <dsp:cNvPr id="0" name=""/>
        <dsp:cNvSpPr/>
      </dsp:nvSpPr>
      <dsp:spPr>
        <a:xfrm>
          <a:off x="2038895" y="2095219"/>
          <a:ext cx="1544018" cy="15440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We</a:t>
          </a:r>
          <a:r>
            <a:rPr lang="ko-KR" sz="1000" kern="1200" dirty="0">
              <a:solidFill>
                <a:schemeClr val="bg1"/>
              </a:solidFill>
            </a:rPr>
            <a:t> </a:t>
          </a:r>
          <a:r>
            <a:rPr lang="en-US" sz="1000" kern="1200" dirty="0">
              <a:solidFill>
                <a:schemeClr val="bg1"/>
              </a:solidFill>
            </a:rPr>
            <a:t>serve those who pay the highest price for following Jesus by listening to them and meeting their needs wherever possible.</a:t>
          </a:r>
        </a:p>
      </dsp:txBody>
      <dsp:txXfrm>
        <a:off x="2114268" y="2170592"/>
        <a:ext cx="1393272" cy="1393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F48554E-6E55-46F8-B5B5-80FF28D01C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DE2EDF1-3F49-410B-8D8F-DEB11C091F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A34E9A-F493-4C1D-8A95-6CA96085BC11}" type="datetime1">
              <a:rPr lang="ko-KR" altLang="en-US" smtClean="0">
                <a:latin typeface="+mj-ea"/>
                <a:ea typeface="+mj-ea"/>
              </a:rPr>
              <a:t>2024-02-28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DBC78DC-C87F-49D8-9462-F28246D785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FF6D6EC-E958-40D3-9794-27A6A1CE1C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374092-269C-4ACC-A602-ADC42C82CAD6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7102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8509EE28-E588-4AC5-AC3D-4BAD53BF9D14}" type="datetime1">
              <a:rPr lang="ko-KR" altLang="en-US" smtClean="0"/>
              <a:pPr/>
              <a:t>2024-02-28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D666E22B-85CA-45C7-86A8-A17C38B96A98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930070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66E22B-85CA-45C7-86A8-A17C38B96A98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92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022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353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2024-02-28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d719c114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d719c114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d719c114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d719c114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2923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d60a252021_0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d60a252021_0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d60a252021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d60a252021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d60a252021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d60a252021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26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569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00CF70A2-C0AD-4D28-B3EB-C43D221AD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3EE984A-7865-4092-9DD1-FA065CFE1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3B8F172B-7E78-455D-98E3-82DF61843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F50D9895-086D-4E52-B2BB-4B8D7993E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441336E-0F59-4E8E-A2B5-D62EDA718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27B873BD-A26D-4CB5-BED3-D95C908B8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5E2EC6-688E-4202-BA23-F29BE1145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D8709CFE-7328-4CEC-A7C8-D6C8B18D6C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3232" y="740664"/>
            <a:ext cx="4745736" cy="539496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0042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8A7506A-23D3-4E50-B632-7D75C652F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82A1112-7DAD-487B-84EF-9F2B9F4A6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52E39B3F-C08C-424B-908B-8A3E017C6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80050DD2-3323-4041-91C6-8BFA52F3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A34E2F-6A4E-4CFF-ACA1-994BA9CED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A8B9C0BE-DE84-42B6-9610-684AC81E5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C95C06E1-E8B8-4F7A-8EB7-E594AFEE6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E340614F-452E-4022-B834-FFDC63466D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81381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C9F0368A-AE83-428C-ABF7-694386AB62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46557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846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2253A4E8-5A11-4C9C-8FC8-9D78AB5D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7" name="그림 6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7D633C1-4A46-44EA-B1E7-96EA9C44C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8" name="그림 7" descr="들고 있는 꽃을 담은 그림&#10;&#10;자동 생성된 설명">
              <a:extLst>
                <a:ext uri="{FF2B5EF4-FFF2-40B4-BE49-F238E27FC236}">
                  <a16:creationId xmlns:a16="http://schemas.microsoft.com/office/drawing/2014/main" id="{89667DF8-B73B-497B-95A4-5212EE667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9" name="제목 1">
            <a:extLst>
              <a:ext uri="{FF2B5EF4-FFF2-40B4-BE49-F238E27FC236}">
                <a16:creationId xmlns:a16="http://schemas.microsoft.com/office/drawing/2014/main" id="{3EA3C8E6-EF45-4F18-A0CB-F0527540D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953000" cy="2130552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  <a:endParaRPr lang="ko-KR" altLang="en-US" spc="120" noProof="0" dirty="0">
              <a:cs typeface="Posterama" panose="020B0504020200020000" pitchFamily="34" charset="0"/>
            </a:endParaRP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50CA1F7B-7E1E-4745-8E06-38C79906E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4912"/>
            <a:ext cx="4952681" cy="341071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C027CA11-7EE7-4C3B-AF4D-F50756E4EF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86600" y="568324"/>
            <a:ext cx="4727448" cy="5715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1826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829FC3DD-D5CF-4D3A-AD62-2D9AD0EA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A543720-E70E-42D7-9835-39FDFE40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77000" y="0"/>
            <a:ext cx="5711952" cy="5071492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D5BA9D0-B4FD-4CD7-8F18-76506E972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7D2067D9-0848-4BAA-996E-BE1236E04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제목 1">
            <a:extLst>
              <a:ext uri="{FF2B5EF4-FFF2-40B4-BE49-F238E27FC236}">
                <a16:creationId xmlns:a16="http://schemas.microsoft.com/office/drawing/2014/main" id="{1B87D7AA-E59B-441F-B5EC-E9828C1ED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2301875"/>
          </a:xfrm>
        </p:spPr>
        <p:txBody>
          <a:bodyPr rtlCol="0" anchor="b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70806D6C-F8DC-4FFA-9381-5620B7391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2743201"/>
            <a:ext cx="8763001" cy="914400"/>
          </a:xfrm>
        </p:spPr>
        <p:txBody>
          <a:bodyPr rtlCol="0" anchor="t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A5095252-A020-4AA1-9BB3-013288AE3FB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17FBAD15-0D00-46EC-B530-EF6195F42D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0792" y="3886200"/>
            <a:ext cx="4087368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0F93F034-901D-43B1-89E9-6291A86787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32064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6652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62BDFDF-C29B-490D-B7E4-913596711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33B2E6-29D0-4249-A0A5-82013CE16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13AED3CD-2B31-49BC-BC04-850E0AD36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D5FE2C96-BB8F-4A14-88E4-C871D91E2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2C506E-3A15-4D88-8C7E-AE65D21F1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52D6351-AB6F-490B-97F2-D51C1478A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223" y="1066800"/>
            <a:ext cx="5367527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760311-9637-47CC-B0E7-6C8C307C6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223" y="4074784"/>
            <a:ext cx="5367526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89734E01-4E64-484E-9728-EF69422CB1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13448" y="1014984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7CA897AB-A280-4B5A-BEF5-C5D11D6535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3448" y="3511296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019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5532319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5532319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752600"/>
            <a:ext cx="5561106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666999"/>
            <a:ext cx="5561106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53361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53361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17999667-FDE9-4EC7-9EF8-E64C5DA4B1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41466" y="1757319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54466FB3-35A6-4045-8C46-5F6399D7B4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441466" y="2671718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20477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5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4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0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841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A7F5322-A9D1-4D98-A1BC-9178604AB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E70C34FA-2551-4FBC-8628-350654823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 anchor="ctr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sz="440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158CD79-85EA-4D75-A743-D3DB777D1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V="1">
            <a:off x="8194385" y="20961"/>
            <a:ext cx="3997615" cy="6816079"/>
            <a:chOff x="8059620" y="41922"/>
            <a:chExt cx="3997615" cy="6816077"/>
          </a:xfrm>
        </p:grpSpPr>
        <p:pic>
          <p:nvPicPr>
            <p:cNvPr id="9" name="그림 8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50D423CE-750A-48C7-B236-F510652FED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0" name="그림 9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F198B21E-DBB4-4FAF-85E2-0929E6BFC0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11" name="부제목 2">
            <a:extLst>
              <a:ext uri="{FF2B5EF4-FFF2-40B4-BE49-F238E27FC236}">
                <a16:creationId xmlns:a16="http://schemas.microsoft.com/office/drawing/2014/main" id="{AD9BB445-59C3-4B51-9237-1F7AC9B09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 anchor="ctr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969566B9-A8AF-4476-A32A-4AEFC46430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3816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10391AAE-35A8-4BEC-BF35-22153B1436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90488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165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1359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8695" y="1825625"/>
            <a:ext cx="5561106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199" y="1825625"/>
            <a:ext cx="5561105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645091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1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28" indent="-289228">
              <a:buClr>
                <a:schemeClr val="bg1"/>
              </a:buClr>
              <a:buSzPct val="100000"/>
              <a:buFont typeface="+mj-lt"/>
              <a:buAutoNum type="arabicPeriod"/>
              <a:defRPr sz="788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1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8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75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900" y="576263"/>
            <a:ext cx="4977777" cy="2967606"/>
          </a:xfrm>
        </p:spPr>
        <p:txBody>
          <a:bodyPr rtlCol="0" anchor="b" anchorCtr="0">
            <a:normAutofit/>
          </a:bodyPr>
          <a:lstStyle>
            <a:lvl1pPr algn="l" rtl="0">
              <a:lnSpc>
                <a:spcPts val="5800"/>
              </a:lnSpc>
              <a:defRPr/>
            </a:lvl1pPr>
          </a:lstStyle>
          <a:p>
            <a:pPr algn="l" rtl="0">
              <a:lnSpc>
                <a:spcPts val="5800"/>
              </a:lnSpc>
            </a:pPr>
            <a:r>
              <a:rPr lang="ko-KR" altLang="en-US" sz="3600"/>
              <a:t>마스터 제목 스타일 편집</a:t>
            </a:r>
            <a:endParaRPr lang="ko-KR" altLang="en-US" sz="36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900" y="3764977"/>
            <a:ext cx="4977777" cy="2192683"/>
          </a:xfrm>
        </p:spPr>
        <p:txBody>
          <a:bodyPr rtlCol="0">
            <a:normAutofit/>
          </a:bodyPr>
          <a:lstStyle>
            <a:lvl1pPr algn="l" rtl="0">
              <a:lnSpc>
                <a:spcPts val="3200"/>
              </a:lnSpc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3255867"/>
            <a:ext cx="695816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135264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62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028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269286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41414905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2744336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 descr="앉아 있는 사람을 담은 그림&#10;&#10;자동 생성된 설명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2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46" r:id="rId4"/>
    <p:sldLayoutId id="2147483734" r:id="rId5"/>
    <p:sldLayoutId id="2147483752" r:id="rId6"/>
    <p:sldLayoutId id="2147483737" r:id="rId7"/>
    <p:sldLayoutId id="2147483750" r:id="rId8"/>
    <p:sldLayoutId id="2147483745" r:id="rId9"/>
    <p:sldLayoutId id="2147483751" r:id="rId10"/>
    <p:sldLayoutId id="2147483733" r:id="rId11"/>
    <p:sldLayoutId id="2147483744" r:id="rId12"/>
    <p:sldLayoutId id="2147483736" r:id="rId13"/>
    <p:sldLayoutId id="2147483739" r:id="rId14"/>
    <p:sldLayoutId id="2147483740" r:id="rId15"/>
    <p:sldLayoutId id="2147483741" r:id="rId16"/>
    <p:sldLayoutId id="2147483753" r:id="rId17"/>
    <p:sldLayoutId id="2147483754" r:id="rId18"/>
    <p:sldLayoutId id="2147483755" r:id="rId19"/>
    <p:sldLayoutId id="2147483756" r:id="rId20"/>
    <p:sldLayoutId id="2147483758" r:id="rId21"/>
    <p:sldLayoutId id="2147483759" r:id="rId22"/>
    <p:sldLayoutId id="2147483760" r:id="rId23"/>
    <p:sldLayoutId id="2147483761" r:id="rId24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hyperlink" Target="https://www.google.com/maps/place/%EB%82%98%EC%9D%B4%EC%A7%80%EB%A6%AC%EC%95%84+932101+%EB%A7%9D%EA%B5%AC/@9.4929212,9.1267874,14z/data=!3m1!4b1!4m6!3m5!1s0x10538bbb6de80ed5:0x806168b4f1373d58!8m2!3d9.4865595!4d9.1400807!16s%2Fg%2F1ywqfv1hm?authuser=0&amp;entry=ttu" TargetMode="Externa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www.google.com/maps/place/Bokkos,+%ED%8F%89%EC%9B%90+%EB%82%98%EC%9D%B4%EC%A7%80%EB%A6%AC%EC%95%84/@9.247793,8.941219,97431m/data=!3m1!1e3!4m6!3m5!1s0x1053e64c8904cb83:0x88c82b193787ee33!8m2!3d9.1681467!4d8.9245343!16s%2Fm%2F03c05t5?authuser=0&amp;entry=ttu" TargetMode="Externa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https://saharareporters.com/2024/01/23/breaking-religious-riot-breaks-out-plateau-state-armed-men-set-ablaze-cocin-church" TargetMode="Externa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8.jpeg"/><Relationship Id="rId5" Type="http://schemas.openxmlformats.org/officeDocument/2006/relationships/image" Target="../media/image37.JP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hyperlink" Target="https://pf.kakao.com/_xhYVK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0DDE03-5881-4143-92C0-900FD2200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/>
          <a:lstStyle/>
          <a:p>
            <a:pPr algn="r"/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en-US" altLang="ko-KR" sz="2800" spc="100" dirty="0">
              <a:effectLst>
                <a:reflection blurRad="6350" stA="60000" endA="900" endPos="58000" dir="5400000" sy="-100000" algn="bl" rotWithShape="0"/>
              </a:effectLst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6726D00-6671-49B9-B158-E8FE9A305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796286"/>
            <a:ext cx="5257799" cy="918713"/>
          </a:xfrm>
        </p:spPr>
        <p:txBody>
          <a:bodyPr rtlCol="0"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tx1"/>
                </a:solidFill>
              </a:rPr>
              <a:t>2024</a:t>
            </a:r>
            <a:r>
              <a:rPr lang="ko-KR" altLang="en-US" sz="1800" dirty="0">
                <a:solidFill>
                  <a:schemeClr val="tx1"/>
                </a:solidFill>
              </a:rPr>
              <a:t>년 </a:t>
            </a:r>
            <a:r>
              <a:rPr lang="en-US" altLang="ko-KR" sz="1800" dirty="0">
                <a:solidFill>
                  <a:schemeClr val="tx1"/>
                </a:solidFill>
              </a:rPr>
              <a:t>2</a:t>
            </a:r>
            <a:r>
              <a:rPr lang="ko-KR" altLang="en-US" sz="1800" dirty="0">
                <a:solidFill>
                  <a:schemeClr val="tx1"/>
                </a:solidFill>
              </a:rPr>
              <a:t>월 </a:t>
            </a:r>
            <a:r>
              <a:rPr lang="en-US" altLang="ko-KR" sz="1800" dirty="0">
                <a:solidFill>
                  <a:schemeClr val="tx1"/>
                </a:solidFill>
              </a:rPr>
              <a:t>06</a:t>
            </a:r>
            <a:r>
              <a:rPr lang="ko-KR" altLang="en-US" sz="1800" dirty="0">
                <a:solidFill>
                  <a:schemeClr val="tx1"/>
                </a:solidFill>
              </a:rPr>
              <a:t>일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chemeClr val="tx1"/>
                </a:solidFill>
              </a:rPr>
              <a:t>화</a:t>
            </a:r>
            <a:r>
              <a:rPr lang="en-US" altLang="ko-KR" sz="1800" dirty="0">
                <a:solidFill>
                  <a:schemeClr val="tx1"/>
                </a:solidFill>
              </a:rPr>
              <a:t>) pm7:30-9:00/Zoom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tx1"/>
                </a:solidFill>
              </a:rPr>
              <a:t>회의 </a:t>
            </a:r>
            <a:r>
              <a:rPr lang="en-US" altLang="ko-KR" sz="1800" dirty="0">
                <a:solidFill>
                  <a:schemeClr val="tx1"/>
                </a:solidFill>
              </a:rPr>
              <a:t>ID 4286956103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꽃을 상자에 담는 사람">
            <a:extLst>
              <a:ext uri="{FF2B5EF4-FFF2-40B4-BE49-F238E27FC236}">
                <a16:creationId xmlns:a16="http://schemas.microsoft.com/office/drawing/2014/main" id="{49C250E6-60C6-4D98-8C94-8D2F836D8F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232" y="740664"/>
            <a:ext cx="4745736" cy="5394960"/>
          </a:xfrm>
        </p:spPr>
      </p:pic>
    </p:spTree>
    <p:extLst>
      <p:ext uri="{BB962C8B-B14F-4D97-AF65-F5344CB8AC3E}">
        <p14:creationId xmlns:p14="http://schemas.microsoft.com/office/powerpoint/2010/main" val="732293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BB7C9-365A-47FF-90E1-6016251BB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순서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6DD3DD-072F-4103-B534-27A7CD671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 fontScale="92500"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2200" dirty="0"/>
              <a:t>찬양 </a:t>
            </a:r>
            <a:r>
              <a:rPr lang="en-US" altLang="ko-KR" sz="2200" dirty="0"/>
              <a:t>5’</a:t>
            </a:r>
            <a:r>
              <a:rPr lang="ko-KR" altLang="ko-KR" sz="2200" dirty="0"/>
              <a:t> </a:t>
            </a:r>
            <a:endParaRPr lang="en-US" altLang="ko-KR" sz="22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>
                <a:solidFill>
                  <a:schemeClr val="tx1"/>
                </a:solidFill>
              </a:rPr>
              <a:t>2024 WWL </a:t>
            </a:r>
            <a:r>
              <a:rPr lang="ko-KR" altLang="en-US" sz="2200" dirty="0"/>
              <a:t>특별영상</a:t>
            </a:r>
            <a:r>
              <a:rPr lang="en-US" altLang="ko-KR" sz="2200" dirty="0"/>
              <a:t>(3‘) </a:t>
            </a:r>
            <a:endParaRPr lang="en-US" altLang="ko-KR" sz="22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기도제목 </a:t>
            </a:r>
            <a:r>
              <a:rPr lang="ko-KR" altLang="ko-KR" sz="2200" dirty="0"/>
              <a:t>나눔 </a:t>
            </a:r>
            <a:r>
              <a:rPr lang="en-US" altLang="ko-KR" sz="22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오픈도어 기도용사들을</a:t>
            </a:r>
            <a:r>
              <a:rPr lang="ko-KR" altLang="ko-KR" sz="2200" dirty="0"/>
              <a:t> 위한 기도</a:t>
            </a:r>
            <a:r>
              <a:rPr lang="en-US" altLang="ko-KR" sz="2200" dirty="0"/>
              <a:t>(30’)</a:t>
            </a:r>
            <a:endParaRPr lang="ko-KR" altLang="en-US" sz="2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개체 틀 6" descr="표지판을 들고 있는 손">
            <a:extLst>
              <a:ext uri="{FF2B5EF4-FFF2-40B4-BE49-F238E27FC236}">
                <a16:creationId xmlns:a16="http://schemas.microsoft.com/office/drawing/2014/main" id="{FBA8EE09-C66B-4072-B4E9-9DEE8394E2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813816"/>
            <a:ext cx="4617720" cy="2551176"/>
          </a:xfrm>
        </p:spPr>
      </p:pic>
      <p:pic>
        <p:nvPicPr>
          <p:cNvPr id="9" name="그림 개체 틀 8" descr="앞치마를 두르고 카메라를 향해 웃는 사람">
            <a:extLst>
              <a:ext uri="{FF2B5EF4-FFF2-40B4-BE49-F238E27FC236}">
                <a16:creationId xmlns:a16="http://schemas.microsoft.com/office/drawing/2014/main" id="{0D6D0E59-E139-4D64-A9D8-5CA5C961F9E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3465576"/>
            <a:ext cx="4617720" cy="255117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8686C7-C736-4CA1-84E6-AAAD3ABFE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2A2CC8-5849-451C-81F5-731A40CD3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2688BC-7E88-411A-A72F-BA96A981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515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BB4790-9373-45EB-B7D9-55C91980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시편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133:1~3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1D0CE80-526E-48B1-B2DA-C85E67C0F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보라 형제가 연합하여 동거함이 어찌 그리 선하고 아름다운고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머리에 있는 보배로운 기름이 수염 곧 아론의 수염에 흘러서 그의 옷깃에 내림 같고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헐몬의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이슬이 시온의 산들에 내림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같도다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거기서 여호와께서 복을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명령하셨나니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곧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영생이로다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en-US" altLang="ko-KR" sz="1400" dirty="0"/>
              <a:t>How good and pleasant it is when brothers live together in unity.</a:t>
            </a:r>
          </a:p>
          <a:p>
            <a:pPr rtl="0"/>
            <a:r>
              <a:rPr lang="zh-CN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看呢，弟兄和睦同居，是何等的善，何等的美！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1" name="그림 개체 틀 10" descr="표지판을 들고 있는 손">
            <a:extLst>
              <a:ext uri="{FF2B5EF4-FFF2-40B4-BE49-F238E27FC236}">
                <a16:creationId xmlns:a16="http://schemas.microsoft.com/office/drawing/2014/main" id="{D2E14100-F835-4C99-9055-0F12058286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740664"/>
            <a:ext cx="2798762" cy="2606040"/>
          </a:xfrm>
        </p:spPr>
      </p:pic>
      <p:pic>
        <p:nvPicPr>
          <p:cNvPr id="13" name="그림 개체 틀 12" descr="꽃을 자르는 사람">
            <a:extLst>
              <a:ext uri="{FF2B5EF4-FFF2-40B4-BE49-F238E27FC236}">
                <a16:creationId xmlns:a16="http://schemas.microsoft.com/office/drawing/2014/main" id="{A733BA33-AE5B-45E8-B9BD-9163D1AF1A8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78824" y="740664"/>
            <a:ext cx="2798762" cy="2606040"/>
          </a:xfrm>
        </p:spPr>
      </p:pic>
      <p:pic>
        <p:nvPicPr>
          <p:cNvPr id="15" name="그림 개체 틀 14" descr="꽃다발">
            <a:extLst>
              <a:ext uri="{FF2B5EF4-FFF2-40B4-BE49-F238E27FC236}">
                <a16:creationId xmlns:a16="http://schemas.microsoft.com/office/drawing/2014/main" id="{97330ACA-B8F2-4749-A572-895C6975B43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3529584"/>
            <a:ext cx="2798762" cy="2606040"/>
          </a:xfrm>
        </p:spPr>
      </p:pic>
      <p:pic>
        <p:nvPicPr>
          <p:cNvPr id="17" name="그림 개체 틀 16" descr="앞치마를 두르고 카메라를 향해 웃는 사람">
            <a:extLst>
              <a:ext uri="{FF2B5EF4-FFF2-40B4-BE49-F238E27FC236}">
                <a16:creationId xmlns:a16="http://schemas.microsoft.com/office/drawing/2014/main" id="{CE0F719B-40D6-4669-945A-BF20CF680BC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9680" y="3529584"/>
            <a:ext cx="2798762" cy="2606040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A6B911-85AC-4D51-9274-A9F47BD4C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47D7BA-5863-41A3-B873-B1DB20B8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CB87F6-DDB9-4203-B293-91A0DBC6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035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3548429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36161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3548429" cy="3289922"/>
          </a:xfrm>
        </p:spPr>
        <p:txBody>
          <a:bodyPr vert="horz" lIns="68544" tIns="34272" rIns="68544" bIns="34272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63969" y="1109256"/>
            <a:ext cx="5297396" cy="671315"/>
          </a:xfrm>
        </p:spPr>
        <p:txBody>
          <a:bodyPr>
            <a:noAutofit/>
          </a:bodyPr>
          <a:lstStyle/>
          <a:p>
            <a:r>
              <a:rPr lang="en-US" altLang="ko-KR" sz="1799" dirty="0">
                <a:solidFill>
                  <a:schemeClr val="tx1"/>
                </a:solidFill>
                <a:latin typeface="맑은 고딕" panose="020B0503020000020004" pitchFamily="50" charset="-127"/>
              </a:rPr>
              <a:t>3.2. </a:t>
            </a:r>
            <a:r>
              <a:rPr lang="ko-KR" altLang="en-US" sz="1799" dirty="0">
                <a:solidFill>
                  <a:schemeClr val="tx1"/>
                </a:solidFill>
                <a:latin typeface="맑은 고딕" panose="020B0503020000020004" pitchFamily="50" charset="-127"/>
              </a:rPr>
              <a:t>우리는 박해 받는 교회를 섬긴다</a:t>
            </a:r>
            <a:r>
              <a:rPr lang="en-US" altLang="ko-KR" sz="1799" dirty="0">
                <a:solidFill>
                  <a:schemeClr val="tx1"/>
                </a:solidFill>
                <a:latin typeface="맑은 고딕" panose="020B0503020000020004" pitchFamily="50" charset="-127"/>
              </a:rPr>
              <a:t>. 	</a:t>
            </a:r>
            <a:br>
              <a:rPr lang="en-US" altLang="ko-KR" sz="1799" dirty="0">
                <a:solidFill>
                  <a:schemeClr val="tx1"/>
                </a:solidFill>
                <a:latin typeface="맑은 고딕" panose="020B0503020000020004" pitchFamily="50" charset="-127"/>
              </a:rPr>
            </a:br>
            <a:r>
              <a:rPr lang="en-US" altLang="ko-KR" sz="1799" dirty="0">
                <a:solidFill>
                  <a:schemeClr val="tx1"/>
                </a:solidFill>
                <a:latin typeface="맑은 고딕" panose="020B0503020000020004" pitchFamily="50" charset="-127"/>
              </a:rPr>
              <a:t>    We are Persecuted Church driven.</a:t>
            </a:r>
            <a:endParaRPr lang="ko-KR" altLang="en-US" sz="1799" dirty="0">
              <a:solidFill>
                <a:schemeClr val="tx1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558" y="2583447"/>
            <a:ext cx="5221702" cy="3598684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6302625"/>
              </p:ext>
            </p:extLst>
          </p:nvPr>
        </p:nvGraphicFramePr>
        <p:xfrm>
          <a:off x="1311215" y="2156604"/>
          <a:ext cx="3959021" cy="4071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9AC834D5-8B1A-90FC-2087-69066E0EA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7E58E3D-ECD3-3934-5A8E-0BD1D11A15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46312" y="271"/>
            <a:ext cx="9698987" cy="685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76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68B5CE-22D6-A38A-C362-CBA10BB65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4154" y="405752"/>
            <a:ext cx="2171709" cy="10076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dirty="0"/>
              <a:t>2024 </a:t>
            </a:r>
            <a:br>
              <a:rPr lang="en-US" altLang="ko-KR" dirty="0"/>
            </a:br>
            <a:r>
              <a:rPr lang="en-US" altLang="ko-KR" dirty="0"/>
              <a:t>WWL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1F627E-32F6-72EE-0161-48E450B25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4154" y="1722504"/>
            <a:ext cx="2171709" cy="4239200"/>
          </a:xfrm>
        </p:spPr>
        <p:txBody>
          <a:bodyPr>
            <a:normAutofit lnSpcReduction="10000"/>
          </a:bodyPr>
          <a:lstStyle/>
          <a:p>
            <a:pPr marL="203195" indent="0" algn="ctr">
              <a:buNone/>
            </a:pPr>
            <a:r>
              <a:rPr lang="ko-KR" altLang="en-US" sz="3200" dirty="0"/>
              <a:t>박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해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지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수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와</a:t>
            </a:r>
            <a:endParaRPr lang="en-US" altLang="ko-KR" sz="3200" dirty="0"/>
          </a:p>
          <a:p>
            <a:pPr marL="203195" indent="0" algn="ctr">
              <a:buNone/>
            </a:pP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순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위</a:t>
            </a:r>
            <a:endParaRPr lang="ko-KR" altLang="en-US" dirty="0"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/>
          <a:srcRect/>
          <a:stretch/>
        </p:blipFill>
        <p:spPr>
          <a:xfrm>
            <a:off x="186137" y="137504"/>
            <a:ext cx="9824136" cy="654517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DE9930-8A55-79A2-D559-307F52E4DA8F}"/>
              </a:ext>
            </a:extLst>
          </p:cNvPr>
          <p:cNvSpPr txBox="1"/>
          <p:nvPr/>
        </p:nvSpPr>
        <p:spPr>
          <a:xfrm>
            <a:off x="3232271" y="2044221"/>
            <a:ext cx="2915080" cy="99540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ko-KR" sz="1467" dirty="0"/>
              <a:t>Top</a:t>
            </a:r>
            <a:r>
              <a:rPr lang="ko-KR" altLang="en-US" sz="1467" dirty="0"/>
              <a:t> </a:t>
            </a:r>
            <a:r>
              <a:rPr lang="en-US" altLang="ko-KR" sz="1467" dirty="0"/>
              <a:t>50</a:t>
            </a:r>
            <a:r>
              <a:rPr lang="ko-KR" altLang="en-US" sz="1467" dirty="0"/>
              <a:t> </a:t>
            </a:r>
            <a:r>
              <a:rPr lang="en-US" altLang="ko-KR" sz="1467" dirty="0"/>
              <a:t>total</a:t>
            </a:r>
            <a:r>
              <a:rPr lang="ko-KR" altLang="en-US" sz="1467" dirty="0"/>
              <a:t> </a:t>
            </a:r>
            <a:r>
              <a:rPr lang="en-US" altLang="ko-KR" sz="1467" dirty="0"/>
              <a:t>points</a:t>
            </a:r>
          </a:p>
          <a:p>
            <a:r>
              <a:rPr lang="en-US" altLang="ko-KR" sz="1467" dirty="0"/>
              <a:t>WWL 2024: 3,735</a:t>
            </a:r>
          </a:p>
          <a:p>
            <a:r>
              <a:rPr lang="en-US" altLang="ko-KR" sz="1467" dirty="0"/>
              <a:t>WWL 2023: 3,683</a:t>
            </a:r>
          </a:p>
          <a:p>
            <a:r>
              <a:rPr lang="en-US" altLang="ko-KR" sz="1467" dirty="0"/>
              <a:t>Increase 51points or 1.4%</a:t>
            </a:r>
            <a:endParaRPr lang="ko-KR" altLang="en-US" sz="1467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81797D-7689-C3D9-78B8-68E6E2369D9F}"/>
              </a:ext>
            </a:extLst>
          </p:cNvPr>
          <p:cNvSpPr txBox="1"/>
          <p:nvPr/>
        </p:nvSpPr>
        <p:spPr>
          <a:xfrm>
            <a:off x="3232269" y="3410093"/>
            <a:ext cx="2915081" cy="99540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ko-KR" sz="1467" dirty="0"/>
              <a:t>All 41 or more points</a:t>
            </a:r>
          </a:p>
          <a:p>
            <a:r>
              <a:rPr lang="en-US" altLang="ko-KR" sz="1467" dirty="0"/>
              <a:t>WWL 2024: 5,267</a:t>
            </a:r>
          </a:p>
          <a:p>
            <a:r>
              <a:rPr lang="en-US" altLang="ko-KR" sz="1467" dirty="0"/>
              <a:t>WWL 2023: 5,106</a:t>
            </a:r>
          </a:p>
          <a:p>
            <a:r>
              <a:rPr lang="en-US" altLang="ko-KR" sz="1467" dirty="0"/>
              <a:t>Increase: 161points or 3.2%</a:t>
            </a:r>
            <a:endParaRPr lang="ko-KR" altLang="en-US" sz="1467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68B5CE-22D6-A38A-C362-CBA10BB65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4154" y="405752"/>
            <a:ext cx="2171709" cy="10076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dirty="0"/>
              <a:t>2024 </a:t>
            </a:r>
            <a:br>
              <a:rPr lang="en-US" altLang="ko-KR" dirty="0"/>
            </a:br>
            <a:r>
              <a:rPr lang="en-US" altLang="ko-KR" dirty="0"/>
              <a:t>WWL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1F627E-32F6-72EE-0161-48E450B25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4154" y="1722504"/>
            <a:ext cx="2171709" cy="4239200"/>
          </a:xfrm>
        </p:spPr>
        <p:txBody>
          <a:bodyPr>
            <a:normAutofit lnSpcReduction="10000"/>
          </a:bodyPr>
          <a:lstStyle/>
          <a:p>
            <a:pPr marL="203195" indent="0" algn="ctr">
              <a:buNone/>
            </a:pPr>
            <a:r>
              <a:rPr lang="ko-KR" altLang="en-US" sz="3200" dirty="0"/>
              <a:t>박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해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지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수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와</a:t>
            </a:r>
            <a:endParaRPr lang="en-US" altLang="ko-KR" sz="3200" dirty="0"/>
          </a:p>
          <a:p>
            <a:pPr marL="203195" indent="0" algn="ctr">
              <a:buNone/>
            </a:pP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순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위</a:t>
            </a:r>
            <a:endParaRPr lang="ko-KR" altLang="en-US" dirty="0"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/>
          <a:srcRect/>
          <a:stretch/>
        </p:blipFill>
        <p:spPr>
          <a:xfrm>
            <a:off x="186138" y="405752"/>
            <a:ext cx="9833303" cy="4885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6307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3667" y="6156000"/>
            <a:ext cx="2188299" cy="555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 descr="텍스트, 폰트이(가) 표시된 사진&#10;&#10;자동 생성된 설명">
            <a:extLst>
              <a:ext uri="{FF2B5EF4-FFF2-40B4-BE49-F238E27FC236}">
                <a16:creationId xmlns:a16="http://schemas.microsoft.com/office/drawing/2014/main" id="{AA544670-DC14-0C4C-D595-F542439DB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92944"/>
            <a:ext cx="12192000" cy="40721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>
              <a:buClr>
                <a:schemeClr val="dk1"/>
              </a:buClr>
              <a:buSzPct val="39285"/>
            </a:pPr>
            <a:r>
              <a:rPr lang="ko" dirty="0">
                <a:solidFill>
                  <a:srgbClr val="3F2175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박해 상황의 지속</a:t>
            </a:r>
            <a:endParaRPr dirty="0">
              <a:solidFill>
                <a:srgbClr val="3F2175"/>
              </a:solidFill>
              <a:latin typeface="NanumGothicExtraBold"/>
              <a:ea typeface="NanumGothicExtraBold"/>
              <a:cs typeface="NanumGothicExtraBold"/>
              <a:sym typeface="NanumGothicExtraBold"/>
            </a:endParaRPr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5552063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ko" altLang="en-US" sz="2133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전세계 </a:t>
            </a:r>
            <a:r>
              <a:rPr lang="en-US" altLang="ko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3</a:t>
            </a:r>
            <a:r>
              <a:rPr lang="ko" altLang="en-US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억 </a:t>
            </a:r>
            <a:r>
              <a:rPr lang="en-US" altLang="ko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6</a:t>
            </a:r>
            <a:r>
              <a:rPr lang="ko" altLang="en-US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천</a:t>
            </a:r>
            <a:r>
              <a:rPr lang="en-US" altLang="ko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 5</a:t>
            </a:r>
            <a:r>
              <a:rPr lang="ko-KR" altLang="en-US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백</a:t>
            </a:r>
            <a:r>
              <a:rPr lang="ko" altLang="en-US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만 명 이상</a:t>
            </a:r>
            <a:r>
              <a:rPr lang="en-US" altLang="ko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(366,554,100)</a:t>
            </a:r>
            <a:r>
              <a:rPr lang="ko" altLang="en-US" sz="2133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이 높은 수준의 박해와 차별을 받고 있다</a:t>
            </a:r>
            <a:r>
              <a:rPr lang="en-US" altLang="ko" sz="2133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.</a:t>
            </a:r>
          </a:p>
          <a:p>
            <a:pPr marL="0" indent="0">
              <a:spcBef>
                <a:spcPts val="1600"/>
              </a:spcBef>
              <a:buNone/>
            </a:pPr>
            <a:endParaRPr sz="1867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indent="-397923">
              <a:lnSpc>
                <a:spcPct val="150000"/>
              </a:lnSpc>
              <a:spcBef>
                <a:spcPts val="1600"/>
              </a:spcBef>
              <a:buClr>
                <a:srgbClr val="434343"/>
              </a:buClr>
              <a:buSzPts val="1100"/>
              <a:buFont typeface="Nanum Gothic"/>
              <a:buChar char="●"/>
            </a:pPr>
            <a:r>
              <a:rPr lang="ko" altLang="en-US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전세계 기독교인 </a:t>
            </a:r>
            <a:r>
              <a:rPr lang="en-US" altLang="ko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7</a:t>
            </a:r>
            <a:r>
              <a:rPr lang="ko" altLang="en-US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 중 </a:t>
            </a:r>
            <a:r>
              <a:rPr lang="en-US" altLang="ko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1</a:t>
            </a:r>
            <a:r>
              <a:rPr lang="ko" altLang="en-US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명이 박해 국가에 살고 있다</a:t>
            </a:r>
            <a:r>
              <a:rPr lang="en-US" altLang="ko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.</a:t>
            </a:r>
            <a:r>
              <a:rPr lang="en-GB" altLang="ko-KR" sz="1867" b="1" kern="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sz="1867" b="1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lvl="1" indent="-397923">
              <a:lnSpc>
                <a:spcPct val="150000"/>
              </a:lnSpc>
              <a:buClr>
                <a:srgbClr val="434343"/>
              </a:buClr>
              <a:buSzPts val="1100"/>
              <a:buFont typeface="Nanum Gothic"/>
              <a:buChar char="○"/>
            </a:pP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아시아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5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 중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2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</a:t>
            </a:r>
            <a:endParaRPr sz="1600" b="1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lvl="1" indent="-397923">
              <a:lnSpc>
                <a:spcPct val="150000"/>
              </a:lnSpc>
              <a:buClr>
                <a:srgbClr val="434343"/>
              </a:buClr>
              <a:buSzPts val="1100"/>
              <a:buFont typeface="Nanum Gothic"/>
              <a:buChar char="○"/>
            </a:pP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아프리카의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5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 중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1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</a:t>
            </a:r>
            <a:endParaRPr sz="1600" b="1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lvl="1" indent="-397923">
              <a:lnSpc>
                <a:spcPct val="150000"/>
              </a:lnSpc>
              <a:buClr>
                <a:srgbClr val="434343"/>
              </a:buClr>
              <a:buSzPts val="1100"/>
              <a:buFont typeface="Nanum Gothic"/>
              <a:buChar char="○"/>
            </a:pP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라틴 아메리카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16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 중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1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</a:t>
            </a:r>
            <a:endParaRPr sz="1600" b="1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3667" y="6156000"/>
            <a:ext cx="2188299" cy="555867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/>
          <p:nvPr/>
        </p:nvSpPr>
        <p:spPr>
          <a:xfrm rot="10800000" flipH="1">
            <a:off x="4295955" y="998465"/>
            <a:ext cx="7896278" cy="191202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3" name="Google Shape;93;p18"/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aphicFrame>
        <p:nvGraphicFramePr>
          <p:cNvPr id="4" name="차트 3">
            <a:extLst>
              <a:ext uri="{FF2B5EF4-FFF2-40B4-BE49-F238E27FC236}">
                <a16:creationId xmlns:a16="http://schemas.microsoft.com/office/drawing/2014/main" id="{631A26E4-E769-90FB-48CC-2E4F747094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756586"/>
              </p:ext>
            </p:extLst>
          </p:nvPr>
        </p:nvGraphicFramePr>
        <p:xfrm>
          <a:off x="6224341" y="1673755"/>
          <a:ext cx="5677375" cy="4185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ko" dirty="0">
                <a:solidFill>
                  <a:srgbClr val="3F2175"/>
                </a:solidFill>
                <a:latin typeface="Inter Black"/>
                <a:ea typeface="Inter Black"/>
                <a:cs typeface="Inter Black"/>
                <a:sym typeface="Inter Black"/>
              </a:rPr>
              <a:t>202</a:t>
            </a:r>
            <a:r>
              <a:rPr lang="en-US" altLang="ko" dirty="0">
                <a:solidFill>
                  <a:srgbClr val="3F2175"/>
                </a:solidFill>
                <a:latin typeface="Inter Black"/>
                <a:ea typeface="Inter Black"/>
                <a:cs typeface="Inter Black"/>
                <a:sym typeface="Inter Black"/>
              </a:rPr>
              <a:t>4</a:t>
            </a:r>
            <a:r>
              <a:rPr lang="ko" dirty="0">
                <a:solidFill>
                  <a:srgbClr val="3F2175"/>
                </a:solidFill>
                <a:latin typeface="Inter Black"/>
                <a:ea typeface="Inter Black"/>
                <a:cs typeface="Inter Black"/>
                <a:sym typeface="Inter Black"/>
              </a:rPr>
              <a:t> WWL </a:t>
            </a:r>
            <a:r>
              <a:rPr lang="ko" dirty="0">
                <a:solidFill>
                  <a:srgbClr val="3F2175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폭력관련 통계보고</a:t>
            </a:r>
            <a:endParaRPr dirty="0">
              <a:solidFill>
                <a:srgbClr val="3F2175"/>
              </a:solidFill>
              <a:latin typeface="NanumGothicExtraBold"/>
              <a:ea typeface="NanumGothicExtraBold"/>
              <a:cs typeface="NanumGothicExtraBold"/>
              <a:sym typeface="NanumGothicExtraBold"/>
            </a:endParaRPr>
          </a:p>
        </p:txBody>
      </p:sp>
      <p:pic>
        <p:nvPicPr>
          <p:cNvPr id="148" name="Google Shape;14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3667" y="6156000"/>
            <a:ext cx="2188299" cy="55586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9" name="Google Shape;149;p23"/>
          <p:cNvGraphicFramePr/>
          <p:nvPr/>
        </p:nvGraphicFramePr>
        <p:xfrm>
          <a:off x="373600" y="1481103"/>
          <a:ext cx="11543390" cy="504739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07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1179">
                  <a:extLst>
                    <a:ext uri="{9D8B030D-6E8A-4147-A177-3AD203B41FA5}">
                      <a16:colId xmlns:a16="http://schemas.microsoft.com/office/drawing/2014/main" val="642872865"/>
                    </a:ext>
                  </a:extLst>
                </a:gridCol>
                <a:gridCol w="92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54789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err="1"/>
                        <a:t>Questions</a:t>
                      </a:r>
                      <a:r>
                        <a:rPr lang="ko" sz="1300" b="1" dirty="0"/>
                        <a:t> Block 6 </a:t>
                      </a:r>
                      <a:r>
                        <a:rPr lang="ko" sz="1300" b="1" err="1"/>
                        <a:t>Violence</a:t>
                      </a:r>
                      <a:endParaRPr sz="1300" b="1" err="1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/>
                        <a:t>WWL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/>
                        <a:t>2024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2023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2022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2021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2020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2019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2018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2017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2016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015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200" b="1" dirty="0"/>
                        <a:t>6.1</a:t>
                      </a:r>
                      <a:r>
                        <a:rPr lang="en-US" altLang="ko" sz="1200" b="1" dirty="0"/>
                        <a:t> </a:t>
                      </a:r>
                      <a:r>
                        <a:rPr lang="ko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신앙을 이유로 살해된 기독교인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r>
                        <a:rPr lang="en-US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,</a:t>
                      </a: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998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 dirty="0"/>
                        <a:t>5,621</a:t>
                      </a:r>
                      <a:endParaRPr sz="11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5,898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4,761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2,983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4,305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3,066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1,207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7,106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48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200" b="1" dirty="0"/>
                        <a:t>6.2</a:t>
                      </a:r>
                      <a:r>
                        <a:rPr lang="en-US" altLang="ko" sz="1200" b="1" dirty="0"/>
                        <a:t> </a:t>
                      </a:r>
                      <a:r>
                        <a:rPr lang="ko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공격받은 교회 및 기독교 관련 건물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14</a:t>
                      </a:r>
                      <a:r>
                        <a:rPr lang="en-US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,</a:t>
                      </a: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766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 dirty="0"/>
                        <a:t>2,110</a:t>
                      </a:r>
                      <a:endParaRPr sz="11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5,110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4,488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9,488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1,847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793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1,329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2,425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200" b="1" dirty="0"/>
                        <a:t>6</a:t>
                      </a:r>
                      <a:r>
                        <a:rPr lang="en-US" altLang="ko" sz="1200" b="1" dirty="0"/>
                        <a:t>-</a:t>
                      </a:r>
                      <a:r>
                        <a:rPr lang="ko" sz="1200" b="1" dirty="0"/>
                        <a:t>3</a:t>
                      </a:r>
                      <a:r>
                        <a:rPr lang="en-US" altLang="ko" sz="1200" b="1" dirty="0"/>
                        <a:t>,</a:t>
                      </a:r>
                      <a:r>
                        <a:rPr lang="ko" sz="1200" b="1" dirty="0"/>
                        <a:t>4</a:t>
                      </a:r>
                      <a:r>
                        <a:rPr lang="en-US" altLang="ko" sz="1200" b="1" dirty="0"/>
                        <a:t> </a:t>
                      </a:r>
                      <a:r>
                        <a:rPr lang="ko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재판 없이 구금, 체포, 선고, 투옥된 기독교인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4,125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 dirty="0"/>
                        <a:t>4,542</a:t>
                      </a:r>
                      <a:endParaRPr sz="11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6,175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4,277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4,811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3,150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1,905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841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200" b="1" dirty="0"/>
                        <a:t>6.5</a:t>
                      </a:r>
                      <a:r>
                        <a:rPr lang="en-US" altLang="ko" sz="1200" b="1" dirty="0"/>
                        <a:t> </a:t>
                      </a:r>
                      <a:r>
                        <a:rPr lang="ko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납치된 기독교인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3,906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 dirty="0"/>
                        <a:t>5,259</a:t>
                      </a:r>
                      <a:endParaRPr sz="11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3,829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1,710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1,052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6-6,7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기독교인이 강간 또는 기타 성희롱을 당하거나 비기독교인과 결혼을 강요당한 경우</a:t>
                      </a:r>
                      <a:endParaRPr sz="1200" b="1" dirty="0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3,231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2,843</a:t>
                      </a:r>
                      <a:endParaRPr sz="1200" b="1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1996830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6-8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기타 신체적 또는 정신적 학대</a:t>
                      </a:r>
                      <a:r>
                        <a:rPr lang="en-US" altLang="ko-KR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(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구타 및 살해 위협 포함</a:t>
                      </a:r>
                      <a:r>
                        <a:rPr lang="en-US" altLang="ko-KR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)</a:t>
                      </a:r>
                      <a:r>
                        <a:rPr lang="ko-KR" altLang="en-US" sz="1200" b="1" err="1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를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 당한 기독교인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42,849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29,411</a:t>
                      </a:r>
                      <a:endParaRPr sz="1200" b="1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389684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6-9,10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공격받은 기독교인의 주택</a:t>
                      </a:r>
                      <a:r>
                        <a:rPr lang="en-US" altLang="ko-KR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,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상점</a:t>
                      </a:r>
                      <a:r>
                        <a:rPr lang="en-US" altLang="ko-KR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,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사업체 또는 기타 재산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27,171</a:t>
                      </a:r>
                      <a:endParaRPr lang="ko-KR" altLang="ko-KR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6,757</a:t>
                      </a:r>
                      <a:endParaRPr sz="1200" b="1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8574041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6-11,12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강제로 집을 떠나 국내로 숨거나 출국해야 하는 기독교인들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295,120</a:t>
                      </a:r>
                      <a:endParaRPr lang="ko-KR" altLang="ko-KR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139,307</a:t>
                      </a:r>
                      <a:endParaRPr sz="1200" b="1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578675"/>
                  </a:ext>
                </a:extLst>
              </a:tr>
            </a:tbl>
          </a:graphicData>
        </a:graphic>
      </p:graphicFrame>
      <p:sp>
        <p:nvSpPr>
          <p:cNvPr id="151" name="Google Shape;151;p23"/>
          <p:cNvSpPr/>
          <p:nvPr/>
        </p:nvSpPr>
        <p:spPr>
          <a:xfrm rot="10800000" flipH="1">
            <a:off x="7090913" y="998467"/>
            <a:ext cx="510122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2" name="Google Shape;152;p23"/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ECF4F6-296A-37D3-950C-BB2CFFE97797}"/>
              </a:ext>
            </a:extLst>
          </p:cNvPr>
          <p:cNvSpPr txBox="1"/>
          <p:nvPr/>
        </p:nvSpPr>
        <p:spPr>
          <a:xfrm>
            <a:off x="5555149" y="4360341"/>
            <a:ext cx="6361837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dirty="0"/>
              <a:t>6.1 </a:t>
            </a:r>
            <a:r>
              <a:rPr lang="ko-KR" altLang="en-US" sz="1200" dirty="0"/>
              <a:t>나이지리아에서 신앙 때문에 살해당하는 기독교인</a:t>
            </a:r>
            <a:r>
              <a:rPr lang="en-US" altLang="ko-KR" sz="1200" dirty="0"/>
              <a:t>[4,606</a:t>
            </a:r>
            <a:r>
              <a:rPr lang="ko-KR" altLang="en-US" sz="1200" dirty="0"/>
              <a:t>명</a:t>
            </a:r>
            <a:r>
              <a:rPr lang="en-US" altLang="ko-KR" sz="1200" dirty="0"/>
              <a:t>]</a:t>
            </a:r>
            <a:r>
              <a:rPr lang="ko-KR" altLang="en-US" sz="1200" dirty="0"/>
              <a:t>이 줄어들었기 때문</a:t>
            </a:r>
            <a:r>
              <a:rPr lang="en-US" altLang="ko-KR" sz="1200" dirty="0"/>
              <a:t>. 2023</a:t>
            </a:r>
            <a:r>
              <a:rPr lang="ko-KR" altLang="en-US" sz="1200" dirty="0"/>
              <a:t>년 </a:t>
            </a:r>
            <a:r>
              <a:rPr lang="en-US" altLang="ko-KR" sz="1200" dirty="0"/>
              <a:t>2</a:t>
            </a:r>
            <a:r>
              <a:rPr lang="ko-KR" altLang="en-US" sz="1200" dirty="0"/>
              <a:t>월과 </a:t>
            </a:r>
            <a:r>
              <a:rPr lang="en-US" altLang="ko-KR" sz="1200" dirty="0"/>
              <a:t>3</a:t>
            </a:r>
            <a:r>
              <a:rPr lang="ko-KR" altLang="en-US" sz="1200" dirty="0"/>
              <a:t>월에 선거기간 동안 기독교인에 대한 공격이 눈에 띄게 감소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안타깝게도 반군들은 선거가 끝난 후 다시 예전 수준으로 폭력을 행사함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A65EB3-61E8-C56E-AF05-DE82C53A92C9}"/>
              </a:ext>
            </a:extLst>
          </p:cNvPr>
          <p:cNvSpPr txBox="1"/>
          <p:nvPr/>
        </p:nvSpPr>
        <p:spPr>
          <a:xfrm>
            <a:off x="5555149" y="4997759"/>
            <a:ext cx="6361837" cy="861774"/>
          </a:xfrm>
          <a:prstGeom prst="rect">
            <a:avLst/>
          </a:prstGeom>
          <a:solidFill>
            <a:srgbClr val="FFC000"/>
          </a:solidFill>
        </p:spPr>
        <p:txBody>
          <a:bodyPr wrap="square" lIns="121920" tIns="60960" rIns="121920" bIns="60960" rtlCol="0" anchor="t">
            <a:spAutoFit/>
          </a:bodyPr>
          <a:lstStyle/>
          <a:p>
            <a:pPr algn="just"/>
            <a:r>
              <a:rPr lang="en-US" altLang="ko-KR" sz="1200" dirty="0"/>
              <a:t>6.2 </a:t>
            </a:r>
            <a:r>
              <a:rPr lang="ko-KR" altLang="en-US" sz="1200" dirty="0"/>
              <a:t>보고서에 따르면 </a:t>
            </a:r>
            <a:r>
              <a:rPr lang="en-US" altLang="ko-KR" sz="1200" dirty="0"/>
              <a:t>2023</a:t>
            </a:r>
            <a:r>
              <a:rPr lang="ko-KR" altLang="en-US" sz="1200" dirty="0"/>
              <a:t>년에 비해 공격받은 교회 수가 매우 큰 폭으로 증가했다</a:t>
            </a:r>
            <a:r>
              <a:rPr lang="en-US" altLang="ko-KR" sz="1200" dirty="0"/>
              <a:t>. </a:t>
            </a:r>
            <a:r>
              <a:rPr lang="ko-KR" altLang="en-US" sz="1200" dirty="0"/>
              <a:t>특히 중국</a:t>
            </a:r>
            <a:r>
              <a:rPr lang="en-US" altLang="ko-KR" sz="1200" dirty="0"/>
              <a:t>, </a:t>
            </a:r>
            <a:r>
              <a:rPr lang="ko-KR" altLang="en-US" sz="1200" dirty="0"/>
              <a:t>인도</a:t>
            </a:r>
            <a:r>
              <a:rPr lang="en-US" altLang="ko-KR" sz="1200" dirty="0"/>
              <a:t>, </a:t>
            </a:r>
            <a:r>
              <a:rPr lang="ko-KR" altLang="en-US" sz="1200" dirty="0"/>
              <a:t>나이지리아</a:t>
            </a:r>
            <a:r>
              <a:rPr lang="en-US" altLang="ko-KR" sz="1200" dirty="0"/>
              <a:t>, </a:t>
            </a:r>
            <a:r>
              <a:rPr lang="ko-KR" altLang="en-US" sz="1200" dirty="0"/>
              <a:t>니카라과</a:t>
            </a:r>
            <a:r>
              <a:rPr lang="en-US" altLang="ko-KR" sz="1200" dirty="0"/>
              <a:t>, </a:t>
            </a:r>
            <a:r>
              <a:rPr lang="ko-KR" altLang="en-US" sz="1200" dirty="0"/>
              <a:t>에티오피아의 공격 건수가 증가에 큰 영향을 미쳤다</a:t>
            </a:r>
            <a:r>
              <a:rPr lang="en-US" altLang="ko-KR" sz="1200" dirty="0"/>
              <a:t>. </a:t>
            </a:r>
            <a:r>
              <a:rPr lang="ko-KR" altLang="en-US" sz="1200" dirty="0"/>
              <a:t>공격받은 건물의 수 이면에는 많은 교회 공동체의 공포와 불안이 숨겨져 있다</a:t>
            </a:r>
            <a:r>
              <a:rPr lang="en-US" altLang="ko-KR" sz="1200" dirty="0"/>
              <a:t>. </a:t>
            </a:r>
            <a:r>
              <a:rPr lang="ko-KR" altLang="en-US" sz="1200" dirty="0"/>
              <a:t>이러한 공격은 기독교인들이 강제로 쫓겨나지 않더라도 교회 공동체의 붕괴로 이어질 수 있다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86C27B-102F-8060-A627-407E8392E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430F1B7-8463-45B2-3A66-8A5FDEB397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 descr="텍스트, 지도, 아틀라스이(가) 표시된 사진&#10;&#10;자동 생성된 설명">
            <a:extLst>
              <a:ext uri="{FF2B5EF4-FFF2-40B4-BE49-F238E27FC236}">
                <a16:creationId xmlns:a16="http://schemas.microsoft.com/office/drawing/2014/main" id="{1E7BD056-23CA-8658-247A-33533436A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00" y="593367"/>
            <a:ext cx="11360800" cy="562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1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(30')</a:t>
            </a:r>
            <a:endParaRPr lang="ko-KR" sz="3600" dirty="0"/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>
            <a:normAutofit/>
          </a:bodyPr>
          <a:lstStyle/>
          <a:p>
            <a:pPr rtl="0"/>
            <a:r>
              <a:rPr lang="en-US" altLang="ko-KR" sz="2200" dirty="0"/>
              <a:t>Prayer for Persecuted Church</a:t>
            </a:r>
            <a:endParaRPr lang="ko-KR" altLang="en-US" sz="2200" dirty="0"/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232" r="30233" b="1"/>
          <a:stretch/>
        </p:blipFill>
        <p:spPr>
          <a:xfrm>
            <a:off x="713232" y="740664"/>
            <a:ext cx="4745736" cy="5394960"/>
          </a:xfrm>
          <a:noFill/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55962" y="2678696"/>
            <a:ext cx="4770212" cy="2359753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216" y="5645966"/>
            <a:ext cx="7648100" cy="11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816789-ADED-FE04-20C2-A4D6824B7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564" y="658332"/>
            <a:ext cx="10132981" cy="564879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ko-KR" altLang="ko-KR" sz="3200" b="1" kern="100" dirty="0">
                <a:latin typeface="맑은 고딕"/>
                <a:ea typeface="맑은 고딕"/>
                <a:cs typeface="Times New Roman"/>
              </a:rPr>
              <a:t>나이지리아</a:t>
            </a:r>
            <a:r>
              <a:rPr lang="en-US" altLang="ko-KR" sz="3200" b="1" kern="100" dirty="0">
                <a:latin typeface="맑은 고딕"/>
                <a:ea typeface="맑은 고딕"/>
                <a:cs typeface="Times New Roman"/>
              </a:rPr>
              <a:t> </a:t>
            </a:r>
            <a:r>
              <a:rPr lang="ko-KR" altLang="en-US" sz="3200" b="1" kern="100" dirty="0">
                <a:latin typeface="맑은 고딕"/>
                <a:ea typeface="맑은 고딕"/>
                <a:cs typeface="Times New Roman"/>
              </a:rPr>
              <a:t>성탄절 총격으로 </a:t>
            </a:r>
            <a:r>
              <a:rPr lang="en-US" altLang="ko-KR" sz="3200" b="1" kern="100" dirty="0">
                <a:latin typeface="맑은 고딕"/>
                <a:ea typeface="맑은 고딕"/>
                <a:cs typeface="Times New Roman"/>
              </a:rPr>
              <a:t>113</a:t>
            </a:r>
            <a:r>
              <a:rPr lang="ko-KR" altLang="en-US" sz="3200" b="1" kern="100" dirty="0">
                <a:latin typeface="맑은 고딕"/>
                <a:ea typeface="맑은 고딕"/>
                <a:cs typeface="Times New Roman"/>
              </a:rPr>
              <a:t>명 사망</a:t>
            </a:r>
            <a:r>
              <a:rPr lang="en-US" altLang="ko-KR" sz="1333" b="1" kern="100" dirty="0">
                <a:latin typeface="맑은 고딕"/>
                <a:ea typeface="맑은 고딕"/>
                <a:cs typeface="Times New Roman"/>
              </a:rPr>
              <a:t>_2023.12.</a:t>
            </a:r>
            <a:r>
              <a:rPr lang="en-US" altLang="ko-KR" sz="1333" b="1" kern="100" dirty="0">
                <a:cs typeface="Times New Roman"/>
              </a:rPr>
              <a:t>26</a:t>
            </a:r>
            <a:r>
              <a:rPr lang="en-US" altLang="ko-KR" sz="1333" b="1" kern="100" dirty="0">
                <a:latin typeface="맑은 고딕"/>
                <a:ea typeface="맑은 고딕"/>
                <a:cs typeface="Times New Roman"/>
              </a:rPr>
              <a:t> </a:t>
            </a:r>
            <a:endParaRPr lang="ko-KR" altLang="en-US" sz="1333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FBEDBD6-85CC-FD75-61DA-0E401C2791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7564" y="1612842"/>
            <a:ext cx="5393260" cy="564879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ko-KR" altLang="en-US" sz="1467" kern="100" dirty="0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나이지리아 </a:t>
            </a:r>
            <a:r>
              <a:rPr lang="ko-KR" altLang="en-US" sz="1467" kern="100" dirty="0" err="1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플라토</a:t>
            </a:r>
            <a:r>
              <a:rPr lang="ko-KR" altLang="en-US" sz="1467" kern="100" dirty="0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 주에서 기독교인이 대다수인 마을에 총격범들에 의해 최소 </a:t>
            </a:r>
            <a:r>
              <a:rPr lang="en-US" altLang="ko-KR" sz="1467" kern="100" dirty="0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113</a:t>
            </a:r>
            <a:r>
              <a:rPr lang="ko-KR" altLang="en-US" sz="1467" kern="100" dirty="0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명이 살해됐다</a:t>
            </a:r>
            <a:r>
              <a:rPr lang="en-US" altLang="ko-KR" sz="1467" kern="100" dirty="0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.</a:t>
            </a:r>
            <a:endParaRPr lang="ko-KR" altLang="en-US" sz="1467" dirty="0">
              <a:solidFill>
                <a:schemeClr val="tx1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1F03548-FA0C-ECCB-6B02-6674FDA4FE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7564" y="2606740"/>
            <a:ext cx="5008365" cy="3414549"/>
          </a:xfrm>
        </p:spPr>
        <p:txBody>
          <a:bodyPr vert="horz" lIns="68580" tIns="34291" rIns="68580" bIns="34291" rtlCol="0" anchor="t">
            <a:noAutofit/>
          </a:bodyPr>
          <a:lstStyle/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잘 조직된 공격은 크리스마스 </a:t>
            </a:r>
            <a:r>
              <a:rPr lang="ko-KR" altLang="en-US" sz="1000" kern="100" dirty="0" err="1">
                <a:latin typeface="맑은 고딕"/>
                <a:ea typeface="맑은 고딕"/>
                <a:cs typeface="Times New Roman"/>
              </a:rPr>
              <a:t>이브에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 시작되어 월요일 새벽까지 계속되었습니다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공격자들의 신원과 동기는 정확히 알려지지 않고 있지만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기독교인을 향한 폭력은 나이지리아에서 흔히 볼 수 있는 현실입니다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. 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 err="1">
                <a:latin typeface="맑은 고딕"/>
                <a:ea typeface="맑은 고딕"/>
                <a:cs typeface="Times New Roman"/>
              </a:rPr>
              <a:t>플라토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 주 보코스의 지방 정부 수장인 먼데이 </a:t>
            </a:r>
            <a:r>
              <a:rPr lang="ko-KR" altLang="en-US" sz="1000" kern="100" dirty="0" err="1">
                <a:latin typeface="맑은 고딕"/>
                <a:ea typeface="맑은 고딕"/>
                <a:cs typeface="Times New Roman"/>
              </a:rPr>
              <a:t>카사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(Monday </a:t>
            </a:r>
            <a:r>
              <a:rPr lang="en-US" altLang="ko-KR" sz="1000" kern="100" dirty="0" err="1">
                <a:latin typeface="맑은 고딕"/>
                <a:ea typeface="맑은 고딕"/>
                <a:cs typeface="Times New Roman"/>
              </a:rPr>
              <a:t>Kassah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)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는 이 지역의 최소 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20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개 마을을 겨냥한 이번 공격으로 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300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명 이상이 부상당했다고 전했습니다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. (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알자지라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). 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사랑하는 가족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지역 교회와 함께 평화로운 성탄절을 보내려던 많은 동료 기독교인들이 다시 한 번 잔인한 공격을 당한 것은 비극적인 일입니다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. </a:t>
            </a:r>
            <a:endParaRPr lang="en-US" altLang="ko-KR" sz="1000" kern="100" dirty="0">
              <a:cs typeface="Times New Roman" panose="02020603050405020304" pitchFamily="18" charset="0"/>
            </a:endParaRP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목숨을 걸고 대학살을 피할 수 있었던 사람들은 이제 삶의 터전을 잃고 트라우마에 시달리며 슬픔에 잠겨 있습니다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. </a:t>
            </a:r>
            <a:endParaRPr lang="en-US" altLang="ko-KR" sz="1000" kern="100" dirty="0">
              <a:cs typeface="Times New Roman" panose="02020603050405020304" pitchFamily="18" charset="0"/>
            </a:endParaRP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우리는 이러한 상황 속에서 형제들이 주님의 풍성한 은혜를 경험할 수 있도록 간절히 기도해야 합니다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."</a:t>
            </a:r>
            <a:endParaRPr lang="ko-KR" altLang="ko-KR" sz="1000" kern="100" dirty="0">
              <a:latin typeface="맑은 고딕"/>
              <a:ea typeface="맑은 고딕"/>
              <a:cs typeface="Times New Roman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93394D4-718D-1E3F-F00B-6F2C1F203ED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80335" y="4650554"/>
            <a:ext cx="5008365" cy="1724125"/>
          </a:xfrm>
        </p:spPr>
        <p:txBody>
          <a:bodyPr spcFirstLastPara="1" vert="horz" wrap="square" lIns="68580" tIns="34291" rIns="68580" bIns="34291" rtlCol="0" anchor="t" anchorCtr="0">
            <a:noAutofit/>
          </a:bodyPr>
          <a:lstStyle/>
          <a:p>
            <a:pPr marL="160016" indent="-160016"/>
            <a:r>
              <a:rPr lang="ko-KR" altLang="en-US" sz="1000" dirty="0"/>
              <a:t>이번 테러로 사랑하는 가족을 잃고 슬퍼하는 모든 이들에게 하나님의 위로가 임하도록 기도해주세요</a:t>
            </a:r>
            <a:r>
              <a:rPr lang="en-US" altLang="ko-KR" sz="1000" dirty="0"/>
              <a:t>.</a:t>
            </a:r>
          </a:p>
          <a:p>
            <a:pPr marL="160016" indent="-160016"/>
            <a:r>
              <a:rPr lang="ko-KR" altLang="en-US" sz="1000" dirty="0"/>
              <a:t>이재민이 된 모든 이들에게 하나님의 공급하심이 적절하게 이루어 지도록 기도해주세요</a:t>
            </a:r>
            <a:r>
              <a:rPr lang="en-US" altLang="ko-KR" sz="1000" dirty="0"/>
              <a:t>.</a:t>
            </a:r>
          </a:p>
          <a:p>
            <a:pPr marL="160016" indent="-160016"/>
            <a:r>
              <a:rPr lang="ko-KR" altLang="en-US" sz="1000" dirty="0"/>
              <a:t>추가 공격으로부터 주변 지역을 보호하기 위한 정부의 신속하고 단호한 조치를 위해 기도해주세요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pic>
        <p:nvPicPr>
          <p:cNvPr id="8" name="그림 7">
            <a:hlinkClick r:id="rId2"/>
            <a:extLst>
              <a:ext uri="{FF2B5EF4-FFF2-40B4-BE49-F238E27FC236}">
                <a16:creationId xmlns:a16="http://schemas.microsoft.com/office/drawing/2014/main" id="{46148735-FE35-99A5-3B4C-EB9F7C438E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57641" y="1720160"/>
            <a:ext cx="4930972" cy="259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63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FEE66D-0AE7-E506-CED5-F9060088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267" y="559814"/>
            <a:ext cx="9042493" cy="554039"/>
          </a:xfrm>
        </p:spPr>
        <p:txBody>
          <a:bodyPr>
            <a:noAutofit/>
          </a:bodyPr>
          <a:lstStyle/>
          <a:p>
            <a:r>
              <a:rPr lang="ko-KR" altLang="en-US" sz="1400" dirty="0">
                <a:solidFill>
                  <a:srgbClr val="C00000"/>
                </a:solidFill>
              </a:rPr>
              <a:t>나이지리아 기독교인들을 위한 긴급 구호를 준비하고 있는 오픈도어 파트너들에게 지혜를 주시도록 기도해 주세요</a:t>
            </a:r>
            <a:r>
              <a:rPr lang="en-US" altLang="ko-KR" sz="1400" dirty="0">
                <a:solidFill>
                  <a:srgbClr val="C00000"/>
                </a:solidFill>
              </a:rPr>
              <a:t>. 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F1F2EC-B867-2586-3FF8-CB47AE9EB7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1268" y="996335"/>
            <a:ext cx="10280348" cy="853786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467" dirty="0">
                <a:solidFill>
                  <a:schemeClr val="tx1"/>
                </a:solidFill>
              </a:rPr>
              <a:t>나이지리아의 형제자매들은 무장단체 </a:t>
            </a:r>
            <a:r>
              <a:rPr lang="ko-KR" altLang="en-US" sz="1467" dirty="0" err="1">
                <a:solidFill>
                  <a:schemeClr val="tx1"/>
                </a:solidFill>
              </a:rPr>
              <a:t>풀라니</a:t>
            </a:r>
            <a:r>
              <a:rPr lang="ko-KR" altLang="en-US" sz="1467" dirty="0">
                <a:solidFill>
                  <a:schemeClr val="tx1"/>
                </a:solidFill>
              </a:rPr>
              <a:t> 목동</a:t>
            </a:r>
            <a:r>
              <a:rPr lang="en-US" altLang="ko-KR" sz="1467" dirty="0">
                <a:solidFill>
                  <a:schemeClr val="tx1"/>
                </a:solidFill>
              </a:rPr>
              <a:t>(</a:t>
            </a:r>
            <a:r>
              <a:rPr lang="en-US" altLang="ko-KR" sz="1467" b="0" dirty="0">
                <a:solidFill>
                  <a:schemeClr val="tx1"/>
                </a:solidFill>
                <a:latin typeface="Malgun Gothic"/>
                <a:ea typeface="Malgun Gothic"/>
              </a:rPr>
              <a:t>Fulani herdsmen</a:t>
            </a:r>
            <a:r>
              <a:rPr lang="en-US" altLang="ko-KR" sz="1467" dirty="0">
                <a:solidFill>
                  <a:schemeClr val="tx1"/>
                </a:solidFill>
              </a:rPr>
              <a:t>)</a:t>
            </a:r>
            <a:r>
              <a:rPr lang="ko-KR" altLang="en-US" sz="1467" dirty="0">
                <a:solidFill>
                  <a:schemeClr val="tx1"/>
                </a:solidFill>
              </a:rPr>
              <a:t>과 지하드 반군으로부터 이유 없는 폭력에 시달려 왔습니다</a:t>
            </a:r>
            <a:r>
              <a:rPr lang="en-US" altLang="ko-KR" sz="1467" dirty="0">
                <a:solidFill>
                  <a:schemeClr val="tx1"/>
                </a:solidFill>
              </a:rPr>
              <a:t>. 4</a:t>
            </a:r>
            <a:r>
              <a:rPr lang="ko-KR" altLang="en-US" sz="1467" dirty="0">
                <a:solidFill>
                  <a:schemeClr val="tx1"/>
                </a:solidFill>
              </a:rPr>
              <a:t>월</a:t>
            </a:r>
            <a:r>
              <a:rPr lang="en-US" altLang="ko-KR" sz="1467" dirty="0">
                <a:solidFill>
                  <a:schemeClr val="tx1"/>
                </a:solidFill>
              </a:rPr>
              <a:t>, 5</a:t>
            </a:r>
            <a:r>
              <a:rPr lang="ko-KR" altLang="en-US" sz="1467" dirty="0">
                <a:solidFill>
                  <a:schemeClr val="tx1"/>
                </a:solidFill>
              </a:rPr>
              <a:t>월</a:t>
            </a:r>
            <a:r>
              <a:rPr lang="en-US" altLang="ko-KR" sz="1467" dirty="0">
                <a:solidFill>
                  <a:schemeClr val="tx1"/>
                </a:solidFill>
              </a:rPr>
              <a:t>, 6</a:t>
            </a:r>
            <a:r>
              <a:rPr lang="ko-KR" altLang="en-US" sz="1467" dirty="0">
                <a:solidFill>
                  <a:schemeClr val="tx1"/>
                </a:solidFill>
              </a:rPr>
              <a:t>월에는 주로 만구</a:t>
            </a:r>
            <a:r>
              <a:rPr lang="en-US" altLang="ko-KR" sz="1467" dirty="0">
                <a:solidFill>
                  <a:schemeClr val="tx1"/>
                </a:solidFill>
              </a:rPr>
              <a:t>(Mangu)</a:t>
            </a:r>
            <a:r>
              <a:rPr lang="ko-KR" altLang="en-US" sz="1467" dirty="0">
                <a:solidFill>
                  <a:schemeClr val="tx1"/>
                </a:solidFill>
              </a:rPr>
              <a:t> 지방정부 지역</a:t>
            </a:r>
            <a:r>
              <a:rPr lang="en-US" altLang="ko-KR" sz="1467" dirty="0">
                <a:solidFill>
                  <a:schemeClr val="tx1"/>
                </a:solidFill>
              </a:rPr>
              <a:t>(LGA)</a:t>
            </a:r>
            <a:r>
              <a:rPr lang="ko-KR" altLang="en-US" sz="1467" dirty="0">
                <a:solidFill>
                  <a:schemeClr val="tx1"/>
                </a:solidFill>
              </a:rPr>
              <a:t>에서 매우 심각한 폭력 사태와 거의 매일 마을에 대한 공격이 발생했습니다</a:t>
            </a:r>
            <a:r>
              <a:rPr lang="en-US" altLang="ko-KR" sz="1467" dirty="0">
                <a:solidFill>
                  <a:schemeClr val="tx1"/>
                </a:solidFill>
              </a:rPr>
              <a:t>. 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29E17DA-3FC8-E6E5-0C85-F8D089E77B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1268" y="2070990"/>
            <a:ext cx="6484053" cy="4360711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000" dirty="0"/>
              <a:t>오픈 도어는 이 기간 동안 </a:t>
            </a:r>
            <a:r>
              <a:rPr lang="en-US" altLang="ko-KR" sz="1000" dirty="0"/>
              <a:t>54</a:t>
            </a:r>
            <a:r>
              <a:rPr lang="ko-KR" altLang="en-US" sz="1000" dirty="0"/>
              <a:t>개 이상의 마을이 공격을 받았고</a:t>
            </a:r>
            <a:r>
              <a:rPr lang="en-US" altLang="ko-KR" sz="1000" dirty="0"/>
              <a:t>, 300</a:t>
            </a:r>
            <a:r>
              <a:rPr lang="ko-KR" altLang="en-US" sz="1000" dirty="0"/>
              <a:t>명 이상의 기독교인이 사망했으며</a:t>
            </a:r>
            <a:r>
              <a:rPr lang="en-US" altLang="ko-KR" sz="1000" dirty="0"/>
              <a:t>, </a:t>
            </a:r>
            <a:r>
              <a:rPr lang="ko-KR" altLang="en-US" sz="1000" dirty="0"/>
              <a:t>대부분 </a:t>
            </a:r>
            <a:r>
              <a:rPr lang="ko-KR" altLang="en-US" sz="1000" dirty="0" err="1"/>
              <a:t>망구</a:t>
            </a:r>
            <a:r>
              <a:rPr lang="ko-KR" altLang="en-US" sz="1000" dirty="0"/>
              <a:t> </a:t>
            </a:r>
            <a:r>
              <a:rPr lang="en-US" altLang="ko-KR" sz="1000" dirty="0"/>
              <a:t>LGA</a:t>
            </a:r>
            <a:r>
              <a:rPr lang="ko-KR" altLang="en-US" sz="1000" dirty="0"/>
              <a:t>에서 발생했다고 확인했습니다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지금도 여전히 수천 명의 마을 주민들이 수용소나 친척집에서 실향민으로 살아가고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스스로를 돌볼 수단이 없는 이들의 삶은 비참하기 그지없습니다</a:t>
            </a:r>
            <a:r>
              <a:rPr lang="en-US" altLang="ko-KR" sz="1000" dirty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ko-KR" sz="1000" dirty="0"/>
              <a:t>2023</a:t>
            </a:r>
            <a:r>
              <a:rPr lang="ko-KR" altLang="en-US" sz="1000" dirty="0"/>
              <a:t>년 크리스마스 기간 동안</a:t>
            </a:r>
            <a:r>
              <a:rPr lang="en-US" altLang="ko-KR" sz="1000" dirty="0"/>
              <a:t>, </a:t>
            </a:r>
            <a:r>
              <a:rPr lang="ko-KR" altLang="en-US" sz="1000" dirty="0" err="1"/>
              <a:t>플라토</a:t>
            </a:r>
            <a:r>
              <a:rPr lang="en-US" altLang="ko-KR" sz="1000" dirty="0"/>
              <a:t>(Plateau)</a:t>
            </a:r>
            <a:r>
              <a:rPr lang="ko-KR" altLang="en-US" sz="1000" dirty="0"/>
              <a:t> 주에서 또다시 기독교인 마을에 대한 </a:t>
            </a:r>
            <a:r>
              <a:rPr lang="ko-KR" altLang="en-US" sz="1000" dirty="0" err="1"/>
              <a:t>풀라니</a:t>
            </a:r>
            <a:r>
              <a:rPr lang="ko-KR" altLang="en-US" sz="1000" dirty="0"/>
              <a:t> 목동 무장단체들의 두 번째 공격이 있었는데</a:t>
            </a:r>
            <a:r>
              <a:rPr lang="en-US" altLang="ko-KR" sz="1000" dirty="0"/>
              <a:t>, </a:t>
            </a:r>
            <a:r>
              <a:rPr lang="ko-KR" altLang="en-US" sz="1000" dirty="0"/>
              <a:t>이번에는 주로 </a:t>
            </a:r>
            <a:r>
              <a:rPr lang="ko-KR" altLang="en-US" sz="1000" dirty="0" err="1"/>
              <a:t>보코스</a:t>
            </a:r>
            <a:r>
              <a:rPr lang="en-US" altLang="ko-KR" sz="1000" dirty="0"/>
              <a:t>(</a:t>
            </a:r>
            <a:r>
              <a:rPr lang="en-US" altLang="ko-KR" sz="1000" dirty="0" err="1"/>
              <a:t>Bokkos</a:t>
            </a:r>
            <a:r>
              <a:rPr lang="en-US" altLang="ko-KR" sz="1000" dirty="0"/>
              <a:t>)</a:t>
            </a:r>
            <a:r>
              <a:rPr lang="ko-KR" altLang="en-US" sz="1000" dirty="0"/>
              <a:t> </a:t>
            </a:r>
            <a:r>
              <a:rPr lang="en-US" altLang="ko-KR" sz="1000" dirty="0"/>
              <a:t>LGA</a:t>
            </a:r>
            <a:r>
              <a:rPr lang="ko-KR" altLang="en-US" sz="1000" dirty="0"/>
              <a:t>에서 발생했습니다</a:t>
            </a:r>
            <a:r>
              <a:rPr lang="en-US" altLang="ko-KR" sz="1000" dirty="0"/>
              <a:t>(</a:t>
            </a:r>
            <a:r>
              <a:rPr lang="ko-KR" altLang="en-US" sz="1000" dirty="0"/>
              <a:t>인근의 </a:t>
            </a:r>
            <a:r>
              <a:rPr lang="ko-KR" altLang="en-US" sz="1000" dirty="0" err="1"/>
              <a:t>바킨</a:t>
            </a:r>
            <a:r>
              <a:rPr lang="ko-KR" altLang="en-US" sz="1000" dirty="0"/>
              <a:t> </a:t>
            </a:r>
            <a:r>
              <a:rPr lang="ko-KR" altLang="en-US" sz="1000" dirty="0" err="1"/>
              <a:t>라디</a:t>
            </a:r>
            <a:r>
              <a:rPr lang="en-US" altLang="ko-KR" sz="1000" dirty="0"/>
              <a:t>(Barkin Ladi)</a:t>
            </a:r>
            <a:r>
              <a:rPr lang="ko-KR" altLang="en-US" sz="1000" dirty="0"/>
              <a:t> </a:t>
            </a:r>
            <a:r>
              <a:rPr lang="en-US" altLang="ko-KR" sz="1000" dirty="0"/>
              <a:t>LGA</a:t>
            </a:r>
            <a:r>
              <a:rPr lang="ko-KR" altLang="en-US" sz="1000" dirty="0"/>
              <a:t>와 </a:t>
            </a:r>
            <a:r>
              <a:rPr lang="ko-KR" altLang="en-US" sz="1000" dirty="0" err="1"/>
              <a:t>망구</a:t>
            </a:r>
            <a:r>
              <a:rPr lang="ko-KR" altLang="en-US" sz="1000" dirty="0"/>
              <a:t> </a:t>
            </a:r>
            <a:r>
              <a:rPr lang="en-US" altLang="ko-KR" sz="1000" dirty="0"/>
              <a:t>LGA</a:t>
            </a:r>
            <a:r>
              <a:rPr lang="ko-KR" altLang="en-US" sz="1000" dirty="0"/>
              <a:t>에서도 발생했습니다</a:t>
            </a:r>
            <a:r>
              <a:rPr lang="en-US" altLang="ko-KR" sz="1000" dirty="0"/>
              <a:t>). 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000" dirty="0"/>
              <a:t>이번에도 많은 사람들이 목숨을 잃었습니다</a:t>
            </a:r>
            <a:r>
              <a:rPr lang="en-US" altLang="ko-KR" sz="1000" dirty="0"/>
              <a:t>. 200</a:t>
            </a:r>
            <a:r>
              <a:rPr lang="ko-KR" altLang="en-US" sz="1000" dirty="0"/>
              <a:t>명 이상의 기독교인들이 총에 맞아 죽거나 </a:t>
            </a:r>
            <a:r>
              <a:rPr lang="ko-KR" altLang="en-US" sz="1000" dirty="0" err="1"/>
              <a:t>마체테로</a:t>
            </a:r>
            <a:r>
              <a:rPr lang="ko-KR" altLang="en-US" sz="1000" dirty="0"/>
              <a:t> 학살당했습니다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생존자들로부터 들은 이야기는 정말 끔찍합니다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어머니의 애원에도 불구하고 갓난 아이들 조차 무참하게 살해 당했습니다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아버지들은 가족 전체가 살해당하는 것을 지켜봐야만 했습니다</a:t>
            </a:r>
            <a:r>
              <a:rPr lang="en-US" altLang="ko-KR" sz="1000" dirty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000" dirty="0"/>
              <a:t>현재 학교</a:t>
            </a:r>
            <a:r>
              <a:rPr lang="en-US" altLang="ko-KR" sz="1000" dirty="0"/>
              <a:t>, </a:t>
            </a:r>
            <a:r>
              <a:rPr lang="ko-KR" altLang="en-US" sz="1000" dirty="0"/>
              <a:t>교회</a:t>
            </a:r>
            <a:r>
              <a:rPr lang="en-US" altLang="ko-KR" sz="1000" dirty="0"/>
              <a:t>, </a:t>
            </a:r>
            <a:r>
              <a:rPr lang="ko-KR" altLang="en-US" sz="1000" dirty="0"/>
              <a:t>지방 정부 건물 안팎에 임시 이재민 수용소가 세워져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다른 </a:t>
            </a:r>
            <a:r>
              <a:rPr lang="en-US" altLang="ko-KR" sz="1000" dirty="0"/>
              <a:t>IDP</a:t>
            </a:r>
            <a:r>
              <a:rPr lang="ko-KR" altLang="en-US" sz="1000" dirty="0"/>
              <a:t>들은 친척들의 도움을 받고 있는데</a:t>
            </a:r>
            <a:r>
              <a:rPr lang="en-US" altLang="ko-KR" sz="1000" dirty="0"/>
              <a:t>, </a:t>
            </a:r>
            <a:r>
              <a:rPr lang="ko-KR" altLang="en-US" sz="1000" dirty="0"/>
              <a:t>이들은 엄청난 인플레이션으로 인해 생활고를 겪는 이중고를 당하고 있습니다</a:t>
            </a:r>
            <a:r>
              <a:rPr lang="en-US" altLang="ko-KR" sz="1000" dirty="0"/>
              <a:t>. </a:t>
            </a:r>
          </a:p>
          <a:p>
            <a:pPr marL="0" indent="0">
              <a:buNone/>
            </a:pPr>
            <a:endParaRPr lang="ko-KR" altLang="en-US" sz="1333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F511BA7-8188-B44D-A0D4-4E3E768C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58474" y="2286642"/>
            <a:ext cx="3393142" cy="1777208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b="0" dirty="0">
                <a:solidFill>
                  <a:srgbClr val="002060"/>
                </a:solidFill>
              </a:rPr>
              <a:t>나이지리아의 오픈도어 파트너들은 이미 </a:t>
            </a:r>
            <a:r>
              <a:rPr lang="en-US" altLang="ko-KR" sz="1000" b="0" dirty="0">
                <a:solidFill>
                  <a:srgbClr val="002060"/>
                </a:solidFill>
              </a:rPr>
              <a:t>4</a:t>
            </a:r>
            <a:r>
              <a:rPr lang="ko-KR" altLang="en-US" sz="1000" b="0" dirty="0">
                <a:solidFill>
                  <a:srgbClr val="002060"/>
                </a:solidFill>
              </a:rPr>
              <a:t>월부터 </a:t>
            </a:r>
            <a:r>
              <a:rPr lang="en-US" altLang="ko-KR" sz="1000" b="0" dirty="0">
                <a:solidFill>
                  <a:srgbClr val="002060"/>
                </a:solidFill>
              </a:rPr>
              <a:t>6</a:t>
            </a:r>
            <a:r>
              <a:rPr lang="ko-KR" altLang="en-US" sz="1000" b="0" dirty="0">
                <a:solidFill>
                  <a:srgbClr val="002060"/>
                </a:solidFill>
              </a:rPr>
              <a:t>월까지 발생한 이재민들을 위한 긴급 구호를 준비하기 시작했습니다</a:t>
            </a:r>
            <a:r>
              <a:rPr lang="en-US" altLang="ko-KR" sz="1000" b="0" dirty="0">
                <a:solidFill>
                  <a:srgbClr val="002060"/>
                </a:solidFill>
              </a:rPr>
              <a:t>. </a:t>
            </a:r>
            <a:r>
              <a:rPr lang="ko-KR" altLang="en-US" sz="1000" b="0" dirty="0">
                <a:solidFill>
                  <a:srgbClr val="002060"/>
                </a:solidFill>
              </a:rPr>
              <a:t>이제 점점 늘어나는 이재민들을 육체적</a:t>
            </a:r>
            <a:r>
              <a:rPr lang="en-US" altLang="ko-KR" sz="1000" b="0" dirty="0">
                <a:solidFill>
                  <a:srgbClr val="002060"/>
                </a:solidFill>
              </a:rPr>
              <a:t>, </a:t>
            </a:r>
            <a:r>
              <a:rPr lang="ko-KR" altLang="en-US" sz="1000" b="0" dirty="0">
                <a:solidFill>
                  <a:srgbClr val="002060"/>
                </a:solidFill>
              </a:rPr>
              <a:t>정서적</a:t>
            </a:r>
            <a:r>
              <a:rPr lang="en-US" altLang="ko-KR" sz="1000" b="0" dirty="0">
                <a:solidFill>
                  <a:srgbClr val="002060"/>
                </a:solidFill>
              </a:rPr>
              <a:t>, </a:t>
            </a:r>
            <a:r>
              <a:rPr lang="ko-KR" altLang="en-US" sz="1000" b="0" dirty="0">
                <a:solidFill>
                  <a:srgbClr val="002060"/>
                </a:solidFill>
              </a:rPr>
              <a:t>영적으로 가장 잘 섬길 수 있는 방법을 찾아야 하는 압박과 어려운 결정에 직면하고 있습니다</a:t>
            </a:r>
            <a:r>
              <a:rPr lang="en-US" altLang="ko-KR" sz="1000" b="0" dirty="0">
                <a:solidFill>
                  <a:srgbClr val="002060"/>
                </a:solidFill>
              </a:rPr>
              <a:t>. </a:t>
            </a:r>
            <a:r>
              <a:rPr lang="ko-KR" altLang="en-US" sz="1000" b="0" dirty="0">
                <a:solidFill>
                  <a:srgbClr val="002060"/>
                </a:solidFill>
              </a:rPr>
              <a:t>지혜를 주시도록 기도해 주세요</a:t>
            </a:r>
            <a:r>
              <a:rPr lang="en-US" altLang="ko-KR" sz="1000" b="0" dirty="0">
                <a:solidFill>
                  <a:srgbClr val="002060"/>
                </a:solidFill>
              </a:rPr>
              <a:t>. </a:t>
            </a:r>
          </a:p>
          <a:p>
            <a:pPr algn="just">
              <a:lnSpc>
                <a:spcPct val="120000"/>
              </a:lnSpc>
            </a:pPr>
            <a:r>
              <a:rPr lang="ko-KR" altLang="en-US" sz="1000" b="0" dirty="0">
                <a:solidFill>
                  <a:srgbClr val="002060"/>
                </a:solidFill>
              </a:rPr>
              <a:t>그리고 이미 많은 베이스들이 모금에 어려움을 겪고 있는 상황에서도 모금이 성공적으로 이루어질 수 있도록 기도해 주세요</a:t>
            </a:r>
            <a:r>
              <a:rPr lang="en-US" altLang="ko-KR" sz="1000" b="0" dirty="0">
                <a:solidFill>
                  <a:srgbClr val="002060"/>
                </a:solidFill>
              </a:rPr>
              <a:t>.</a:t>
            </a:r>
            <a:endParaRPr lang="ko-KR" altLang="en-US" sz="1000" b="0" dirty="0">
              <a:solidFill>
                <a:srgbClr val="002060"/>
              </a:solidFill>
            </a:endParaRPr>
          </a:p>
        </p:txBody>
      </p:sp>
      <p:pic>
        <p:nvPicPr>
          <p:cNvPr id="8" name="그림 7" descr="의류, 건물, 사람, 지상이(가) 표시된 사진&#10;&#10;자동 생성된 설명">
            <a:hlinkClick r:id="rId2"/>
            <a:extLst>
              <a:ext uri="{FF2B5EF4-FFF2-40B4-BE49-F238E27FC236}">
                <a16:creationId xmlns:a16="http://schemas.microsoft.com/office/drawing/2014/main" id="{BBF40A43-AA33-BD1A-4B4A-8BD3BD8472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039" y="4237906"/>
            <a:ext cx="3301577" cy="248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094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6B818A-194F-842E-7B92-06EA75ED4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#</a:t>
            </a:r>
            <a:r>
              <a:rPr lang="ko-KR" altLang="en-US" sz="2400" dirty="0"/>
              <a:t>나이지리아 중부 상황을 위한 긴급 기도 요청</a:t>
            </a:r>
            <a:r>
              <a:rPr lang="en-US" altLang="ko-KR" sz="1200" dirty="0"/>
              <a:t>: 23/01/2024</a:t>
            </a:r>
            <a:endParaRPr lang="ko-KR" altLang="en-US" sz="24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D4A4F8F-294A-D554-E51C-6CB4DB36FD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1635" y="1719627"/>
            <a:ext cx="5014014" cy="4604975"/>
          </a:xfrm>
        </p:spPr>
        <p:txBody>
          <a:bodyPr>
            <a:normAutofit/>
          </a:bodyPr>
          <a:lstStyle/>
          <a:p>
            <a:pPr algn="just"/>
            <a:r>
              <a:rPr lang="ko-KR" altLang="en-US" sz="1100" dirty="0"/>
              <a:t>어제 </a:t>
            </a:r>
            <a:r>
              <a:rPr lang="ko-KR" altLang="en-US" sz="1100" dirty="0" err="1"/>
              <a:t>망구</a:t>
            </a:r>
            <a:r>
              <a:rPr lang="ko-KR" altLang="en-US" sz="1100" dirty="0"/>
              <a:t> </a:t>
            </a:r>
            <a:r>
              <a:rPr lang="en-US" altLang="ko-KR" sz="1100" dirty="0"/>
              <a:t>LGA</a:t>
            </a:r>
            <a:r>
              <a:rPr lang="ko-KR" altLang="en-US" sz="1100" dirty="0"/>
              <a:t>의 </a:t>
            </a:r>
            <a:r>
              <a:rPr lang="ko-KR" altLang="en-US" sz="1100" dirty="0" err="1"/>
              <a:t>강가란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콰타</a:t>
            </a:r>
            <a:r>
              <a:rPr lang="en-US" altLang="ko-KR" sz="1100" dirty="0"/>
              <a:t>[</a:t>
            </a:r>
            <a:r>
              <a:rPr lang="en-US" altLang="ko-KR" sz="1100" dirty="0" err="1"/>
              <a:t>Gangaran</a:t>
            </a:r>
            <a:r>
              <a:rPr lang="en-US" altLang="ko-KR" sz="1100" dirty="0"/>
              <a:t> </a:t>
            </a:r>
            <a:r>
              <a:rPr lang="en-US" altLang="ko-KR" sz="1100" dirty="0" err="1"/>
              <a:t>Kwata</a:t>
            </a:r>
            <a:r>
              <a:rPr lang="en-US" altLang="ko-KR" sz="1100" dirty="0"/>
              <a:t>]</a:t>
            </a:r>
            <a:r>
              <a:rPr lang="ko-KR" altLang="en-US" sz="1100" dirty="0"/>
              <a:t> 지역에서 풀라니족 무장 세력으로 추정되는 괴한들에 의해 기독교인 한 명이 살해당했습니다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망구</a:t>
            </a:r>
            <a:r>
              <a:rPr lang="ko-KR" altLang="en-US" sz="1100" dirty="0"/>
              <a:t> </a:t>
            </a:r>
            <a:r>
              <a:rPr lang="en-US" altLang="ko-KR" sz="1100" dirty="0"/>
              <a:t>LGA</a:t>
            </a:r>
            <a:r>
              <a:rPr lang="ko-KR" altLang="en-US" sz="1100" dirty="0"/>
              <a:t>의 많은 기독교 청년들은 매일 직면하는 불안감에 좌절하고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좌절감은 슬프게도 청년들이 직접 범인을 찾아 나서는 지경에 이르렀고</a:t>
            </a:r>
            <a:r>
              <a:rPr lang="en-US" altLang="ko-KR" sz="1100" dirty="0"/>
              <a:t>, </a:t>
            </a:r>
            <a:r>
              <a:rPr lang="ko-KR" altLang="en-US" sz="1100" dirty="0"/>
              <a:t>어젯밤</a:t>
            </a:r>
            <a:r>
              <a:rPr lang="en-US" altLang="ko-KR" sz="1100" dirty="0"/>
              <a:t>(1</a:t>
            </a:r>
            <a:r>
              <a:rPr lang="ko-KR" altLang="en-US" sz="1100" dirty="0"/>
              <a:t>월 </a:t>
            </a:r>
            <a:r>
              <a:rPr lang="en-US" altLang="ko-KR" sz="1100" dirty="0"/>
              <a:t>22</a:t>
            </a:r>
            <a:r>
              <a:rPr lang="ko-KR" altLang="en-US" sz="1100" dirty="0"/>
              <a:t>일</a:t>
            </a:r>
            <a:r>
              <a:rPr lang="en-US" altLang="ko-KR" sz="1100" dirty="0"/>
              <a:t>) </a:t>
            </a:r>
            <a:r>
              <a:rPr lang="ko-KR" altLang="en-US" sz="1100" dirty="0"/>
              <a:t>무슬림 풀라니족이 사는 집에 불을 질렀습니다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이에 풀라니족은 </a:t>
            </a:r>
            <a:r>
              <a:rPr lang="ko-KR" altLang="en-US" sz="1100" dirty="0" err="1"/>
              <a:t>강가란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콰타에</a:t>
            </a:r>
            <a:r>
              <a:rPr lang="ko-KR" altLang="en-US" sz="1100" dirty="0"/>
              <a:t> 사는 일부 기독교인의 집에 불을 지르며 맞대응하고 있습니다</a:t>
            </a:r>
            <a:r>
              <a:rPr lang="en-US" altLang="ko-KR" sz="1100" dirty="0"/>
              <a:t>. </a:t>
            </a:r>
            <a:endParaRPr lang="ko-KR" altLang="en-US" sz="1100" dirty="0"/>
          </a:p>
          <a:p>
            <a:pPr algn="just"/>
            <a:r>
              <a:rPr lang="ko-KR" altLang="en-US" sz="1100" dirty="0" err="1"/>
              <a:t>망구</a:t>
            </a:r>
            <a:r>
              <a:rPr lang="ko-KR" altLang="en-US" sz="1100" dirty="0"/>
              <a:t> </a:t>
            </a:r>
            <a:r>
              <a:rPr lang="en-US" altLang="ko-KR" sz="1100" dirty="0"/>
              <a:t>LGA</a:t>
            </a:r>
            <a:r>
              <a:rPr lang="ko-KR" altLang="en-US" sz="1100" dirty="0"/>
              <a:t>의 사본 </a:t>
            </a:r>
            <a:r>
              <a:rPr lang="ko-KR" altLang="en-US" sz="1100" dirty="0" err="1"/>
              <a:t>카수</a:t>
            </a:r>
            <a:r>
              <a:rPr lang="en-US" altLang="ko-KR" sz="1100" dirty="0"/>
              <a:t>[</a:t>
            </a:r>
            <a:r>
              <a:rPr lang="en-US" altLang="ko-KR" sz="1100" b="0" i="0" u="none" strike="noStrike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  <a:hlinkClick r:id="rId2" tooltip="https://saharareporters.com/2024/01/23/breaking-religious-riot-breaks-out-plateau-state-armed-men-set-ablaze-cocin-church"/>
              </a:rPr>
              <a:t>Sabon </a:t>
            </a:r>
            <a:r>
              <a:rPr lang="en-US" altLang="ko-KR" sz="1100" b="0" i="0" u="none" strike="noStrike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  <a:hlinkClick r:id="rId2" tooltip="https://saharareporters.com/2024/01/23/breaking-religious-riot-breaks-out-plateau-state-armed-men-set-ablaze-cocin-church"/>
              </a:rPr>
              <a:t>Kasuwa</a:t>
            </a:r>
            <a:r>
              <a:rPr lang="en-US" altLang="ko-KR" sz="1100" dirty="0"/>
              <a:t>]</a:t>
            </a:r>
            <a:r>
              <a:rPr lang="ko-KR" altLang="en-US" sz="1100" dirty="0"/>
              <a:t>와 근처에 있는 열방의 그리스도 교회</a:t>
            </a:r>
            <a:r>
              <a:rPr lang="en-US" altLang="ko-KR" sz="1100" dirty="0"/>
              <a:t>(COCIN)</a:t>
            </a:r>
            <a:r>
              <a:rPr lang="ko-KR" altLang="en-US" sz="1100" dirty="0"/>
              <a:t>도 불에 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 모든 것이 </a:t>
            </a:r>
            <a:r>
              <a:rPr lang="ko-KR" altLang="en-US" sz="1100" dirty="0" err="1"/>
              <a:t>망구</a:t>
            </a:r>
            <a:r>
              <a:rPr lang="ko-KR" altLang="en-US" sz="1100" dirty="0"/>
              <a:t> 마을의 기독교 청년들의 시위로 이어졌습니다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현재 상황은 진행 중이며 모든 사실을 다 파악하고 있지는 못합니다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저희는 현장에서 </a:t>
            </a:r>
            <a:r>
              <a:rPr lang="ko-KR" altLang="en-US" sz="1100" dirty="0" err="1"/>
              <a:t>망구의</a:t>
            </a:r>
            <a:r>
              <a:rPr lang="ko-KR" altLang="en-US" sz="1100" dirty="0"/>
              <a:t> 긴박한 상황을 담은 이미지와 영상을 전달받고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이번 사태는 기독교인과 무슬림 간의 종교적 위기로 발전하는 양상을 보이고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양측 모두 폭력을 행사하고 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군대가 만구 마을에 출동해 거리에 모인 사람들을 해산시키려는 모습이 영상에 포착됐습니다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주지사는 </a:t>
            </a:r>
            <a:r>
              <a:rPr lang="en-US" altLang="ko-KR" sz="1100" dirty="0"/>
              <a:t>24</a:t>
            </a:r>
            <a:r>
              <a:rPr lang="ko-KR" altLang="en-US" sz="1100" dirty="0"/>
              <a:t>시간 통행금지를 발표했는데</a:t>
            </a:r>
            <a:r>
              <a:rPr lang="en-US" altLang="ko-KR" sz="1100" dirty="0"/>
              <a:t>, </a:t>
            </a:r>
            <a:r>
              <a:rPr lang="ko-KR" altLang="en-US" sz="1100" dirty="0"/>
              <a:t>이 역시 군대가 주둔하며 사람들을 해산시키려는 이유일 가능성이 높습니다</a:t>
            </a:r>
            <a:r>
              <a:rPr lang="en-US" altLang="ko-KR" sz="1100" dirty="0"/>
              <a:t>.  </a:t>
            </a:r>
            <a:r>
              <a:rPr lang="ko-KR" altLang="en-US" sz="1100" dirty="0"/>
              <a:t>통금 시간이 양측의 긴장을 진정시킬 수 있도록 현지 파트너 및 </a:t>
            </a:r>
            <a:r>
              <a:rPr lang="ko-KR" altLang="en-US" sz="1100" dirty="0" err="1"/>
              <a:t>망구의</a:t>
            </a:r>
            <a:r>
              <a:rPr lang="ko-KR" altLang="en-US" sz="1100" dirty="0"/>
              <a:t> 교회와 함께 기도해 주세요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9C69ECE-115F-8975-3CCA-DFEAB86DAD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6352" y="1719627"/>
            <a:ext cx="4307865" cy="1709373"/>
          </a:xfrm>
        </p:spPr>
        <p:txBody>
          <a:bodyPr>
            <a:normAutofit fontScale="5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err="1"/>
              <a:t>망구</a:t>
            </a:r>
            <a:r>
              <a:rPr lang="ko-KR" altLang="en-US" dirty="0"/>
              <a:t> 지역의 기독교와 무슬림 공동체 사이에 폭력이 확산되지 않도록 기도해 주세요</a:t>
            </a:r>
            <a:r>
              <a:rPr lang="en-US" altLang="ko-KR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지역 정부의 적절한 조치를 위해 기도합니다</a:t>
            </a:r>
            <a:r>
              <a:rPr lang="en-US" altLang="ko-KR" dirty="0"/>
              <a:t>. </a:t>
            </a:r>
            <a:r>
              <a:rPr lang="ko-KR" altLang="en-US" dirty="0" err="1"/>
              <a:t>망구</a:t>
            </a:r>
            <a:r>
              <a:rPr lang="ko-KR" altLang="en-US" dirty="0"/>
              <a:t> 지역의 모든 사람들을 보호하고 지키기 위해 지혜롭게 행동할 수 있도록 기도해주세요</a:t>
            </a:r>
            <a:r>
              <a:rPr lang="en-US" altLang="ko-KR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이 상황에 좌절하고 있는 크리스천 청년들의 마음과 생각을 성령께서 진정시켜 주시도록 기도해주세요</a:t>
            </a:r>
            <a:r>
              <a:rPr lang="en-US" altLang="ko-KR" dirty="0"/>
              <a:t>. </a:t>
            </a:r>
            <a:r>
              <a:rPr lang="ko-KR" altLang="en-US" dirty="0"/>
              <a:t>모든 보복이 멈추게 도와주세요</a:t>
            </a:r>
            <a:r>
              <a:rPr lang="en-US" altLang="ko-KR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err="1"/>
              <a:t>망구</a:t>
            </a:r>
            <a:r>
              <a:rPr lang="ko-KR" altLang="en-US" dirty="0"/>
              <a:t> 지역 교회 지도자들에게 지혜를 주시도록 기도해주세요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DA1E2FF-9674-ACF3-FAFC-C76923BCCFC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6839" y="3873260"/>
            <a:ext cx="4306888" cy="1988404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B9D3075-2DDF-A540-C545-9B0F154D0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07FCEEC-ACE6-F1FE-307C-E74DA6B77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394681B-D44F-61A5-AE4C-C52B262C8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17</a:t>
            </a:fld>
            <a:endParaRPr lang="ko-KR" altLang="en-US" noProof="0"/>
          </a:p>
        </p:txBody>
      </p:sp>
      <p:pic>
        <p:nvPicPr>
          <p:cNvPr id="11" name="그림 10" descr="무기, 의류, 야외, 소총이(가) 표시된 사진&#10;&#10;자동 생성된 설명">
            <a:extLst>
              <a:ext uri="{FF2B5EF4-FFF2-40B4-BE49-F238E27FC236}">
                <a16:creationId xmlns:a16="http://schemas.microsoft.com/office/drawing/2014/main" id="{9822B540-91D7-FCC3-9DFE-4058BD93C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349" y="3528202"/>
            <a:ext cx="4346825" cy="27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28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22929" y="564504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19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20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기도해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기도해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기도해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24936" y="6237312"/>
            <a:ext cx="2134426" cy="273844"/>
          </a:xfrm>
        </p:spPr>
        <p:txBody>
          <a:bodyPr anchor="ctr">
            <a:normAutofit/>
          </a:bodyPr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21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22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FEE66D-0AE7-E506-CED5-F9060088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1" y="559814"/>
            <a:ext cx="7301644" cy="416236"/>
          </a:xfrm>
        </p:spPr>
        <p:txBody>
          <a:bodyPr>
            <a:noAutofit/>
          </a:bodyPr>
          <a:lstStyle/>
          <a:p>
            <a:r>
              <a:rPr lang="en-US" altLang="ko-KR" sz="1400" dirty="0">
                <a:solidFill>
                  <a:srgbClr val="C00000"/>
                </a:solidFill>
              </a:rPr>
              <a:t>#</a:t>
            </a:r>
            <a:r>
              <a:rPr lang="ko-KR" altLang="en-US" sz="1400" dirty="0">
                <a:solidFill>
                  <a:srgbClr val="C00000"/>
                </a:solidFill>
              </a:rPr>
              <a:t>방글라데시</a:t>
            </a:r>
            <a:r>
              <a:rPr lang="en-US" altLang="ko-KR" sz="1400" dirty="0">
                <a:solidFill>
                  <a:srgbClr val="C00000"/>
                </a:solidFill>
              </a:rPr>
              <a:t>( </a:t>
            </a:r>
            <a:r>
              <a:rPr lang="ko-KR" altLang="en-US" sz="1400" dirty="0">
                <a:solidFill>
                  <a:srgbClr val="C00000"/>
                </a:solidFill>
              </a:rPr>
              <a:t>위</a:t>
            </a:r>
            <a:r>
              <a:rPr lang="en-US" altLang="ko-KR" sz="1400" dirty="0">
                <a:solidFill>
                  <a:srgbClr val="C00000"/>
                </a:solidFill>
              </a:rPr>
              <a:t>): </a:t>
            </a:r>
            <a:r>
              <a:rPr lang="ko-KR" altLang="en-US" sz="1400" dirty="0">
                <a:solidFill>
                  <a:srgbClr val="C00000"/>
                </a:solidFill>
              </a:rPr>
              <a:t>방글라데시 </a:t>
            </a:r>
            <a:r>
              <a:rPr lang="en-US" altLang="ko-KR" sz="1400" dirty="0">
                <a:solidFill>
                  <a:srgbClr val="C00000"/>
                </a:solidFill>
              </a:rPr>
              <a:t>MBB </a:t>
            </a:r>
            <a:r>
              <a:rPr lang="ko-KR" altLang="en-US" sz="1400" dirty="0">
                <a:solidFill>
                  <a:srgbClr val="C00000"/>
                </a:solidFill>
              </a:rPr>
              <a:t>전도사 투옥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F1F2EC-B867-2586-3FF8-CB47AE9EB7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8469" y="1291642"/>
            <a:ext cx="4635372" cy="1020235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en-US" altLang="ko-KR" sz="4000" b="0" dirty="0">
                <a:solidFill>
                  <a:srgbClr val="0070C0"/>
                </a:solidFill>
              </a:rPr>
              <a:t>2</a:t>
            </a:r>
            <a:r>
              <a:rPr lang="ko-KR" altLang="en-US" sz="4000" b="0" dirty="0">
                <a:solidFill>
                  <a:srgbClr val="0070C0"/>
                </a:solidFill>
              </a:rPr>
              <a:t>월 </a:t>
            </a:r>
            <a:r>
              <a:rPr lang="en-US" altLang="ko-KR" sz="4000" b="0" dirty="0">
                <a:solidFill>
                  <a:srgbClr val="0070C0"/>
                </a:solidFill>
              </a:rPr>
              <a:t>1</a:t>
            </a:r>
            <a:r>
              <a:rPr lang="ko-KR" altLang="en-US" sz="4000" b="0" dirty="0">
                <a:solidFill>
                  <a:srgbClr val="0070C0"/>
                </a:solidFill>
              </a:rPr>
              <a:t>일 밤</a:t>
            </a:r>
            <a:r>
              <a:rPr lang="en-US" altLang="ko-KR" sz="4000" b="0" dirty="0">
                <a:solidFill>
                  <a:srgbClr val="0070C0"/>
                </a:solidFill>
              </a:rPr>
              <a:t>, </a:t>
            </a:r>
            <a:r>
              <a:rPr lang="ko-KR" altLang="en-US" sz="4000" b="0" dirty="0">
                <a:solidFill>
                  <a:srgbClr val="0070C0"/>
                </a:solidFill>
              </a:rPr>
              <a:t>경찰은 </a:t>
            </a:r>
            <a:r>
              <a:rPr lang="ko-KR" altLang="en-US" sz="4000" b="0" dirty="0" err="1">
                <a:solidFill>
                  <a:srgbClr val="0070C0"/>
                </a:solidFill>
              </a:rPr>
              <a:t>로벨루의</a:t>
            </a:r>
            <a:r>
              <a:rPr lang="ko-KR" altLang="en-US" sz="4000" b="0" dirty="0">
                <a:solidFill>
                  <a:srgbClr val="0070C0"/>
                </a:solidFill>
              </a:rPr>
              <a:t> 집을 급습했으나 다행이 숨어 있었기 때문에 체포 되지는 않았습니다</a:t>
            </a:r>
            <a:r>
              <a:rPr lang="en-US" altLang="ko-KR" sz="4000" b="0" dirty="0">
                <a:solidFill>
                  <a:srgbClr val="0070C0"/>
                </a:solidFill>
              </a:rPr>
              <a:t>. "</a:t>
            </a:r>
            <a:r>
              <a:rPr lang="ko-KR" altLang="en-US" sz="4000" b="0" dirty="0">
                <a:solidFill>
                  <a:srgbClr val="0070C0"/>
                </a:solidFill>
              </a:rPr>
              <a:t>법원에 출두하지 않고는 보석을 받기가 어렵습니다</a:t>
            </a:r>
            <a:r>
              <a:rPr lang="en-US" altLang="ko-KR" sz="4000" b="0" dirty="0">
                <a:solidFill>
                  <a:srgbClr val="0070C0"/>
                </a:solidFill>
              </a:rPr>
              <a:t>. </a:t>
            </a:r>
            <a:r>
              <a:rPr lang="ko-KR" altLang="en-US" sz="4000" b="0" dirty="0">
                <a:solidFill>
                  <a:srgbClr val="0070C0"/>
                </a:solidFill>
              </a:rPr>
              <a:t>얼마나 더 숨어 지낼 수 있을지 모르겠습니다</a:t>
            </a:r>
            <a:r>
              <a:rPr lang="en-US" altLang="ko-KR" sz="4000" b="0" dirty="0">
                <a:solidFill>
                  <a:srgbClr val="0070C0"/>
                </a:solidFill>
              </a:rPr>
              <a:t>. </a:t>
            </a:r>
            <a:r>
              <a:rPr lang="ko-KR" altLang="en-US" sz="4000" b="0" dirty="0">
                <a:solidFill>
                  <a:srgbClr val="0070C0"/>
                </a:solidFill>
              </a:rPr>
              <a:t>가족을 부양하기 위해</a:t>
            </a:r>
            <a:r>
              <a:rPr lang="en-US" altLang="ko-KR" sz="4000" b="0" dirty="0">
                <a:solidFill>
                  <a:srgbClr val="0070C0"/>
                </a:solidFill>
              </a:rPr>
              <a:t> </a:t>
            </a:r>
            <a:r>
              <a:rPr lang="ko-KR" altLang="en-US" sz="4000" b="0" dirty="0">
                <a:solidFill>
                  <a:srgbClr val="0070C0"/>
                </a:solidFill>
              </a:rPr>
              <a:t>일하러 나가야 합니다</a:t>
            </a:r>
            <a:r>
              <a:rPr lang="en-US" altLang="ko-KR" sz="4000" b="0" dirty="0">
                <a:solidFill>
                  <a:srgbClr val="0070C0"/>
                </a:solidFill>
              </a:rPr>
              <a:t>."</a:t>
            </a:r>
            <a:r>
              <a:rPr lang="ko-KR" altLang="en-US" sz="4000" b="0" dirty="0">
                <a:solidFill>
                  <a:srgbClr val="0070C0"/>
                </a:solidFill>
              </a:rPr>
              <a:t>라고 </a:t>
            </a:r>
            <a:r>
              <a:rPr lang="ko-KR" altLang="en-US" sz="4000" b="0" dirty="0" err="1">
                <a:solidFill>
                  <a:srgbClr val="0070C0"/>
                </a:solidFill>
              </a:rPr>
              <a:t>로벨루는</a:t>
            </a:r>
            <a:r>
              <a:rPr lang="ko-KR" altLang="en-US" sz="4000" b="0" dirty="0">
                <a:solidFill>
                  <a:srgbClr val="0070C0"/>
                </a:solidFill>
              </a:rPr>
              <a:t> 말합니다</a:t>
            </a:r>
            <a:r>
              <a:rPr lang="en-US" altLang="ko-KR" sz="4000" b="0" dirty="0">
                <a:solidFill>
                  <a:srgbClr val="0070C0"/>
                </a:solidFill>
              </a:rPr>
              <a:t>. </a:t>
            </a:r>
            <a:r>
              <a:rPr lang="ko-KR" altLang="en-US" sz="4000" b="0" dirty="0">
                <a:solidFill>
                  <a:srgbClr val="0070C0"/>
                </a:solidFill>
              </a:rPr>
              <a:t>그는 또한 </a:t>
            </a:r>
            <a:r>
              <a:rPr lang="en-US" altLang="ko-KR" sz="4000" b="0" dirty="0">
                <a:solidFill>
                  <a:srgbClr val="0070C0"/>
                </a:solidFill>
              </a:rPr>
              <a:t>"</a:t>
            </a:r>
            <a:r>
              <a:rPr lang="ko-KR" altLang="en-US" sz="4000" b="0" dirty="0">
                <a:solidFill>
                  <a:srgbClr val="0070C0"/>
                </a:solidFill>
              </a:rPr>
              <a:t>제가 도망자 신분이기 때문에 </a:t>
            </a:r>
            <a:r>
              <a:rPr lang="ko-KR" altLang="en-US" sz="4000" b="0" dirty="0" err="1">
                <a:solidFill>
                  <a:srgbClr val="0070C0"/>
                </a:solidFill>
              </a:rPr>
              <a:t>모즈누가</a:t>
            </a:r>
            <a:r>
              <a:rPr lang="ko-KR" altLang="en-US" sz="4000" b="0" dirty="0">
                <a:solidFill>
                  <a:srgbClr val="0070C0"/>
                </a:solidFill>
              </a:rPr>
              <a:t> 먼저 보석을 받아야만 법원에 출두해 보석을 신청할 수 있습니다</a:t>
            </a:r>
            <a:r>
              <a:rPr lang="en-US" altLang="ko-KR" sz="4000" b="0" dirty="0">
                <a:solidFill>
                  <a:srgbClr val="0070C0"/>
                </a:solidFill>
              </a:rPr>
              <a:t>."</a:t>
            </a:r>
            <a:r>
              <a:rPr lang="ko-KR" altLang="en-US" sz="4000" b="0" dirty="0">
                <a:solidFill>
                  <a:srgbClr val="0070C0"/>
                </a:solidFill>
              </a:rPr>
              <a:t>라고 말했습니다</a:t>
            </a:r>
            <a:r>
              <a:rPr lang="en-US" altLang="ko-KR" sz="4000" b="0" dirty="0">
                <a:solidFill>
                  <a:srgbClr val="0070C0"/>
                </a:solidFill>
              </a:rPr>
              <a:t>.  </a:t>
            </a:r>
            <a:r>
              <a:rPr lang="ko-KR" altLang="en-US" sz="4000" b="0" dirty="0">
                <a:solidFill>
                  <a:srgbClr val="0070C0"/>
                </a:solidFill>
              </a:rPr>
              <a:t>계속 기도해 주세요</a:t>
            </a:r>
            <a:r>
              <a:rPr lang="en-US" altLang="ko-KR" sz="4000" b="0" dirty="0">
                <a:solidFill>
                  <a:srgbClr val="0070C0"/>
                </a:solidFill>
              </a:rPr>
              <a:t>. </a:t>
            </a:r>
            <a:r>
              <a:rPr lang="ko-KR" altLang="en-US" sz="4000" b="0" dirty="0" err="1">
                <a:solidFill>
                  <a:srgbClr val="0070C0"/>
                </a:solidFill>
              </a:rPr>
              <a:t>로벨로와</a:t>
            </a:r>
            <a:r>
              <a:rPr lang="ko-KR" altLang="en-US" sz="4000" b="0" dirty="0">
                <a:solidFill>
                  <a:srgbClr val="0070C0"/>
                </a:solidFill>
              </a:rPr>
              <a:t> 아직 감옥에 있는 </a:t>
            </a:r>
            <a:r>
              <a:rPr lang="ko-KR" altLang="en-US" sz="4000" b="0" dirty="0" err="1">
                <a:solidFill>
                  <a:srgbClr val="0070C0"/>
                </a:solidFill>
              </a:rPr>
              <a:t>모즈누를</a:t>
            </a:r>
            <a:r>
              <a:rPr lang="ko-KR" altLang="en-US" sz="4000" b="0" dirty="0">
                <a:solidFill>
                  <a:srgbClr val="0070C0"/>
                </a:solidFill>
              </a:rPr>
              <a:t> 위해 계속 기도해주세요</a:t>
            </a:r>
            <a:r>
              <a:rPr lang="en-US" altLang="ko-KR" sz="4000" b="0" dirty="0">
                <a:solidFill>
                  <a:srgbClr val="0070C0"/>
                </a:solidFill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29E17DA-3FC8-E6E5-0C85-F8D089E77B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8468" y="2311878"/>
            <a:ext cx="4635373" cy="428547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050" dirty="0"/>
              <a:t>방글라데시 북부에서 비기독교인들에게 복음을 전하고 복음 전단지를 배포한 혐의로 </a:t>
            </a:r>
            <a:r>
              <a:rPr lang="en-US" altLang="ko-KR" sz="1050" dirty="0"/>
              <a:t>27</a:t>
            </a:r>
            <a:r>
              <a:rPr lang="ko-KR" altLang="en-US" sz="1050" dirty="0"/>
              <a:t>세의 무슬림 배경 신자 </a:t>
            </a:r>
            <a:r>
              <a:rPr lang="ko-KR" altLang="en-US" sz="1050" dirty="0" err="1"/>
              <a:t>모즈누전도사가</a:t>
            </a:r>
            <a:r>
              <a:rPr lang="ko-KR" altLang="en-US" sz="1050" dirty="0"/>
              <a:t> </a:t>
            </a:r>
            <a:r>
              <a:rPr lang="en-US" altLang="ko-KR" sz="1050" dirty="0"/>
              <a:t>2024</a:t>
            </a:r>
            <a:r>
              <a:rPr lang="ko-KR" altLang="en-US" sz="1050" dirty="0"/>
              <a:t>년 </a:t>
            </a:r>
            <a:r>
              <a:rPr lang="en-US" altLang="ko-KR" sz="1050" dirty="0"/>
              <a:t>1</a:t>
            </a:r>
            <a:r>
              <a:rPr lang="ko-KR" altLang="en-US" sz="1050" dirty="0"/>
              <a:t>월 </a:t>
            </a:r>
            <a:r>
              <a:rPr lang="en-US" altLang="ko-KR" sz="1050" dirty="0"/>
              <a:t>31</a:t>
            </a:r>
            <a:r>
              <a:rPr lang="ko-KR" altLang="en-US" sz="1050" dirty="0"/>
              <a:t>일 수감되었습니다</a:t>
            </a:r>
            <a:r>
              <a:rPr lang="en-US" altLang="ko-KR" sz="1050" dirty="0"/>
              <a:t>.</a:t>
            </a:r>
          </a:p>
          <a:p>
            <a:pPr marL="0" indent="0" algn="just">
              <a:buNone/>
            </a:pPr>
            <a:r>
              <a:rPr lang="ko-KR" altLang="en-US" sz="1050" dirty="0"/>
              <a:t>방글라데시 북부 </a:t>
            </a:r>
            <a:r>
              <a:rPr lang="ko-KR" altLang="en-US" sz="1050" dirty="0" err="1"/>
              <a:t>랑푸르에서</a:t>
            </a:r>
            <a:r>
              <a:rPr lang="ko-KR" altLang="en-US" sz="1050" dirty="0"/>
              <a:t> 복음을 전하던 </a:t>
            </a:r>
            <a:r>
              <a:rPr lang="ko-KR" altLang="en-US" sz="1050" dirty="0" err="1"/>
              <a:t>모즈누</a:t>
            </a:r>
            <a:r>
              <a:rPr lang="ko-KR" altLang="en-US" sz="1050" dirty="0"/>
              <a:t> 전도사는 이 날 현지 무슬림들에게 붙잡혔고</a:t>
            </a:r>
            <a:r>
              <a:rPr lang="en-US" altLang="ko-KR" sz="1050" dirty="0"/>
              <a:t>,</a:t>
            </a:r>
            <a:r>
              <a:rPr lang="ko-KR" altLang="en-US" sz="1050" dirty="0"/>
              <a:t> 심문과 신체적 폭행을 당한 후 현지 경찰에 인계되었습니다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한 현지 무슬림 남성은 </a:t>
            </a:r>
            <a:r>
              <a:rPr lang="ko-KR" altLang="en-US" sz="1050" dirty="0" err="1"/>
              <a:t>모즈누와</a:t>
            </a:r>
            <a:r>
              <a:rPr lang="ko-KR" altLang="en-US" sz="1050" dirty="0"/>
              <a:t> 그의 교회 지도자인 </a:t>
            </a:r>
            <a:r>
              <a:rPr lang="ko-KR" altLang="en-US" sz="1050" dirty="0" err="1"/>
              <a:t>로벨루</a:t>
            </a:r>
            <a:r>
              <a:rPr lang="ko-KR" altLang="en-US" sz="1050" dirty="0"/>
              <a:t> </a:t>
            </a:r>
            <a:r>
              <a:rPr lang="ko-KR" altLang="en-US" sz="1050" dirty="0" err="1"/>
              <a:t>사딕</a:t>
            </a:r>
            <a:r>
              <a:rPr lang="ko-KR" altLang="en-US" sz="1050" dirty="0"/>
              <a:t> </a:t>
            </a:r>
            <a:r>
              <a:rPr lang="ko-KR" altLang="en-US" sz="1050" dirty="0" err="1"/>
              <a:t>레베오</a:t>
            </a:r>
            <a:r>
              <a:rPr lang="en-US" altLang="ko-KR" sz="1050" dirty="0"/>
              <a:t>(38)</a:t>
            </a:r>
            <a:r>
              <a:rPr lang="ko-KR" altLang="en-US" sz="1050" dirty="0"/>
              <a:t>를 상대로 허위 소송을 제기했습니다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사건 당시 </a:t>
            </a:r>
            <a:r>
              <a:rPr lang="ko-KR" altLang="en-US" sz="1050" dirty="0" err="1"/>
              <a:t>로벨루는</a:t>
            </a:r>
            <a:r>
              <a:rPr lang="ko-KR" altLang="en-US" sz="1050" dirty="0"/>
              <a:t> 현장에 없었지만</a:t>
            </a:r>
            <a:r>
              <a:rPr lang="en-US" altLang="ko-KR" sz="1050" dirty="0"/>
              <a:t>, </a:t>
            </a:r>
            <a:r>
              <a:rPr lang="ko-KR" altLang="en-US" sz="1050" dirty="0"/>
              <a:t>이 무슬림 남성은 </a:t>
            </a:r>
            <a:r>
              <a:rPr lang="ko-KR" altLang="en-US" sz="1050" dirty="0" err="1"/>
              <a:t>로벨루가</a:t>
            </a:r>
            <a:r>
              <a:rPr lang="ko-KR" altLang="en-US" sz="1050" dirty="0"/>
              <a:t> 숨어 있었다고 주장하며 교회 지도자를 괴롭히기 위해 그의 이름을 사건에 포함시켰습니다</a:t>
            </a:r>
            <a:r>
              <a:rPr lang="en-US" altLang="ko-KR" sz="1050" dirty="0"/>
              <a:t>. 1</a:t>
            </a:r>
            <a:r>
              <a:rPr lang="ko-KR" altLang="en-US" sz="1050" dirty="0"/>
              <a:t>월 </a:t>
            </a:r>
            <a:r>
              <a:rPr lang="en-US" altLang="ko-KR" sz="1050" dirty="0"/>
              <a:t>31</a:t>
            </a:r>
            <a:r>
              <a:rPr lang="ko-KR" altLang="en-US" sz="1050" dirty="0"/>
              <a:t>일 오후</a:t>
            </a:r>
            <a:r>
              <a:rPr lang="en-US" altLang="ko-KR" sz="1050" dirty="0"/>
              <a:t>5</a:t>
            </a:r>
            <a:r>
              <a:rPr lang="ko-KR" altLang="en-US" sz="1050" dirty="0"/>
              <a:t>시경</a:t>
            </a:r>
            <a:r>
              <a:rPr lang="en-US" altLang="ko-KR" sz="1050" dirty="0"/>
              <a:t>(</a:t>
            </a:r>
            <a:r>
              <a:rPr lang="ko-KR" altLang="en-US" sz="1050" dirty="0"/>
              <a:t>현지시간</a:t>
            </a:r>
            <a:r>
              <a:rPr lang="en-US" altLang="ko-KR" sz="1050" dirty="0"/>
              <a:t>), </a:t>
            </a:r>
            <a:r>
              <a:rPr lang="ko-KR" altLang="en-US" sz="1050" dirty="0" err="1"/>
              <a:t>모즈누는</a:t>
            </a:r>
            <a:r>
              <a:rPr lang="ko-KR" altLang="en-US" sz="1050" dirty="0"/>
              <a:t> 법정에 출두했습니다</a:t>
            </a:r>
            <a:r>
              <a:rPr lang="en-US" altLang="ko-KR" sz="1050" dirty="0"/>
              <a:t>.</a:t>
            </a:r>
          </a:p>
          <a:p>
            <a:pPr marL="0" indent="0" algn="just">
              <a:buNone/>
            </a:pPr>
            <a:r>
              <a:rPr lang="ko-KR" altLang="en-US" sz="1050" dirty="0"/>
              <a:t>경찰서에 접수된 고소장에 따르면 이 두 사람은 힘없고 가난하며 무고한 무슬림 마을 주민들에게 거액의 돈을 미끼로 무슬림을 기독교로 </a:t>
            </a:r>
            <a:r>
              <a:rPr lang="ko-KR" altLang="en-US" sz="1050" dirty="0" err="1"/>
              <a:t>개종시켰다고</a:t>
            </a:r>
            <a:r>
              <a:rPr lang="ko-KR" altLang="en-US" sz="1050" dirty="0"/>
              <a:t> 주장하고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이들은 예언자 무함마드의 이름을 비방하고 그에 대한 허위 정보를 퍼뜨려 무고한 무슬림들을 지옥으로 이끌었다는 혐의를 받고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또한 기독교를 전파하여 이슬람의 신성한 종교를 훼손하고 있다는 혐의도 받고 있습니다</a:t>
            </a:r>
            <a:r>
              <a:rPr lang="en-US" altLang="ko-KR" sz="1050" dirty="0"/>
              <a:t>. </a:t>
            </a:r>
            <a:r>
              <a:rPr lang="ko-KR" altLang="en-US" sz="1050" dirty="0" err="1"/>
              <a:t>로벨루</a:t>
            </a:r>
            <a:r>
              <a:rPr lang="ko-KR" altLang="en-US" sz="1050" dirty="0"/>
              <a:t> 형제는 현재 법률 대리인을 선임하고 자신과 </a:t>
            </a:r>
            <a:r>
              <a:rPr lang="ko-KR" altLang="en-US" sz="1050" dirty="0" err="1"/>
              <a:t>모즈누의</a:t>
            </a:r>
            <a:r>
              <a:rPr lang="ko-KR" altLang="en-US" sz="1050" dirty="0"/>
              <a:t> 보석금을 확보하기 위해 노력하고 있습니다</a:t>
            </a:r>
            <a:r>
              <a:rPr lang="en-US" altLang="ko-KR" sz="1050" dirty="0"/>
              <a:t>. </a:t>
            </a:r>
          </a:p>
          <a:p>
            <a:pPr marL="0" indent="0" algn="just">
              <a:buNone/>
            </a:pPr>
            <a:r>
              <a:rPr lang="ko-KR" altLang="en-US" sz="1050" dirty="0"/>
              <a:t>가족들은 두려움과 공황 상태에 빠져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이들의 안전을 위해</a:t>
            </a:r>
            <a:r>
              <a:rPr lang="en-US" altLang="ko-KR" sz="1050" dirty="0"/>
              <a:t>, </a:t>
            </a:r>
            <a:r>
              <a:rPr lang="ko-KR" altLang="en-US" sz="1050" dirty="0"/>
              <a:t>그리고 이 어려운 시기에 주님께 의지할 수 있도록 기도가 요청됩니다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이들을 돕기 위한 노력이 진행 중이며</a:t>
            </a:r>
            <a:r>
              <a:rPr lang="en-US" altLang="ko-KR" sz="1050" dirty="0"/>
              <a:t>, </a:t>
            </a:r>
            <a:r>
              <a:rPr lang="ko-KR" altLang="en-US" sz="1050" dirty="0"/>
              <a:t>현지 파트너가 </a:t>
            </a:r>
            <a:r>
              <a:rPr lang="ko-KR" altLang="en-US" sz="1050" dirty="0" err="1"/>
              <a:t>모즈누의</a:t>
            </a:r>
            <a:r>
              <a:rPr lang="ko-KR" altLang="en-US" sz="1050" dirty="0"/>
              <a:t> 가족과 </a:t>
            </a:r>
            <a:r>
              <a:rPr lang="ko-KR" altLang="en-US" sz="1050" dirty="0" err="1"/>
              <a:t>로벨루를</a:t>
            </a:r>
            <a:r>
              <a:rPr lang="ko-KR" altLang="en-US" sz="1050" dirty="0"/>
              <a:t> 방문하여 지원 방법에 대해 논의하고 있지만 보석금으로 상당한 금액이 필요할 것으로 보입니다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F511BA7-8188-B44D-A0D4-4E3E768C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24129" y="1043589"/>
            <a:ext cx="4635372" cy="2385411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b="0" dirty="0">
                <a:solidFill>
                  <a:srgbClr val="0070C0"/>
                </a:solidFill>
              </a:rPr>
              <a:t>기도해 주세요</a:t>
            </a:r>
            <a:r>
              <a:rPr lang="en-US" altLang="ko-KR" sz="1000" b="0" dirty="0">
                <a:solidFill>
                  <a:srgbClr val="0070C0"/>
                </a:solidFill>
              </a:rPr>
              <a:t>: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 err="1">
                <a:solidFill>
                  <a:srgbClr val="0070C0"/>
                </a:solidFill>
              </a:rPr>
              <a:t>모즈누</a:t>
            </a:r>
            <a:r>
              <a:rPr lang="ko-KR" altLang="en-US" sz="1000" b="0" dirty="0">
                <a:solidFill>
                  <a:srgbClr val="0070C0"/>
                </a:solidFill>
              </a:rPr>
              <a:t> 형제의 안전과 가족들이 주님을 의지할 수 있도록 기도해 주세요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00" b="0" dirty="0">
                <a:solidFill>
                  <a:srgbClr val="0070C0"/>
                </a:solidFill>
              </a:rPr>
              <a:t> </a:t>
            </a:r>
            <a:r>
              <a:rPr lang="ko-KR" altLang="en-US" sz="1000" b="0" dirty="0" err="1">
                <a:solidFill>
                  <a:srgbClr val="0070C0"/>
                </a:solidFill>
              </a:rPr>
              <a:t>모즈누</a:t>
            </a:r>
            <a:r>
              <a:rPr lang="ko-KR" altLang="en-US" sz="1000" b="0" dirty="0">
                <a:solidFill>
                  <a:srgbClr val="0070C0"/>
                </a:solidFill>
              </a:rPr>
              <a:t> 형제가 감옥에 있는 동안 하나님의 임재와 능력과 평화가 함께하도록 기도해주세요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그의 가족에게도 하나님의 위로가 임하도록 기도해주세요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  <a:r>
              <a:rPr lang="ko-KR" altLang="en-US" sz="1000" b="0" dirty="0">
                <a:solidFill>
                  <a:srgbClr val="0070C0"/>
                </a:solidFill>
              </a:rPr>
              <a:t>이 사건을 중립적으로 처리하고 </a:t>
            </a:r>
            <a:r>
              <a:rPr lang="ko-KR" altLang="en-US" sz="1000" b="0" dirty="0" err="1">
                <a:solidFill>
                  <a:srgbClr val="0070C0"/>
                </a:solidFill>
              </a:rPr>
              <a:t>모즈누와</a:t>
            </a:r>
            <a:r>
              <a:rPr lang="ko-KR" altLang="en-US" sz="1000" b="0" dirty="0">
                <a:solidFill>
                  <a:srgbClr val="0070C0"/>
                </a:solidFill>
              </a:rPr>
              <a:t> </a:t>
            </a:r>
            <a:r>
              <a:rPr lang="ko-KR" altLang="en-US" sz="1000" b="0" dirty="0" err="1">
                <a:solidFill>
                  <a:srgbClr val="0070C0"/>
                </a:solidFill>
              </a:rPr>
              <a:t>로벨루를</a:t>
            </a:r>
            <a:r>
              <a:rPr lang="ko-KR" altLang="en-US" sz="1000" b="0" dirty="0">
                <a:solidFill>
                  <a:srgbClr val="0070C0"/>
                </a:solidFill>
              </a:rPr>
              <a:t> 변호할 수 있는 좋은 변호사를 위해 기도해주세요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  <a:r>
              <a:rPr lang="ko-KR" altLang="en-US" sz="1000" b="0" dirty="0">
                <a:solidFill>
                  <a:srgbClr val="0070C0"/>
                </a:solidFill>
              </a:rPr>
              <a:t>그들을 변호할 변호사에게 지혜를 주시도록 기도해주세요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하나님께서 가족들의 모든 필요를 채워 주시도록 기도해주세요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  <a:endParaRPr lang="ko-KR" altLang="en-US" sz="1000" b="0" dirty="0">
              <a:solidFill>
                <a:srgbClr val="0070C0"/>
              </a:solidFill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C275E19-64D8-E86E-9ACB-66C3B1E958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24129" y="4623758"/>
            <a:ext cx="3230166" cy="1578634"/>
          </a:xfrm>
        </p:spPr>
        <p:txBody>
          <a:bodyPr>
            <a:normAutofit/>
          </a:bodyPr>
          <a:lstStyle/>
          <a:p>
            <a:endParaRPr lang="en-US" altLang="ko-KR" sz="1000" dirty="0"/>
          </a:p>
          <a:p>
            <a:endParaRPr lang="ko-KR" altLang="en-US" sz="10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BF40A43-AA33-BD1A-4B4A-8BD3BD8472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32510" y="3338340"/>
            <a:ext cx="3618610" cy="271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57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49150" y="1600845"/>
            <a:ext cx="254195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0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151" y="2002202"/>
            <a:ext cx="2541959" cy="1508033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900" dirty="0"/>
              <a:t>오픈도어 </a:t>
            </a:r>
            <a:r>
              <a:rPr lang="en-US" altLang="ko-KR" sz="900" dirty="0"/>
              <a:t>1,300</a:t>
            </a:r>
            <a:r>
              <a:rPr lang="ko-KR" altLang="en-US" sz="900" dirty="0"/>
              <a:t>여 명의 사역자들이 </a:t>
            </a:r>
            <a:r>
              <a:rPr lang="ko-KR" altLang="en-US" sz="900" dirty="0" err="1"/>
              <a:t>브라더</a:t>
            </a:r>
            <a:r>
              <a:rPr lang="ko-KR" altLang="en-US" sz="900" dirty="0"/>
              <a:t> </a:t>
            </a:r>
            <a:r>
              <a:rPr lang="ko-KR" altLang="en-US" sz="900" dirty="0" err="1"/>
              <a:t>앤드류의</a:t>
            </a:r>
            <a:r>
              <a:rPr lang="ko-KR" altLang="en-US" sz="900" dirty="0"/>
              <a:t> 길을 따라 믿음과 용기를 잃지 않고</a:t>
            </a:r>
            <a:r>
              <a:rPr lang="en-US" altLang="ko-KR" sz="900" dirty="0"/>
              <a:t>, </a:t>
            </a:r>
            <a:r>
              <a:rPr lang="ko-KR" altLang="en-US" sz="900" dirty="0"/>
              <a:t>겸손하게 박해 받는 교회를 잘 섬길 수 있게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 </a:t>
            </a:r>
          </a:p>
          <a:p>
            <a:pPr marL="0" indent="0" algn="just">
              <a:buNone/>
            </a:pPr>
            <a:r>
              <a:rPr lang="ko-KR" altLang="en-US" sz="900" dirty="0" err="1"/>
              <a:t>화요기도모임을</a:t>
            </a:r>
            <a:r>
              <a:rPr lang="ko-KR" altLang="en-US" sz="900" dirty="0"/>
              <a:t> 지키는 기도용사들을 축복하시고</a:t>
            </a:r>
            <a:r>
              <a:rPr lang="en-US" altLang="ko-KR" sz="900" dirty="0"/>
              <a:t>, </a:t>
            </a:r>
            <a:r>
              <a:rPr lang="ko-KR" altLang="en-US" sz="900" dirty="0"/>
              <a:t>각 가정마다</a:t>
            </a:r>
            <a:r>
              <a:rPr lang="en-US" altLang="ko-KR" sz="900" dirty="0"/>
              <a:t> </a:t>
            </a:r>
            <a:r>
              <a:rPr lang="ko-KR" altLang="en-US" sz="900" dirty="0"/>
              <a:t>하나님의 부르심의 소망이 밝게 빛나게 하시고</a:t>
            </a:r>
            <a:r>
              <a:rPr lang="en-US" altLang="ko-KR" sz="900" dirty="0"/>
              <a:t>, </a:t>
            </a:r>
            <a:r>
              <a:rPr lang="ko-KR" altLang="en-US" sz="900" dirty="0" err="1"/>
              <a:t>부르짓는</a:t>
            </a:r>
            <a:r>
              <a:rPr lang="ko-KR" altLang="en-US" sz="900" dirty="0"/>
              <a:t> 간구를 들으시며</a:t>
            </a:r>
            <a:r>
              <a:rPr lang="en-US" altLang="ko-KR" sz="900" dirty="0"/>
              <a:t>, </a:t>
            </a:r>
            <a:r>
              <a:rPr lang="ko-KR" altLang="en-US" sz="900" dirty="0"/>
              <a:t>일평생 주님을 영화롭게 하는 거룩한 삶이 되게 </a:t>
            </a:r>
            <a:r>
              <a:rPr lang="ko-KR" altLang="en-US" sz="900" dirty="0" err="1"/>
              <a:t>하옵소서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예수의 제자의 길을 끝까지 걸어가게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541959" cy="394964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</a:rPr>
              <a:t>WWL 2024 </a:t>
            </a:r>
            <a:r>
              <a:rPr lang="ko-KR" altLang="en-US" sz="1000" dirty="0">
                <a:solidFill>
                  <a:schemeClr val="tx1"/>
                </a:solidFill>
              </a:rPr>
              <a:t>지역별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</a:rPr>
              <a:t>교회별</a:t>
            </a:r>
            <a:r>
              <a:rPr lang="ko-KR" altLang="en-US" sz="1000" dirty="0">
                <a:solidFill>
                  <a:schemeClr val="tx1"/>
                </a:solidFill>
              </a:rPr>
              <a:t> 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87528" y="2002202"/>
            <a:ext cx="2541959" cy="171078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900" dirty="0">
                <a:latin typeface="roboto" panose="02000000000000000000" pitchFamily="2" charset="0"/>
              </a:rPr>
              <a:t>2024</a:t>
            </a:r>
            <a:r>
              <a:rPr lang="ko-KR" altLang="en-US" sz="900" dirty="0">
                <a:latin typeface="roboto" panose="02000000000000000000" pitchFamily="2" charset="0"/>
              </a:rPr>
              <a:t>년 </a:t>
            </a:r>
            <a:r>
              <a:rPr lang="ko-KR" altLang="en-US" sz="900" dirty="0" err="1">
                <a:latin typeface="roboto" panose="02000000000000000000" pitchFamily="2" charset="0"/>
              </a:rPr>
              <a:t>월드와치리스트</a:t>
            </a:r>
            <a:r>
              <a:rPr lang="ko-KR" altLang="en-US" sz="900" dirty="0">
                <a:latin typeface="roboto" panose="02000000000000000000" pitchFamily="2" charset="0"/>
              </a:rPr>
              <a:t> 발표가 은혜가운데 진행되게 하심을 감사드립니다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전세계 박해 현장의 동향이 한국교회 성도들에게 잘 전달 될 수 있도록 신문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방송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인터넷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유튜브 매체가 선하게 사용되기를 원합니다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지역별 찾아가는 설명회를 통해 성도들을 직접 만나 </a:t>
            </a:r>
            <a:r>
              <a:rPr lang="ko-KR" altLang="en-US" sz="900" dirty="0" err="1">
                <a:latin typeface="roboto" panose="02000000000000000000" pitchFamily="2" charset="0"/>
              </a:rPr>
              <a:t>박해받는</a:t>
            </a:r>
            <a:r>
              <a:rPr lang="ko-KR" altLang="en-US" sz="900" dirty="0">
                <a:latin typeface="roboto" panose="02000000000000000000" pitchFamily="2" charset="0"/>
              </a:rPr>
              <a:t> 교회들의 이야기를 함께 나누고 그들의 음성을 듣고 기도하는 시간이 되도록 축복하며 기도합니다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  <a:r>
              <a:rPr lang="ko-KR" altLang="en-US" sz="900" dirty="0">
                <a:latin typeface="roboto" panose="02000000000000000000" pitchFamily="2" charset="0"/>
              </a:rPr>
              <a:t>지역별 </a:t>
            </a:r>
            <a:r>
              <a:rPr lang="ko-KR" altLang="en-US" sz="900" dirty="0" err="1">
                <a:latin typeface="roboto" panose="02000000000000000000" pitchFamily="2" charset="0"/>
              </a:rPr>
              <a:t>교회별</a:t>
            </a:r>
            <a:r>
              <a:rPr lang="ko-KR" altLang="en-US" sz="900" dirty="0">
                <a:latin typeface="roboto" panose="02000000000000000000" pitchFamily="2" charset="0"/>
              </a:rPr>
              <a:t> 설명회가 순조롭게 조율되도록 </a:t>
            </a:r>
            <a:r>
              <a:rPr lang="ko-KR" altLang="en-US" sz="900" dirty="0" err="1">
                <a:latin typeface="roboto" panose="02000000000000000000" pitchFamily="2" charset="0"/>
              </a:rPr>
              <a:t>인도하옵소서</a:t>
            </a:r>
            <a:r>
              <a:rPr lang="en-US" altLang="ko-KR" sz="900" dirty="0">
                <a:latin typeface="roboto" panose="02000000000000000000" pitchFamily="2" charset="0"/>
              </a:rPr>
              <a:t>!</a:t>
            </a:r>
            <a:r>
              <a:rPr lang="ko-KR" altLang="en-US" sz="900" dirty="0">
                <a:latin typeface="roboto" panose="02000000000000000000" pitchFamily="2" charset="0"/>
              </a:rPr>
              <a:t> </a:t>
            </a:r>
            <a:endParaRPr lang="en-US" altLang="ko-KR" sz="900" dirty="0">
              <a:latin typeface="roboto" panose="02000000000000000000" pitchFamily="2" charset="0"/>
            </a:endParaRP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74166" y="1600845"/>
            <a:ext cx="2620373" cy="39496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0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474167" y="2002202"/>
            <a:ext cx="2620373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900" dirty="0"/>
              <a:t>2024</a:t>
            </a:r>
            <a:r>
              <a:rPr lang="ko-KR" altLang="en-US" sz="900" dirty="0"/>
              <a:t>년 </a:t>
            </a:r>
            <a:r>
              <a:rPr lang="ko-KR" altLang="en-US" sz="900" dirty="0" err="1"/>
              <a:t>머스카슬론</a:t>
            </a:r>
            <a:r>
              <a:rPr lang="ko-KR" altLang="en-US" sz="900" dirty="0"/>
              <a:t> 대회가 </a:t>
            </a:r>
            <a:r>
              <a:rPr lang="en-US" altLang="ko-KR" sz="900" dirty="0"/>
              <a:t>10</a:t>
            </a:r>
            <a:r>
              <a:rPr lang="ko-KR" altLang="en-US" sz="900" dirty="0"/>
              <a:t>월 </a:t>
            </a:r>
            <a:r>
              <a:rPr lang="en-US" altLang="ko-KR" sz="900" dirty="0"/>
              <a:t>8-9</a:t>
            </a:r>
            <a:r>
              <a:rPr lang="ko-KR" altLang="en-US" sz="900" dirty="0"/>
              <a:t>일 진행됩니다</a:t>
            </a:r>
            <a:r>
              <a:rPr lang="en-US" altLang="ko-KR" sz="900" dirty="0"/>
              <a:t>. </a:t>
            </a:r>
            <a:r>
              <a:rPr lang="ko-KR" altLang="en-US" sz="900" dirty="0"/>
              <a:t>화란에서 </a:t>
            </a:r>
            <a:r>
              <a:rPr lang="en-US" altLang="ko-KR" sz="900" dirty="0"/>
              <a:t>30</a:t>
            </a:r>
            <a:r>
              <a:rPr lang="ko-KR" altLang="en-US" sz="900" dirty="0"/>
              <a:t>명이 지원했습니다</a:t>
            </a:r>
            <a:r>
              <a:rPr lang="en-US" altLang="ko-KR" sz="900" dirty="0"/>
              <a:t>. 1</a:t>
            </a:r>
            <a:r>
              <a:rPr lang="ko-KR" altLang="en-US" sz="9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900" dirty="0"/>
              <a:t>. 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한국 참가자 </a:t>
            </a:r>
            <a:r>
              <a:rPr lang="en-US" altLang="ko-KR" sz="900" dirty="0"/>
              <a:t>50</a:t>
            </a:r>
            <a:r>
              <a:rPr lang="ko-KR" altLang="en-US" sz="900" dirty="0"/>
              <a:t>명을 예비하여 주시고</a:t>
            </a:r>
            <a:r>
              <a:rPr lang="en-US" altLang="ko-KR" sz="900" dirty="0"/>
              <a:t>, </a:t>
            </a:r>
            <a:r>
              <a:rPr lang="ko-KR" altLang="en-US" sz="9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9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6760" y="3840525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5381D8-DFFF-4518-A87C-2FF7F02C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DF80084-FC54-42F2-9B3A-553D97B02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dirty="0" err="1">
                <a:latin typeface="새굴림" panose="02030600000101010101" pitchFamily="18" charset="-127"/>
                <a:ea typeface="새굴림" panose="02030600000101010101" pitchFamily="18" charset="-127"/>
              </a:rPr>
              <a:t>김경복선교사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en-US" altLang="ko-KR" sz="2000" dirty="0">
                <a:latin typeface="새굴림" panose="02030600000101010101" pitchFamily="18" charset="-127"/>
                <a:ea typeface="새굴림" panose="02030600000101010101" pitchFamily="18" charset="-127"/>
                <a:hlinkClick r:id="rId3"/>
              </a:rPr>
              <a:t>odsk@opendoors.or.kr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ko-KR" altLang="en-US" sz="2000" dirty="0">
                <a:latin typeface="새굴림" panose="02030600000101010101" pitchFamily="18" charset="-127"/>
                <a:ea typeface="새굴림" panose="02030600000101010101" pitchFamily="18" charset="-127"/>
                <a:hlinkClick r:id="rId4"/>
              </a:rPr>
              <a:t>한국오픈도어선교회 카카오채널</a:t>
            </a:r>
            <a:endParaRPr lang="ko-KR" altLang="en-US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pic>
        <p:nvPicPr>
          <p:cNvPr id="7" name="그림 개체 틀 6" descr="꽃을 상자에 담는 사람">
            <a:extLst>
              <a:ext uri="{FF2B5EF4-FFF2-40B4-BE49-F238E27FC236}">
                <a16:creationId xmlns:a16="http://schemas.microsoft.com/office/drawing/2014/main" id="{5BF31D2B-C056-4DF4-B56D-B79671C937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816" y="2670048"/>
            <a:ext cx="5175504" cy="3639312"/>
          </a:xfrm>
        </p:spPr>
      </p:pic>
      <p:pic>
        <p:nvPicPr>
          <p:cNvPr id="9" name="그림 개체 틀 8" descr="꽃바구니">
            <a:extLst>
              <a:ext uri="{FF2B5EF4-FFF2-40B4-BE49-F238E27FC236}">
                <a16:creationId xmlns:a16="http://schemas.microsoft.com/office/drawing/2014/main" id="{18FA2AC7-49CD-49AE-8CF7-9D33C8C4E73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488" y="2670048"/>
            <a:ext cx="5175504" cy="3639312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8C4EB8-FE5E-4752-81EF-DAF2F54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346BE14-BD4F-4DBD-9B58-FC4C6EC5D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EF0E49-62B5-488C-B988-BDE7F7F3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27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536130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26_TF67070595_Win32" id="{504F1011-7283-4E10-9F6E-3DBCFD4C1DF1}" vid="{0C68CAF5-5DCC-443B-9EEC-D6A46EF7D3F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41D0F8-A96E-436B-B6A7-2AFF6F30F9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8EF3A0-5A01-4576-8764-452FD3A2CB7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241377AF-B80E-4F93-8088-50DE225F345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얼룩 디자인</Template>
  <TotalTime>700</TotalTime>
  <Words>2900</Words>
  <Application>Microsoft Office PowerPoint</Application>
  <PresentationFormat>와이드스크린</PresentationFormat>
  <Paragraphs>294</Paragraphs>
  <Slides>27</Slides>
  <Notes>11</Notes>
  <HiddenSlides>1</HiddenSlides>
  <MMClips>0</MMClips>
  <ScaleCrop>false</ScaleCrop>
  <HeadingPairs>
    <vt:vector size="6" baseType="variant">
      <vt:variant>
        <vt:lpstr>사용한 글꼴</vt:lpstr>
      </vt:variant>
      <vt:variant>
        <vt:i4>20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48" baseType="lpstr">
      <vt:lpstr>Futura</vt:lpstr>
      <vt:lpstr>Helvetica Neue Medium</vt:lpstr>
      <vt:lpstr>Inter Black</vt:lpstr>
      <vt:lpstr>Nanum Gothic</vt:lpstr>
      <vt:lpstr>NanumGothicExtraBold</vt:lpstr>
      <vt:lpstr>Yu Gothic UI Semibold</vt:lpstr>
      <vt:lpstr>Gulim</vt:lpstr>
      <vt:lpstr>나눔고딕 ExtraBold</vt:lpstr>
      <vt:lpstr>맑은 고딕</vt:lpstr>
      <vt:lpstr>맑은 고딕</vt:lpstr>
      <vt:lpstr>새굴림</vt:lpstr>
      <vt:lpstr>함초롬바탕</vt:lpstr>
      <vt:lpstr>Aharoni</vt:lpstr>
      <vt:lpstr>Arial</vt:lpstr>
      <vt:lpstr>Calibri</vt:lpstr>
      <vt:lpstr>Posterama</vt:lpstr>
      <vt:lpstr>roboto</vt:lpstr>
      <vt:lpstr>Segoe UI</vt:lpstr>
      <vt:lpstr>Segoe UI Semilight</vt:lpstr>
      <vt:lpstr>Times New Roman</vt:lpstr>
      <vt:lpstr>DappledVTI</vt:lpstr>
      <vt:lpstr>Prayer Meeting  for Persecuted Church Worldwide 박해받는 교회를 위한 화요기도모임</vt:lpstr>
      <vt:lpstr>순서</vt:lpstr>
      <vt:lpstr>시편133:1~3</vt:lpstr>
      <vt:lpstr>OPEN DOORS CORE VALUE/핵심가치</vt:lpstr>
      <vt:lpstr>PowerPoint 프레젠테이션</vt:lpstr>
      <vt:lpstr>PowerPoint 프레젠테이션</vt:lpstr>
      <vt:lpstr>2024  WWL</vt:lpstr>
      <vt:lpstr>2024  WWL</vt:lpstr>
      <vt:lpstr>PowerPoint 프레젠테이션</vt:lpstr>
      <vt:lpstr>박해 상황의 지속</vt:lpstr>
      <vt:lpstr>2024 WWL 폭력관련 통계보고</vt:lpstr>
      <vt:lpstr>PowerPoint 프레젠테이션</vt:lpstr>
      <vt:lpstr>박해 받는 교회를 위한 기도(30')</vt:lpstr>
      <vt:lpstr>Arise Africa Campaign  아프리카여 일어나라 폭력적 박해에 맞서서</vt:lpstr>
      <vt:lpstr>나이지리아 성탄절 총격으로 113명 사망_2023.12.26 </vt:lpstr>
      <vt:lpstr>나이지리아 기독교인들을 위한 긴급 구호를 준비하고 있는 오픈도어 파트너들에게 지혜를 주시도록 기도해 주세요. </vt:lpstr>
      <vt:lpstr>#나이지리아 중부 상황을 위한 긴급 기도 요청: 23/01/2024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#방글라데시( 위): 방글라데시 MBB 전도사 투옥</vt:lpstr>
      <vt:lpstr>박해 받는 교회를 위한 기도가 이 땅에 요원의 불길처럼 뜨겁게 일어나기를 기도합니다.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10</cp:revision>
  <dcterms:created xsi:type="dcterms:W3CDTF">2024-01-23T01:32:08Z</dcterms:created>
  <dcterms:modified xsi:type="dcterms:W3CDTF">2024-02-28T05:56:26Z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