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4"/>
  </p:sldMasterIdLst>
  <p:notesMasterIdLst>
    <p:notesMasterId r:id="rId34"/>
  </p:notesMasterIdLst>
  <p:handoutMasterIdLst>
    <p:handoutMasterId r:id="rId35"/>
  </p:handoutMasterIdLst>
  <p:sldIdLst>
    <p:sldId id="259" r:id="rId5"/>
    <p:sldId id="260" r:id="rId6"/>
    <p:sldId id="257" r:id="rId7"/>
    <p:sldId id="373" r:id="rId8"/>
    <p:sldId id="402" r:id="rId9"/>
    <p:sldId id="282" r:id="rId10"/>
    <p:sldId id="258" r:id="rId11"/>
    <p:sldId id="281" r:id="rId12"/>
    <p:sldId id="262" r:id="rId13"/>
    <p:sldId id="261" r:id="rId14"/>
    <p:sldId id="2482" r:id="rId15"/>
    <p:sldId id="287" r:id="rId16"/>
    <p:sldId id="269" r:id="rId17"/>
    <p:sldId id="270" r:id="rId18"/>
    <p:sldId id="324" r:id="rId19"/>
    <p:sldId id="2449" r:id="rId20"/>
    <p:sldId id="298" r:id="rId21"/>
    <p:sldId id="2477" r:id="rId22"/>
    <p:sldId id="2452" r:id="rId23"/>
    <p:sldId id="2453" r:id="rId24"/>
    <p:sldId id="2454" r:id="rId25"/>
    <p:sldId id="2456" r:id="rId26"/>
    <p:sldId id="2460" r:id="rId27"/>
    <p:sldId id="2458" r:id="rId28"/>
    <p:sldId id="2459" r:id="rId29"/>
    <p:sldId id="2478" r:id="rId30"/>
    <p:sldId id="2483" r:id="rId31"/>
    <p:sldId id="2462" r:id="rId32"/>
    <p:sldId id="267" r:id="rId33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202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-588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dirty="0"/>
              <a:t>최근</a:t>
            </a:r>
            <a:r>
              <a:rPr lang="en-US" dirty="0"/>
              <a:t>5</a:t>
            </a:r>
            <a:r>
              <a:rPr lang="ko-KR" dirty="0"/>
              <a:t>년간 추이</a:t>
            </a:r>
            <a:r>
              <a:rPr lang="en-US" sz="1000" dirty="0"/>
              <a:t>[</a:t>
            </a:r>
            <a:r>
              <a:rPr lang="ko-KR" sz="1000" dirty="0"/>
              <a:t>단위</a:t>
            </a:r>
            <a:r>
              <a:rPr lang="en-US" sz="1000" dirty="0"/>
              <a:t>:</a:t>
            </a:r>
            <a:r>
              <a:rPr lang="ko-KR" sz="1000" dirty="0"/>
              <a:t>백만</a:t>
            </a:r>
            <a:r>
              <a:rPr lang="en-US" sz="1000" dirty="0"/>
              <a:t>]</a:t>
            </a:r>
            <a:endParaRPr lang="ko-KR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310</c:v>
                </c:pt>
                <c:pt idx="1">
                  <c:v>342</c:v>
                </c:pt>
                <c:pt idx="2">
                  <c:v>359</c:v>
                </c:pt>
                <c:pt idx="3">
                  <c:v>359.4</c:v>
                </c:pt>
                <c:pt idx="4">
                  <c:v>366.5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56-41D3-8B24-5003B8EF6C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상위50개국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3.2808591576717033E-2"/>
                  <c:y val="-8.09088549007990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956-41D3-8B24-5003B8EF6C9A}"/>
                </c:ext>
              </c:extLst>
            </c:dLbl>
            <c:dLbl>
              <c:idx val="1"/>
              <c:layout>
                <c:manualLayout>
                  <c:x val="2.386079387397602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956-41D3-8B24-5003B8EF6C9A}"/>
                </c:ext>
              </c:extLst>
            </c:dLbl>
            <c:dLbl>
              <c:idx val="2"/>
              <c:layout>
                <c:manualLayout>
                  <c:x val="4.1756389279458038E-2"/>
                  <c:y val="3.708279677923344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956-41D3-8B24-5003B8EF6C9A}"/>
                </c:ext>
              </c:extLst>
            </c:dLbl>
            <c:dLbl>
              <c:idx val="3"/>
              <c:layout>
                <c:manualLayout>
                  <c:x val="4.47389885137050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956-41D3-8B24-5003B8EF6C9A}"/>
                </c:ext>
              </c:extLst>
            </c:dLbl>
            <c:dLbl>
              <c:idx val="4"/>
              <c:layout>
                <c:manualLayout>
                  <c:x val="4.175638927945814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956-41D3-8B24-5003B8EF6C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260</c:v>
                </c:pt>
                <c:pt idx="1">
                  <c:v>309</c:v>
                </c:pt>
                <c:pt idx="2">
                  <c:v>312.5</c:v>
                </c:pt>
                <c:pt idx="3">
                  <c:v>311.89999999999998</c:v>
                </c:pt>
                <c:pt idx="4">
                  <c:v>318.2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56-41D3-8B24-5003B8EF6C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열1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1956-41D3-8B24-5003B8EF6C9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77202480"/>
        <c:axId val="628559616"/>
        <c:axId val="0"/>
      </c:bar3DChart>
      <c:catAx>
        <c:axId val="67720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628559616"/>
        <c:crosses val="autoZero"/>
        <c:auto val="1"/>
        <c:lblAlgn val="ctr"/>
        <c:lblOffset val="100"/>
        <c:noMultiLvlLbl val="0"/>
      </c:catAx>
      <c:valAx>
        <c:axId val="62855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67720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F48554E-6E55-46F8-B5B5-80FF28D01C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DE2EDF1-3F49-410B-8D8F-DEB11C091F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A34E9A-F493-4C1D-8A95-6CA96085BC11}" type="datetime1">
              <a:rPr lang="ko-KR" altLang="en-US" smtClean="0">
                <a:latin typeface="+mj-ea"/>
                <a:ea typeface="+mj-ea"/>
              </a:rPr>
              <a:t>2024-02-20</a:t>
            </a:fld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DBC78DC-C87F-49D8-9462-F28246D785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FF6D6EC-E958-40D3-9794-27A6A1CE1C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E374092-269C-4ACC-A602-ADC42C82CAD6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7102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8509EE28-E588-4AC5-AC3D-4BAD53BF9D14}" type="datetime1">
              <a:rPr lang="ko-KR" altLang="en-US" smtClean="0"/>
              <a:pPr/>
              <a:t>2024-02-20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D666E22B-85CA-45C7-86A8-A17C38B96A98}" type="slidenum">
              <a:rPr lang="en-US" altLang="ko-KR" smtClean="0"/>
              <a:pPr/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930070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666E22B-85CA-45C7-86A8-A17C38B96A98}" type="slidenum">
              <a:rPr lang="en-US" altLang="ko-KR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927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1022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1353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2024-02-20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d719c1143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d719c1143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d719c1143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d719c1143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29232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d60a252021_0_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d60a252021_0_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d60a252021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d60a252021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>
          <a:extLst>
            <a:ext uri="{FF2B5EF4-FFF2-40B4-BE49-F238E27FC236}">
              <a16:creationId xmlns:a16="http://schemas.microsoft.com/office/drawing/2014/main" id="{0BBE1222-A726-CEF0-BE6C-E892CE25D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d60a252021_0_211:notes">
            <a:extLst>
              <a:ext uri="{FF2B5EF4-FFF2-40B4-BE49-F238E27FC236}">
                <a16:creationId xmlns:a16="http://schemas.microsoft.com/office/drawing/2014/main" id="{0B70AD89-138A-E092-F4DA-3B46FE705E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d60a252021_0_211:notes">
            <a:extLst>
              <a:ext uri="{FF2B5EF4-FFF2-40B4-BE49-F238E27FC236}">
                <a16:creationId xmlns:a16="http://schemas.microsoft.com/office/drawing/2014/main" id="{0883A452-9B73-F5E5-7F4C-743B7757F3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70723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d60a252021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d60a252021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d60a252021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d60a252021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A9E6-C3F0-4354-B502-A1656DEEC42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819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3569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00CF70A2-C0AD-4D28-B3EB-C43D221AD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F3EE984A-7865-4092-9DD1-FA065CFE1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3B8F172B-7E78-455D-98E3-82DF61843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F50D9895-086D-4E52-B2BB-4B8D7993E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441336E-0F59-4E8E-A2B5-D62EDA718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27B873BD-A26D-4CB5-BED3-D95C908B8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EF5E2EC6-688E-4202-BA23-F29BE11456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074784"/>
            <a:ext cx="5257799" cy="1640216"/>
          </a:xfrm>
        </p:spPr>
        <p:txBody>
          <a:bodyPr rtlCol="0" anchor="t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D8709CFE-7328-4CEC-A7C8-D6C8B18D6C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3232" y="740664"/>
            <a:ext cx="4745736" cy="539496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400042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78A7506A-23D3-4E50-B632-7D75C652F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082A1112-7DAD-487B-84EF-9F2B9F4A6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52E39B3F-C08C-424B-908B-8A3E017C6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80050DD2-3323-4041-91C6-8BFA52F3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FA34E2F-6A4E-4CFF-ACA1-994BA9CED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A8B9C0BE-DE84-42B6-9610-684AC81E5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4953000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C95C06E1-E8B8-4F7A-8EB7-E594AFEE6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52800"/>
            <a:ext cx="4953000" cy="2514600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E340614F-452E-4022-B834-FFDC63466D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813816"/>
            <a:ext cx="4617720" cy="25511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C9F0368A-AE83-428C-ABF7-694386AB62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465576"/>
            <a:ext cx="4617720" cy="25511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0846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2253A4E8-5A11-4C9C-8FC8-9D78AB5D3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7" name="그림 6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77D633C1-4A46-44EA-B1E7-96EA9C44C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8" name="그림 7" descr="들고 있는 꽃을 담은 그림&#10;&#10;자동 생성된 설명">
              <a:extLst>
                <a:ext uri="{FF2B5EF4-FFF2-40B4-BE49-F238E27FC236}">
                  <a16:creationId xmlns:a16="http://schemas.microsoft.com/office/drawing/2014/main" id="{89667DF8-B73B-497B-95A4-5212EE667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9" name="제목 1">
            <a:extLst>
              <a:ext uri="{FF2B5EF4-FFF2-40B4-BE49-F238E27FC236}">
                <a16:creationId xmlns:a16="http://schemas.microsoft.com/office/drawing/2014/main" id="{3EA3C8E6-EF45-4F18-A0CB-F0527540D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953000" cy="2130552"/>
          </a:xfrm>
        </p:spPr>
        <p:txBody>
          <a:bodyPr rtlCol="0">
            <a:noAutofit/>
          </a:bodyPr>
          <a:lstStyle/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  <a:endParaRPr lang="ko-KR" altLang="en-US" spc="120" noProof="0" dirty="0">
              <a:cs typeface="Posterama" panose="020B0504020200020000" pitchFamily="34" charset="0"/>
            </a:endParaRPr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50CA1F7B-7E1E-4745-8E06-38C79906E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4912"/>
            <a:ext cx="4952681" cy="3410712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C027CA11-7EE7-4C3B-AF4D-F50756E4EF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86600" y="568324"/>
            <a:ext cx="4727448" cy="5715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41826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829FC3DD-D5CF-4D3A-AD62-2D9AD0EA2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3A543720-E70E-42D7-9835-39FDFE40F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77000" y="0"/>
            <a:ext cx="5711952" cy="5071492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7D5BA9D0-B4FD-4CD7-8F18-76506E972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7D2067D9-0848-4BAA-996E-BE1236E04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제목 1">
            <a:extLst>
              <a:ext uri="{FF2B5EF4-FFF2-40B4-BE49-F238E27FC236}">
                <a16:creationId xmlns:a16="http://schemas.microsoft.com/office/drawing/2014/main" id="{1B87D7AA-E59B-441F-B5EC-E9828C1ED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2301875"/>
          </a:xfrm>
        </p:spPr>
        <p:txBody>
          <a:bodyPr rtlCol="0" anchor="b">
            <a:normAutofit/>
          </a:bodyPr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부제목 2">
            <a:extLst>
              <a:ext uri="{FF2B5EF4-FFF2-40B4-BE49-F238E27FC236}">
                <a16:creationId xmlns:a16="http://schemas.microsoft.com/office/drawing/2014/main" id="{70806D6C-F8DC-4FFA-9381-5620B7391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976" y="2743201"/>
            <a:ext cx="8763001" cy="914400"/>
          </a:xfrm>
        </p:spPr>
        <p:txBody>
          <a:bodyPr rtlCol="0" anchor="t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A5095252-A020-4AA1-9BB3-013288AE3FB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886200"/>
            <a:ext cx="4059936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17FBAD15-0D00-46EC-B530-EF6195F42D4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50792" y="3886200"/>
            <a:ext cx="4087368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8" name="그림 개체 틀 15">
            <a:extLst>
              <a:ext uri="{FF2B5EF4-FFF2-40B4-BE49-F238E27FC236}">
                <a16:creationId xmlns:a16="http://schemas.microsoft.com/office/drawing/2014/main" id="{0F93F034-901D-43B1-89E9-6291A86787F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32064" y="3886200"/>
            <a:ext cx="4059936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406652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93406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462BDFDF-C29B-490D-B7E4-913596711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33B2E6-29D0-4249-A0A5-82013CE16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13AED3CD-2B31-49BC-BC04-850E0AD36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D5FE2C96-BB8F-4A14-88E4-C871D91E2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F2C506E-3A15-4D88-8C7E-AE65D21F1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352D6351-AB6F-490B-97F2-D51C1478A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1223" y="1066800"/>
            <a:ext cx="5367527" cy="2833528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EF760311-9637-47CC-B0E7-6C8C307C6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223" y="4074784"/>
            <a:ext cx="5367526" cy="1640216"/>
          </a:xfrm>
        </p:spPr>
        <p:txBody>
          <a:bodyPr rtlCol="0" anchor="t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89734E01-4E64-484E-9728-EF69422CB1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13448" y="1014984"/>
            <a:ext cx="4123944" cy="23225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7CA897AB-A280-4B5A-BEF5-C5D11D6535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13448" y="3511296"/>
            <a:ext cx="4123944" cy="23225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019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56" y="1752600"/>
            <a:ext cx="5532319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5256" y="2666999"/>
            <a:ext cx="5532319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752600"/>
            <a:ext cx="5561106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666999"/>
            <a:ext cx="5561106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24541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56" y="175260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5256" y="2666999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53361" y="175260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53361" y="2666999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17999667-FDE9-4EC7-9EF8-E64C5DA4B1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41466" y="1757319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1" name="내용 개체 틀 5">
            <a:extLst>
              <a:ext uri="{FF2B5EF4-FFF2-40B4-BE49-F238E27FC236}">
                <a16:creationId xmlns:a16="http://schemas.microsoft.com/office/drawing/2014/main" id="{54466FB3-35A6-4045-8C46-5F6399D7B4C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441466" y="2671718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720477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297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5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4" y="74066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0" y="352958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841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1A7F5322-A9D1-4D98-A1BC-9178604AB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E70C34FA-2551-4FBC-8628-3506548234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394623"/>
            <a:ext cx="5996619" cy="2131033"/>
          </a:xfrm>
        </p:spPr>
        <p:txBody>
          <a:bodyPr rtlCol="0" anchor="ctr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/>
            <a:r>
              <a:rPr lang="ko-KR" altLang="en-US" sz="440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C158CD79-85EA-4D75-A743-D3DB777D1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V="1">
            <a:off x="8194385" y="20961"/>
            <a:ext cx="3997615" cy="6816079"/>
            <a:chOff x="8059620" y="41922"/>
            <a:chExt cx="3997615" cy="6816077"/>
          </a:xfrm>
        </p:grpSpPr>
        <p:pic>
          <p:nvPicPr>
            <p:cNvPr id="9" name="그림 8" descr="어둠 속에 앉아 있는 고양이 앞 모습을 담은 그림&#10;&#10;자동 생성된 설명">
              <a:extLst>
                <a:ext uri="{FF2B5EF4-FFF2-40B4-BE49-F238E27FC236}">
                  <a16:creationId xmlns:a16="http://schemas.microsoft.com/office/drawing/2014/main" id="{50D423CE-750A-48C7-B236-F510652FED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10" name="그림 9" descr="어둠 속에 앉아 있는 고양이 앞 모습을 담은 그림&#10;&#10;자동 생성된 설명">
              <a:extLst>
                <a:ext uri="{FF2B5EF4-FFF2-40B4-BE49-F238E27FC236}">
                  <a16:creationId xmlns:a16="http://schemas.microsoft.com/office/drawing/2014/main" id="{F198B21E-DBB4-4FAF-85E2-0929E6BFC0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sp>
        <p:nvSpPr>
          <p:cNvPr id="11" name="부제목 2">
            <a:extLst>
              <a:ext uri="{FF2B5EF4-FFF2-40B4-BE49-F238E27FC236}">
                <a16:creationId xmlns:a16="http://schemas.microsoft.com/office/drawing/2014/main" id="{AD9BB445-59C3-4B51-9237-1F7AC9B09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29" y="381000"/>
            <a:ext cx="3997745" cy="2133600"/>
          </a:xfrm>
        </p:spPr>
        <p:txBody>
          <a:bodyPr rtlCol="0" anchor="ctr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969566B9-A8AF-4476-A32A-4AEFC46430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3816" y="2670048"/>
            <a:ext cx="5175504" cy="363931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6" name="그림 개체 틀 14">
            <a:extLst>
              <a:ext uri="{FF2B5EF4-FFF2-40B4-BE49-F238E27FC236}">
                <a16:creationId xmlns:a16="http://schemas.microsoft.com/office/drawing/2014/main" id="{10391AAE-35A8-4BEC-BF35-22153B1436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90488" y="2670048"/>
            <a:ext cx="5175504" cy="363931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8165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4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728819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4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1359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8695" y="1825625"/>
            <a:ext cx="5561106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199" y="1825625"/>
            <a:ext cx="5561105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019947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97212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726798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656986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  <a:endParaRPr lang="ko-KR" altLang="en-US" sz="20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6450918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1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28" indent="-289228">
              <a:buClr>
                <a:schemeClr val="bg1"/>
              </a:buClr>
              <a:buSzPct val="100000"/>
              <a:buFont typeface="+mj-lt"/>
              <a:buAutoNum type="arabicPeriod"/>
              <a:defRPr sz="788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1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8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2753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900" y="576263"/>
            <a:ext cx="4977777" cy="2967606"/>
          </a:xfrm>
        </p:spPr>
        <p:txBody>
          <a:bodyPr rtlCol="0" anchor="b" anchorCtr="0">
            <a:normAutofit/>
          </a:bodyPr>
          <a:lstStyle>
            <a:lvl1pPr algn="l" rtl="0">
              <a:lnSpc>
                <a:spcPts val="5800"/>
              </a:lnSpc>
              <a:defRPr/>
            </a:lvl1pPr>
          </a:lstStyle>
          <a:p>
            <a:pPr algn="l" rtl="0">
              <a:lnSpc>
                <a:spcPts val="5800"/>
              </a:lnSpc>
            </a:pPr>
            <a:r>
              <a:rPr lang="ko-KR" altLang="en-US" sz="3600"/>
              <a:t>마스터 제목 스타일 편집</a:t>
            </a:r>
            <a:endParaRPr lang="ko-KR" altLang="en-US" sz="3600" dirty="0"/>
          </a:p>
        </p:txBody>
      </p:sp>
      <p:sp>
        <p:nvSpPr>
          <p:cNvPr id="6" name="부제목 24">
            <a:extLst>
              <a:ext uri="{FF2B5EF4-FFF2-40B4-BE49-F238E27FC236}">
                <a16:creationId xmlns:a16="http://schemas.microsoft.com/office/drawing/2014/main" id="{FFA42F70-43EA-4954-AA43-22F43175C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900" y="3764977"/>
            <a:ext cx="4977777" cy="2192683"/>
          </a:xfrm>
        </p:spPr>
        <p:txBody>
          <a:bodyPr rtlCol="0">
            <a:normAutofit/>
          </a:bodyPr>
          <a:lstStyle>
            <a:lvl1pPr algn="l" rtl="0">
              <a:lnSpc>
                <a:spcPts val="3200"/>
              </a:lnSpc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7" name="직사각형 6" descr="Tag=AccentColor&#10;Flavor=Light&#10;Target=Fill">
            <a:extLst>
              <a:ext uri="{FF2B5EF4-FFF2-40B4-BE49-F238E27FC236}">
                <a16:creationId xmlns:a16="http://schemas.microsoft.com/office/drawing/2014/main" id="{F5FCF09E-0DE5-4155-9DC0-786737CF2E1B}"/>
              </a:ext>
            </a:extLst>
          </p:cNvPr>
          <p:cNvSpPr/>
          <p:nvPr userDrawn="1"/>
        </p:nvSpPr>
        <p:spPr>
          <a:xfrm rot="10800000">
            <a:off x="11496184" y="3255867"/>
            <a:ext cx="695816" cy="34624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61912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25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5AD3536A-3915-4B2E-B85A-9B494EEFB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6" y="0"/>
            <a:ext cx="5020056" cy="6848856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1352645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908621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028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2692868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41414905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27443367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4910" y="744491"/>
            <a:ext cx="6986599" cy="1098762"/>
          </a:xfrm>
        </p:spPr>
        <p:txBody>
          <a:bodyPr lIns="0" tIns="0" rIns="0" bIns="0"/>
          <a:lstStyle>
            <a:lvl1pPr>
              <a:defRPr sz="7139" b="1" i="0">
                <a:solidFill>
                  <a:srgbClr val="6B3267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7112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4" name="그림 13" descr="앉아 있는 사람을 담은 그림&#10;&#10;자동 생성된 설명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27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8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46" r:id="rId4"/>
    <p:sldLayoutId id="2147483734" r:id="rId5"/>
    <p:sldLayoutId id="2147483752" r:id="rId6"/>
    <p:sldLayoutId id="2147483737" r:id="rId7"/>
    <p:sldLayoutId id="2147483750" r:id="rId8"/>
    <p:sldLayoutId id="2147483745" r:id="rId9"/>
    <p:sldLayoutId id="2147483751" r:id="rId10"/>
    <p:sldLayoutId id="2147483733" r:id="rId11"/>
    <p:sldLayoutId id="2147483744" r:id="rId12"/>
    <p:sldLayoutId id="2147483736" r:id="rId13"/>
    <p:sldLayoutId id="2147483739" r:id="rId14"/>
    <p:sldLayoutId id="2147483740" r:id="rId15"/>
    <p:sldLayoutId id="2147483741" r:id="rId16"/>
    <p:sldLayoutId id="2147483753" r:id="rId17"/>
    <p:sldLayoutId id="2147483754" r:id="rId18"/>
    <p:sldLayoutId id="2147483755" r:id="rId19"/>
    <p:sldLayoutId id="2147483756" r:id="rId20"/>
    <p:sldLayoutId id="2147483758" r:id="rId21"/>
    <p:sldLayoutId id="2147483759" r:id="rId22"/>
    <p:sldLayoutId id="2147483760" r:id="rId23"/>
    <p:sldLayoutId id="2147483761" r:id="rId24"/>
    <p:sldLayoutId id="2147483762" r:id="rId25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hyperlink" Target="https://www.youtube.com/watch?v=ohcE3tw-CZw" TargetMode="Externa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0.jpeg"/><Relationship Id="rId5" Type="http://schemas.openxmlformats.org/officeDocument/2006/relationships/image" Target="../media/image39.JP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hyperlink" Target="https://pf.kakao.com/_xhYVK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0DDE03-5881-4143-92C0-900FD2200E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/>
          <a:lstStyle/>
          <a:p>
            <a:pPr algn="r"/>
            <a:r>
              <a:rPr lang="en-US" altLang="ko-KR" sz="4400" b="1" dirty="0"/>
              <a:t>Prayer</a:t>
            </a:r>
            <a:r>
              <a:rPr lang="ko-KR" altLang="en-US" sz="4400" b="1" dirty="0"/>
              <a:t> </a:t>
            </a:r>
            <a:r>
              <a:rPr lang="en-US" altLang="ko-KR" sz="4400" b="1" dirty="0"/>
              <a:t>Meeting </a:t>
            </a:r>
            <a:br>
              <a:rPr lang="en-US" altLang="ko-KR" sz="4400" b="1" dirty="0"/>
            </a:br>
            <a:r>
              <a:rPr lang="en-US" altLang="ko-KR" sz="4400" b="1" dirty="0"/>
              <a:t>for Persecuted Church Worldwide</a:t>
            </a:r>
            <a:br>
              <a:rPr lang="en-US" altLang="ko-KR" sz="4400" b="1" dirty="0"/>
            </a:b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 dirty="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en-US" altLang="ko-KR" sz="2800" spc="100" dirty="0">
              <a:effectLst>
                <a:reflection blurRad="6350" stA="60000" endA="900" endPos="58000" dir="5400000" sy="-100000" algn="bl" rotWithShape="0"/>
              </a:effectLst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6726D00-6671-49B9-B158-E8FE9A305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796286"/>
            <a:ext cx="5257799" cy="918713"/>
          </a:xfrm>
        </p:spPr>
        <p:txBody>
          <a:bodyPr rtlCol="0">
            <a:norm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800" dirty="0">
                <a:solidFill>
                  <a:schemeClr val="tx1"/>
                </a:solidFill>
              </a:rPr>
              <a:t>2024</a:t>
            </a:r>
            <a:r>
              <a:rPr lang="ko-KR" altLang="en-US" sz="1800" dirty="0">
                <a:solidFill>
                  <a:schemeClr val="tx1"/>
                </a:solidFill>
              </a:rPr>
              <a:t>년 </a:t>
            </a:r>
            <a:r>
              <a:rPr lang="en-US" altLang="ko-KR" sz="1800" dirty="0">
                <a:solidFill>
                  <a:schemeClr val="tx1"/>
                </a:solidFill>
              </a:rPr>
              <a:t>2</a:t>
            </a:r>
            <a:r>
              <a:rPr lang="ko-KR" altLang="en-US" sz="1800" dirty="0">
                <a:solidFill>
                  <a:schemeClr val="tx1"/>
                </a:solidFill>
              </a:rPr>
              <a:t>월 </a:t>
            </a:r>
            <a:r>
              <a:rPr lang="en-US" altLang="ko-KR" sz="1800" dirty="0">
                <a:solidFill>
                  <a:schemeClr val="tx1"/>
                </a:solidFill>
              </a:rPr>
              <a:t>20</a:t>
            </a:r>
            <a:r>
              <a:rPr lang="ko-KR" altLang="en-US" sz="1800" dirty="0">
                <a:solidFill>
                  <a:schemeClr val="tx1"/>
                </a:solidFill>
              </a:rPr>
              <a:t>일</a:t>
            </a:r>
            <a:r>
              <a:rPr lang="en-US" altLang="ko-KR" sz="1800" dirty="0">
                <a:solidFill>
                  <a:schemeClr val="tx1"/>
                </a:solidFill>
              </a:rPr>
              <a:t>(</a:t>
            </a:r>
            <a:r>
              <a:rPr lang="ko-KR" altLang="en-US" sz="1800" dirty="0">
                <a:solidFill>
                  <a:schemeClr val="tx1"/>
                </a:solidFill>
              </a:rPr>
              <a:t>화</a:t>
            </a:r>
            <a:r>
              <a:rPr lang="en-US" altLang="ko-KR" sz="1800" dirty="0">
                <a:solidFill>
                  <a:schemeClr val="tx1"/>
                </a:solidFill>
              </a:rPr>
              <a:t>) pm7:30-9:00/Zoom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tx1"/>
                </a:solidFill>
              </a:rPr>
              <a:t>회의 </a:t>
            </a:r>
            <a:r>
              <a:rPr lang="en-US" altLang="ko-KR" sz="1800" dirty="0">
                <a:solidFill>
                  <a:schemeClr val="tx1"/>
                </a:solidFill>
              </a:rPr>
              <a:t>ID 4286956103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pic>
        <p:nvPicPr>
          <p:cNvPr id="6" name="그림 개체 틀 5" descr="꽃을 상자에 담는 사람">
            <a:extLst>
              <a:ext uri="{FF2B5EF4-FFF2-40B4-BE49-F238E27FC236}">
                <a16:creationId xmlns:a16="http://schemas.microsoft.com/office/drawing/2014/main" id="{49C250E6-60C6-4D98-8C94-8D2F836D8F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3232" y="740664"/>
            <a:ext cx="4745736" cy="5394960"/>
          </a:xfrm>
        </p:spPr>
      </p:pic>
    </p:spTree>
    <p:extLst>
      <p:ext uri="{BB962C8B-B14F-4D97-AF65-F5344CB8AC3E}">
        <p14:creationId xmlns:p14="http://schemas.microsoft.com/office/powerpoint/2010/main" val="732293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5BB7C9-365A-47FF-90E1-6016251BB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4953000" cy="2130552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순서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86DD3DD-072F-4103-B534-27A7CD671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52800"/>
            <a:ext cx="4953000" cy="2514600"/>
          </a:xfrm>
        </p:spPr>
        <p:txBody>
          <a:bodyPr rtlCol="0">
            <a:normAutofit fontScale="92500"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2200" dirty="0"/>
              <a:t>찬양 </a:t>
            </a:r>
            <a:r>
              <a:rPr lang="en-US" altLang="ko-KR" sz="2200" dirty="0"/>
              <a:t>5’</a:t>
            </a:r>
            <a:r>
              <a:rPr lang="ko-KR" altLang="ko-KR" sz="2200" dirty="0"/>
              <a:t> </a:t>
            </a:r>
            <a:endParaRPr lang="en-US" altLang="ko-KR" sz="22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2200" dirty="0">
                <a:solidFill>
                  <a:schemeClr val="tx1"/>
                </a:solidFill>
              </a:rPr>
              <a:t>2024 WWL </a:t>
            </a:r>
            <a:r>
              <a:rPr lang="ko-KR" altLang="en-US" sz="2200" dirty="0"/>
              <a:t>특별영상</a:t>
            </a:r>
            <a:r>
              <a:rPr lang="en-US" altLang="ko-KR" sz="2200" dirty="0"/>
              <a:t>(3‘) </a:t>
            </a:r>
            <a:endParaRPr lang="en-US" altLang="ko-KR" sz="2200" dirty="0">
              <a:solidFill>
                <a:schemeClr val="tx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2200" dirty="0"/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/>
              <a:t>기도제목 </a:t>
            </a:r>
            <a:r>
              <a:rPr lang="ko-KR" altLang="ko-KR" sz="2200" dirty="0"/>
              <a:t>나눔 </a:t>
            </a:r>
            <a:r>
              <a:rPr lang="en-US" altLang="ko-KR" sz="2200" dirty="0"/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/>
              <a:t>오픈도어 기도용사들을</a:t>
            </a:r>
            <a:r>
              <a:rPr lang="ko-KR" altLang="ko-KR" sz="2200" dirty="0"/>
              <a:t> 위한 기도</a:t>
            </a:r>
            <a:r>
              <a:rPr lang="en-US" altLang="ko-KR" sz="2200" dirty="0"/>
              <a:t>(30’)</a:t>
            </a:r>
            <a:endParaRPr lang="ko-KR" altLang="en-US" sz="2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개체 틀 6" descr="표지판을 들고 있는 손">
            <a:extLst>
              <a:ext uri="{FF2B5EF4-FFF2-40B4-BE49-F238E27FC236}">
                <a16:creationId xmlns:a16="http://schemas.microsoft.com/office/drawing/2014/main" id="{FBA8EE09-C66B-4072-B4E9-9DEE8394E2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848" y="813816"/>
            <a:ext cx="4617720" cy="2551176"/>
          </a:xfrm>
        </p:spPr>
      </p:pic>
      <p:pic>
        <p:nvPicPr>
          <p:cNvPr id="9" name="그림 개체 틀 8" descr="앞치마를 두르고 카메라를 향해 웃는 사람">
            <a:extLst>
              <a:ext uri="{FF2B5EF4-FFF2-40B4-BE49-F238E27FC236}">
                <a16:creationId xmlns:a16="http://schemas.microsoft.com/office/drawing/2014/main" id="{0D6D0E59-E139-4D64-A9D8-5CA5C961F9E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848" y="3465576"/>
            <a:ext cx="4617720" cy="2551176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88686C7-C736-4CA1-84E6-AAAD3ABFE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2024.2.6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2A2CC8-5849-451C-81F5-731A40CD3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C2688BC-7E88-411A-A72F-BA96A981D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5158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BB4790-9373-45EB-B7D9-55C919806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524956" cy="2130552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시편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13:1~3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1D0CE80-526E-48B1-B2DA-C85E67C0F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297"/>
            <a:ext cx="4524664" cy="3412969"/>
          </a:xfrm>
        </p:spPr>
        <p:txBody>
          <a:bodyPr rtlCol="0" anchor="t" anchorCtr="0">
            <a:noAutofit/>
          </a:bodyPr>
          <a:lstStyle/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여호와여 어느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때까지니이까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나를 영원히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잊으시나이까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주의 얼굴을 나에게서 어느 때까지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숨기시겠나이까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나의 영혼이 번민하고 종일토록 마음에 근심하기를 어느 때까지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하오며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내 원수가 나를 치며 자랑하기를 어느 때까지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하리이까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여호와 내 하나님이여 나를 생각하사 응답하시고 나의 눈을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밝히소서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두렵건데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내가 사망의 잠을 잘까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하오며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...</a:t>
            </a:r>
            <a:endPara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r>
              <a:rPr lang="en-US" altLang="ko-KR" sz="1400" dirty="0"/>
              <a:t>How long, O Lord? Will you forger me forever? How long will you hide your face from me?</a:t>
            </a:r>
          </a:p>
        </p:txBody>
      </p:sp>
      <p:pic>
        <p:nvPicPr>
          <p:cNvPr id="11" name="그림 개체 틀 10" descr="표지판을 들고 있는 손">
            <a:extLst>
              <a:ext uri="{FF2B5EF4-FFF2-40B4-BE49-F238E27FC236}">
                <a16:creationId xmlns:a16="http://schemas.microsoft.com/office/drawing/2014/main" id="{D2E14100-F835-4C99-9055-0F12058286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740664"/>
            <a:ext cx="2798762" cy="2606040"/>
          </a:xfrm>
        </p:spPr>
      </p:pic>
      <p:pic>
        <p:nvPicPr>
          <p:cNvPr id="13" name="그림 개체 틀 12" descr="꽃을 자르는 사람">
            <a:extLst>
              <a:ext uri="{FF2B5EF4-FFF2-40B4-BE49-F238E27FC236}">
                <a16:creationId xmlns:a16="http://schemas.microsoft.com/office/drawing/2014/main" id="{A733BA33-AE5B-45E8-B9BD-9163D1AF1A8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78824" y="740664"/>
            <a:ext cx="2798762" cy="2606040"/>
          </a:xfrm>
        </p:spPr>
      </p:pic>
      <p:pic>
        <p:nvPicPr>
          <p:cNvPr id="15" name="그림 개체 틀 14" descr="꽃다발">
            <a:extLst>
              <a:ext uri="{FF2B5EF4-FFF2-40B4-BE49-F238E27FC236}">
                <a16:creationId xmlns:a16="http://schemas.microsoft.com/office/drawing/2014/main" id="{97330ACA-B8F2-4749-A572-895C6975B43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3529584"/>
            <a:ext cx="2798762" cy="2606040"/>
          </a:xfrm>
        </p:spPr>
      </p:pic>
      <p:pic>
        <p:nvPicPr>
          <p:cNvPr id="17" name="그림 개체 틀 16" descr="앞치마를 두르고 카메라를 향해 웃는 사람">
            <a:extLst>
              <a:ext uri="{FF2B5EF4-FFF2-40B4-BE49-F238E27FC236}">
                <a16:creationId xmlns:a16="http://schemas.microsoft.com/office/drawing/2014/main" id="{CE0F719B-40D6-4669-945A-BF20CF680BC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9680" y="3529584"/>
            <a:ext cx="2798762" cy="2606040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4A6B911-85AC-4D51-9274-A9F47BD4C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2024.2.6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B47D7BA-5863-41A3-B873-B1DB20B8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2CB87F6-DDB9-4203-B293-91A0DBC60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0356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3548429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36161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3548429" cy="3289922"/>
          </a:xfrm>
        </p:spPr>
        <p:txBody>
          <a:bodyPr vert="horz" lIns="68544" tIns="34272" rIns="68544" bIns="34272" rtlCol="0">
            <a:normAutofit fontScale="925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45672" y="2402685"/>
            <a:ext cx="3519055" cy="322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성경을 읽고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성경대로 살고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성경이 되자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Read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to live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and be the Bible.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8475" y="1011118"/>
            <a:ext cx="8143317" cy="809056"/>
          </a:xfrm>
        </p:spPr>
        <p:txBody>
          <a:bodyPr>
            <a:noAutofit/>
          </a:bodyPr>
          <a:lstStyle/>
          <a:p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3.3. 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성경의 사람이다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the Bible.</a:t>
            </a:r>
            <a:endParaRPr lang="ko-KR" altLang="en-US" sz="2400" dirty="0"/>
          </a:p>
        </p:txBody>
      </p:sp>
      <p:pic>
        <p:nvPicPr>
          <p:cNvPr id="5" name="그림 4" descr="텍스트, 사람이(가) 표시된 사진&#10;&#10;자동 생성된 설명">
            <a:extLst>
              <a:ext uri="{FF2B5EF4-FFF2-40B4-BE49-F238E27FC236}">
                <a16:creationId xmlns:a16="http://schemas.microsoft.com/office/drawing/2014/main" id="{97A21A67-D05B-DE43-F9F1-847D04EB3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364" y="2402685"/>
            <a:ext cx="6030700" cy="426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95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9AC834D5-8B1A-90FC-2087-69066E0EA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7E58E3D-ECD3-3934-5A8E-0BD1D11A15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46312" y="271"/>
            <a:ext cx="9698987" cy="685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376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68B5CE-22D6-A38A-C362-CBA10BB65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4154" y="405752"/>
            <a:ext cx="2171709" cy="10076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dirty="0"/>
              <a:t>2024 </a:t>
            </a:r>
            <a:br>
              <a:rPr lang="en-US" altLang="ko-KR" dirty="0"/>
            </a:br>
            <a:r>
              <a:rPr lang="en-US" altLang="ko-KR" dirty="0"/>
              <a:t>WWL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1F627E-32F6-72EE-0161-48E450B25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34154" y="1722504"/>
            <a:ext cx="2171709" cy="4239200"/>
          </a:xfrm>
        </p:spPr>
        <p:txBody>
          <a:bodyPr>
            <a:normAutofit lnSpcReduction="10000"/>
          </a:bodyPr>
          <a:lstStyle/>
          <a:p>
            <a:pPr marL="203195" indent="0" algn="ctr">
              <a:buNone/>
            </a:pPr>
            <a:r>
              <a:rPr lang="ko-KR" altLang="en-US" sz="3200" dirty="0"/>
              <a:t>박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해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지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수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와</a:t>
            </a:r>
            <a:endParaRPr lang="en-US" altLang="ko-KR" sz="3200" dirty="0"/>
          </a:p>
          <a:p>
            <a:pPr marL="203195" indent="0" algn="ctr">
              <a:buNone/>
            </a:pP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순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위</a:t>
            </a:r>
            <a:endParaRPr lang="ko-KR" altLang="en-US" dirty="0"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/>
          <a:srcRect/>
          <a:stretch/>
        </p:blipFill>
        <p:spPr>
          <a:xfrm>
            <a:off x="186137" y="137504"/>
            <a:ext cx="9824136" cy="654517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DE9930-8A55-79A2-D559-307F52E4DA8F}"/>
              </a:ext>
            </a:extLst>
          </p:cNvPr>
          <p:cNvSpPr txBox="1"/>
          <p:nvPr/>
        </p:nvSpPr>
        <p:spPr>
          <a:xfrm>
            <a:off x="3232271" y="2044221"/>
            <a:ext cx="2915080" cy="99540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ko-KR" sz="1467" dirty="0"/>
              <a:t>Top</a:t>
            </a:r>
            <a:r>
              <a:rPr lang="ko-KR" altLang="en-US" sz="1467" dirty="0"/>
              <a:t> </a:t>
            </a:r>
            <a:r>
              <a:rPr lang="en-US" altLang="ko-KR" sz="1467" dirty="0"/>
              <a:t>50</a:t>
            </a:r>
            <a:r>
              <a:rPr lang="ko-KR" altLang="en-US" sz="1467" dirty="0"/>
              <a:t> </a:t>
            </a:r>
            <a:r>
              <a:rPr lang="en-US" altLang="ko-KR" sz="1467" dirty="0"/>
              <a:t>total</a:t>
            </a:r>
            <a:r>
              <a:rPr lang="ko-KR" altLang="en-US" sz="1467" dirty="0"/>
              <a:t> </a:t>
            </a:r>
            <a:r>
              <a:rPr lang="en-US" altLang="ko-KR" sz="1467" dirty="0"/>
              <a:t>points</a:t>
            </a:r>
          </a:p>
          <a:p>
            <a:r>
              <a:rPr lang="en-US" altLang="ko-KR" sz="1467" dirty="0"/>
              <a:t>WWL 2024: 3,735</a:t>
            </a:r>
          </a:p>
          <a:p>
            <a:r>
              <a:rPr lang="en-US" altLang="ko-KR" sz="1467" dirty="0"/>
              <a:t>WWL 2023: 3,683</a:t>
            </a:r>
          </a:p>
          <a:p>
            <a:r>
              <a:rPr lang="en-US" altLang="ko-KR" sz="1467" dirty="0"/>
              <a:t>Increase 51points or 1.4%</a:t>
            </a:r>
            <a:endParaRPr lang="ko-KR" altLang="en-US" sz="1467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81797D-7689-C3D9-78B8-68E6E2369D9F}"/>
              </a:ext>
            </a:extLst>
          </p:cNvPr>
          <p:cNvSpPr txBox="1"/>
          <p:nvPr/>
        </p:nvSpPr>
        <p:spPr>
          <a:xfrm>
            <a:off x="3232269" y="3410093"/>
            <a:ext cx="2915081" cy="99540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ko-KR" sz="1467" dirty="0"/>
              <a:t>All 41 or more points</a:t>
            </a:r>
          </a:p>
          <a:p>
            <a:r>
              <a:rPr lang="en-US" altLang="ko-KR" sz="1467" dirty="0"/>
              <a:t>WWL 2024: 5,267</a:t>
            </a:r>
          </a:p>
          <a:p>
            <a:r>
              <a:rPr lang="en-US" altLang="ko-KR" sz="1467" dirty="0"/>
              <a:t>WWL 2023: 5,106</a:t>
            </a:r>
          </a:p>
          <a:p>
            <a:r>
              <a:rPr lang="en-US" altLang="ko-KR" sz="1467" dirty="0"/>
              <a:t>Increase: 161points or 3.2%</a:t>
            </a:r>
            <a:endParaRPr lang="ko-KR" altLang="en-US" sz="1467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68B5CE-22D6-A38A-C362-CBA10BB65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4154" y="405752"/>
            <a:ext cx="2171709" cy="10076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dirty="0"/>
              <a:t>2024 </a:t>
            </a:r>
            <a:br>
              <a:rPr lang="en-US" altLang="ko-KR" dirty="0"/>
            </a:br>
            <a:r>
              <a:rPr lang="en-US" altLang="ko-KR" dirty="0"/>
              <a:t>WWL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1F627E-32F6-72EE-0161-48E450B25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34154" y="1722504"/>
            <a:ext cx="2171709" cy="4239200"/>
          </a:xfrm>
        </p:spPr>
        <p:txBody>
          <a:bodyPr>
            <a:normAutofit lnSpcReduction="10000"/>
          </a:bodyPr>
          <a:lstStyle/>
          <a:p>
            <a:pPr marL="203195" indent="0" algn="ctr">
              <a:buNone/>
            </a:pPr>
            <a:r>
              <a:rPr lang="ko-KR" altLang="en-US" sz="3200" dirty="0"/>
              <a:t>박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해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지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수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와</a:t>
            </a:r>
            <a:endParaRPr lang="en-US" altLang="ko-KR" sz="3200" dirty="0"/>
          </a:p>
          <a:p>
            <a:pPr marL="203195" indent="0" algn="ctr">
              <a:buNone/>
            </a:pP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순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위</a:t>
            </a:r>
            <a:endParaRPr lang="ko-KR" altLang="en-US" dirty="0"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/>
          <a:srcRect/>
          <a:stretch/>
        </p:blipFill>
        <p:spPr>
          <a:xfrm>
            <a:off x="186138" y="405752"/>
            <a:ext cx="9833303" cy="48859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6307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63667" y="6156000"/>
            <a:ext cx="2188299" cy="555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 descr="텍스트, 폰트이(가) 표시된 사진&#10;&#10;자동 생성된 설명">
            <a:extLst>
              <a:ext uri="{FF2B5EF4-FFF2-40B4-BE49-F238E27FC236}">
                <a16:creationId xmlns:a16="http://schemas.microsoft.com/office/drawing/2014/main" id="{AA544670-DC14-0C4C-D595-F542439DBC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92944"/>
            <a:ext cx="12192000" cy="40721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>
              <a:buClr>
                <a:schemeClr val="dk1"/>
              </a:buClr>
              <a:buSzPct val="39285"/>
            </a:pPr>
            <a:r>
              <a:rPr lang="ko" dirty="0">
                <a:solidFill>
                  <a:srgbClr val="3F2175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박해 상황의 지속</a:t>
            </a:r>
            <a:endParaRPr dirty="0">
              <a:solidFill>
                <a:srgbClr val="3F2175"/>
              </a:solidFill>
              <a:latin typeface="NanumGothicExtraBold"/>
              <a:ea typeface="NanumGothicExtraBold"/>
              <a:cs typeface="NanumGothicExtraBold"/>
              <a:sym typeface="NanumGothicExtraBold"/>
            </a:endParaRPr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5552063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ko" altLang="en-US" sz="2133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전세계 </a:t>
            </a:r>
            <a:r>
              <a:rPr lang="en-US" altLang="ko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3</a:t>
            </a:r>
            <a:r>
              <a:rPr lang="ko" altLang="en-US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억 </a:t>
            </a:r>
            <a:r>
              <a:rPr lang="en-US" altLang="ko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6</a:t>
            </a:r>
            <a:r>
              <a:rPr lang="ko" altLang="en-US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천</a:t>
            </a:r>
            <a:r>
              <a:rPr lang="en-US" altLang="ko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 5</a:t>
            </a:r>
            <a:r>
              <a:rPr lang="ko-KR" altLang="en-US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백</a:t>
            </a:r>
            <a:r>
              <a:rPr lang="ko" altLang="en-US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만 명 이상</a:t>
            </a:r>
            <a:r>
              <a:rPr lang="en-US" altLang="ko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(366,554,100)</a:t>
            </a:r>
            <a:r>
              <a:rPr lang="ko" altLang="en-US" sz="2133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이 높은 수준의 박해와 차별을 받고 있다</a:t>
            </a:r>
            <a:r>
              <a:rPr lang="en-US" altLang="ko" sz="2133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.</a:t>
            </a:r>
          </a:p>
          <a:p>
            <a:pPr marL="0" indent="0">
              <a:spcBef>
                <a:spcPts val="1600"/>
              </a:spcBef>
              <a:buNone/>
            </a:pPr>
            <a:endParaRPr sz="1867" dirty="0">
              <a:solidFill>
                <a:srgbClr val="434343"/>
              </a:solidFill>
              <a:latin typeface="Nanum Gothic"/>
              <a:ea typeface="Nanum Gothic"/>
              <a:cs typeface="Nanum Gothic"/>
              <a:sym typeface="Nanum Gothic"/>
            </a:endParaRPr>
          </a:p>
          <a:p>
            <a:pPr indent="-397923">
              <a:lnSpc>
                <a:spcPct val="150000"/>
              </a:lnSpc>
              <a:spcBef>
                <a:spcPts val="1600"/>
              </a:spcBef>
              <a:buClr>
                <a:srgbClr val="434343"/>
              </a:buClr>
              <a:buSzPts val="1100"/>
              <a:buFont typeface="Nanum Gothic"/>
              <a:buChar char="●"/>
            </a:pPr>
            <a:r>
              <a:rPr lang="ko" altLang="en-US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전세계 기독교인 </a:t>
            </a:r>
            <a:r>
              <a:rPr lang="en-US" altLang="ko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7</a:t>
            </a:r>
            <a:r>
              <a:rPr lang="ko" altLang="en-US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 중 </a:t>
            </a:r>
            <a:r>
              <a:rPr lang="en-US" altLang="ko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1</a:t>
            </a:r>
            <a:r>
              <a:rPr lang="ko" altLang="en-US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명이 박해 국가에 살고 있다</a:t>
            </a:r>
            <a:r>
              <a:rPr lang="en-US" altLang="ko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.</a:t>
            </a:r>
            <a:r>
              <a:rPr lang="en-GB" altLang="ko-KR" sz="1867" b="1" kern="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sz="1867" b="1" dirty="0">
              <a:solidFill>
                <a:srgbClr val="434343"/>
              </a:solidFill>
              <a:latin typeface="Nanum Gothic"/>
              <a:ea typeface="Nanum Gothic"/>
              <a:cs typeface="Nanum Gothic"/>
              <a:sym typeface="Nanum Gothic"/>
            </a:endParaRPr>
          </a:p>
          <a:p>
            <a:pPr lvl="1" indent="-397923">
              <a:lnSpc>
                <a:spcPct val="150000"/>
              </a:lnSpc>
              <a:buClr>
                <a:srgbClr val="434343"/>
              </a:buClr>
              <a:buSzPts val="1100"/>
              <a:buFont typeface="Nanum Gothic"/>
              <a:buChar char="○"/>
            </a:pP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아시아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5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 중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2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</a:t>
            </a:r>
            <a:endParaRPr sz="1600" b="1" dirty="0">
              <a:solidFill>
                <a:srgbClr val="434343"/>
              </a:solidFill>
              <a:latin typeface="Nanum Gothic"/>
              <a:ea typeface="Nanum Gothic"/>
              <a:cs typeface="Nanum Gothic"/>
              <a:sym typeface="Nanum Gothic"/>
            </a:endParaRPr>
          </a:p>
          <a:p>
            <a:pPr lvl="1" indent="-397923">
              <a:lnSpc>
                <a:spcPct val="150000"/>
              </a:lnSpc>
              <a:buClr>
                <a:srgbClr val="434343"/>
              </a:buClr>
              <a:buSzPts val="1100"/>
              <a:buFont typeface="Nanum Gothic"/>
              <a:buChar char="○"/>
            </a:pP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아프리카의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5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 중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1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</a:t>
            </a:r>
            <a:endParaRPr sz="1600" b="1" dirty="0">
              <a:solidFill>
                <a:srgbClr val="434343"/>
              </a:solidFill>
              <a:latin typeface="Nanum Gothic"/>
              <a:ea typeface="Nanum Gothic"/>
              <a:cs typeface="Nanum Gothic"/>
              <a:sym typeface="Nanum Gothic"/>
            </a:endParaRPr>
          </a:p>
          <a:p>
            <a:pPr lvl="1" indent="-397923">
              <a:lnSpc>
                <a:spcPct val="150000"/>
              </a:lnSpc>
              <a:buClr>
                <a:srgbClr val="434343"/>
              </a:buClr>
              <a:buSzPts val="1100"/>
              <a:buFont typeface="Nanum Gothic"/>
              <a:buChar char="○"/>
            </a:pP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라틴 아메리카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16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 중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1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</a:t>
            </a:r>
            <a:endParaRPr sz="1600" b="1" dirty="0">
              <a:solidFill>
                <a:srgbClr val="434343"/>
              </a:solidFill>
              <a:latin typeface="Nanum Gothic"/>
              <a:ea typeface="Nanum Gothic"/>
              <a:cs typeface="Nanum Gothic"/>
              <a:sym typeface="Nanum Gothic"/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63667" y="6156000"/>
            <a:ext cx="2188299" cy="555867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/>
          <p:nvPr/>
        </p:nvSpPr>
        <p:spPr>
          <a:xfrm rot="10800000" flipH="1">
            <a:off x="4295955" y="998465"/>
            <a:ext cx="7896278" cy="191202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3" name="Google Shape;93;p18"/>
          <p:cNvSpPr/>
          <p:nvPr/>
        </p:nvSpPr>
        <p:spPr>
          <a:xfrm rot="10800000" flipH="1">
            <a:off x="-10400" y="998467"/>
            <a:ext cx="384000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aphicFrame>
        <p:nvGraphicFramePr>
          <p:cNvPr id="4" name="차트 3">
            <a:extLst>
              <a:ext uri="{FF2B5EF4-FFF2-40B4-BE49-F238E27FC236}">
                <a16:creationId xmlns:a16="http://schemas.microsoft.com/office/drawing/2014/main" id="{631A26E4-E769-90FB-48CC-2E4F747094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756586"/>
              </p:ext>
            </p:extLst>
          </p:nvPr>
        </p:nvGraphicFramePr>
        <p:xfrm>
          <a:off x="6224341" y="1673755"/>
          <a:ext cx="5677375" cy="4185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>
          <a:extLst>
            <a:ext uri="{FF2B5EF4-FFF2-40B4-BE49-F238E27FC236}">
              <a16:creationId xmlns:a16="http://schemas.microsoft.com/office/drawing/2014/main" id="{4D155F0D-88D7-839D-B9A3-0F66EF879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3">
            <a:extLst>
              <a:ext uri="{FF2B5EF4-FFF2-40B4-BE49-F238E27FC236}">
                <a16:creationId xmlns:a16="http://schemas.microsoft.com/office/drawing/2014/main" id="{7C91CC05-47B9-65DF-7727-B3C138B988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-US" altLang="ko-KR" dirty="0">
                <a:sym typeface="Inter Black"/>
              </a:rPr>
              <a:t>2024</a:t>
            </a:r>
            <a:r>
              <a:rPr lang="ko-KR" altLang="en-US" dirty="0">
                <a:sym typeface="Inter Black"/>
              </a:rPr>
              <a:t> </a:t>
            </a:r>
            <a:r>
              <a:rPr lang="en-US" altLang="ko-KR" dirty="0">
                <a:sym typeface="Inter Black"/>
              </a:rPr>
              <a:t>WWL </a:t>
            </a:r>
            <a:r>
              <a:rPr lang="ko-KR" altLang="en-US" dirty="0">
                <a:sym typeface="NanumGothicExtraBold"/>
              </a:rPr>
              <a:t>폭력관련 통계보고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70B96E0C-63E8-58B1-A0B7-B024437825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48" name="Google Shape;148;p23">
            <a:extLst>
              <a:ext uri="{FF2B5EF4-FFF2-40B4-BE49-F238E27FC236}">
                <a16:creationId xmlns:a16="http://schemas.microsoft.com/office/drawing/2014/main" id="{9ACA1A08-1F5C-1C37-4A2B-F34B7A756A8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63667" y="6156000"/>
            <a:ext cx="2188299" cy="55586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9" name="Google Shape;149;p23">
            <a:extLst>
              <a:ext uri="{FF2B5EF4-FFF2-40B4-BE49-F238E27FC236}">
                <a16:creationId xmlns:a16="http://schemas.microsoft.com/office/drawing/2014/main" id="{A5A6552F-C2F3-BB06-14F6-2A7470987A51}"/>
              </a:ext>
            </a:extLst>
          </p:cNvPr>
          <p:cNvGraphicFramePr/>
          <p:nvPr/>
        </p:nvGraphicFramePr>
        <p:xfrm>
          <a:off x="373600" y="1481103"/>
          <a:ext cx="11543390" cy="504739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307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1179">
                  <a:extLst>
                    <a:ext uri="{9D8B030D-6E8A-4147-A177-3AD203B41FA5}">
                      <a16:colId xmlns:a16="http://schemas.microsoft.com/office/drawing/2014/main" val="642872865"/>
                    </a:ext>
                  </a:extLst>
                </a:gridCol>
                <a:gridCol w="92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8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8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8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81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81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81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812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54789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err="1"/>
                        <a:t>Questions</a:t>
                      </a:r>
                      <a:r>
                        <a:rPr lang="ko" sz="1300" b="1" dirty="0"/>
                        <a:t> Block 6 </a:t>
                      </a:r>
                      <a:r>
                        <a:rPr lang="ko" sz="1300" b="1" err="1"/>
                        <a:t>Violence</a:t>
                      </a:r>
                      <a:endParaRPr sz="1300" b="1" err="1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/>
                        <a:t>WWL</a:t>
                      </a: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/>
                        <a:t>2024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2023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2022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2021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2020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2019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2018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2017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2016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0015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200" b="1" dirty="0"/>
                        <a:t>6.1</a:t>
                      </a:r>
                      <a:r>
                        <a:rPr lang="en-US" altLang="ko" sz="1200" b="1" dirty="0"/>
                        <a:t> </a:t>
                      </a:r>
                      <a:r>
                        <a:rPr lang="ko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신앙을 이유로 살해된 기독교인</a:t>
                      </a:r>
                      <a:endParaRPr sz="1200" b="1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r>
                        <a:rPr lang="en-US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,</a:t>
                      </a: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998</a:t>
                      </a:r>
                      <a:endParaRPr sz="1200" b="1" dirty="0">
                        <a:solidFill>
                          <a:schemeClr val="tx1"/>
                        </a:solidFill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 dirty="0"/>
                        <a:t>5,621</a:t>
                      </a:r>
                      <a:endParaRPr sz="11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5,898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4,761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2,983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4,305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3,066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1,207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7,106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848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200" b="1" dirty="0"/>
                        <a:t>6.2</a:t>
                      </a:r>
                      <a:r>
                        <a:rPr lang="en-US" altLang="ko" sz="1200" b="1" dirty="0"/>
                        <a:t> </a:t>
                      </a:r>
                      <a:r>
                        <a:rPr lang="ko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공격받은 교회 및 기독교 관련 건물</a:t>
                      </a:r>
                      <a:endParaRPr sz="1200" b="1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14</a:t>
                      </a:r>
                      <a:r>
                        <a:rPr lang="en-US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,</a:t>
                      </a: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766</a:t>
                      </a:r>
                      <a:endParaRPr sz="1200" b="1" dirty="0">
                        <a:solidFill>
                          <a:schemeClr val="tx1"/>
                        </a:solidFill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 dirty="0"/>
                        <a:t>2,110</a:t>
                      </a:r>
                      <a:endParaRPr sz="11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5,110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4,488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9,488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1,847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793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1,329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2,425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139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200" b="1" dirty="0"/>
                        <a:t>6</a:t>
                      </a:r>
                      <a:r>
                        <a:rPr lang="en-US" altLang="ko" sz="1200" b="1" dirty="0"/>
                        <a:t>-</a:t>
                      </a:r>
                      <a:r>
                        <a:rPr lang="ko" sz="1200" b="1" dirty="0"/>
                        <a:t>3</a:t>
                      </a:r>
                      <a:r>
                        <a:rPr lang="en-US" altLang="ko" sz="1200" b="1" dirty="0"/>
                        <a:t>,</a:t>
                      </a:r>
                      <a:r>
                        <a:rPr lang="ko" sz="1200" b="1" dirty="0"/>
                        <a:t>4</a:t>
                      </a:r>
                      <a:r>
                        <a:rPr lang="en-US" altLang="ko" sz="1200" b="1" dirty="0"/>
                        <a:t> </a:t>
                      </a:r>
                      <a:r>
                        <a:rPr lang="ko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재판 없이 구금, 체포, 선고, 투옥된 기독교인</a:t>
                      </a:r>
                      <a:endParaRPr sz="1200" b="1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4,125</a:t>
                      </a:r>
                      <a:endParaRPr sz="1200" b="1" dirty="0">
                        <a:solidFill>
                          <a:schemeClr val="tx1"/>
                        </a:solidFill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 dirty="0"/>
                        <a:t>4,542</a:t>
                      </a:r>
                      <a:endParaRPr sz="11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6,175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4,277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4,811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3,150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1,905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841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200" b="1" dirty="0"/>
                        <a:t>6.5</a:t>
                      </a:r>
                      <a:r>
                        <a:rPr lang="en-US" altLang="ko" sz="1200" b="1" dirty="0"/>
                        <a:t> </a:t>
                      </a:r>
                      <a:r>
                        <a:rPr lang="ko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납치된 기독교인</a:t>
                      </a:r>
                      <a:endParaRPr sz="1200" b="1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3,906</a:t>
                      </a:r>
                      <a:endParaRPr sz="1200" b="1" dirty="0">
                        <a:solidFill>
                          <a:schemeClr val="tx1"/>
                        </a:solidFill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 dirty="0"/>
                        <a:t>5,259</a:t>
                      </a:r>
                      <a:endParaRPr sz="11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3,829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1,710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1,052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2139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6-6,7 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기독교인이 강간 또는 기타 성희롱을 당하거나 비기독교인과 결혼을 강요당한 경우</a:t>
                      </a:r>
                      <a:endParaRPr sz="1200" b="1" dirty="0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3,231</a:t>
                      </a:r>
                      <a:endParaRPr sz="1200" b="1" dirty="0">
                        <a:solidFill>
                          <a:schemeClr val="tx1"/>
                        </a:solidFill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2,843</a:t>
                      </a:r>
                      <a:endParaRPr sz="1200" b="1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1996830"/>
                  </a:ext>
                </a:extLst>
              </a:tr>
              <a:tr h="552139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6-8 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기타 신체적 또는 정신적 학대</a:t>
                      </a:r>
                      <a:r>
                        <a:rPr lang="en-US" altLang="ko-KR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(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구타 및 살해 위협 포함</a:t>
                      </a:r>
                      <a:r>
                        <a:rPr lang="en-US" altLang="ko-KR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)</a:t>
                      </a:r>
                      <a:r>
                        <a:rPr lang="ko-KR" altLang="en-US" sz="1200" b="1" err="1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를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 당한 기독교인</a:t>
                      </a:r>
                      <a:endParaRPr sz="1200" b="1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42,849</a:t>
                      </a:r>
                      <a:endParaRPr sz="1200" b="1" dirty="0">
                        <a:solidFill>
                          <a:schemeClr val="tx1"/>
                        </a:solidFill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29,411</a:t>
                      </a:r>
                      <a:endParaRPr sz="1200" b="1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0389684"/>
                  </a:ext>
                </a:extLst>
              </a:tr>
              <a:tr h="552139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6-9,10 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공격받은 기독교인의 주택</a:t>
                      </a:r>
                      <a:r>
                        <a:rPr lang="en-US" altLang="ko-KR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, 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상점</a:t>
                      </a:r>
                      <a:r>
                        <a:rPr lang="en-US" altLang="ko-KR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, 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사업체 또는 기타 재산</a:t>
                      </a:r>
                      <a:endParaRPr sz="1200" b="1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27,171</a:t>
                      </a:r>
                      <a:endParaRPr lang="ko-KR" altLang="ko-KR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6,757</a:t>
                      </a:r>
                      <a:endParaRPr sz="1200" b="1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8574041"/>
                  </a:ext>
                </a:extLst>
              </a:tr>
              <a:tr h="552139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6-11,12 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강제로 집을 떠나 국내로 숨거나 출국해야 하는 기독교인들</a:t>
                      </a:r>
                      <a:endParaRPr sz="1200" b="1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295,120</a:t>
                      </a:r>
                      <a:endParaRPr lang="ko-KR" altLang="ko-KR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139,307</a:t>
                      </a:r>
                      <a:endParaRPr sz="1200" b="1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1578675"/>
                  </a:ext>
                </a:extLst>
              </a:tr>
            </a:tbl>
          </a:graphicData>
        </a:graphic>
      </p:graphicFrame>
      <p:sp>
        <p:nvSpPr>
          <p:cNvPr id="151" name="Google Shape;151;p23">
            <a:extLst>
              <a:ext uri="{FF2B5EF4-FFF2-40B4-BE49-F238E27FC236}">
                <a16:creationId xmlns:a16="http://schemas.microsoft.com/office/drawing/2014/main" id="{657D6E60-D61D-32BF-636E-69C79C691473}"/>
              </a:ext>
            </a:extLst>
          </p:cNvPr>
          <p:cNvSpPr/>
          <p:nvPr/>
        </p:nvSpPr>
        <p:spPr>
          <a:xfrm rot="10800000" flipH="1">
            <a:off x="7573991" y="998467"/>
            <a:ext cx="4618141" cy="186169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2" name="Google Shape;152;p23">
            <a:extLst>
              <a:ext uri="{FF2B5EF4-FFF2-40B4-BE49-F238E27FC236}">
                <a16:creationId xmlns:a16="http://schemas.microsoft.com/office/drawing/2014/main" id="{ABFD9B82-4535-7E27-A2D7-75CB9F69D1D7}"/>
              </a:ext>
            </a:extLst>
          </p:cNvPr>
          <p:cNvSpPr/>
          <p:nvPr/>
        </p:nvSpPr>
        <p:spPr>
          <a:xfrm rot="10800000" flipH="1">
            <a:off x="-10400" y="998467"/>
            <a:ext cx="384000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E620CE-75A9-FC76-72FE-4A3F607F27DC}"/>
              </a:ext>
            </a:extLst>
          </p:cNvPr>
          <p:cNvSpPr txBox="1"/>
          <p:nvPr/>
        </p:nvSpPr>
        <p:spPr>
          <a:xfrm>
            <a:off x="5555149" y="4360341"/>
            <a:ext cx="6361837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dirty="0"/>
              <a:t>6.1 </a:t>
            </a:r>
            <a:r>
              <a:rPr lang="ko-KR" altLang="en-US" sz="1200" dirty="0"/>
              <a:t>나이지리아에서 신앙 때문에 살해당하는 기독교인</a:t>
            </a:r>
            <a:r>
              <a:rPr lang="en-US" altLang="ko-KR" sz="1200" dirty="0"/>
              <a:t>[4,606</a:t>
            </a:r>
            <a:r>
              <a:rPr lang="ko-KR" altLang="en-US" sz="1200" dirty="0"/>
              <a:t>명</a:t>
            </a:r>
            <a:r>
              <a:rPr lang="en-US" altLang="ko-KR" sz="1200" dirty="0"/>
              <a:t>]</a:t>
            </a:r>
            <a:r>
              <a:rPr lang="ko-KR" altLang="en-US" sz="1200" dirty="0"/>
              <a:t>이 줄어들었기 때문</a:t>
            </a:r>
            <a:r>
              <a:rPr lang="en-US" altLang="ko-KR" sz="1200" dirty="0"/>
              <a:t>. 2023</a:t>
            </a:r>
            <a:r>
              <a:rPr lang="ko-KR" altLang="en-US" sz="1200" dirty="0"/>
              <a:t>년 </a:t>
            </a:r>
            <a:r>
              <a:rPr lang="en-US" altLang="ko-KR" sz="1200" dirty="0"/>
              <a:t>2</a:t>
            </a:r>
            <a:r>
              <a:rPr lang="ko-KR" altLang="en-US" sz="1200" dirty="0"/>
              <a:t>월과 </a:t>
            </a:r>
            <a:r>
              <a:rPr lang="en-US" altLang="ko-KR" sz="1200" dirty="0"/>
              <a:t>3</a:t>
            </a:r>
            <a:r>
              <a:rPr lang="ko-KR" altLang="en-US" sz="1200" dirty="0"/>
              <a:t>월에 선거기간 동안 기독교인에 대한 공격이 눈에 띄게 감소</a:t>
            </a:r>
            <a:r>
              <a:rPr lang="en-US" altLang="ko-KR" sz="1200" dirty="0"/>
              <a:t>. </a:t>
            </a:r>
            <a:r>
              <a:rPr lang="ko-KR" altLang="en-US" sz="1200" dirty="0"/>
              <a:t>그러나 안타깝게도 반군들은 선거가 끝난 후 다시 예전 수준으로 폭력을 행사함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70F680-DDD2-8F38-6B9D-69F9E0FF2497}"/>
              </a:ext>
            </a:extLst>
          </p:cNvPr>
          <p:cNvSpPr txBox="1"/>
          <p:nvPr/>
        </p:nvSpPr>
        <p:spPr>
          <a:xfrm>
            <a:off x="5555149" y="4997759"/>
            <a:ext cx="6361837" cy="861774"/>
          </a:xfrm>
          <a:prstGeom prst="rect">
            <a:avLst/>
          </a:prstGeom>
          <a:solidFill>
            <a:srgbClr val="FFC000"/>
          </a:solidFill>
        </p:spPr>
        <p:txBody>
          <a:bodyPr wrap="square" lIns="121920" tIns="60960" rIns="121920" bIns="60960" rtlCol="0" anchor="t">
            <a:spAutoFit/>
          </a:bodyPr>
          <a:lstStyle/>
          <a:p>
            <a:pPr algn="just"/>
            <a:r>
              <a:rPr lang="en-US" altLang="ko-KR" sz="1200" dirty="0"/>
              <a:t>6.2 </a:t>
            </a:r>
            <a:r>
              <a:rPr lang="ko-KR" altLang="en-US" sz="1200" dirty="0"/>
              <a:t>보고서에 따르면 </a:t>
            </a:r>
            <a:r>
              <a:rPr lang="en-US" altLang="ko-KR" sz="1200" dirty="0"/>
              <a:t>2023</a:t>
            </a:r>
            <a:r>
              <a:rPr lang="ko-KR" altLang="en-US" sz="1200" dirty="0"/>
              <a:t>년에 비해 공격받은 교회 수가 매우 큰 폭으로 증가했다</a:t>
            </a:r>
            <a:r>
              <a:rPr lang="en-US" altLang="ko-KR" sz="1200" dirty="0"/>
              <a:t>. </a:t>
            </a:r>
            <a:r>
              <a:rPr lang="ko-KR" altLang="en-US" sz="1200" dirty="0"/>
              <a:t>특히 중국</a:t>
            </a:r>
            <a:r>
              <a:rPr lang="en-US" altLang="ko-KR" sz="1200" dirty="0"/>
              <a:t>, </a:t>
            </a:r>
            <a:r>
              <a:rPr lang="ko-KR" altLang="en-US" sz="1200" dirty="0"/>
              <a:t>인도</a:t>
            </a:r>
            <a:r>
              <a:rPr lang="en-US" altLang="ko-KR" sz="1200" dirty="0"/>
              <a:t>, </a:t>
            </a:r>
            <a:r>
              <a:rPr lang="ko-KR" altLang="en-US" sz="1200" dirty="0"/>
              <a:t>나이지리아</a:t>
            </a:r>
            <a:r>
              <a:rPr lang="en-US" altLang="ko-KR" sz="1200" dirty="0"/>
              <a:t>, </a:t>
            </a:r>
            <a:r>
              <a:rPr lang="ko-KR" altLang="en-US" sz="1200" dirty="0"/>
              <a:t>니카라과</a:t>
            </a:r>
            <a:r>
              <a:rPr lang="en-US" altLang="ko-KR" sz="1200" dirty="0"/>
              <a:t>, </a:t>
            </a:r>
            <a:r>
              <a:rPr lang="ko-KR" altLang="en-US" sz="1200" dirty="0"/>
              <a:t>에티오피아의 공격 건수가 증가에 큰 영향을 미쳤다</a:t>
            </a:r>
            <a:r>
              <a:rPr lang="en-US" altLang="ko-KR" sz="1200" dirty="0"/>
              <a:t>. </a:t>
            </a:r>
            <a:r>
              <a:rPr lang="ko-KR" altLang="en-US" sz="1200" dirty="0"/>
              <a:t>공격받은 건물의 수 이면에는 많은 교회 공동체의 공포와 불안이 숨겨져 있다</a:t>
            </a:r>
            <a:r>
              <a:rPr lang="en-US" altLang="ko-KR" sz="1200" dirty="0"/>
              <a:t>. </a:t>
            </a:r>
            <a:r>
              <a:rPr lang="ko-KR" altLang="en-US" sz="1200" dirty="0"/>
              <a:t>이러한 공격은 기독교인들이 강제로 쫓겨나지 않더라도 교회 공동체의 붕괴로 이어질 수 있다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38504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86C27B-102F-8060-A627-407E8392E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430F1B7-8463-45B2-3A66-8A5FDEB397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 descr="텍스트, 지도, 아틀라스이(가) 표시된 사진&#10;&#10;자동 생성된 설명">
            <a:extLst>
              <a:ext uri="{FF2B5EF4-FFF2-40B4-BE49-F238E27FC236}">
                <a16:creationId xmlns:a16="http://schemas.microsoft.com/office/drawing/2014/main" id="{1E7BD056-23CA-8658-247A-33533436A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00" y="593367"/>
            <a:ext cx="11360800" cy="562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1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26"/>
          <p:cNvGrpSpPr/>
          <p:nvPr/>
        </p:nvGrpSpPr>
        <p:grpSpPr>
          <a:xfrm>
            <a:off x="2112073" y="1821049"/>
            <a:ext cx="10069631" cy="4297807"/>
            <a:chOff x="1838912" y="1121125"/>
            <a:chExt cx="7305088" cy="2914437"/>
          </a:xfrm>
        </p:grpSpPr>
        <p:pic>
          <p:nvPicPr>
            <p:cNvPr id="180" name="Google Shape;180;p26"/>
            <p:cNvPicPr preferRelativeResize="0"/>
            <p:nvPr/>
          </p:nvPicPr>
          <p:blipFill>
            <a:blip r:embed="rId3"/>
            <a:srcRect/>
            <a:stretch/>
          </p:blipFill>
          <p:spPr>
            <a:xfrm>
              <a:off x="1838912" y="1121125"/>
              <a:ext cx="7305088" cy="29144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" name="Google Shape;181;p26"/>
            <p:cNvSpPr/>
            <p:nvPr/>
          </p:nvSpPr>
          <p:spPr>
            <a:xfrm>
              <a:off x="4815776" y="2368706"/>
              <a:ext cx="1641300" cy="719400"/>
            </a:xfrm>
            <a:prstGeom prst="ellipse">
              <a:avLst/>
            </a:prstGeom>
            <a:noFill/>
            <a:ln w="76200" cap="flat" cmpd="sng">
              <a:solidFill>
                <a:srgbClr val="3F217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82" name="Google Shape;182;p26"/>
          <p:cNvSpPr txBox="1">
            <a:spLocks noGrp="1"/>
          </p:cNvSpPr>
          <p:nvPr>
            <p:ph type="title"/>
          </p:nvPr>
        </p:nvSpPr>
        <p:spPr>
          <a:xfrm>
            <a:off x="415600" y="613961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ko">
                <a:solidFill>
                  <a:srgbClr val="3F2175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지역별 박해 동향</a:t>
            </a:r>
            <a:endParaRPr lang="en-US" altLang="ko">
              <a:solidFill>
                <a:srgbClr val="3F2175"/>
              </a:solidFill>
              <a:latin typeface="NanumGothicExtraBold"/>
              <a:ea typeface="NanumGothicExtraBold"/>
              <a:cs typeface="NanumGothicExtraBold"/>
            </a:endParaRPr>
          </a:p>
        </p:txBody>
      </p:sp>
      <p:sp>
        <p:nvSpPr>
          <p:cNvPr id="183" name="Google Shape;183;p26"/>
          <p:cNvSpPr txBox="1"/>
          <p:nvPr/>
        </p:nvSpPr>
        <p:spPr>
          <a:xfrm>
            <a:off x="3708" y="1578854"/>
            <a:ext cx="5913616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533387" indent="-380990">
              <a:lnSpc>
                <a:spcPct val="150000"/>
              </a:lnSpc>
              <a:buSzPts val="1800"/>
              <a:buFont typeface="Wingdings" panose="05000000000000000000" pitchFamily="2" charset="2"/>
              <a:buChar char="v"/>
            </a:pPr>
            <a:r>
              <a:rPr lang="ko" altLang="en-US" sz="2400">
                <a:solidFill>
                  <a:schemeClr val="accent1">
                    <a:lumMod val="75000"/>
                  </a:schemeClr>
                </a:solidFill>
                <a:ea typeface="NanumGothicExtraBold"/>
                <a:sym typeface="NanumGothicExtraBold"/>
              </a:rPr>
              <a:t>사하라 이남 아프리카의 폭력증가</a:t>
            </a:r>
            <a:endParaRPr lang="ko-KR" altLang="en-US" sz="2400"/>
          </a:p>
          <a:p>
            <a:pPr marL="533387" indent="-380990">
              <a:lnSpc>
                <a:spcPct val="150000"/>
              </a:lnSpc>
              <a:buSzPts val="1800"/>
              <a:buFont typeface="Wingdings" panose="05000000000000000000" pitchFamily="2" charset="2"/>
              <a:buChar char="v"/>
            </a:pPr>
            <a:r>
              <a:rPr lang="ko" altLang="en-US" sz="2400">
                <a:solidFill>
                  <a:schemeClr val="bg2">
                    <a:lumMod val="20000"/>
                    <a:lumOff val="80000"/>
                  </a:schemeClr>
                </a:solidFill>
                <a:ea typeface="NanumGothicExtraBold"/>
                <a:sym typeface="NanumGothicExtraBold"/>
              </a:rPr>
              <a:t>중국</a:t>
            </a:r>
            <a:r>
              <a:rPr lang="en-US" altLang="ko" sz="2400">
                <a:solidFill>
                  <a:schemeClr val="bg2">
                    <a:lumMod val="20000"/>
                    <a:lumOff val="80000"/>
                  </a:schemeClr>
                </a:solidFill>
                <a:ea typeface="NanumGothicExtraBold"/>
                <a:sym typeface="NanumGothicExtraBold"/>
              </a:rPr>
              <a:t>/</a:t>
            </a:r>
            <a:r>
              <a:rPr lang="ko" altLang="en-US" sz="2400">
                <a:solidFill>
                  <a:schemeClr val="bg2">
                    <a:lumMod val="20000"/>
                    <a:lumOff val="80000"/>
                  </a:schemeClr>
                </a:solidFill>
                <a:ea typeface="NanumGothicExtraBold"/>
                <a:sym typeface="NanumGothicExtraBold"/>
              </a:rPr>
              <a:t>인도의 폭력증가</a:t>
            </a:r>
            <a:endParaRPr lang="ko" altLang="en-US" sz="2400">
              <a:solidFill>
                <a:schemeClr val="bg2">
                  <a:lumMod val="20000"/>
                  <a:lumOff val="80000"/>
                </a:schemeClr>
              </a:solidFill>
              <a:ea typeface="NanumGothicExtraBold"/>
            </a:endParaRPr>
          </a:p>
          <a:p>
            <a:pPr marL="533387" indent="-380990">
              <a:lnSpc>
                <a:spcPct val="150000"/>
              </a:lnSpc>
              <a:buSzPts val="1800"/>
              <a:buFont typeface="Wingdings" panose="05000000000000000000" pitchFamily="2" charset="2"/>
              <a:buChar char="v"/>
            </a:pPr>
            <a:r>
              <a:rPr lang="ko" altLang="en-US" sz="2400">
                <a:solidFill>
                  <a:schemeClr val="bg2">
                    <a:lumMod val="20000"/>
                    <a:lumOff val="80000"/>
                  </a:schemeClr>
                </a:solidFill>
                <a:ea typeface="NanumGothicExtraBold"/>
                <a:sym typeface="NanumGothicExtraBold"/>
              </a:rPr>
              <a:t>중동</a:t>
            </a:r>
            <a:r>
              <a:rPr lang="en-US" altLang="ko" sz="2400">
                <a:solidFill>
                  <a:schemeClr val="bg2">
                    <a:lumMod val="20000"/>
                    <a:lumOff val="80000"/>
                  </a:schemeClr>
                </a:solidFill>
                <a:ea typeface="NanumGothicExtraBold"/>
                <a:sym typeface="NanumGothicExtraBold"/>
              </a:rPr>
              <a:t>/</a:t>
            </a:r>
            <a:r>
              <a:rPr lang="ko" altLang="en-US" sz="2400">
                <a:solidFill>
                  <a:schemeClr val="bg2">
                    <a:lumMod val="20000"/>
                    <a:lumOff val="80000"/>
                  </a:schemeClr>
                </a:solidFill>
                <a:ea typeface="NanumGothicExtraBold"/>
                <a:sym typeface="NanumGothicExtraBold"/>
              </a:rPr>
              <a:t>북아프리카 교회의 급속한 감소</a:t>
            </a:r>
            <a:endParaRPr lang="ko" altLang="en-US" sz="2400">
              <a:solidFill>
                <a:schemeClr val="bg2">
                  <a:lumMod val="20000"/>
                  <a:lumOff val="80000"/>
                </a:schemeClr>
              </a:solidFill>
              <a:ea typeface="NanumGothicExtraBold"/>
            </a:endParaRPr>
          </a:p>
          <a:p>
            <a:pPr marL="533387" indent="-380990">
              <a:lnSpc>
                <a:spcPct val="150000"/>
              </a:lnSpc>
              <a:buSzPts val="1800"/>
              <a:buFont typeface="Wingdings" panose="05000000000000000000" pitchFamily="2" charset="2"/>
              <a:buChar char="v"/>
            </a:pPr>
            <a:r>
              <a:rPr lang="ko" altLang="en-US" sz="2400">
                <a:solidFill>
                  <a:schemeClr val="bg2">
                    <a:lumMod val="20000"/>
                    <a:lumOff val="80000"/>
                  </a:schemeClr>
                </a:solidFill>
                <a:ea typeface="NanumGothicExtraBold"/>
                <a:sym typeface="NanumGothicExtraBold"/>
              </a:rPr>
              <a:t>니카라과 극도로 악화된 상황 </a:t>
            </a:r>
            <a:endParaRPr lang="en-US" altLang="ko" sz="2400">
              <a:solidFill>
                <a:schemeClr val="bg2">
                  <a:lumMod val="20000"/>
                  <a:lumOff val="80000"/>
                </a:schemeClr>
              </a:solidFill>
              <a:ea typeface="NanumGothicExtraBold"/>
            </a:endParaRPr>
          </a:p>
        </p:txBody>
      </p:sp>
      <p:pic>
        <p:nvPicPr>
          <p:cNvPr id="184" name="Google Shape;18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63667" y="6156000"/>
            <a:ext cx="2188299" cy="555867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6"/>
          <p:cNvSpPr/>
          <p:nvPr/>
        </p:nvSpPr>
        <p:spPr>
          <a:xfrm rot="10800000" flipH="1">
            <a:off x="3794800" y="998467"/>
            <a:ext cx="8397600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86" name="Google Shape;186;p26"/>
          <p:cNvSpPr/>
          <p:nvPr/>
        </p:nvSpPr>
        <p:spPr>
          <a:xfrm rot="10800000" flipH="1">
            <a:off x="-10400" y="998467"/>
            <a:ext cx="384000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1882" y="1"/>
            <a:ext cx="9740117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7"/>
          <p:cNvSpPr/>
          <p:nvPr/>
        </p:nvSpPr>
        <p:spPr>
          <a:xfrm>
            <a:off x="6375200" y="2879133"/>
            <a:ext cx="2188400" cy="959200"/>
          </a:xfrm>
          <a:prstGeom prst="ellipse">
            <a:avLst/>
          </a:prstGeom>
          <a:noFill/>
          <a:ln w="76200" cap="flat" cmpd="sng">
            <a:solidFill>
              <a:srgbClr val="3F21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93" name="Google Shape;193;p27"/>
          <p:cNvSpPr/>
          <p:nvPr/>
        </p:nvSpPr>
        <p:spPr>
          <a:xfrm>
            <a:off x="2396433" y="0"/>
            <a:ext cx="9795600" cy="6846800"/>
          </a:xfrm>
          <a:prstGeom prst="rect">
            <a:avLst/>
          </a:prstGeom>
          <a:solidFill>
            <a:srgbClr val="FFFFFF">
              <a:alpha val="8158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94" name="Google Shape;194;p2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533387" lvl="4" indent="-380990">
              <a:lnSpc>
                <a:spcPct val="100000"/>
              </a:lnSpc>
              <a:buClr>
                <a:srgbClr val="595959"/>
              </a:buClr>
              <a:buSzPts val="1100"/>
              <a:buFont typeface="Wingdings" panose="05000000000000000000" pitchFamily="2" charset="2"/>
              <a:buChar char="v"/>
            </a:pPr>
            <a:r>
              <a:rPr lang="ko">
                <a:solidFill>
                  <a:schemeClr val="accent1">
                    <a:lumMod val="75000"/>
                  </a:schemeClr>
                </a:solidFill>
                <a:ea typeface="Nanum Gothic"/>
              </a:rPr>
              <a:t>종교적 동기의 폭력 심화 </a:t>
            </a:r>
            <a:endParaRPr lang="en-US" altLang="ko">
              <a:solidFill>
                <a:schemeClr val="accent1">
                  <a:lumMod val="75000"/>
                </a:schemeClr>
              </a:solidFill>
              <a:ea typeface="Nanum Gothic"/>
            </a:endParaRPr>
          </a:p>
          <a:p>
            <a:pPr marL="795847" lvl="1" indent="0">
              <a:lnSpc>
                <a:spcPct val="100000"/>
              </a:lnSpc>
              <a:buSzPts val="1100"/>
              <a:buNone/>
            </a:pPr>
            <a:r>
              <a:rPr lang="en-US" altLang="ko" sz="1467">
                <a:ea typeface="Nanum Gothic"/>
              </a:rPr>
              <a:t>-</a:t>
            </a:r>
            <a:r>
              <a:rPr lang="ko" altLang="en-US" sz="1467">
                <a:ea typeface="Nanum Gothic"/>
              </a:rPr>
              <a:t>이슬람 극단주의자</a:t>
            </a:r>
            <a:r>
              <a:rPr lang="en-US" altLang="ko" sz="1467">
                <a:ea typeface="Nanum Gothic"/>
              </a:rPr>
              <a:t>, </a:t>
            </a:r>
            <a:r>
              <a:rPr lang="ko" altLang="en-US" sz="1467">
                <a:ea typeface="Nanum Gothic"/>
              </a:rPr>
              <a:t>독재정권</a:t>
            </a:r>
            <a:endParaRPr lang="en-US" altLang="ko" sz="1467">
              <a:ea typeface="Malgun Gothic"/>
            </a:endParaRPr>
          </a:p>
          <a:p>
            <a:pPr marL="795847" lvl="1" indent="0">
              <a:lnSpc>
                <a:spcPct val="100000"/>
              </a:lnSpc>
              <a:buSzPts val="1100"/>
              <a:buNone/>
            </a:pPr>
            <a:endParaRPr lang="ko" altLang="en-US" sz="1467">
              <a:ea typeface="Nanum Gothic"/>
            </a:endParaRPr>
          </a:p>
          <a:p>
            <a:pPr marL="533387" lvl="4" indent="-380990">
              <a:lnSpc>
                <a:spcPct val="100000"/>
              </a:lnSpc>
              <a:buClr>
                <a:srgbClr val="595959"/>
              </a:buClr>
              <a:buSzPts val="1100"/>
              <a:buFont typeface="Wingdings" panose="05000000000000000000" pitchFamily="2" charset="2"/>
              <a:buChar char="v"/>
            </a:pPr>
            <a:r>
              <a:rPr lang="ko">
                <a:solidFill>
                  <a:schemeClr val="accent1">
                    <a:lumMod val="75000"/>
                  </a:schemeClr>
                </a:solidFill>
                <a:ea typeface="Nanum Gothic"/>
              </a:rPr>
              <a:t>기독교인의 삶을 압박하는 외국의 영향</a:t>
            </a:r>
            <a:endParaRPr lang="en-US" altLang="ko">
              <a:solidFill>
                <a:schemeClr val="accent1">
                  <a:lumMod val="75000"/>
                </a:schemeClr>
              </a:solidFill>
              <a:ea typeface="Nanum Gothic"/>
            </a:endParaRPr>
          </a:p>
          <a:p>
            <a:pPr marL="795847" lvl="1" indent="0">
              <a:lnSpc>
                <a:spcPct val="100000"/>
              </a:lnSpc>
              <a:buClr>
                <a:srgbClr val="595959"/>
              </a:buClr>
              <a:buSzPts val="1100"/>
              <a:buNone/>
            </a:pPr>
            <a:r>
              <a:rPr lang="en-US" altLang="ko" sz="1467">
                <a:ea typeface="Nanum Gothic"/>
              </a:rPr>
              <a:t>-</a:t>
            </a:r>
            <a:r>
              <a:rPr lang="ko" altLang="en-US" sz="1467">
                <a:ea typeface="Nanum Gothic"/>
              </a:rPr>
              <a:t>중국과 러시아</a:t>
            </a:r>
            <a:r>
              <a:rPr lang="en-US" altLang="ko" sz="1467">
                <a:ea typeface="Nanum Gothic"/>
              </a:rPr>
              <a:t>[</a:t>
            </a:r>
            <a:r>
              <a:rPr lang="en-US" altLang="ko" sz="1467" err="1">
                <a:ea typeface="Nanum Gothic"/>
              </a:rPr>
              <a:t>바그너그룹</a:t>
            </a:r>
            <a:r>
              <a:rPr lang="en-US" altLang="ko" sz="1467">
                <a:ea typeface="Nanum Gothic"/>
              </a:rPr>
              <a:t>]</a:t>
            </a:r>
            <a:r>
              <a:rPr lang="ko" altLang="en-US" sz="1467">
                <a:ea typeface="Nanum Gothic"/>
              </a:rPr>
              <a:t>의 영향</a:t>
            </a:r>
            <a:endParaRPr lang="en-US" altLang="ko" sz="1467">
              <a:ea typeface="Malgun Gothic"/>
            </a:endParaRPr>
          </a:p>
          <a:p>
            <a:pPr marL="795847" lvl="1" indent="0">
              <a:lnSpc>
                <a:spcPct val="100000"/>
              </a:lnSpc>
              <a:buSzPts val="1100"/>
              <a:buNone/>
            </a:pPr>
            <a:r>
              <a:rPr lang="en-US" altLang="ko" sz="1467">
                <a:ea typeface="Nanum Gothic"/>
              </a:rPr>
              <a:t>-</a:t>
            </a:r>
            <a:r>
              <a:rPr lang="ko" altLang="en-US" sz="1467">
                <a:ea typeface="Nanum Gothic"/>
              </a:rPr>
              <a:t>프랑스군, 유엔평화유지군[MINUSMA]철수 </a:t>
            </a:r>
            <a:r>
              <a:rPr lang="ko" altLang="en-US" sz="1467" err="1">
                <a:ea typeface="Nanum Gothic"/>
              </a:rPr>
              <a:t>지하디스트</a:t>
            </a:r>
            <a:r>
              <a:rPr lang="ko" altLang="en-US" sz="1467">
                <a:ea typeface="Nanum Gothic"/>
              </a:rPr>
              <a:t> 공격 여</a:t>
            </a:r>
          </a:p>
          <a:p>
            <a:pPr lvl="4">
              <a:lnSpc>
                <a:spcPct val="100000"/>
              </a:lnSpc>
              <a:buClr>
                <a:srgbClr val="595959"/>
              </a:buClr>
              <a:buSzPts val="1100"/>
            </a:pPr>
            <a:endParaRPr lang="en-US" altLang="ko" sz="1467">
              <a:solidFill>
                <a:srgbClr val="000000"/>
              </a:solidFill>
              <a:ea typeface="Malgun Gothic"/>
              <a:sym typeface="Nanum Gothic"/>
            </a:endParaRPr>
          </a:p>
          <a:p>
            <a:pPr marL="533387" lvl="4" indent="-380990">
              <a:lnSpc>
                <a:spcPct val="100000"/>
              </a:lnSpc>
              <a:buClr>
                <a:srgbClr val="595959"/>
              </a:buClr>
              <a:buSzPts val="1100"/>
              <a:buFont typeface="Wingdings" panose="05000000000000000000" pitchFamily="2" charset="2"/>
              <a:buChar char="v"/>
            </a:pPr>
            <a:r>
              <a:rPr lang="ko" altLang="en-US">
                <a:solidFill>
                  <a:schemeClr val="accent1">
                    <a:lumMod val="75000"/>
                  </a:schemeClr>
                </a:solidFill>
                <a:ea typeface="Nanum Gothic"/>
                <a:sym typeface="Nanum Gothic"/>
              </a:rPr>
              <a:t>난민</a:t>
            </a:r>
            <a:r>
              <a:rPr lang="en-US" altLang="ko">
                <a:solidFill>
                  <a:schemeClr val="accent1">
                    <a:lumMod val="75000"/>
                  </a:schemeClr>
                </a:solidFill>
                <a:ea typeface="Nanum Gothic"/>
                <a:sym typeface="Nanum Gothic"/>
              </a:rPr>
              <a:t>/</a:t>
            </a:r>
            <a:r>
              <a:rPr lang="en-US" altLang="ko" err="1">
                <a:solidFill>
                  <a:schemeClr val="accent1">
                    <a:lumMod val="75000"/>
                  </a:schemeClr>
                </a:solidFill>
                <a:ea typeface="Nanum Gothic"/>
                <a:sym typeface="Nanum Gothic"/>
              </a:rPr>
              <a:t>실향민</a:t>
            </a:r>
            <a:r>
              <a:rPr lang="ko" altLang="en-US">
                <a:solidFill>
                  <a:schemeClr val="accent1">
                    <a:lumMod val="75000"/>
                  </a:schemeClr>
                </a:solidFill>
                <a:ea typeface="Nanum Gothic"/>
                <a:sym typeface="Nanum Gothic"/>
              </a:rPr>
              <a:t> 기독교인의 </a:t>
            </a:r>
            <a:r>
              <a:rPr lang="ko">
                <a:solidFill>
                  <a:schemeClr val="accent1">
                    <a:lumMod val="75000"/>
                  </a:schemeClr>
                </a:solidFill>
                <a:ea typeface="Nanum Gothic"/>
                <a:sym typeface="Nanum Gothic"/>
              </a:rPr>
              <a:t>증가</a:t>
            </a:r>
            <a:r>
              <a:rPr lang="ko" altLang="en-US">
                <a:solidFill>
                  <a:schemeClr val="accent1">
                    <a:lumMod val="75000"/>
                  </a:schemeClr>
                </a:solidFill>
                <a:ea typeface="Nanum Gothic"/>
                <a:sym typeface="Nanum Gothic"/>
              </a:rPr>
              <a:t> </a:t>
            </a:r>
            <a:endParaRPr lang="ko" altLang="en-US">
              <a:solidFill>
                <a:schemeClr val="accent1">
                  <a:lumMod val="75000"/>
                </a:schemeClr>
              </a:solidFill>
              <a:ea typeface="Nanum Gothic"/>
            </a:endParaRPr>
          </a:p>
          <a:p>
            <a:pPr marL="795847" lvl="1" indent="0">
              <a:lnSpc>
                <a:spcPct val="100000"/>
              </a:lnSpc>
              <a:buClr>
                <a:srgbClr val="595959"/>
              </a:buClr>
              <a:buSzPts val="1100"/>
              <a:buNone/>
            </a:pPr>
            <a:r>
              <a:rPr lang="en-US" altLang="ko" sz="1467">
                <a:ea typeface="Nanum Gothic"/>
                <a:sym typeface="Nanum Gothic"/>
              </a:rPr>
              <a:t>-</a:t>
            </a:r>
            <a:r>
              <a:rPr lang="ko" altLang="en-US" sz="1467">
                <a:ea typeface="Nanum Gothic"/>
                <a:sym typeface="Nanum Gothic"/>
              </a:rPr>
              <a:t>난민</a:t>
            </a:r>
            <a:r>
              <a:rPr lang="en-US" altLang="ko" sz="1467">
                <a:ea typeface="Nanum Gothic"/>
                <a:sym typeface="Nanum Gothic"/>
              </a:rPr>
              <a:t>/</a:t>
            </a:r>
            <a:r>
              <a:rPr lang="en-US" altLang="ko" sz="1467" err="1">
                <a:ea typeface="Nanum Gothic"/>
                <a:sym typeface="Nanum Gothic"/>
              </a:rPr>
              <a:t>실향민</a:t>
            </a:r>
            <a:r>
              <a:rPr lang="en-US" altLang="ko" sz="1467">
                <a:ea typeface="Nanum Gothic"/>
                <a:sym typeface="Nanum Gothic"/>
              </a:rPr>
              <a:t>[3,450</a:t>
            </a:r>
            <a:r>
              <a:rPr lang="ko" altLang="en-US" sz="1467">
                <a:ea typeface="Nanum Gothic"/>
                <a:sym typeface="Nanum Gothic"/>
              </a:rPr>
              <a:t>만</a:t>
            </a:r>
            <a:r>
              <a:rPr lang="en-US" altLang="ko" sz="1467">
                <a:ea typeface="Nanum Gothic"/>
                <a:sym typeface="Nanum Gothic"/>
              </a:rPr>
              <a:t>] </a:t>
            </a:r>
            <a:r>
              <a:rPr lang="ko" altLang="en-US" sz="1467">
                <a:ea typeface="Nanum Gothic"/>
                <a:sym typeface="Inter SemiBold"/>
              </a:rPr>
              <a:t>중</a:t>
            </a:r>
            <a:r>
              <a:rPr lang="en-US" altLang="ko" sz="1467">
                <a:ea typeface="Nanum Gothic"/>
                <a:sym typeface="Inter SemiBold"/>
              </a:rPr>
              <a:t> </a:t>
            </a:r>
            <a:r>
              <a:rPr lang="ko" altLang="en-US" sz="1467">
                <a:ea typeface="Nanum Gothic"/>
                <a:sym typeface="Inter SemiBold"/>
              </a:rPr>
              <a:t>기독교인</a:t>
            </a:r>
            <a:r>
              <a:rPr lang="en-US" altLang="ko" sz="1467">
                <a:ea typeface="Inter SemiBold"/>
                <a:sym typeface="Inter SemiBold"/>
              </a:rPr>
              <a:t>[1,620</a:t>
            </a:r>
            <a:r>
              <a:rPr lang="ko-KR" altLang="en-US" sz="1467">
                <a:ea typeface="Nanum Gothic"/>
                <a:sym typeface="Inter SemiBold"/>
              </a:rPr>
              <a:t>만</a:t>
            </a:r>
            <a:r>
              <a:rPr lang="en-US" altLang="ko" sz="1467">
                <a:ea typeface="Inter SemiBold"/>
                <a:sym typeface="Inter SemiBold"/>
              </a:rPr>
              <a:t>],</a:t>
            </a:r>
            <a:r>
              <a:rPr lang="en-US" altLang="ko" sz="1467">
                <a:ea typeface="Nanum Gothic"/>
                <a:sym typeface="Inter SemiBold"/>
              </a:rPr>
              <a:t> </a:t>
            </a:r>
            <a:endParaRPr lang="en-US" altLang="ko" sz="1467">
              <a:ea typeface="Nanum Gothic"/>
              <a:sym typeface="Nanum Gothic"/>
            </a:endParaRPr>
          </a:p>
          <a:p>
            <a:pPr marL="795847" lvl="1" indent="0">
              <a:lnSpc>
                <a:spcPct val="100000"/>
              </a:lnSpc>
              <a:buSzPts val="1100"/>
              <a:buNone/>
            </a:pPr>
            <a:r>
              <a:rPr lang="ko" altLang="en-US" sz="1467">
                <a:ea typeface="Nanum Gothic"/>
                <a:sym typeface="Nanum Gothic"/>
              </a:rPr>
              <a:t> 높은</a:t>
            </a:r>
            <a:r>
              <a:rPr lang="en-US" altLang="ko" sz="1467">
                <a:ea typeface="Nanum Gothic"/>
                <a:sym typeface="Nanum Gothic"/>
              </a:rPr>
              <a:t> </a:t>
            </a:r>
            <a:r>
              <a:rPr lang="ko" altLang="en-US" sz="1467">
                <a:ea typeface="Nanum Gothic"/>
                <a:sym typeface="Nanum Gothic"/>
              </a:rPr>
              <a:t>수준의</a:t>
            </a:r>
            <a:r>
              <a:rPr lang="en-US" altLang="ko" sz="1467">
                <a:ea typeface="Nanum Gothic"/>
                <a:sym typeface="Nanum Gothic"/>
              </a:rPr>
              <a:t> </a:t>
            </a:r>
            <a:r>
              <a:rPr lang="ko" altLang="en-US" sz="1467">
                <a:ea typeface="Nanum Gothic"/>
                <a:sym typeface="Nanum Gothic"/>
              </a:rPr>
              <a:t>박해</a:t>
            </a:r>
            <a:r>
              <a:rPr lang="en-US" altLang="ko" sz="1467">
                <a:ea typeface="Nanum Gothic"/>
                <a:sym typeface="Nanum Gothic"/>
              </a:rPr>
              <a:t> 26</a:t>
            </a:r>
            <a:r>
              <a:rPr lang="ko" altLang="en-US" sz="1467">
                <a:ea typeface="Nanum Gothic"/>
                <a:sym typeface="Nanum Gothic"/>
              </a:rPr>
              <a:t>개국</a:t>
            </a:r>
            <a:r>
              <a:rPr lang="en-US" altLang="ko" sz="1467">
                <a:ea typeface="Nanum Gothic"/>
                <a:sym typeface="Nanum Gothic"/>
              </a:rPr>
              <a:t> </a:t>
            </a:r>
            <a:r>
              <a:rPr lang="ko" altLang="en-US" sz="1467">
                <a:ea typeface="Nanum Gothic"/>
                <a:sym typeface="Nanum Gothic"/>
              </a:rPr>
              <a:t>기독교인</a:t>
            </a:r>
            <a:r>
              <a:rPr lang="en-US" altLang="ko" sz="1467">
                <a:ea typeface="Nanum Gothic"/>
                <a:sym typeface="Nanum Gothic"/>
              </a:rPr>
              <a:t>[5</a:t>
            </a:r>
            <a:r>
              <a:rPr lang="ko" altLang="en-US" sz="1467">
                <a:ea typeface="Nanum Gothic"/>
                <a:sym typeface="Nanum Gothic"/>
              </a:rPr>
              <a:t>억</a:t>
            </a:r>
            <a:r>
              <a:rPr lang="en-US" altLang="ko" sz="1467">
                <a:ea typeface="Nanum Gothic"/>
                <a:sym typeface="Nanum Gothic"/>
              </a:rPr>
              <a:t> 3,400</a:t>
            </a:r>
            <a:r>
              <a:rPr lang="ko" altLang="en-US" sz="1467">
                <a:ea typeface="Nanum Gothic"/>
                <a:sym typeface="Nanum Gothic"/>
              </a:rPr>
              <a:t>만명</a:t>
            </a:r>
            <a:r>
              <a:rPr lang="en-US" altLang="ko" sz="1467">
                <a:ea typeface="Nanum Gothic"/>
                <a:sym typeface="Nanum Gothic"/>
              </a:rPr>
              <a:t>]</a:t>
            </a:r>
            <a:r>
              <a:rPr lang="ko" altLang="en-US" sz="1467">
                <a:ea typeface="Nanum Gothic"/>
                <a:sym typeface="Nanum Gothic"/>
              </a:rPr>
              <a:t>의</a:t>
            </a:r>
            <a:r>
              <a:rPr lang="en-US" altLang="ko" sz="1467">
                <a:ea typeface="Nanum Gothic"/>
                <a:sym typeface="Nanum Gothic"/>
              </a:rPr>
              <a:t> 3%</a:t>
            </a:r>
            <a:endParaRPr lang="en-US" sz="1467">
              <a:ea typeface="Nanum Gothic"/>
            </a:endParaRPr>
          </a:p>
        </p:txBody>
      </p:sp>
      <p:sp>
        <p:nvSpPr>
          <p:cNvPr id="195" name="Google Shape;195;p2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ko">
                <a:solidFill>
                  <a:srgbClr val="3F2175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사하라 이남 아프리카</a:t>
            </a:r>
            <a:endParaRPr>
              <a:solidFill>
                <a:srgbClr val="3F2175"/>
              </a:solidFill>
              <a:latin typeface="NanumGothicExtraBold"/>
              <a:ea typeface="NanumGothicExtraBold"/>
              <a:cs typeface="NanumGothicExtraBold"/>
              <a:sym typeface="NanumGothicExtraBold"/>
            </a:endParaRPr>
          </a:p>
        </p:txBody>
      </p:sp>
      <p:pic>
        <p:nvPicPr>
          <p:cNvPr id="196" name="Google Shape;19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63667" y="6156000"/>
            <a:ext cx="2188299" cy="555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2BAD7B4-5997-4A95-A2A9-773DF1F4C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3600" dirty="0"/>
              <a:t>박해 받는 교회를 위한 기도</a:t>
            </a:r>
            <a:r>
              <a:rPr lang="en-US" altLang="ko-KR" sz="3600" dirty="0"/>
              <a:t>(30')</a:t>
            </a:r>
            <a:endParaRPr lang="ko-KR" sz="3600" dirty="0"/>
          </a:p>
        </p:txBody>
      </p:sp>
      <p:sp>
        <p:nvSpPr>
          <p:cNvPr id="6" name="부제목 5">
            <a:extLst>
              <a:ext uri="{FF2B5EF4-FFF2-40B4-BE49-F238E27FC236}">
                <a16:creationId xmlns:a16="http://schemas.microsoft.com/office/drawing/2014/main" id="{4552F1CF-68AA-447B-B5B0-C65BB72A5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074784"/>
            <a:ext cx="5257799" cy="1640216"/>
          </a:xfrm>
        </p:spPr>
        <p:txBody>
          <a:bodyPr rtlCol="0" anchor="t">
            <a:normAutofit/>
          </a:bodyPr>
          <a:lstStyle/>
          <a:p>
            <a:pPr rtl="0"/>
            <a:r>
              <a:rPr lang="en-US" altLang="ko-KR" sz="2200" dirty="0"/>
              <a:t>Prayer for Persecuted Church</a:t>
            </a:r>
            <a:endParaRPr lang="ko-KR" altLang="en-US" sz="2200" dirty="0"/>
          </a:p>
        </p:txBody>
      </p:sp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4232" r="30233" b="1"/>
          <a:stretch/>
        </p:blipFill>
        <p:spPr>
          <a:xfrm>
            <a:off x="713232" y="740664"/>
            <a:ext cx="4745736" cy="5394960"/>
          </a:xfrm>
          <a:noFill/>
        </p:spPr>
      </p:pic>
    </p:spTree>
    <p:extLst>
      <p:ext uri="{BB962C8B-B14F-4D97-AF65-F5344CB8AC3E}">
        <p14:creationId xmlns:p14="http://schemas.microsoft.com/office/powerpoint/2010/main" val="936898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955962" y="2678696"/>
            <a:ext cx="4770212" cy="2359753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216" y="5645966"/>
            <a:ext cx="7648100" cy="11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4;p13">
            <a:extLst>
              <a:ext uri="{FF2B5EF4-FFF2-40B4-BE49-F238E27FC236}">
                <a16:creationId xmlns:a16="http://schemas.microsoft.com/office/drawing/2014/main" id="{ABA9F21D-C6D6-2D89-DE20-453571830AA3}"/>
              </a:ext>
            </a:extLst>
          </p:cNvPr>
          <p:cNvSpPr txBox="1"/>
          <p:nvPr/>
        </p:nvSpPr>
        <p:spPr>
          <a:xfrm>
            <a:off x="572493" y="238621"/>
            <a:ext cx="11018520" cy="1434378"/>
          </a:xfrm>
          <a:prstGeom prst="rect">
            <a:avLst/>
          </a:prstGeom>
        </p:spPr>
        <p:txBody>
          <a:bodyPr spcFirstLastPara="1" vert="horz" lIns="54409" tIns="27205" rIns="54409" bIns="27205" rtlCol="0" anchor="b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57"/>
              </a:spcAft>
            </a:pPr>
            <a:r>
              <a:rPr lang="ko-KR" altLang="en-US" sz="5415" b="1" dirty="0">
                <a:latin typeface="+mj-lt"/>
                <a:ea typeface="+mj-ea"/>
                <a:cs typeface="+mj-cs"/>
                <a:sym typeface="Oswald"/>
              </a:rPr>
              <a:t>왜 아프리카</a:t>
            </a:r>
            <a:r>
              <a:rPr lang="en-US" altLang="ko-KR" sz="5415" b="1" dirty="0">
                <a:latin typeface="+mj-lt"/>
                <a:ea typeface="+mj-ea"/>
                <a:cs typeface="+mj-cs"/>
                <a:sym typeface="Oswald"/>
              </a:rPr>
              <a:t>?</a:t>
            </a:r>
            <a:endParaRPr lang="en-US" sz="5415" b="1" dirty="0">
              <a:latin typeface="+mj-lt"/>
              <a:ea typeface="+mj-ea"/>
              <a:cs typeface="+mj-cs"/>
              <a:sym typeface="Oswald"/>
            </a:endParaRPr>
          </a:p>
        </p:txBody>
      </p:sp>
      <p:sp>
        <p:nvSpPr>
          <p:cNvPr id="4" name="Google Shape;75;p13">
            <a:extLst>
              <a:ext uri="{FF2B5EF4-FFF2-40B4-BE49-F238E27FC236}">
                <a16:creationId xmlns:a16="http://schemas.microsoft.com/office/drawing/2014/main" id="{84D0A31F-9298-190D-20D6-934D8E242571}"/>
              </a:ext>
            </a:extLst>
          </p:cNvPr>
          <p:cNvSpPr txBox="1"/>
          <p:nvPr/>
        </p:nvSpPr>
        <p:spPr>
          <a:xfrm>
            <a:off x="572493" y="2071351"/>
            <a:ext cx="6713552" cy="4119066"/>
          </a:xfrm>
          <a:prstGeom prst="rect">
            <a:avLst/>
          </a:prstGeom>
        </p:spPr>
        <p:txBody>
          <a:bodyPr spcFirstLastPara="1" vert="horz" lIns="54409" tIns="27205" rIns="54409" bIns="27205" rtlCol="0" anchor="t" anchorCtr="0">
            <a:normAutofit fontScale="92500" lnSpcReduction="10000"/>
          </a:bodyPr>
          <a:lstStyle/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사하라 사막 이남 아프리카의 교회는 포위되어 있으며</a:t>
            </a:r>
            <a:r>
              <a:rPr lang="en-US" altLang="ko-KR" sz="1400" dirty="0"/>
              <a:t>,</a:t>
            </a:r>
            <a:r>
              <a:rPr lang="ko-KR" altLang="en-US" sz="1400" dirty="0"/>
              <a:t> 상상할 수 없는 폭력에 직면해 홀로 외로운 싸움을 하고 있습니다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교회</a:t>
            </a:r>
            <a:r>
              <a:rPr lang="en-US" altLang="ko-KR" sz="1400" dirty="0"/>
              <a:t>, </a:t>
            </a:r>
            <a:r>
              <a:rPr lang="ko-KR" altLang="en-US" sz="1400" dirty="0"/>
              <a:t>언론</a:t>
            </a:r>
            <a:r>
              <a:rPr lang="en-US" altLang="ko-KR" sz="1400" dirty="0"/>
              <a:t>, </a:t>
            </a:r>
            <a:r>
              <a:rPr lang="ko-KR" altLang="en-US" sz="1400" dirty="0"/>
              <a:t>정부</a:t>
            </a:r>
            <a:r>
              <a:rPr lang="en-US" altLang="ko-KR" sz="1400" dirty="0"/>
              <a:t>, </a:t>
            </a:r>
            <a:r>
              <a:rPr lang="ko-KR" altLang="en-US" sz="1400" dirty="0"/>
              <a:t>시민 사회</a:t>
            </a:r>
            <a:r>
              <a:rPr lang="en-US" altLang="ko-KR" sz="1400" dirty="0"/>
              <a:t>(</a:t>
            </a:r>
            <a:r>
              <a:rPr lang="ko-KR" altLang="en-US" sz="1400" dirty="0"/>
              <a:t>지역</a:t>
            </a:r>
            <a:r>
              <a:rPr lang="en-US" altLang="ko-KR" sz="1400" dirty="0"/>
              <a:t>, </a:t>
            </a:r>
            <a:r>
              <a:rPr lang="ko-KR" altLang="en-US" sz="1400" dirty="0"/>
              <a:t>국가</a:t>
            </a:r>
            <a:r>
              <a:rPr lang="en-US" altLang="ko-KR" sz="1400" dirty="0"/>
              <a:t>, </a:t>
            </a:r>
            <a:r>
              <a:rPr lang="ko-KR" altLang="en-US" sz="1400" dirty="0"/>
              <a:t>국제</a:t>
            </a:r>
            <a:r>
              <a:rPr lang="en-US" altLang="ko-KR" sz="1400" dirty="0"/>
              <a:t>)</a:t>
            </a:r>
            <a:r>
              <a:rPr lang="ko-KR" altLang="en-US" sz="1400" dirty="0"/>
              <a:t>는 사하라 사막 이남 아프리카에서 기독교인에 대한 폭력을 멈추거나 폭력의 영향을 해결하기 위해 충분히 인식하지도 행동하지도 않고 있습니다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세계 교회의 대부분은 여전히 이 위기를 알지 못하고 있습니다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인식하고 있는 사람들도 사하라 사막 이남 아프리카의 문제를 멀고 해결이 불가능한 것으로 생각하기 쉽습니다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i="1" dirty="0">
                <a:solidFill>
                  <a:srgbClr val="C00000"/>
                </a:solidFill>
              </a:rPr>
              <a:t>이렇게 거대하고 복잡한 도전에 직면했을 때 우리 모두가 할 수 있는 일은 무엇일까요</a:t>
            </a:r>
            <a:r>
              <a:rPr lang="en-US" altLang="ko-KR" sz="1400" i="1" dirty="0">
                <a:solidFill>
                  <a:srgbClr val="C00000"/>
                </a:solidFill>
              </a:rPr>
              <a:t>?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그래서 오픈도어는 아프리카의 많은 단체와 협력하여 </a:t>
            </a:r>
            <a:r>
              <a:rPr lang="en-US" altLang="ko-KR" sz="1400" dirty="0"/>
              <a:t>2024</a:t>
            </a:r>
            <a:r>
              <a:rPr lang="ko-KR" altLang="en-US" sz="1400" dirty="0"/>
              <a:t>년에 새로운 교회를 대상으로 </a:t>
            </a:r>
            <a:r>
              <a:rPr lang="en-US" altLang="ko-KR" sz="1400" dirty="0"/>
              <a:t>'</a:t>
            </a:r>
            <a:r>
              <a:rPr lang="ko-KR" altLang="en-US" sz="1400" dirty="0"/>
              <a:t>일어나 아프리카</a:t>
            </a:r>
            <a:r>
              <a:rPr lang="en-US" altLang="ko-KR" sz="1400" dirty="0"/>
              <a:t>' </a:t>
            </a:r>
            <a:r>
              <a:rPr lang="ko-KR" altLang="en-US" sz="1400" dirty="0"/>
              <a:t>캠페인을 시작합니다</a:t>
            </a:r>
            <a:r>
              <a:rPr lang="en-US" altLang="ko-KR" sz="1400" dirty="0"/>
              <a:t>. </a:t>
            </a:r>
            <a:r>
              <a:rPr lang="ko-KR" altLang="en-US" sz="1400" dirty="0"/>
              <a:t>그리고 우리는 한국에서도 한국교회의 기도와 지원</a:t>
            </a:r>
            <a:r>
              <a:rPr lang="en-US" altLang="ko-KR" sz="1400" dirty="0"/>
              <a:t>, </a:t>
            </a:r>
            <a:r>
              <a:rPr lang="ko-KR" altLang="en-US" sz="1400" dirty="0"/>
              <a:t>옹호를 동원하여 진정한 글로벌 운동으로 확산시킬 것을 요청하고 있습니다</a:t>
            </a:r>
            <a:r>
              <a:rPr lang="en-US" altLang="ko-KR" sz="1400" dirty="0"/>
              <a:t>.</a:t>
            </a:r>
            <a:endParaRPr lang="en-US" sz="1400" dirty="0"/>
          </a:p>
        </p:txBody>
      </p:sp>
      <p:pic>
        <p:nvPicPr>
          <p:cNvPr id="1026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95F9AF4-18A5-A33A-9892-08299B84F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336"/>
          <a:stretch/>
        </p:blipFill>
        <p:spPr bwMode="auto">
          <a:xfrm>
            <a:off x="7675658" y="2094011"/>
            <a:ext cx="3941064" cy="409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7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816789-ADED-FE04-20C2-A4D6824B7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564" y="658332"/>
            <a:ext cx="10132981" cy="564879"/>
          </a:xfr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ko-KR" altLang="ko-KR" sz="2800" b="1" kern="100" dirty="0">
                <a:latin typeface="맑은 고딕"/>
                <a:ea typeface="맑은 고딕"/>
                <a:cs typeface="Times New Roman"/>
              </a:rPr>
              <a:t>나이지리아</a:t>
            </a:r>
            <a:r>
              <a:rPr lang="en-US" altLang="ko-KR" sz="2800" b="1" kern="100" dirty="0">
                <a:latin typeface="맑은 고딕"/>
                <a:ea typeface="맑은 고딕"/>
                <a:cs typeface="Times New Roman"/>
              </a:rPr>
              <a:t>,</a:t>
            </a:r>
            <a:r>
              <a:rPr lang="ko-KR" altLang="en-US" sz="2800" b="1" kern="100" dirty="0">
                <a:latin typeface="맑은 고딕"/>
                <a:ea typeface="맑은 고딕"/>
                <a:cs typeface="Times New Roman"/>
              </a:rPr>
              <a:t> 레아 </a:t>
            </a:r>
            <a:r>
              <a:rPr lang="ko-KR" altLang="en-US" sz="2800" b="1" kern="100" dirty="0" err="1">
                <a:latin typeface="맑은 고딕"/>
                <a:ea typeface="맑은 고딕"/>
                <a:cs typeface="Times New Roman"/>
              </a:rPr>
              <a:t>샤리부의</a:t>
            </a:r>
            <a:r>
              <a:rPr lang="ko-KR" altLang="en-US" sz="2800" b="1" kern="100" dirty="0">
                <a:latin typeface="맑은 고딕"/>
                <a:ea typeface="맑은 고딕"/>
                <a:cs typeface="Times New Roman"/>
              </a:rPr>
              <a:t> 석방을 위해 기도해 주세요</a:t>
            </a:r>
            <a:r>
              <a:rPr lang="en-US" altLang="ko-KR" sz="2800" b="1" kern="100" dirty="0">
                <a:latin typeface="맑은 고딕"/>
                <a:ea typeface="맑은 고딕"/>
                <a:cs typeface="Times New Roman"/>
              </a:rPr>
              <a:t>!!!</a:t>
            </a:r>
            <a:endParaRPr lang="ko-KR" altLang="en-US" sz="1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FBEDBD6-85CC-FD75-61DA-0E401C2791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79043" y="1476331"/>
            <a:ext cx="9464967" cy="888818"/>
          </a:xfr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2024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년 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12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월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19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일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(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화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)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은 나이지리아에서 레아 </a:t>
            </a:r>
            <a:r>
              <a:rPr lang="ko-KR" altLang="en-US" sz="1600" kern="100" dirty="0" err="1">
                <a:latin typeface="맑은 고딕"/>
                <a:ea typeface="맑은 고딕"/>
                <a:cs typeface="Times New Roman"/>
              </a:rPr>
              <a:t>샤리부가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 납치된 지 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6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주기가 되는 날입니다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. </a:t>
            </a:r>
            <a:endParaRPr lang="ko-KR" altLang="en-US" sz="1467" dirty="0">
              <a:solidFill>
                <a:schemeClr val="tx1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1F03548-FA0C-ECCB-6B02-6674FDA4FE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77564" y="2365149"/>
            <a:ext cx="5008365" cy="4166855"/>
          </a:xfrm>
        </p:spPr>
        <p:txBody>
          <a:bodyPr vert="horz" lIns="68580" tIns="34291" rIns="68580" bIns="34291" rtlCol="0" anchor="t">
            <a:noAutofit/>
          </a:bodyPr>
          <a:lstStyle/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2018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년 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2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월 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19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일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나이지리아 북동부 </a:t>
            </a:r>
            <a:r>
              <a:rPr lang="ko-KR" altLang="en-US" sz="1100" kern="100" dirty="0" err="1">
                <a:latin typeface="맑은 고딕"/>
                <a:ea typeface="맑은 고딕"/>
                <a:cs typeface="Times New Roman"/>
              </a:rPr>
              <a:t>다프치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 지역에 있는 레아의 학교가 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ISWAP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의 공격을 받았습니다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그들은 백 명이 넘는 소녀들을 납치했는데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레아를 제외한 모든 소녀가 무슬림이었습니다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한 달 간의 협상 끝에 모든 소녀들은 풀려났지만 레아는 돌아오지 못했습니다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예수님을 부인하지 않았다는 이유로 레아를 여전히 무장단체의 손에 억류되어 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현지 소식통에 의하면 레아는 무장단체 리더와 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2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번 강제결혼을 해야 했고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, 3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명의 아이가 있는 것으로 알려 졌습니다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 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오픈도어는 레아의 절친한 친구 몇 명을 인터뷰했습니다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그들은 레아와 같은 기숙학교에 함께 다녔고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납치 당일 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(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담을 뛰어넘어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)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납치에서 탈출했습니다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그들은 여전히 레아의 석방을 위해 기도하고 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그리고 그들은 </a:t>
            </a:r>
            <a:r>
              <a:rPr lang="ko-KR" altLang="en-US" sz="1100" kern="100" dirty="0" err="1">
                <a:latin typeface="맑은 고딕"/>
                <a:ea typeface="맑은 고딕"/>
                <a:cs typeface="Times New Roman"/>
              </a:rPr>
              <a:t>우리에게도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 똑같이 기도해 달라고 요청합니다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강제 결혼생활 가운데서도 낙심하지 아니하고</a:t>
            </a:r>
            <a:r>
              <a:rPr lang="en-US" altLang="ko-KR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믿음이 흔들리지 아니하며 그리스도의 증인의 삶을 용감히 살아갈 수 있도록 은혜를 </a:t>
            </a:r>
            <a:r>
              <a:rPr lang="ko-KR" altLang="en-US" sz="11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레아의 어머니 레베카 </a:t>
            </a:r>
            <a:r>
              <a:rPr lang="ko-KR" altLang="en-US" sz="11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샤리부를</a:t>
            </a: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 위로해 주시고</a:t>
            </a:r>
            <a:r>
              <a:rPr lang="en-US" altLang="ko-KR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딸을 만날 소망이 속히 이루어 지기를 기도합니다</a:t>
            </a:r>
            <a:r>
              <a:rPr lang="en-US" altLang="ko-KR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레아와 레베카에게 주님의 구원의 손길을 만나게 </a:t>
            </a:r>
            <a:r>
              <a:rPr lang="ko-KR" altLang="en-US" sz="11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하옵소서</a:t>
            </a:r>
            <a:r>
              <a:rPr lang="en-US" altLang="ko-KR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!</a:t>
            </a:r>
            <a:endParaRPr lang="ko-KR" altLang="ko-KR" sz="1100" kern="100" dirty="0">
              <a:solidFill>
                <a:srgbClr val="0070C0"/>
              </a:solidFill>
              <a:latin typeface="맑은 고딕"/>
              <a:ea typeface="맑은 고딕"/>
              <a:cs typeface="Times New Roman"/>
            </a:endParaRPr>
          </a:p>
        </p:txBody>
      </p:sp>
      <p:pic>
        <p:nvPicPr>
          <p:cNvPr id="8" name="그림 7">
            <a:hlinkClick r:id="rId2"/>
            <a:extLst>
              <a:ext uri="{FF2B5EF4-FFF2-40B4-BE49-F238E27FC236}">
                <a16:creationId xmlns:a16="http://schemas.microsoft.com/office/drawing/2014/main" id="{46148735-FE35-99A5-3B4C-EB9F7C438E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33850" y="2365149"/>
            <a:ext cx="2777451" cy="370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63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143930"/>
            <a:ext cx="9144000" cy="185682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95" y="1360322"/>
            <a:ext cx="2388742" cy="1632789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/>
              <a:t>Day 1. </a:t>
            </a:r>
            <a:r>
              <a:rPr lang="ko-KR" altLang="en-US" sz="2025" b="1" dirty="0"/>
              <a:t>사하라 이남 아프리카의 교회를 위해 기도합니다</a:t>
            </a:r>
            <a:r>
              <a:rPr lang="en-US" altLang="ko-KR" sz="2025" b="1" dirty="0"/>
              <a:t>.</a:t>
            </a:r>
            <a:r>
              <a:rPr lang="en-US" altLang="ko-KR" sz="2025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15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426" y="1360322"/>
            <a:ext cx="5486400" cy="26774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 교회의 생존을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기독교인들이 예수님을 굳게 붙들 수 있도록 도와주세요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/>
              <a:t>사헬</a:t>
            </a:r>
            <a:r>
              <a:rPr lang="ko-KR" altLang="en-US" sz="1050" dirty="0"/>
              <a:t> 지역 성도들을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폭력과 살인으로 인해 생긴 트라우마를 치료해 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이들의 마음을 위로하여 </a:t>
            </a:r>
            <a:r>
              <a:rPr lang="ko-KR" altLang="en-US" sz="1050" dirty="0" err="1"/>
              <a:t>주옵소서</a:t>
            </a:r>
            <a:r>
              <a:rPr lang="en-US" altLang="ko-KR" sz="105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67120" y="3112943"/>
            <a:ext cx="2315492" cy="163278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000" dirty="0"/>
              <a:t>(</a:t>
            </a:r>
            <a:r>
              <a:rPr lang="ko-KR" altLang="en-US" sz="1000" dirty="0"/>
              <a:t>고후 </a:t>
            </a:r>
            <a:r>
              <a:rPr lang="en-US" altLang="ko-KR" sz="1000" dirty="0"/>
              <a:t>4:8-9)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38" y="4919536"/>
            <a:ext cx="6699302" cy="102534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930" y="1714499"/>
            <a:ext cx="1919074" cy="1931240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025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025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1800" dirty="0"/>
            </a:br>
            <a:r>
              <a:rPr lang="en-US" altLang="ko-KR" sz="1800" dirty="0"/>
              <a:t>Pray for the leaders of sub-Saharan Africa.</a:t>
            </a:r>
            <a:endParaRPr lang="ko-KR" altLang="en-US" sz="1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4" y="1714499"/>
            <a:ext cx="5486400" cy="26623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아프리카의 혼란 속에서 안정을 찾을 수 있도록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특별히 정치 지도자들이 부족</a:t>
            </a:r>
            <a:r>
              <a:rPr lang="en-US" altLang="ko-KR" sz="1050" dirty="0"/>
              <a:t>, </a:t>
            </a:r>
            <a:r>
              <a:rPr lang="ko-KR" altLang="en-US" sz="1050" dirty="0"/>
              <a:t>종교</a:t>
            </a:r>
            <a:r>
              <a:rPr lang="en-US" altLang="ko-KR" sz="1050" dirty="0"/>
              <a:t>, </a:t>
            </a:r>
            <a:r>
              <a:rPr lang="ko-KR" altLang="en-US" sz="1050" dirty="0"/>
              <a:t>성별에 관계없이 모든 사람들이 평화롭게 살 수 있는 안전한 국가를 만들 수 있도록 도와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현명한 지도자들이 경제 위기 가운데서도 국가를 안정적으로 이끌 수 있도록 인도해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박해를 받은 교회 지도자들을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새 힘을 더하시고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회복시켜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다시 교회를 인도할 수 있도록 영적으로 잘 준비시켜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22930" y="3788075"/>
            <a:ext cx="1919075" cy="14313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/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000" dirty="0"/>
          </a:p>
          <a:p>
            <a:pPr>
              <a:lnSpc>
                <a:spcPct val="120000"/>
              </a:lnSpc>
            </a:pPr>
            <a:r>
              <a:rPr lang="en-US" altLang="ko-KR" sz="1000" dirty="0"/>
              <a:t>(</a:t>
            </a:r>
            <a:r>
              <a:rPr lang="ko-KR" altLang="en-US" sz="1000" dirty="0" err="1"/>
              <a:t>딤전</a:t>
            </a:r>
            <a:r>
              <a:rPr lang="en-US" altLang="ko-KR" sz="1000" dirty="0"/>
              <a:t>2:2)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22929" y="5645041"/>
            <a:ext cx="213442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2024.2.20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r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20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615" y="1211710"/>
            <a:ext cx="2204357" cy="1613443"/>
          </a:xfrm>
        </p:spPr>
        <p:txBody>
          <a:bodyPr>
            <a:noAutofit/>
          </a:bodyPr>
          <a:lstStyle/>
          <a:p>
            <a:r>
              <a:rPr lang="en-US" altLang="ko-KR" sz="1800" b="1" dirty="0"/>
              <a:t>Day 3. </a:t>
            </a:r>
            <a:r>
              <a:rPr lang="ko-KR" altLang="en-US" sz="1800" b="1" dirty="0"/>
              <a:t>사하라 사막 이남 지역의 젊은이들을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5" y="940022"/>
            <a:ext cx="5474139" cy="192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아프리카 인구의 </a:t>
            </a:r>
            <a:r>
              <a:rPr lang="en-US" altLang="ko-KR" sz="1050" dirty="0"/>
              <a:t>60% </a:t>
            </a:r>
            <a:r>
              <a:rPr lang="ko-KR" altLang="en-US" sz="1050" dirty="0"/>
              <a:t>이상이 </a:t>
            </a:r>
            <a:r>
              <a:rPr lang="en-US" altLang="ko-KR" sz="1050" dirty="0"/>
              <a:t>25</a:t>
            </a:r>
            <a:r>
              <a:rPr lang="ko-KR" altLang="en-US" sz="1050" dirty="0"/>
              <a:t>세 미만입니다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교회는 젊고 역동적이며 성장하고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사하라 이남 아프리카에서는 폭력적인 박해로 젊은이들의 삶이 황폐화되고 있습니다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아버지</a:t>
            </a:r>
            <a:r>
              <a:rPr lang="en-US" altLang="ko-KR" sz="1050" dirty="0"/>
              <a:t>!</a:t>
            </a:r>
            <a:r>
              <a:rPr lang="ko-KR" altLang="en-US" sz="1050" dirty="0"/>
              <a:t> 사하라 사막 이남 아프리카의 젊은 그리스도인들을 보호하여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예수님</a:t>
            </a:r>
            <a:r>
              <a:rPr lang="en-US" altLang="ko-KR" sz="1050" dirty="0"/>
              <a:t>!</a:t>
            </a:r>
            <a:r>
              <a:rPr lang="ko-KR" altLang="en-US" sz="1050" dirty="0"/>
              <a:t> 청소년들에게 힘과 은혜를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극심한 핍박에도 불구하고 예수님을 계속 따르게 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트라우마 치료</a:t>
            </a:r>
            <a:r>
              <a:rPr lang="en-US" altLang="ko-KR" sz="1050" dirty="0"/>
              <a:t>, </a:t>
            </a:r>
            <a:r>
              <a:rPr lang="ko-KR" altLang="en-US" sz="1050" dirty="0"/>
              <a:t>영적 도움</a:t>
            </a:r>
            <a:r>
              <a:rPr lang="en-US" altLang="ko-KR" sz="1050" dirty="0"/>
              <a:t>, </a:t>
            </a:r>
            <a:r>
              <a:rPr lang="ko-KR" altLang="en-US" sz="1050" dirty="0"/>
              <a:t>기술 및 고용 훈련을 통해 올해 나이지리아에서 </a:t>
            </a:r>
            <a:r>
              <a:rPr lang="en-US" altLang="ko-KR" sz="1050" dirty="0"/>
              <a:t>42,000</a:t>
            </a:r>
            <a:r>
              <a:rPr lang="ko-KR" altLang="en-US" sz="1050" dirty="0"/>
              <a:t>명의 젊은 기독교인을 지원하고자 하는 </a:t>
            </a:r>
            <a:r>
              <a:rPr lang="en-US" altLang="ko-KR" sz="1050" dirty="0"/>
              <a:t>Open Doors</a:t>
            </a:r>
            <a:r>
              <a:rPr lang="ko-KR" altLang="en-US" sz="1050" dirty="0"/>
              <a:t>의 사역을 사용하여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5615" y="3333809"/>
            <a:ext cx="2127301" cy="16134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/>
              <a:t>대대로 주께서 행하시는 일을 크게 찬양하며 주의 능한 일을 </a:t>
            </a:r>
            <a:r>
              <a:rPr lang="ko-KR" altLang="en-US" sz="1000" dirty="0" err="1"/>
              <a:t>선포하리로다</a:t>
            </a:r>
            <a:r>
              <a:rPr lang="en-US" altLang="ko-KR" sz="1000" dirty="0"/>
              <a:t>. (</a:t>
            </a:r>
            <a:r>
              <a:rPr lang="ko-KR" altLang="en-US" sz="1000" dirty="0"/>
              <a:t>시</a:t>
            </a:r>
            <a:r>
              <a:rPr lang="en-US" altLang="ko-KR" sz="1000" dirty="0"/>
              <a:t>145:4)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2024.2.20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21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935" y="3412272"/>
            <a:ext cx="5474139" cy="25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936" y="1234441"/>
            <a:ext cx="7427214" cy="994172"/>
          </a:xfrm>
        </p:spPr>
        <p:txBody>
          <a:bodyPr anchor="ctr">
            <a:normAutofit/>
          </a:bodyPr>
          <a:lstStyle/>
          <a:p>
            <a:r>
              <a:rPr lang="en-US" altLang="ko-KR" sz="1800" b="1"/>
              <a:t>Day 4. </a:t>
            </a:r>
            <a:r>
              <a:rPr lang="ko-KR" altLang="en-US" sz="1800" b="1"/>
              <a:t>사하라 사막 이남 지역의 슬픔에 잠긴 사람들을 위해 기도해 주세요</a:t>
            </a:r>
            <a:r>
              <a:rPr lang="en-US" altLang="ko-KR" sz="1800" b="1"/>
              <a:t>.</a:t>
            </a:r>
            <a:endParaRPr lang="ko-KR" altLang="en-US" sz="18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3" y="2118123"/>
            <a:ext cx="7224509" cy="369521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000">
                <a:latin typeface="+mj-ea"/>
                <a:ea typeface="+mj-ea"/>
              </a:rPr>
              <a:t>“여호와는 마음이 상한 자를 가까이 하시고 충심으로 통회하는 자를 구원하시는도다</a:t>
            </a:r>
            <a:r>
              <a:rPr lang="en-US" altLang="ko-KR" sz="1000">
                <a:latin typeface="+mj-ea"/>
                <a:ea typeface="+mj-ea"/>
              </a:rPr>
              <a:t>.” - </a:t>
            </a:r>
            <a:r>
              <a:rPr lang="ko-KR" altLang="en-US" sz="1000">
                <a:latin typeface="+mj-ea"/>
                <a:ea typeface="+mj-ea"/>
              </a:rPr>
              <a:t>시편 </a:t>
            </a:r>
            <a:r>
              <a:rPr lang="en-US" altLang="ko-KR" sz="1000">
                <a:latin typeface="+mj-ea"/>
                <a:ea typeface="+mj-ea"/>
              </a:rPr>
              <a:t>34:18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41358" y="2933295"/>
            <a:ext cx="3654101" cy="26902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슬픔과 상실감에 사로잡혀 절망속에 있는 가족들을 위해 기도해 주세요</a:t>
            </a:r>
            <a:r>
              <a:rPr lang="en-US" altLang="ko-KR" sz="1050" dirty="0"/>
              <a:t>.</a:t>
            </a:r>
            <a:r>
              <a:rPr lang="ko-KR" altLang="en-US" sz="1050" dirty="0"/>
              <a:t>  </a:t>
            </a: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sz="1050" dirty="0"/>
              <a:t>주님께서 개입하여 치명적인 공격을 중단시키고 반군들의 마음이 증오에서 사랑으로 바뀌도록 기도해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긴급한 도움이 필요한 유가족들에게 오픈도어의 실질적인 지원과 돌봄의 손길이 이어지도록 기도해 주세요</a:t>
            </a:r>
            <a:r>
              <a:rPr lang="en-US" altLang="ko-KR" sz="105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24936" y="6237312"/>
            <a:ext cx="2134426" cy="273844"/>
          </a:xfrm>
        </p:spPr>
        <p:txBody>
          <a:bodyPr anchor="ctr">
            <a:normAutofit/>
          </a:bodyPr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2024.2.20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altLang="ko-KR" noProof="0" smtClean="0"/>
              <a:pPr>
                <a:spcAft>
                  <a:spcPts val="450"/>
                </a:spcAft>
              </a:pPr>
              <a:t>22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42" y="2933296"/>
            <a:ext cx="3587020" cy="26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Day 5. </a:t>
            </a:r>
            <a:r>
              <a:rPr lang="ko-KR" altLang="en-US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9006" y="2369861"/>
            <a:ext cx="7456242" cy="485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아프리카 전역에서 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1,200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많은 사람들이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보코하람과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이슬람 국가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(IS)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와 같은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지하디스트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3018167"/>
            <a:ext cx="3654100" cy="2485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강제로 도망쳐야 하는 그리스도인 가족들이 인내할 수 있는 용기와 힘을 주시도록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220" y="3090082"/>
            <a:ext cx="3654029" cy="205539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2024.2.20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23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060849"/>
            <a:ext cx="7693225" cy="43347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2899861"/>
            <a:ext cx="3654100" cy="2603804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050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단체의 기독교 소녀들의 잔인한 납치가 중단되도록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폭도들과 강제로 결혼하게 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357" y="2899861"/>
            <a:ext cx="3905708" cy="260380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2024.2.20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24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Day7.</a:t>
            </a:r>
            <a:r>
              <a:rPr lang="en-US" altLang="ko-KR" sz="180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118123"/>
            <a:ext cx="7701854" cy="38893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510285" y="3023587"/>
            <a:ext cx="3641080" cy="2427386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2024.2.20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25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FEE66D-0AE7-E506-CED5-F90600880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1" y="559814"/>
            <a:ext cx="7301644" cy="416236"/>
          </a:xfrm>
        </p:spPr>
        <p:txBody>
          <a:bodyPr>
            <a:noAutofit/>
          </a:bodyPr>
          <a:lstStyle/>
          <a:p>
            <a:r>
              <a:rPr lang="en-US" altLang="ko-KR" sz="1400" dirty="0">
                <a:solidFill>
                  <a:srgbClr val="C00000"/>
                </a:solidFill>
              </a:rPr>
              <a:t>#</a:t>
            </a:r>
            <a:r>
              <a:rPr lang="ko-KR" altLang="en-US" sz="1400" dirty="0" err="1">
                <a:solidFill>
                  <a:srgbClr val="C00000"/>
                </a:solidFill>
              </a:rPr>
              <a:t>아말을</a:t>
            </a:r>
            <a:r>
              <a:rPr lang="ko-KR" altLang="en-US" sz="1400" dirty="0">
                <a:solidFill>
                  <a:srgbClr val="C00000"/>
                </a:solidFill>
              </a:rPr>
              <a:t> 위한 기도</a:t>
            </a:r>
            <a:r>
              <a:rPr lang="en-US" altLang="ko-KR" sz="1400" dirty="0">
                <a:solidFill>
                  <a:srgbClr val="C00000"/>
                </a:solidFill>
              </a:rPr>
              <a:t>: </a:t>
            </a:r>
            <a:r>
              <a:rPr lang="ko-KR" altLang="en-US" sz="1400" dirty="0">
                <a:solidFill>
                  <a:srgbClr val="C00000"/>
                </a:solidFill>
              </a:rPr>
              <a:t>이집트에서 희망</a:t>
            </a:r>
            <a:r>
              <a:rPr lang="en-US" altLang="ko-KR" sz="1400" dirty="0">
                <a:solidFill>
                  <a:srgbClr val="C00000"/>
                </a:solidFill>
              </a:rPr>
              <a:t>, </a:t>
            </a:r>
            <a:r>
              <a:rPr lang="ko-KR" altLang="en-US" sz="1400" dirty="0">
                <a:solidFill>
                  <a:srgbClr val="C00000"/>
                </a:solidFill>
              </a:rPr>
              <a:t>믿음</a:t>
            </a:r>
            <a:r>
              <a:rPr lang="en-US" altLang="ko-KR" sz="1400" dirty="0">
                <a:solidFill>
                  <a:srgbClr val="C00000"/>
                </a:solidFill>
              </a:rPr>
              <a:t>, </a:t>
            </a:r>
            <a:r>
              <a:rPr lang="ko-KR" altLang="en-US" sz="1400" dirty="0">
                <a:solidFill>
                  <a:srgbClr val="C00000"/>
                </a:solidFill>
              </a:rPr>
              <a:t>정의를 구하기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F1F2EC-B867-2586-3FF8-CB47AE9EB7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8469" y="1291642"/>
            <a:ext cx="4635372" cy="1020235"/>
          </a:xfrm>
        </p:spPr>
        <p:txBody>
          <a:bodyPr>
            <a:normAutofit fontScale="32500" lnSpcReduction="20000"/>
          </a:bodyPr>
          <a:lstStyle/>
          <a:p>
            <a:pPr algn="just"/>
            <a:r>
              <a:rPr lang="en-US" altLang="ko-KR" sz="4000" b="0" dirty="0">
                <a:solidFill>
                  <a:srgbClr val="0070C0"/>
                </a:solidFill>
              </a:rPr>
              <a:t>2023</a:t>
            </a:r>
            <a:r>
              <a:rPr lang="ko-KR" altLang="en-US" sz="4000" b="0" dirty="0">
                <a:solidFill>
                  <a:srgbClr val="0070C0"/>
                </a:solidFill>
              </a:rPr>
              <a:t>년 </a:t>
            </a:r>
            <a:r>
              <a:rPr lang="en-US" altLang="ko-KR" sz="4000" b="0" dirty="0">
                <a:solidFill>
                  <a:srgbClr val="0070C0"/>
                </a:solidFill>
              </a:rPr>
              <a:t>7</a:t>
            </a:r>
            <a:r>
              <a:rPr lang="ko-KR" altLang="en-US" sz="4000" b="0" dirty="0">
                <a:solidFill>
                  <a:srgbClr val="0070C0"/>
                </a:solidFill>
              </a:rPr>
              <a:t>월 </a:t>
            </a:r>
            <a:r>
              <a:rPr lang="en-US" altLang="ko-KR" sz="4000" b="0" dirty="0">
                <a:solidFill>
                  <a:srgbClr val="0070C0"/>
                </a:solidFill>
              </a:rPr>
              <a:t>30</a:t>
            </a:r>
            <a:r>
              <a:rPr lang="ko-KR" altLang="en-US" sz="4000" b="0" dirty="0">
                <a:solidFill>
                  <a:srgbClr val="0070C0"/>
                </a:solidFill>
              </a:rPr>
              <a:t>일</a:t>
            </a:r>
            <a:r>
              <a:rPr lang="en-US" altLang="ko-KR" sz="4000" b="0" dirty="0">
                <a:solidFill>
                  <a:srgbClr val="0070C0"/>
                </a:solidFill>
              </a:rPr>
              <a:t>: </a:t>
            </a:r>
            <a:r>
              <a:rPr lang="ko-KR" altLang="en-US" sz="4000" b="0" dirty="0">
                <a:solidFill>
                  <a:srgbClr val="0070C0"/>
                </a:solidFill>
              </a:rPr>
              <a:t>이집트에서 한 미성년 소녀가 실종되었습니다</a:t>
            </a:r>
            <a:r>
              <a:rPr lang="en-US" altLang="ko-KR" sz="4000" b="0" dirty="0">
                <a:solidFill>
                  <a:srgbClr val="0070C0"/>
                </a:solidFill>
              </a:rPr>
              <a:t>. </a:t>
            </a:r>
            <a:r>
              <a:rPr lang="ko-KR" altLang="en-US" sz="4000" b="0" dirty="0">
                <a:solidFill>
                  <a:srgbClr val="0070C0"/>
                </a:solidFill>
              </a:rPr>
              <a:t>어머니와 마지막으로 전화 통화를 한 것은 같은 반 친구의 집에 도착했을 때였습니다</a:t>
            </a:r>
            <a:r>
              <a:rPr lang="en-US" altLang="ko-KR" sz="4000" b="0" dirty="0">
                <a:solidFill>
                  <a:srgbClr val="0070C0"/>
                </a:solidFill>
              </a:rPr>
              <a:t>. </a:t>
            </a:r>
            <a:r>
              <a:rPr lang="ko-KR" altLang="en-US" sz="4000" b="0" dirty="0">
                <a:solidFill>
                  <a:srgbClr val="0070C0"/>
                </a:solidFill>
              </a:rPr>
              <a:t>어머니는 그 후 딸에게 전화를 걸었지만 전화기가 꺼져 있었습니다</a:t>
            </a:r>
            <a:r>
              <a:rPr lang="en-US" altLang="ko-KR" sz="4000" b="0" dirty="0">
                <a:solidFill>
                  <a:srgbClr val="0070C0"/>
                </a:solidFill>
              </a:rPr>
              <a:t>. </a:t>
            </a:r>
            <a:r>
              <a:rPr lang="ko-KR" altLang="en-US" sz="4000" b="0" dirty="0">
                <a:solidFill>
                  <a:srgbClr val="0070C0"/>
                </a:solidFill>
              </a:rPr>
              <a:t>이 어린 소녀가 같은 반 친구의 집에 도착했을 때 무슨 일이 일어났습니다</a:t>
            </a:r>
            <a:r>
              <a:rPr lang="en-US" altLang="ko-KR" sz="4000" b="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29E17DA-3FC8-E6E5-0C85-F8D089E77B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28468" y="2311878"/>
            <a:ext cx="4635373" cy="42854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altLang="ko-KR" sz="1050" dirty="0"/>
              <a:t>17</a:t>
            </a:r>
            <a:r>
              <a:rPr lang="ko-KR" altLang="en-US" sz="1050" dirty="0"/>
              <a:t>살인 </a:t>
            </a:r>
            <a:r>
              <a:rPr lang="ko-KR" altLang="en-US" sz="1050" dirty="0" err="1"/>
              <a:t>아말은</a:t>
            </a:r>
            <a:r>
              <a:rPr lang="ko-KR" altLang="en-US" sz="1050" dirty="0"/>
              <a:t> </a:t>
            </a:r>
            <a:r>
              <a:rPr lang="en-US" altLang="ko-KR" sz="1050" dirty="0"/>
              <a:t>2023</a:t>
            </a:r>
            <a:r>
              <a:rPr lang="ko-KR" altLang="en-US" sz="1050" dirty="0"/>
              <a:t>년 </a:t>
            </a:r>
            <a:r>
              <a:rPr lang="en-US" altLang="ko-KR" sz="1050" dirty="0"/>
              <a:t>7</a:t>
            </a:r>
            <a:r>
              <a:rPr lang="ko-KR" altLang="en-US" sz="1050" dirty="0"/>
              <a:t>월 </a:t>
            </a:r>
            <a:r>
              <a:rPr lang="en-US" altLang="ko-KR" sz="1050" dirty="0"/>
              <a:t>16</a:t>
            </a:r>
            <a:r>
              <a:rPr lang="ko-KR" altLang="en-US" sz="1050" dirty="0"/>
              <a:t>일부터 다른 무슬림 여학생 </a:t>
            </a:r>
            <a:r>
              <a:rPr lang="ko-KR" altLang="en-US" sz="1050" dirty="0" err="1"/>
              <a:t>라비아와</a:t>
            </a:r>
            <a:r>
              <a:rPr lang="ko-KR" altLang="en-US" sz="1050" dirty="0"/>
              <a:t> 함께 무슬림 선생님과 함께 영어 개인 교습을 받기 시작했습니다</a:t>
            </a:r>
            <a:r>
              <a:rPr lang="en-US" altLang="ko-KR" sz="1050" dirty="0"/>
              <a:t>. </a:t>
            </a:r>
            <a:r>
              <a:rPr lang="ko-KR" altLang="en-US" sz="1050" dirty="0" err="1"/>
              <a:t>라비아는</a:t>
            </a:r>
            <a:r>
              <a:rPr lang="ko-KR" altLang="en-US" sz="1050" dirty="0"/>
              <a:t> </a:t>
            </a:r>
            <a:r>
              <a:rPr lang="ko-KR" altLang="en-US" sz="1050" dirty="0" err="1"/>
              <a:t>아말의</a:t>
            </a:r>
            <a:r>
              <a:rPr lang="ko-KR" altLang="en-US" sz="1050" dirty="0"/>
              <a:t> 친구는 아니며</a:t>
            </a:r>
            <a:r>
              <a:rPr lang="en-US" altLang="ko-KR" sz="1050" dirty="0"/>
              <a:t>, </a:t>
            </a:r>
            <a:r>
              <a:rPr lang="ko-KR" altLang="en-US" sz="1050" dirty="0"/>
              <a:t>선생님과 마찬가지로 이 수업을 통해서 </a:t>
            </a:r>
            <a:r>
              <a:rPr lang="ko-KR" altLang="en-US" sz="1050" dirty="0" err="1"/>
              <a:t>아말을</a:t>
            </a:r>
            <a:r>
              <a:rPr lang="ko-KR" altLang="en-US" sz="1050" dirty="0"/>
              <a:t> 알게 되었습니다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세 번째 수업이 있던 실종 당일</a:t>
            </a:r>
            <a:r>
              <a:rPr lang="en-US" altLang="ko-KR" sz="1050" dirty="0"/>
              <a:t>, </a:t>
            </a:r>
            <a:r>
              <a:rPr lang="ko-KR" altLang="en-US" sz="1050" dirty="0" err="1"/>
              <a:t>라비아는</a:t>
            </a:r>
            <a:r>
              <a:rPr lang="ko-KR" altLang="en-US" sz="1050" dirty="0"/>
              <a:t> 수업에 참석하지 않았고</a:t>
            </a:r>
            <a:r>
              <a:rPr lang="en-US" altLang="ko-KR" sz="1050" dirty="0"/>
              <a:t>, </a:t>
            </a:r>
            <a:r>
              <a:rPr lang="ko-KR" altLang="en-US" sz="1050" dirty="0"/>
              <a:t>선생님은 </a:t>
            </a:r>
            <a:r>
              <a:rPr lang="ko-KR" altLang="en-US" sz="1050" dirty="0" err="1"/>
              <a:t>아말에게</a:t>
            </a:r>
            <a:r>
              <a:rPr lang="ko-KR" altLang="en-US" sz="1050" dirty="0"/>
              <a:t> 집으로 돌아가는 길에 이 수업의 노트를 </a:t>
            </a:r>
            <a:r>
              <a:rPr lang="ko-KR" altLang="en-US" sz="1050" dirty="0" err="1"/>
              <a:t>라비아에게</a:t>
            </a:r>
            <a:r>
              <a:rPr lang="ko-KR" altLang="en-US" sz="1050" dirty="0"/>
              <a:t> 전달해 줄 것을 부탁했습니다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집으로 돌아오는 길에 </a:t>
            </a:r>
            <a:r>
              <a:rPr lang="ko-KR" altLang="en-US" sz="1050" dirty="0" err="1"/>
              <a:t>아말은</a:t>
            </a:r>
            <a:r>
              <a:rPr lang="ko-KR" altLang="en-US" sz="1050" dirty="0"/>
              <a:t> 어머니에게 전화를 걸어 수업을 마치고 선생님의 요청에 따라 노트를 전달하기 위해 같은 반 친구의 집으로 향하고 있다고 알려드렸습니다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나중에 어머니가 전화를 걸었을 때 라비아의 휴대폰은 꺼져 있었고 다시는 켜지지 않았습니다</a:t>
            </a:r>
            <a:r>
              <a:rPr lang="en-US" altLang="ko-KR" sz="1050" dirty="0"/>
              <a:t>. </a:t>
            </a:r>
          </a:p>
          <a:p>
            <a:pPr marL="0" indent="0" algn="just">
              <a:buNone/>
            </a:pPr>
            <a:r>
              <a:rPr lang="ko-KR" altLang="en-US" sz="1050" dirty="0"/>
              <a:t>같은 반 친구인 </a:t>
            </a:r>
            <a:r>
              <a:rPr lang="ko-KR" altLang="en-US" sz="1050" dirty="0" err="1"/>
              <a:t>라비아는</a:t>
            </a:r>
            <a:r>
              <a:rPr lang="ko-KR" altLang="en-US" sz="1050" dirty="0"/>
              <a:t> 가족에게 </a:t>
            </a:r>
            <a:r>
              <a:rPr lang="ko-KR" altLang="en-US" sz="1050" dirty="0" err="1"/>
              <a:t>아말이</a:t>
            </a:r>
            <a:r>
              <a:rPr lang="ko-KR" altLang="en-US" sz="1050" dirty="0"/>
              <a:t> 자신의 집에 있었지만 자신은 </a:t>
            </a:r>
            <a:r>
              <a:rPr lang="ko-KR" altLang="en-US" sz="1050" dirty="0" err="1"/>
              <a:t>아말에</a:t>
            </a:r>
            <a:r>
              <a:rPr lang="ko-KR" altLang="en-US" sz="1050" dirty="0"/>
              <a:t> 대해 아무것도 모른다고 말했습니다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 소녀는 여전히 실종 상태이며 지금까지 아무도 그녀에 대해 아는 것이 없습니다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경찰서에 접수된 신고서에는 납치가 아닌 실종으로 기재되어 있었습니다</a:t>
            </a:r>
            <a:r>
              <a:rPr lang="en-US" altLang="ko-KR" sz="1050" dirty="0"/>
              <a:t>. </a:t>
            </a:r>
          </a:p>
          <a:p>
            <a:pPr marL="0" indent="0" algn="just">
              <a:buNone/>
            </a:pPr>
            <a:r>
              <a:rPr lang="ko-KR" altLang="en-US" sz="1050" dirty="0"/>
              <a:t>이집트에서 시골 지역에서 기독교인 소녀들을 납치해 이슬람으로 개종하도록 강요하는 사례가 보고된 점과 </a:t>
            </a:r>
            <a:r>
              <a:rPr lang="ko-KR" altLang="en-US" sz="1050" dirty="0" err="1"/>
              <a:t>아말이</a:t>
            </a:r>
            <a:r>
              <a:rPr lang="ko-KR" altLang="en-US" sz="1050" dirty="0"/>
              <a:t> 무슬림 교사이자 같은 반 친구에게 마지막으로 목격되었다는 사실을 고려할 때</a:t>
            </a:r>
            <a:r>
              <a:rPr lang="en-US" altLang="ko-KR" sz="1050" dirty="0"/>
              <a:t>, </a:t>
            </a:r>
            <a:r>
              <a:rPr lang="ko-KR" altLang="en-US" sz="1050" dirty="0" err="1"/>
              <a:t>아말의</a:t>
            </a:r>
            <a:r>
              <a:rPr lang="ko-KR" altLang="en-US" sz="1050" dirty="0"/>
              <a:t> 실종은 분명 납치일 가능성이 높습니다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F511BA7-8188-B44D-A0D4-4E3E768CE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24129" y="1043589"/>
            <a:ext cx="4635372" cy="2385411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b="0" dirty="0">
                <a:solidFill>
                  <a:srgbClr val="0070C0"/>
                </a:solidFill>
              </a:rPr>
              <a:t>기도해 주세요</a:t>
            </a:r>
            <a:r>
              <a:rPr lang="en-US" altLang="ko-KR" sz="1000" b="0" dirty="0">
                <a:solidFill>
                  <a:srgbClr val="0070C0"/>
                </a:solidFill>
              </a:rPr>
              <a:t>: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b="0" dirty="0" err="1">
                <a:solidFill>
                  <a:srgbClr val="0070C0"/>
                </a:solidFill>
              </a:rPr>
              <a:t>아말이</a:t>
            </a:r>
            <a:r>
              <a:rPr lang="ko-KR" altLang="en-US" sz="1000" b="0" dirty="0">
                <a:solidFill>
                  <a:srgbClr val="0070C0"/>
                </a:solidFill>
              </a:rPr>
              <a:t> 집으로 돌아갈 길을 찾고</a:t>
            </a:r>
            <a:r>
              <a:rPr lang="en-US" altLang="ko-KR" sz="1000" b="0" dirty="0">
                <a:solidFill>
                  <a:srgbClr val="0070C0"/>
                </a:solidFill>
              </a:rPr>
              <a:t>, </a:t>
            </a:r>
            <a:r>
              <a:rPr lang="ko-KR" altLang="en-US" sz="1000" b="0" dirty="0">
                <a:solidFill>
                  <a:srgbClr val="0070C0"/>
                </a:solidFill>
              </a:rPr>
              <a:t>신앙을 굳건히 지키며</a:t>
            </a:r>
            <a:r>
              <a:rPr lang="en-US" altLang="ko-KR" sz="1000" b="0" dirty="0">
                <a:solidFill>
                  <a:srgbClr val="0070C0"/>
                </a:solidFill>
              </a:rPr>
              <a:t>, </a:t>
            </a:r>
            <a:r>
              <a:rPr lang="ko-KR" altLang="en-US" sz="1000" b="0" dirty="0">
                <a:solidFill>
                  <a:srgbClr val="0070C0"/>
                </a:solidFill>
              </a:rPr>
              <a:t>모든 일들을 예수님의 손에 맡길 수 있기를 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rgbClr val="0070C0"/>
                </a:solidFill>
              </a:rPr>
              <a:t>소녀를 그리워하는 어머니와 아버지</a:t>
            </a:r>
            <a:r>
              <a:rPr lang="en-US" altLang="ko-KR" sz="1000" b="0" dirty="0">
                <a:solidFill>
                  <a:srgbClr val="0070C0"/>
                </a:solidFill>
              </a:rPr>
              <a:t>, </a:t>
            </a:r>
            <a:r>
              <a:rPr lang="ko-KR" altLang="en-US" sz="1000" b="0" dirty="0">
                <a:solidFill>
                  <a:srgbClr val="0070C0"/>
                </a:solidFill>
              </a:rPr>
              <a:t>형제자매들이 희망과 믿음을 잃지 않고 딸을 다시 만날 수 있도록</a:t>
            </a:r>
            <a:r>
              <a:rPr lang="en-US" altLang="ko-KR" sz="1000" b="0" dirty="0">
                <a:solidFill>
                  <a:srgbClr val="0070C0"/>
                </a:solidFill>
              </a:rPr>
              <a:t> </a:t>
            </a:r>
            <a:r>
              <a:rPr lang="ko-KR" altLang="en-US" sz="1000" b="0" dirty="0">
                <a:solidFill>
                  <a:srgbClr val="0070C0"/>
                </a:solidFill>
              </a:rPr>
              <a:t>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000" b="0" dirty="0">
                <a:solidFill>
                  <a:srgbClr val="0070C0"/>
                </a:solidFill>
              </a:rPr>
              <a:t> </a:t>
            </a:r>
            <a:r>
              <a:rPr lang="ko-KR" altLang="en-US" sz="1000" b="0" dirty="0">
                <a:solidFill>
                  <a:srgbClr val="0070C0"/>
                </a:solidFill>
              </a:rPr>
              <a:t>납치범들이 회개하고 자신들이 </a:t>
            </a:r>
            <a:r>
              <a:rPr lang="ko-KR" altLang="en-US" sz="1000" b="0" dirty="0" err="1">
                <a:solidFill>
                  <a:srgbClr val="0070C0"/>
                </a:solidFill>
              </a:rPr>
              <a:t>아말과</a:t>
            </a:r>
            <a:r>
              <a:rPr lang="ko-KR" altLang="en-US" sz="1000" b="0" dirty="0">
                <a:solidFill>
                  <a:srgbClr val="0070C0"/>
                </a:solidFill>
              </a:rPr>
              <a:t> </a:t>
            </a:r>
            <a:r>
              <a:rPr lang="ko-KR" altLang="en-US" sz="1000" b="0" dirty="0" err="1">
                <a:solidFill>
                  <a:srgbClr val="0070C0"/>
                </a:solidFill>
              </a:rPr>
              <a:t>가족뿐</a:t>
            </a:r>
            <a:r>
              <a:rPr lang="ko-KR" altLang="en-US" sz="1000" b="0" dirty="0">
                <a:solidFill>
                  <a:srgbClr val="0070C0"/>
                </a:solidFill>
              </a:rPr>
              <a:t> 아니라 영혼에 끼친 해악을 깨닫도록</a:t>
            </a:r>
            <a:r>
              <a:rPr lang="en-US" altLang="ko-KR" sz="1000" b="0" dirty="0">
                <a:solidFill>
                  <a:srgbClr val="0070C0"/>
                </a:solidFill>
              </a:rPr>
              <a:t> </a:t>
            </a:r>
            <a:r>
              <a:rPr lang="ko-KR" altLang="en-US" sz="1000" b="0" dirty="0">
                <a:solidFill>
                  <a:srgbClr val="0070C0"/>
                </a:solidFill>
              </a:rPr>
              <a:t>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rgbClr val="0070C0"/>
                </a:solidFill>
              </a:rPr>
              <a:t>이집트의 정의와 신앙의 자유를 위해</a:t>
            </a:r>
            <a:r>
              <a:rPr lang="en-US" altLang="ko-KR" sz="1000" b="0" dirty="0">
                <a:solidFill>
                  <a:srgbClr val="0070C0"/>
                </a:solidFill>
              </a:rPr>
              <a:t> </a:t>
            </a:r>
            <a:r>
              <a:rPr lang="ko-KR" altLang="en-US" sz="1000" b="0" dirty="0">
                <a:solidFill>
                  <a:srgbClr val="0070C0"/>
                </a:solidFill>
              </a:rPr>
              <a:t>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</a:t>
            </a:r>
            <a:endParaRPr lang="ko-KR" altLang="en-US" sz="1000" b="0" dirty="0">
              <a:solidFill>
                <a:srgbClr val="0070C0"/>
              </a:solidFill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7C275E19-64D8-E86E-9ACB-66C3B1E958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24129" y="4623758"/>
            <a:ext cx="3230166" cy="1578634"/>
          </a:xfrm>
        </p:spPr>
        <p:txBody>
          <a:bodyPr>
            <a:normAutofit/>
          </a:bodyPr>
          <a:lstStyle/>
          <a:p>
            <a:endParaRPr lang="en-US" altLang="ko-KR" sz="1000" dirty="0"/>
          </a:p>
          <a:p>
            <a:endParaRPr lang="ko-KR" altLang="en-US" sz="10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BF40A43-AA33-BD1A-4B4A-8BD3BD8472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32510" y="3338340"/>
            <a:ext cx="3618610" cy="2713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6573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5F2E4-7F61-0700-97C2-26E4E962C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F4DCC4-8907-63BC-D7FE-98A493946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1" y="559814"/>
            <a:ext cx="7301644" cy="416236"/>
          </a:xfrm>
        </p:spPr>
        <p:txBody>
          <a:bodyPr>
            <a:noAutofit/>
          </a:bodyPr>
          <a:lstStyle/>
          <a:p>
            <a:r>
              <a:rPr lang="en-US" altLang="ko-KR" sz="1400" dirty="0">
                <a:solidFill>
                  <a:srgbClr val="C00000"/>
                </a:solidFill>
              </a:rPr>
              <a:t>#</a:t>
            </a:r>
            <a:r>
              <a:rPr lang="ko-KR" altLang="en-US" sz="1400" dirty="0">
                <a:solidFill>
                  <a:srgbClr val="C00000"/>
                </a:solidFill>
              </a:rPr>
              <a:t>이란</a:t>
            </a:r>
            <a:r>
              <a:rPr lang="en-US" altLang="ko-KR" sz="1400" dirty="0">
                <a:solidFill>
                  <a:srgbClr val="C00000"/>
                </a:solidFill>
              </a:rPr>
              <a:t>: </a:t>
            </a:r>
            <a:r>
              <a:rPr lang="ko-KR" altLang="en-US" sz="1400" dirty="0">
                <a:solidFill>
                  <a:srgbClr val="C00000"/>
                </a:solidFill>
              </a:rPr>
              <a:t>박해 받는 여성들을 위한 기도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C913CA-63B6-C9E8-E718-E595F48357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8469" y="1291642"/>
            <a:ext cx="4635372" cy="933973"/>
          </a:xfrm>
        </p:spPr>
        <p:txBody>
          <a:bodyPr>
            <a:normAutofit lnSpcReduction="10000"/>
          </a:bodyPr>
          <a:lstStyle/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200" i="0" dirty="0">
                <a:solidFill>
                  <a:schemeClr val="accent4">
                    <a:lumMod val="50000"/>
                  </a:schemeClr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중동 전체에 걸쳐 여성들은 취약합니다</a:t>
            </a:r>
            <a:r>
              <a:rPr lang="en-US" altLang="ko-KR" sz="1200" i="0" dirty="0">
                <a:solidFill>
                  <a:schemeClr val="accent4">
                    <a:lumMod val="50000"/>
                  </a:schemeClr>
                </a:solidFill>
                <a:effectLst/>
                <a:latin typeface="나눔고딕" panose="020D0604000000000000" pitchFamily="50" charset="-127"/>
              </a:rPr>
              <a:t>. </a:t>
            </a:r>
            <a:r>
              <a:rPr lang="ko-KR" altLang="en-US" sz="1200" i="0" dirty="0">
                <a:solidFill>
                  <a:schemeClr val="accent4">
                    <a:lumMod val="50000"/>
                  </a:schemeClr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여성들은 남성들 보다 권리가 더 적고 기회가 제한적입니다</a:t>
            </a:r>
            <a:r>
              <a:rPr lang="en-US" altLang="ko-KR" sz="1200" i="0" dirty="0">
                <a:solidFill>
                  <a:schemeClr val="accent4">
                    <a:lumMod val="50000"/>
                  </a:schemeClr>
                </a:solidFill>
                <a:effectLst/>
                <a:latin typeface="나눔고딕" panose="020D0604000000000000" pitchFamily="50" charset="-127"/>
              </a:rPr>
              <a:t>. </a:t>
            </a:r>
            <a:r>
              <a:rPr lang="ko-KR" altLang="en-US" sz="1200" i="0" dirty="0">
                <a:solidFill>
                  <a:schemeClr val="accent4">
                    <a:lumMod val="50000"/>
                  </a:schemeClr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그러나 만약 여성이 그리스도의 제자일 경우 그 취약성으로 인해 더 착취를 당하고 극심한 박해의 표적이 됩니다</a:t>
            </a:r>
            <a:r>
              <a:rPr lang="en-US" altLang="ko-KR" sz="1200" i="0" dirty="0">
                <a:solidFill>
                  <a:schemeClr val="accent4">
                    <a:lumMod val="50000"/>
                  </a:schemeClr>
                </a:solidFill>
                <a:effectLst/>
                <a:latin typeface="나눔고딕" panose="020D0604000000000000" pitchFamily="50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F0B758-46EB-B4A6-ED2A-EE949625B1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28468" y="2311878"/>
            <a:ext cx="4635373" cy="3890514"/>
          </a:xfrm>
        </p:spPr>
        <p:txBody>
          <a:bodyPr>
            <a:noAutofit/>
          </a:bodyPr>
          <a:lstStyle/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남성들은 신앙을 이유로 폭력적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신체적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그리고 공개적인 공격에 직면하는 경향이 있는 반면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,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여성들이 겪는 박해는 은밀하고 잔인합니다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여성들은 성폭력으로 수치를 당하거나 강제 결혼으로 가치를 상실합니다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그리고 일자리를 잃고 자립할 기회를 박탈당함으로 정체성의 혼란을 느낍니다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박해는 보이지 않는 곳에서 일어나기 때문에 그들의 고통은 잘 드러나지 않습니다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kumimoji="0" lang="en-US" altLang="ko-K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0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이란에서 온 심인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*은 처음 성경을 접했을 때 젊은 간호사였습니다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그리고 그때 하나님께서 그녀의 마음을 움직이셨습니다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“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성경에서는 여성을 정말 소중하게 여기죠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저희는 무시되지 않습니다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!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저는 예수님과 동행하는 것을 느꼈고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,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그것은 저를 변화시켰습니다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.”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그러나 심인은 신앙으로 인해 큰 대가를 치렀습니다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가족은 그녀를 조롱했습니다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아버지는 그녀가 제정신이 아니라고 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“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이슬람과 이란 정권은 여성의 정체성을 파괴했고 거의 모든 여성들이 낙담했습니다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.”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어느 날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,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심인의 집은 경찰의 습격을 받았고 자존감은 산산 조각이 </a:t>
            </a:r>
            <a:r>
              <a:rPr lang="ko-KR" altLang="en-US" sz="10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났습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kumimoji="0" lang="en-US" altLang="ko-K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NanumBarunGothic"/>
              </a:rPr>
              <a:t> </a:t>
            </a:r>
            <a:endParaRPr kumimoji="0" lang="en-US" altLang="ko-K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저와 남편은 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18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일 동안 감옥에 있었습니다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저희가 유죄로 판결 받고 몇 시간 후에 병원에서 해고 통지를 받았습니다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저희는 살아 남아 계속 예수님을 섬길 유일한 방법은 이란을 떠나는 것임을 깨닫았습니다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몹시 무서웠지만 희생해야 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.”</a:t>
            </a: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1000" b="0" i="0" dirty="0">
              <a:solidFill>
                <a:srgbClr val="333333"/>
              </a:solidFill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집</a:t>
            </a:r>
            <a:r>
              <a:rPr lang="en-US" altLang="ko-KR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</a:rPr>
              <a:t>, </a:t>
            </a:r>
            <a:r>
              <a:rPr lang="ko-KR" altLang="en-US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직업</a:t>
            </a:r>
            <a:r>
              <a:rPr lang="en-US" altLang="ko-KR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</a:rPr>
              <a:t>, </a:t>
            </a:r>
            <a:r>
              <a:rPr lang="ko-KR" altLang="en-US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그리고 자유를 잃은 심인은 지금 여러분의 후원을 통해 다른 여성들을 섬길 수 있도록 훈련 받고 있습니다</a:t>
            </a:r>
            <a:r>
              <a:rPr lang="en-US" altLang="ko-KR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</a:rPr>
              <a:t>. “</a:t>
            </a:r>
            <a:r>
              <a:rPr lang="ko-KR" altLang="en-US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저는 정신적으로</a:t>
            </a:r>
            <a:r>
              <a:rPr lang="en-US" altLang="ko-KR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</a:rPr>
              <a:t>, </a:t>
            </a:r>
            <a:r>
              <a:rPr lang="ko-KR" altLang="en-US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그리고 영적으로 나아지고 있습니다</a:t>
            </a:r>
            <a:r>
              <a:rPr lang="en-US" altLang="ko-KR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</a:rPr>
              <a:t>. </a:t>
            </a:r>
            <a:r>
              <a:rPr lang="ko-KR" altLang="en-US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아직 그 정도는 아니지만</a:t>
            </a:r>
            <a:r>
              <a:rPr lang="en-US" altLang="ko-KR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</a:rPr>
              <a:t>, </a:t>
            </a:r>
            <a:r>
              <a:rPr lang="ko-KR" altLang="en-US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저는 다른 여성들의 아픔을 이해하고 그들을 위로하고 싶습니다</a:t>
            </a:r>
            <a:r>
              <a:rPr lang="en-US" altLang="ko-KR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</a:rPr>
              <a:t>.”</a:t>
            </a:r>
            <a:endParaRPr kumimoji="0" lang="en-US" altLang="ko-K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6EC9F63-7995-5EB1-6776-935863A76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4005" y="4330253"/>
            <a:ext cx="4635372" cy="1872139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b="0" dirty="0">
                <a:solidFill>
                  <a:srgbClr val="0070C0"/>
                </a:solidFill>
              </a:rPr>
              <a:t>기도해 주세요</a:t>
            </a:r>
            <a:r>
              <a:rPr lang="en-US" altLang="ko-KR" sz="1000" b="0" dirty="0">
                <a:solidFill>
                  <a:srgbClr val="0070C0"/>
                </a:solidFill>
              </a:rPr>
              <a:t>: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b="0" i="0" dirty="0">
                <a:solidFill>
                  <a:srgbClr val="0070C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중동 전체에 걸쳐 신앙을 이유로 수치를 당하고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나눔고딕" panose="020D0604000000000000" pitchFamily="50" charset="-127"/>
              </a:rPr>
              <a:t>, 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조롱당하고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나눔고딕" panose="020D0604000000000000" pitchFamily="50" charset="-127"/>
              </a:rPr>
              <a:t>, 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그리고 무가치한 것처럼 느끼는 여성들에게 굳센 믿음과 용기를 주시기를 기도합니다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나눔고딕" panose="020D0604000000000000" pitchFamily="50" charset="-127"/>
              </a:rPr>
              <a:t>.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b="0" i="0" dirty="0">
                <a:solidFill>
                  <a:srgbClr val="0070C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심인의 믿음이 자라가고 다른 여성들을 지원할 수 있는 힘과 지혜를 주시기를 기도합니다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나눔고딕" panose="020D0604000000000000" pitchFamily="50" charset="-127"/>
              </a:rPr>
              <a:t>.</a:t>
            </a:r>
            <a:r>
              <a:rPr lang="en-US" altLang="ko-KR" sz="1100" b="0" dirty="0">
                <a:solidFill>
                  <a:srgbClr val="0070C0"/>
                </a:solidFill>
              </a:rPr>
              <a:t> </a:t>
            </a:r>
            <a:endParaRPr lang="ko-KR" altLang="en-US" sz="1100" b="0" dirty="0">
              <a:solidFill>
                <a:srgbClr val="0070C0"/>
              </a:solidFill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8912DF3-C6E2-5407-C4F8-F3AFE73C95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32508" y="1291642"/>
            <a:ext cx="3938365" cy="2797069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017C18B6-61FD-9695-C829-92AFC7020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7805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 dirty="0"/>
              <a:t>박해 받는 교회를 위한 기도가 이 땅에 요원의 불길처럼 뜨겁게 일어나기를 기도합니다</a:t>
            </a:r>
            <a:r>
              <a:rPr lang="en-US" altLang="ko-KR" sz="1499" dirty="0"/>
              <a:t>.</a:t>
            </a:r>
            <a:endParaRPr lang="ko-KR" altLang="en-US" sz="14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49150" y="1600845"/>
            <a:ext cx="254195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0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9151" y="2002202"/>
            <a:ext cx="2541959" cy="1508033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900" dirty="0"/>
              <a:t>오픈도어 </a:t>
            </a:r>
            <a:r>
              <a:rPr lang="en-US" altLang="ko-KR" sz="900" dirty="0"/>
              <a:t>1,300</a:t>
            </a:r>
            <a:r>
              <a:rPr lang="ko-KR" altLang="en-US" sz="900" dirty="0"/>
              <a:t>여 명의 사역자들이 </a:t>
            </a:r>
            <a:r>
              <a:rPr lang="ko-KR" altLang="en-US" sz="900" dirty="0" err="1"/>
              <a:t>브라더</a:t>
            </a:r>
            <a:r>
              <a:rPr lang="ko-KR" altLang="en-US" sz="900" dirty="0"/>
              <a:t> </a:t>
            </a:r>
            <a:r>
              <a:rPr lang="ko-KR" altLang="en-US" sz="900" dirty="0" err="1"/>
              <a:t>앤드류의</a:t>
            </a:r>
            <a:r>
              <a:rPr lang="ko-KR" altLang="en-US" sz="900" dirty="0"/>
              <a:t> 길을 따라 믿음과 용기를 잃지 않고</a:t>
            </a:r>
            <a:r>
              <a:rPr lang="en-US" altLang="ko-KR" sz="900" dirty="0"/>
              <a:t>, </a:t>
            </a:r>
            <a:r>
              <a:rPr lang="ko-KR" altLang="en-US" sz="900" dirty="0"/>
              <a:t>겸손하게 박해 받는 교회를 잘 섬길 수 있게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 </a:t>
            </a:r>
          </a:p>
          <a:p>
            <a:pPr marL="0" indent="0" algn="just">
              <a:buNone/>
            </a:pPr>
            <a:r>
              <a:rPr lang="ko-KR" altLang="en-US" sz="900" dirty="0" err="1"/>
              <a:t>화요기도모임을</a:t>
            </a:r>
            <a:r>
              <a:rPr lang="ko-KR" altLang="en-US" sz="900" dirty="0"/>
              <a:t> 지키는 기도용사들을 축복하시고</a:t>
            </a:r>
            <a:r>
              <a:rPr lang="en-US" altLang="ko-KR" sz="900" dirty="0"/>
              <a:t>, </a:t>
            </a:r>
            <a:r>
              <a:rPr lang="ko-KR" altLang="en-US" sz="900" dirty="0"/>
              <a:t>각 가정마다</a:t>
            </a:r>
            <a:r>
              <a:rPr lang="en-US" altLang="ko-KR" sz="900" dirty="0"/>
              <a:t> </a:t>
            </a:r>
            <a:r>
              <a:rPr lang="ko-KR" altLang="en-US" sz="900" dirty="0"/>
              <a:t>하나님의 부르심의 소망이 밝게 빛나게 하시고</a:t>
            </a:r>
            <a:r>
              <a:rPr lang="en-US" altLang="ko-KR" sz="900" dirty="0"/>
              <a:t>, </a:t>
            </a:r>
            <a:r>
              <a:rPr lang="ko-KR" altLang="en-US" sz="900" dirty="0" err="1"/>
              <a:t>부르짓는</a:t>
            </a:r>
            <a:r>
              <a:rPr lang="ko-KR" altLang="en-US" sz="900" dirty="0"/>
              <a:t> 간구를 들으시며</a:t>
            </a:r>
            <a:r>
              <a:rPr lang="en-US" altLang="ko-KR" sz="900" dirty="0"/>
              <a:t>, </a:t>
            </a:r>
            <a:r>
              <a:rPr lang="ko-KR" altLang="en-US" sz="900" dirty="0"/>
              <a:t>일평생 주님을 영화롭게 하는 거룩한 삶이 되게 </a:t>
            </a:r>
            <a:r>
              <a:rPr lang="ko-KR" altLang="en-US" sz="900" dirty="0" err="1"/>
              <a:t>하옵소서</a:t>
            </a:r>
            <a:endParaRPr lang="en-US" altLang="ko-KR" sz="900" dirty="0"/>
          </a:p>
          <a:p>
            <a:pPr marL="0" indent="0" algn="just">
              <a:buNone/>
            </a:pPr>
            <a:r>
              <a:rPr lang="ko-KR" altLang="en-US" sz="900" dirty="0"/>
              <a:t>예수의 제자의 길을 끝까지 걸어가게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541959" cy="394964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</a:rPr>
              <a:t>WWL 2024 </a:t>
            </a:r>
            <a:r>
              <a:rPr lang="ko-KR" altLang="en-US" sz="1000" dirty="0">
                <a:solidFill>
                  <a:schemeClr val="tx1"/>
                </a:solidFill>
              </a:rPr>
              <a:t>지역별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 err="1">
                <a:solidFill>
                  <a:schemeClr val="tx1"/>
                </a:solidFill>
              </a:rPr>
              <a:t>교회별</a:t>
            </a:r>
            <a:r>
              <a:rPr lang="ko-KR" altLang="en-US" sz="1000" dirty="0">
                <a:solidFill>
                  <a:schemeClr val="tx1"/>
                </a:solidFill>
              </a:rPr>
              <a:t> 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87528" y="2002202"/>
            <a:ext cx="2541959" cy="171078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900" dirty="0">
                <a:latin typeface="roboto" panose="02000000000000000000" pitchFamily="2" charset="0"/>
              </a:rPr>
              <a:t>2024</a:t>
            </a:r>
            <a:r>
              <a:rPr lang="ko-KR" altLang="en-US" sz="900" dirty="0">
                <a:latin typeface="roboto" panose="02000000000000000000" pitchFamily="2" charset="0"/>
              </a:rPr>
              <a:t>년 </a:t>
            </a:r>
            <a:r>
              <a:rPr lang="ko-KR" altLang="en-US" sz="900" dirty="0" err="1">
                <a:latin typeface="roboto" panose="02000000000000000000" pitchFamily="2" charset="0"/>
              </a:rPr>
              <a:t>월드와치리스트</a:t>
            </a:r>
            <a:r>
              <a:rPr lang="ko-KR" altLang="en-US" sz="900" dirty="0">
                <a:latin typeface="roboto" panose="02000000000000000000" pitchFamily="2" charset="0"/>
              </a:rPr>
              <a:t> 발표가 은혜가운데 진행되게 하심을 감사드립니다</a:t>
            </a:r>
            <a:r>
              <a:rPr lang="en-US" altLang="ko-KR" sz="900" dirty="0">
                <a:latin typeface="roboto" panose="02000000000000000000" pitchFamily="2" charset="0"/>
              </a:rPr>
              <a:t>.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전세계 박해 현장의 동향이 한국교회 성도들에게 잘 전달 될 수 있도록 신문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방송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인터넷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유튜브 매체가 선하게 사용되기를 원합니다</a:t>
            </a:r>
            <a:r>
              <a:rPr lang="en-US" altLang="ko-KR" sz="900" dirty="0">
                <a:latin typeface="roboto" panose="02000000000000000000" pitchFamily="2" charset="0"/>
              </a:rPr>
              <a:t>.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익산지역 설명회를 통해 성도들을 직접 만나 </a:t>
            </a:r>
            <a:r>
              <a:rPr lang="ko-KR" altLang="en-US" sz="900" dirty="0" err="1">
                <a:latin typeface="roboto" panose="02000000000000000000" pitchFamily="2" charset="0"/>
              </a:rPr>
              <a:t>박해받는</a:t>
            </a:r>
            <a:r>
              <a:rPr lang="ko-KR" altLang="en-US" sz="900" dirty="0">
                <a:latin typeface="roboto" panose="02000000000000000000" pitchFamily="2" charset="0"/>
              </a:rPr>
              <a:t> 교회들의 이야기를 함께 나누고 그들의 음성을 듣고 기도하는 시간이 되도록 축복하며 기도합니다</a:t>
            </a:r>
            <a:r>
              <a:rPr lang="en-US" altLang="ko-KR" sz="900" dirty="0">
                <a:latin typeface="roboto" panose="02000000000000000000" pitchFamily="2" charset="0"/>
              </a:rPr>
              <a:t>. </a:t>
            </a:r>
            <a:r>
              <a:rPr lang="ko-KR" altLang="en-US" sz="900" dirty="0">
                <a:latin typeface="roboto" panose="02000000000000000000" pitchFamily="2" charset="0"/>
              </a:rPr>
              <a:t>지역별 </a:t>
            </a:r>
            <a:r>
              <a:rPr lang="ko-KR" altLang="en-US" sz="900" dirty="0" err="1">
                <a:latin typeface="roboto" panose="02000000000000000000" pitchFamily="2" charset="0"/>
              </a:rPr>
              <a:t>교회별</a:t>
            </a:r>
            <a:r>
              <a:rPr lang="ko-KR" altLang="en-US" sz="900" dirty="0">
                <a:latin typeface="roboto" panose="02000000000000000000" pitchFamily="2" charset="0"/>
              </a:rPr>
              <a:t> 설명회가 순조롭게 조율되도록 </a:t>
            </a:r>
            <a:r>
              <a:rPr lang="ko-KR" altLang="en-US" sz="900" dirty="0" err="1">
                <a:latin typeface="roboto" panose="02000000000000000000" pitchFamily="2" charset="0"/>
              </a:rPr>
              <a:t>인도하옵소서</a:t>
            </a:r>
            <a:r>
              <a:rPr lang="en-US" altLang="ko-KR" sz="900" dirty="0">
                <a:latin typeface="roboto" panose="02000000000000000000" pitchFamily="2" charset="0"/>
              </a:rPr>
              <a:t>!</a:t>
            </a:r>
            <a:r>
              <a:rPr lang="ko-KR" altLang="en-US" sz="900" dirty="0">
                <a:latin typeface="roboto" panose="02000000000000000000" pitchFamily="2" charset="0"/>
              </a:rPr>
              <a:t> </a:t>
            </a:r>
            <a:endParaRPr lang="en-US" altLang="ko-KR" sz="900" dirty="0">
              <a:latin typeface="roboto" panose="02000000000000000000" pitchFamily="2" charset="0"/>
            </a:endParaRP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74166" y="1600845"/>
            <a:ext cx="2620373" cy="394964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0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474167" y="2002202"/>
            <a:ext cx="2620373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900" dirty="0"/>
              <a:t>2024</a:t>
            </a:r>
            <a:r>
              <a:rPr lang="ko-KR" altLang="en-US" sz="900" dirty="0"/>
              <a:t>년 </a:t>
            </a:r>
            <a:r>
              <a:rPr lang="ko-KR" altLang="en-US" sz="900" dirty="0" err="1"/>
              <a:t>머스카슬론</a:t>
            </a:r>
            <a:r>
              <a:rPr lang="ko-KR" altLang="en-US" sz="900" dirty="0"/>
              <a:t> 대회가 </a:t>
            </a:r>
            <a:r>
              <a:rPr lang="en-US" altLang="ko-KR" sz="900" dirty="0"/>
              <a:t>10</a:t>
            </a:r>
            <a:r>
              <a:rPr lang="ko-KR" altLang="en-US" sz="900" dirty="0"/>
              <a:t>월 </a:t>
            </a:r>
            <a:r>
              <a:rPr lang="en-US" altLang="ko-KR" sz="900" dirty="0"/>
              <a:t>8-9</a:t>
            </a:r>
            <a:r>
              <a:rPr lang="ko-KR" altLang="en-US" sz="900" dirty="0"/>
              <a:t>일 진행됩니다</a:t>
            </a:r>
            <a:r>
              <a:rPr lang="en-US" altLang="ko-KR" sz="900" dirty="0"/>
              <a:t>. </a:t>
            </a:r>
            <a:r>
              <a:rPr lang="ko-KR" altLang="en-US" sz="900" dirty="0"/>
              <a:t>화란에서 </a:t>
            </a:r>
            <a:r>
              <a:rPr lang="en-US" altLang="ko-KR" sz="900" dirty="0"/>
              <a:t>30</a:t>
            </a:r>
            <a:r>
              <a:rPr lang="ko-KR" altLang="en-US" sz="900" dirty="0"/>
              <a:t>명이 지원했습니다</a:t>
            </a:r>
            <a:r>
              <a:rPr lang="en-US" altLang="ko-KR" sz="900" dirty="0"/>
              <a:t>. 1</a:t>
            </a:r>
            <a:r>
              <a:rPr lang="ko-KR" altLang="en-US" sz="90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900" dirty="0"/>
              <a:t>. </a:t>
            </a:r>
            <a:r>
              <a:rPr lang="ko-KR" altLang="en-US" sz="900" dirty="0"/>
              <a:t> </a:t>
            </a:r>
            <a:endParaRPr lang="en-US" altLang="ko-KR" sz="900" dirty="0"/>
          </a:p>
          <a:p>
            <a:pPr marL="0" indent="0" algn="just">
              <a:buNone/>
            </a:pPr>
            <a:r>
              <a:rPr lang="ko-KR" altLang="en-US" sz="900" dirty="0"/>
              <a:t>한국 참가자 </a:t>
            </a:r>
            <a:r>
              <a:rPr lang="en-US" altLang="ko-KR" sz="900" dirty="0"/>
              <a:t>50</a:t>
            </a:r>
            <a:r>
              <a:rPr lang="ko-KR" altLang="en-US" sz="900" dirty="0"/>
              <a:t>명을 예비하여 주시고</a:t>
            </a:r>
            <a:r>
              <a:rPr lang="en-US" altLang="ko-KR" sz="900" dirty="0"/>
              <a:t>, </a:t>
            </a:r>
            <a:r>
              <a:rPr lang="ko-KR" altLang="en-US" sz="900" dirty="0"/>
              <a:t>한국 기독 청년들이 영적으로 서로 도전 받고 일깨어 남은 바 죽게 된 자를 돌아보는 비전이 공유되기를 기도합니다</a:t>
            </a:r>
            <a:r>
              <a:rPr lang="en-US" altLang="ko-KR" sz="9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2024.2.20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6760" y="3840525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5381D8-DFFF-4518-A87C-2FF7F02CC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394623"/>
            <a:ext cx="5996619" cy="2131033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DF80084-FC54-42F2-9B3A-553D97B026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29" y="381000"/>
            <a:ext cx="3997745" cy="213360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dirty="0" err="1">
                <a:latin typeface="새굴림" panose="02030600000101010101" pitchFamily="18" charset="-127"/>
                <a:ea typeface="새굴림" panose="02030600000101010101" pitchFamily="18" charset="-127"/>
              </a:rPr>
              <a:t>김경복선교사</a:t>
            </a:r>
            <a:endParaRPr lang="en-US" altLang="ko-KR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rtl="0"/>
            <a:r>
              <a:rPr lang="en-US" altLang="ko-KR" sz="2000" dirty="0">
                <a:latin typeface="새굴림" panose="02030600000101010101" pitchFamily="18" charset="-127"/>
                <a:ea typeface="새굴림" panose="02030600000101010101" pitchFamily="18" charset="-127"/>
                <a:hlinkClick r:id="rId3"/>
              </a:rPr>
              <a:t>odsk@opendoors.or.kr</a:t>
            </a:r>
            <a:endParaRPr lang="en-US" altLang="ko-KR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rtl="0"/>
            <a:r>
              <a:rPr lang="ko-KR" altLang="en-US" sz="2000" dirty="0">
                <a:latin typeface="새굴림" panose="02030600000101010101" pitchFamily="18" charset="-127"/>
                <a:ea typeface="새굴림" panose="02030600000101010101" pitchFamily="18" charset="-127"/>
                <a:hlinkClick r:id="rId4"/>
              </a:rPr>
              <a:t>한국오픈도어선교회 카카오채널</a:t>
            </a:r>
            <a:endParaRPr lang="ko-KR" altLang="en-US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pic>
        <p:nvPicPr>
          <p:cNvPr id="7" name="그림 개체 틀 6" descr="꽃을 상자에 담는 사람">
            <a:extLst>
              <a:ext uri="{FF2B5EF4-FFF2-40B4-BE49-F238E27FC236}">
                <a16:creationId xmlns:a16="http://schemas.microsoft.com/office/drawing/2014/main" id="{5BF31D2B-C056-4DF4-B56D-B79671C937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816" y="2670048"/>
            <a:ext cx="5175504" cy="3639312"/>
          </a:xfrm>
        </p:spPr>
      </p:pic>
      <p:pic>
        <p:nvPicPr>
          <p:cNvPr id="9" name="그림 개체 틀 8" descr="꽃바구니">
            <a:extLst>
              <a:ext uri="{FF2B5EF4-FFF2-40B4-BE49-F238E27FC236}">
                <a16:creationId xmlns:a16="http://schemas.microsoft.com/office/drawing/2014/main" id="{18FA2AC7-49CD-49AE-8CF7-9D33C8C4E73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0488" y="2670048"/>
            <a:ext cx="5175504" cy="3639312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8C4EB8-FE5E-4752-81EF-DAF2F54E7E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2024.2.20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346BE14-BD4F-4DBD-9B58-FC4C6EC5D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EF0E49-62B5-488C-B988-BDE7F7F3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29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4536130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Custom 81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426_TF67070595_Win32" id="{504F1011-7283-4E10-9F6E-3DBCFD4C1DF1}" vid="{0C68CAF5-5DCC-443B-9EEC-D6A46EF7D3F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41D0F8-A96E-436B-B6A7-2AFF6F30F9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8EF3A0-5A01-4576-8764-452FD3A2CB70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241377AF-B80E-4F93-8088-50DE225F345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얼룩 디자인</Template>
  <TotalTime>1267</TotalTime>
  <Words>2769</Words>
  <Application>Microsoft Office PowerPoint</Application>
  <PresentationFormat>와이드스크린</PresentationFormat>
  <Paragraphs>315</Paragraphs>
  <Slides>29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23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53" baseType="lpstr">
      <vt:lpstr>Futura</vt:lpstr>
      <vt:lpstr>Helvetica Neue Medium</vt:lpstr>
      <vt:lpstr>Inter Black</vt:lpstr>
      <vt:lpstr>Inter SemiBold</vt:lpstr>
      <vt:lpstr>Nanum Gothic</vt:lpstr>
      <vt:lpstr>NanumGothicExtraBold</vt:lpstr>
      <vt:lpstr>Yu Gothic UI Semibold</vt:lpstr>
      <vt:lpstr>굴림</vt:lpstr>
      <vt:lpstr>나눔고딕</vt:lpstr>
      <vt:lpstr>나눔고딕 ExtraBold</vt:lpstr>
      <vt:lpstr>맑은 고딕</vt:lpstr>
      <vt:lpstr>맑은 고딕</vt:lpstr>
      <vt:lpstr>새굴림</vt:lpstr>
      <vt:lpstr>함초롬바탕</vt:lpstr>
      <vt:lpstr>Aharoni</vt:lpstr>
      <vt:lpstr>Arial</vt:lpstr>
      <vt:lpstr>Calibri</vt:lpstr>
      <vt:lpstr>Posterama</vt:lpstr>
      <vt:lpstr>Roboto</vt:lpstr>
      <vt:lpstr>Segoe UI</vt:lpstr>
      <vt:lpstr>Segoe UI Semilight</vt:lpstr>
      <vt:lpstr>Tahoma</vt:lpstr>
      <vt:lpstr>Wingdings</vt:lpstr>
      <vt:lpstr>DappledVTI</vt:lpstr>
      <vt:lpstr>Prayer Meeting  for Persecuted Church Worldwide 박해받는 교회를 위한 화요기도모임</vt:lpstr>
      <vt:lpstr>순서</vt:lpstr>
      <vt:lpstr>시편13:1~3</vt:lpstr>
      <vt:lpstr>OPEN DOORS CORE VALUE/핵심가치</vt:lpstr>
      <vt:lpstr>PowerPoint 프레젠테이션</vt:lpstr>
      <vt:lpstr>PowerPoint 프레젠테이션</vt:lpstr>
      <vt:lpstr>2024  WWL</vt:lpstr>
      <vt:lpstr>2024  WWL</vt:lpstr>
      <vt:lpstr>PowerPoint 프레젠테이션</vt:lpstr>
      <vt:lpstr>박해 상황의 지속</vt:lpstr>
      <vt:lpstr>2024 WWL 폭력관련 통계보고</vt:lpstr>
      <vt:lpstr>PowerPoint 프레젠테이션</vt:lpstr>
      <vt:lpstr>지역별 박해 동향</vt:lpstr>
      <vt:lpstr>사하라 이남 아프리카</vt:lpstr>
      <vt:lpstr>박해 받는 교회를 위한 기도(30')</vt:lpstr>
      <vt:lpstr>Arise Africa Campaign  아프리카여 일어나라 폭력적 박해에 맞서서</vt:lpstr>
      <vt:lpstr>PowerPoint 프레젠테이션</vt:lpstr>
      <vt:lpstr>나이지리아, 레아 샤리부의 석방을 위해 기도해 주세요!!!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#아말을 위한 기도: 이집트에서 희망, 믿음, 정의를 구하기</vt:lpstr>
      <vt:lpstr>#이란: 박해 받는 여성들을 위한 기도</vt:lpstr>
      <vt:lpstr>박해 받는 교회를 위한 기도가 이 땅에 요원의 불길처럼 뜨겁게 일어나기를 기도합니다.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10</cp:revision>
  <dcterms:created xsi:type="dcterms:W3CDTF">2024-01-23T01:32:08Z</dcterms:created>
  <dcterms:modified xsi:type="dcterms:W3CDTF">2024-02-20T09:56:21Z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