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6"/>
  </p:notesMasterIdLst>
  <p:handoutMasterIdLst>
    <p:handoutMasterId r:id="rId37"/>
  </p:handoutMasterIdLst>
  <p:sldIdLst>
    <p:sldId id="259" r:id="rId5"/>
    <p:sldId id="260" r:id="rId6"/>
    <p:sldId id="257" r:id="rId7"/>
    <p:sldId id="373" r:id="rId8"/>
    <p:sldId id="403" r:id="rId9"/>
    <p:sldId id="282" r:id="rId10"/>
    <p:sldId id="258" r:id="rId11"/>
    <p:sldId id="281" r:id="rId12"/>
    <p:sldId id="2485" r:id="rId13"/>
    <p:sldId id="262" r:id="rId14"/>
    <p:sldId id="261" r:id="rId15"/>
    <p:sldId id="2482" r:id="rId16"/>
    <p:sldId id="287" r:id="rId17"/>
    <p:sldId id="269" r:id="rId18"/>
    <p:sldId id="270" r:id="rId19"/>
    <p:sldId id="324" r:id="rId20"/>
    <p:sldId id="2449" r:id="rId21"/>
    <p:sldId id="298" r:id="rId22"/>
    <p:sldId id="2477" r:id="rId23"/>
    <p:sldId id="2484" r:id="rId24"/>
    <p:sldId id="2452" r:id="rId25"/>
    <p:sldId id="2453" r:id="rId26"/>
    <p:sldId id="2454" r:id="rId27"/>
    <p:sldId id="2456" r:id="rId28"/>
    <p:sldId id="2460" r:id="rId29"/>
    <p:sldId id="2458" r:id="rId30"/>
    <p:sldId id="2459" r:id="rId31"/>
    <p:sldId id="2478" r:id="rId32"/>
    <p:sldId id="2483" r:id="rId33"/>
    <p:sldId id="2462" r:id="rId34"/>
    <p:sldId id="267" r:id="rId35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dirty="0"/>
              <a:t>최근</a:t>
            </a:r>
            <a:r>
              <a:rPr lang="en-US" dirty="0"/>
              <a:t>5</a:t>
            </a:r>
            <a:r>
              <a:rPr lang="ko-KR" dirty="0"/>
              <a:t>년간 추이</a:t>
            </a:r>
            <a:r>
              <a:rPr lang="en-US" sz="1000" dirty="0"/>
              <a:t>[</a:t>
            </a:r>
            <a:r>
              <a:rPr lang="ko-KR" sz="1000" dirty="0"/>
              <a:t>단위</a:t>
            </a:r>
            <a:r>
              <a:rPr lang="en-US" sz="1000" dirty="0"/>
              <a:t>:</a:t>
            </a:r>
            <a:r>
              <a:rPr lang="ko-KR" sz="1000" dirty="0"/>
              <a:t>백만</a:t>
            </a:r>
            <a:r>
              <a:rPr lang="en-US" sz="1000" dirty="0"/>
              <a:t>]</a:t>
            </a:r>
            <a:endParaRPr lang="ko-K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310</c:v>
                </c:pt>
                <c:pt idx="1">
                  <c:v>342</c:v>
                </c:pt>
                <c:pt idx="2">
                  <c:v>359</c:v>
                </c:pt>
                <c:pt idx="3">
                  <c:v>359.4</c:v>
                </c:pt>
                <c:pt idx="4">
                  <c:v>366.5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6-41D3-8B24-5003B8EF6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상위50개국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3.2808591576717033E-2"/>
                  <c:y val="-8.0908854900799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56-41D3-8B24-5003B8EF6C9A}"/>
                </c:ext>
              </c:extLst>
            </c:dLbl>
            <c:dLbl>
              <c:idx val="1"/>
              <c:layout>
                <c:manualLayout>
                  <c:x val="2.38607938739760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56-41D3-8B24-5003B8EF6C9A}"/>
                </c:ext>
              </c:extLst>
            </c:dLbl>
            <c:dLbl>
              <c:idx val="2"/>
              <c:layout>
                <c:manualLayout>
                  <c:x val="4.1756389279458038E-2"/>
                  <c:y val="3.70827967792334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56-41D3-8B24-5003B8EF6C9A}"/>
                </c:ext>
              </c:extLst>
            </c:dLbl>
            <c:dLbl>
              <c:idx val="3"/>
              <c:layout>
                <c:manualLayout>
                  <c:x val="4.4738988513705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56-41D3-8B24-5003B8EF6C9A}"/>
                </c:ext>
              </c:extLst>
            </c:dLbl>
            <c:dLbl>
              <c:idx val="4"/>
              <c:layout>
                <c:manualLayout>
                  <c:x val="4.17563892794581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56-41D3-8B24-5003B8EF6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260</c:v>
                </c:pt>
                <c:pt idx="1">
                  <c:v>309</c:v>
                </c:pt>
                <c:pt idx="2">
                  <c:v>312.5</c:v>
                </c:pt>
                <c:pt idx="3">
                  <c:v>311.89999999999998</c:v>
                </c:pt>
                <c:pt idx="4">
                  <c:v>318.2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56-41D3-8B24-5003B8EF6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1956-41D3-8B24-5003B8EF6C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7202480"/>
        <c:axId val="628559616"/>
        <c:axId val="0"/>
      </c:bar3DChart>
      <c:catAx>
        <c:axId val="67720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28559616"/>
        <c:crosses val="autoZero"/>
        <c:auto val="1"/>
        <c:lblAlgn val="ctr"/>
        <c:lblOffset val="100"/>
        <c:noMultiLvlLbl val="0"/>
      </c:catAx>
      <c:valAx>
        <c:axId val="62855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7720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2024-02-27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2024-02-27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2024-02-27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719c114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719c114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d719c114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d719c114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923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d60a252021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d60a252021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60a25202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d60a25202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0BBE1222-A726-CEF0-BE6C-E892CE25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d60a252021_0_211:notes">
            <a:extLst>
              <a:ext uri="{FF2B5EF4-FFF2-40B4-BE49-F238E27FC236}">
                <a16:creationId xmlns:a16="http://schemas.microsoft.com/office/drawing/2014/main" id="{0B70AD89-138A-E092-F4DA-3B46FE705E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d60a252021_0_211:notes">
            <a:extLst>
              <a:ext uri="{FF2B5EF4-FFF2-40B4-BE49-F238E27FC236}">
                <a16:creationId xmlns:a16="http://schemas.microsoft.com/office/drawing/2014/main" id="{0883A452-9B73-F5E5-7F4C-743B7757F3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072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d60a25202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d60a25202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d60a25202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d60a25202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30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41414905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744336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7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0" r:id="rId23"/>
    <p:sldLayoutId id="2147483761" r:id="rId24"/>
    <p:sldLayoutId id="2147483762" r:id="rId25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www.youtube.com/watch?v=ohcE3tw-CZw" TargetMode="Externa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2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27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13:1~3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여호와여 어느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때까지니이까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나를 영원히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잊으시나이까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 얼굴을 나에게서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숨기시겠나이까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나의 영혼이 번민하고 종일토록 마음에 근심하기를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하오며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 원수가 나를 치며 자랑하기를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하리이까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여호와 내 하나님이여 나를 생각하사 응답하시고 나의 눈을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밝히소서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두렵건데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내가 사망의 잠을 잘까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하오며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1400" dirty="0"/>
              <a:t>How long, O Lord? Will you forger me forever? How long will you hide your face from me?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2024.2.6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/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68B5CE-22D6-A38A-C362-CBA10BB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54" y="405752"/>
            <a:ext cx="2171709" cy="1007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/>
              <a:t>2024 </a:t>
            </a:r>
            <a:br>
              <a:rPr lang="en-US" altLang="ko-KR" dirty="0"/>
            </a:br>
            <a:r>
              <a:rPr lang="en-US" altLang="ko-KR" dirty="0"/>
              <a:t>WWL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F627E-32F6-72EE-0161-48E450B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4154" y="1722504"/>
            <a:ext cx="2171709" cy="4239200"/>
          </a:xfrm>
        </p:spPr>
        <p:txBody>
          <a:bodyPr>
            <a:normAutofit lnSpcReduction="10000"/>
          </a:bodyPr>
          <a:lstStyle/>
          <a:p>
            <a:pPr marL="203195" indent="0" algn="ctr">
              <a:buNone/>
            </a:pPr>
            <a:r>
              <a:rPr lang="ko-KR" altLang="en-US" sz="3200" dirty="0"/>
              <a:t>박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해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지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수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와</a:t>
            </a:r>
            <a:endParaRPr lang="en-US" altLang="ko-KR" sz="3200" dirty="0"/>
          </a:p>
          <a:p>
            <a:pPr marL="203195" indent="0" algn="ctr">
              <a:buNone/>
            </a:pP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순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위</a:t>
            </a:r>
            <a:endParaRPr lang="ko-KR" altLang="en-US"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186137" y="137504"/>
            <a:ext cx="9824136" cy="65451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DE9930-8A55-79A2-D559-307F52E4DA8F}"/>
              </a:ext>
            </a:extLst>
          </p:cNvPr>
          <p:cNvSpPr txBox="1"/>
          <p:nvPr/>
        </p:nvSpPr>
        <p:spPr>
          <a:xfrm>
            <a:off x="3232271" y="2044221"/>
            <a:ext cx="2915080" cy="9954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467" dirty="0"/>
              <a:t>Top</a:t>
            </a:r>
            <a:r>
              <a:rPr lang="ko-KR" altLang="en-US" sz="1467" dirty="0"/>
              <a:t> </a:t>
            </a:r>
            <a:r>
              <a:rPr lang="en-US" altLang="ko-KR" sz="1467" dirty="0"/>
              <a:t>50</a:t>
            </a:r>
            <a:r>
              <a:rPr lang="ko-KR" altLang="en-US" sz="1467" dirty="0"/>
              <a:t> </a:t>
            </a:r>
            <a:r>
              <a:rPr lang="en-US" altLang="ko-KR" sz="1467" dirty="0"/>
              <a:t>total</a:t>
            </a:r>
            <a:r>
              <a:rPr lang="ko-KR" altLang="en-US" sz="1467" dirty="0"/>
              <a:t> </a:t>
            </a:r>
            <a:r>
              <a:rPr lang="en-US" altLang="ko-KR" sz="1467" dirty="0"/>
              <a:t>points</a:t>
            </a:r>
          </a:p>
          <a:p>
            <a:r>
              <a:rPr lang="en-US" altLang="ko-KR" sz="1467" dirty="0"/>
              <a:t>WWL 2024: 3,735</a:t>
            </a:r>
          </a:p>
          <a:p>
            <a:r>
              <a:rPr lang="en-US" altLang="ko-KR" sz="1467" dirty="0"/>
              <a:t>WWL 2023: 3,683</a:t>
            </a:r>
          </a:p>
          <a:p>
            <a:r>
              <a:rPr lang="en-US" altLang="ko-KR" sz="1467" dirty="0"/>
              <a:t>Increase 51points or 1.4%</a:t>
            </a:r>
            <a:endParaRPr lang="ko-KR" altLang="en-US" sz="1467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1797D-7689-C3D9-78B8-68E6E2369D9F}"/>
              </a:ext>
            </a:extLst>
          </p:cNvPr>
          <p:cNvSpPr txBox="1"/>
          <p:nvPr/>
        </p:nvSpPr>
        <p:spPr>
          <a:xfrm>
            <a:off x="3232269" y="3410093"/>
            <a:ext cx="2915081" cy="9954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467" dirty="0"/>
              <a:t>All 41 or more points</a:t>
            </a:r>
          </a:p>
          <a:p>
            <a:r>
              <a:rPr lang="en-US" altLang="ko-KR" sz="1467" dirty="0"/>
              <a:t>WWL 2024: 5,267</a:t>
            </a:r>
          </a:p>
          <a:p>
            <a:r>
              <a:rPr lang="en-US" altLang="ko-KR" sz="1467" dirty="0"/>
              <a:t>WWL 2023: 5,106</a:t>
            </a:r>
          </a:p>
          <a:p>
            <a:r>
              <a:rPr lang="en-US" altLang="ko-KR" sz="1467" dirty="0"/>
              <a:t>Increase: 161points or 3.2%</a:t>
            </a:r>
            <a:endParaRPr lang="ko-KR" altLang="en-US" sz="1467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68B5CE-22D6-A38A-C362-CBA10BB65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154" y="405752"/>
            <a:ext cx="2171709" cy="10076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/>
              <a:t>2024 </a:t>
            </a:r>
            <a:br>
              <a:rPr lang="en-US" altLang="ko-KR" dirty="0"/>
            </a:br>
            <a:r>
              <a:rPr lang="en-US" altLang="ko-KR" dirty="0"/>
              <a:t>WWL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F627E-32F6-72EE-0161-48E450B2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4154" y="1722504"/>
            <a:ext cx="2171709" cy="4239200"/>
          </a:xfrm>
        </p:spPr>
        <p:txBody>
          <a:bodyPr>
            <a:normAutofit lnSpcReduction="10000"/>
          </a:bodyPr>
          <a:lstStyle/>
          <a:p>
            <a:pPr marL="203195" indent="0" algn="ctr">
              <a:buNone/>
            </a:pPr>
            <a:r>
              <a:rPr lang="ko-KR" altLang="en-US" sz="3200" dirty="0"/>
              <a:t>박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해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지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수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와</a:t>
            </a:r>
            <a:endParaRPr lang="en-US" altLang="ko-KR" sz="3200" dirty="0"/>
          </a:p>
          <a:p>
            <a:pPr marL="203195" indent="0" algn="ctr">
              <a:buNone/>
            </a:pP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순</a:t>
            </a:r>
            <a:endParaRPr lang="en-US" altLang="ko-KR" sz="3200" dirty="0"/>
          </a:p>
          <a:p>
            <a:pPr marL="203195" indent="0" algn="ctr">
              <a:buNone/>
            </a:pPr>
            <a:r>
              <a:rPr lang="ko-KR" altLang="en-US" sz="3200" dirty="0"/>
              <a:t>위</a:t>
            </a:r>
            <a:endParaRPr lang="ko-KR" altLang="en-US"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/>
          <a:srcRect/>
          <a:stretch/>
        </p:blipFill>
        <p:spPr>
          <a:xfrm>
            <a:off x="186138" y="405752"/>
            <a:ext cx="9833303" cy="4885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6307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1BE1BE39-76D0-6314-7802-0C1B9395F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</p:spPr>
        <p:txBody>
          <a:bodyPr anchor="ctr">
            <a:normAutofit/>
          </a:bodyPr>
          <a:lstStyle/>
          <a:p>
            <a:r>
              <a:rPr lang="en-US" altLang="ko-KR" dirty="0"/>
              <a:t>WWL </a:t>
            </a:r>
            <a:r>
              <a:rPr lang="ko-KR" altLang="en-US" dirty="0"/>
              <a:t>관련 자료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2CC08BD-5096-D6DA-5F37-E8C0369E5E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5870"/>
            <a:ext cx="3390161" cy="526756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50</a:t>
            </a:r>
            <a:r>
              <a:rPr lang="ko-KR" altLang="en-US" dirty="0"/>
              <a:t>개국 기도자료</a:t>
            </a:r>
          </a:p>
          <a:p>
            <a:endParaRPr lang="ko-KR" altLang="en-US" dirty="0"/>
          </a:p>
        </p:txBody>
      </p:sp>
      <p:pic>
        <p:nvPicPr>
          <p:cNvPr id="22" name="내용 개체 틀 21" descr="텍스트, 의류, 야외, 하늘이(가) 표시된 사진&#10;&#10;자동 생성된 설명">
            <a:extLst>
              <a:ext uri="{FF2B5EF4-FFF2-40B4-BE49-F238E27FC236}">
                <a16:creationId xmlns:a16="http://schemas.microsoft.com/office/drawing/2014/main" id="{B44B609A-E24C-7B89-81FB-F5109D982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477" r="-3" b="18220"/>
          <a:stretch/>
        </p:blipFill>
        <p:spPr>
          <a:xfrm>
            <a:off x="800101" y="2552345"/>
            <a:ext cx="3390161" cy="3272810"/>
          </a:xfrm>
          <a:noFill/>
        </p:spPr>
      </p:pic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7FE53CAA-3C47-EF4E-6EDE-BF5D358BBD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921" y="2005870"/>
            <a:ext cx="3390161" cy="526756"/>
          </a:xfrm>
        </p:spPr>
        <p:txBody>
          <a:bodyPr>
            <a:normAutofit/>
          </a:bodyPr>
          <a:lstStyle/>
          <a:p>
            <a:r>
              <a:rPr lang="ko-KR" altLang="en-US" dirty="0"/>
              <a:t>국가 핵심자료</a:t>
            </a:r>
          </a:p>
        </p:txBody>
      </p:sp>
      <p:pic>
        <p:nvPicPr>
          <p:cNvPr id="20" name="내용 개체 틀 19" descr="텍스트, 인간의 얼굴, 사람, 스크린샷이(가) 표시된 사진&#10;&#10;자동 생성된 설명">
            <a:extLst>
              <a:ext uri="{FF2B5EF4-FFF2-40B4-BE49-F238E27FC236}">
                <a16:creationId xmlns:a16="http://schemas.microsoft.com/office/drawing/2014/main" id="{B54352D2-F34B-6DE1-9C78-6FFC8DCBB1A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3"/>
          <a:srcRect r="-2" b="31457"/>
          <a:stretch/>
        </p:blipFill>
        <p:spPr>
          <a:xfrm>
            <a:off x="4400921" y="2552345"/>
            <a:ext cx="3390161" cy="3272810"/>
          </a:xfrm>
          <a:noFill/>
        </p:spPr>
      </p:pic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90CCE6FF-4EB9-B802-A28D-2E549345BE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741" y="2005870"/>
            <a:ext cx="3390161" cy="526756"/>
          </a:xfrm>
        </p:spPr>
        <p:txBody>
          <a:bodyPr>
            <a:normAutofit/>
          </a:bodyPr>
          <a:lstStyle/>
          <a:p>
            <a:r>
              <a:rPr lang="ko-KR" altLang="en-US" dirty="0"/>
              <a:t>국가 종합자료</a:t>
            </a:r>
          </a:p>
        </p:txBody>
      </p:sp>
      <p:pic>
        <p:nvPicPr>
          <p:cNvPr id="18" name="내용 개체 틀 17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C22B7956-0773-E6E5-C3D4-9CBC7FA0690B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 rotWithShape="1">
          <a:blip r:embed="rId4"/>
          <a:srcRect t="17011" r="-3" b="11066"/>
          <a:stretch/>
        </p:blipFill>
        <p:spPr>
          <a:xfrm>
            <a:off x="8001741" y="2552345"/>
            <a:ext cx="3390161" cy="3272810"/>
          </a:xfrm>
          <a:noFill/>
        </p:spPr>
      </p:pic>
      <p:sp>
        <p:nvSpPr>
          <p:cNvPr id="27" name="Footer Placeholder 8">
            <a:extLst>
              <a:ext uri="{FF2B5EF4-FFF2-40B4-BE49-F238E27FC236}">
                <a16:creationId xmlns:a16="http://schemas.microsoft.com/office/drawing/2014/main" id="{B0196FAD-E08B-8D90-8517-265E506F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ko-KR" altLang="en-US"/>
              <a:t>프레젠테이션 제목</a:t>
            </a:r>
          </a:p>
        </p:txBody>
      </p:sp>
      <p:sp>
        <p:nvSpPr>
          <p:cNvPr id="29" name="Date Placeholder 9">
            <a:extLst>
              <a:ext uri="{FF2B5EF4-FFF2-40B4-BE49-F238E27FC236}">
                <a16:creationId xmlns:a16="http://schemas.microsoft.com/office/drawing/2014/main" id="{6D01AB06-50C2-1F0D-3B36-86B0CEAF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C15A3D-1EC5-C47C-6886-1C7056EC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0000000-1234-1234-1234-123412341234}" type="slidenum">
              <a:rPr lang="en-US" altLang="ko" sz="4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ko" altLang="en-US" sz="400"/>
          </a:p>
        </p:txBody>
      </p:sp>
    </p:spTree>
    <p:extLst>
      <p:ext uri="{BB962C8B-B14F-4D97-AF65-F5344CB8AC3E}">
        <p14:creationId xmlns:p14="http://schemas.microsoft.com/office/powerpoint/2010/main" val="752095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 descr="텍스트, 폰트이(가) 표시된 사진&#10;&#10;자동 생성된 설명">
            <a:extLst>
              <a:ext uri="{FF2B5EF4-FFF2-40B4-BE49-F238E27FC236}">
                <a16:creationId xmlns:a16="http://schemas.microsoft.com/office/drawing/2014/main" id="{AA544670-DC14-0C4C-D595-F542439DB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2944"/>
            <a:ext cx="12192000" cy="40721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>
              <a:buClr>
                <a:schemeClr val="dk1"/>
              </a:buClr>
              <a:buSzPct val="39285"/>
            </a:pPr>
            <a:r>
              <a:rPr lang="ko" dirty="0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박해 상황의 지속</a:t>
            </a:r>
            <a:endParaRPr dirty="0"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552063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3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억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6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천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5</a:t>
            </a:r>
            <a:r>
              <a:rPr lang="ko-KR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백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만 명 이상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(366,554,100)</a:t>
            </a: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이 높은 수준의 박해와 차별을 받고 있다</a:t>
            </a:r>
            <a:r>
              <a:rPr lang="en-US" altLang="ko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</a:p>
          <a:p>
            <a:pPr marL="0" indent="0">
              <a:spcBef>
                <a:spcPts val="1600"/>
              </a:spcBef>
              <a:buNone/>
            </a:pPr>
            <a:endParaRPr sz="1867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-397923">
              <a:lnSpc>
                <a:spcPct val="150000"/>
              </a:lnSpc>
              <a:spcBef>
                <a:spcPts val="1600"/>
              </a:spcBef>
              <a:buClr>
                <a:srgbClr val="434343"/>
              </a:buClr>
              <a:buSzPts val="1100"/>
              <a:buFont typeface="Nanum Gothic"/>
              <a:buChar char="●"/>
            </a:pP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기독교인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7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명이 박해 국가에 살고 있다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  <a:r>
              <a:rPr lang="en-GB" altLang="ko-KR" sz="1867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sz="1867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아시아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2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아프리카의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라틴 아메리카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16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 rot="10800000" flipH="1">
            <a:off x="4295955" y="998465"/>
            <a:ext cx="7896278" cy="191202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" name="Google Shape;93;p18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631A26E4-E769-90FB-48CC-2E4F747094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56586"/>
              </p:ext>
            </p:extLst>
          </p:nvPr>
        </p:nvGraphicFramePr>
        <p:xfrm>
          <a:off x="6224341" y="1673755"/>
          <a:ext cx="5677375" cy="418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>
          <a:extLst>
            <a:ext uri="{FF2B5EF4-FFF2-40B4-BE49-F238E27FC236}">
              <a16:creationId xmlns:a16="http://schemas.microsoft.com/office/drawing/2014/main" id="{4D155F0D-88D7-839D-B9A3-0F66EF879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>
            <a:extLst>
              <a:ext uri="{FF2B5EF4-FFF2-40B4-BE49-F238E27FC236}">
                <a16:creationId xmlns:a16="http://schemas.microsoft.com/office/drawing/2014/main" id="{7C91CC05-47B9-65DF-7727-B3C138B988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-US" altLang="ko-KR" dirty="0">
                <a:sym typeface="Inter Black"/>
              </a:rPr>
              <a:t>2024</a:t>
            </a:r>
            <a:r>
              <a:rPr lang="ko-KR" altLang="en-US" dirty="0">
                <a:sym typeface="Inter Black"/>
              </a:rPr>
              <a:t> </a:t>
            </a:r>
            <a:r>
              <a:rPr lang="en-US" altLang="ko-KR" dirty="0">
                <a:sym typeface="Inter Black"/>
              </a:rPr>
              <a:t>WWL </a:t>
            </a:r>
            <a:r>
              <a:rPr lang="ko-KR" altLang="en-US" dirty="0">
                <a:sym typeface="NanumGothicExtraBold"/>
              </a:rPr>
              <a:t>폭력관련 통계보고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B96E0C-63E8-58B1-A0B7-B02443782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48" name="Google Shape;148;p23">
            <a:extLst>
              <a:ext uri="{FF2B5EF4-FFF2-40B4-BE49-F238E27FC236}">
                <a16:creationId xmlns:a16="http://schemas.microsoft.com/office/drawing/2014/main" id="{9ACA1A08-1F5C-1C37-4A2B-F34B7A756A8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23">
            <a:extLst>
              <a:ext uri="{FF2B5EF4-FFF2-40B4-BE49-F238E27FC236}">
                <a16:creationId xmlns:a16="http://schemas.microsoft.com/office/drawing/2014/main" id="{A5A6552F-C2F3-BB06-14F6-2A7470987A51}"/>
              </a:ext>
            </a:extLst>
          </p:cNvPr>
          <p:cNvGraphicFramePr/>
          <p:nvPr/>
        </p:nvGraphicFramePr>
        <p:xfrm>
          <a:off x="373600" y="1481103"/>
          <a:ext cx="11543390" cy="50473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07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1179">
                  <a:extLst>
                    <a:ext uri="{9D8B030D-6E8A-4147-A177-3AD203B41FA5}">
                      <a16:colId xmlns:a16="http://schemas.microsoft.com/office/drawing/2014/main" val="642872865"/>
                    </a:ext>
                  </a:extLst>
                </a:gridCol>
                <a:gridCol w="92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81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54789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err="1"/>
                        <a:t>Questions</a:t>
                      </a:r>
                      <a:r>
                        <a:rPr lang="ko" sz="1300" b="1" dirty="0"/>
                        <a:t> Block 6 </a:t>
                      </a:r>
                      <a:r>
                        <a:rPr lang="ko" sz="1300" b="1" err="1"/>
                        <a:t>Violence</a:t>
                      </a:r>
                      <a:endParaRPr sz="1300" b="1" err="1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/>
                        <a:t>WWL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/>
                        <a:t>2024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2023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2022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2021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2020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2019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2018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2017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WWL</a:t>
                      </a:r>
                      <a:endParaRPr sz="13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300" b="1" dirty="0"/>
                        <a:t>2016</a:t>
                      </a:r>
                      <a:endParaRPr sz="13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015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6.1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신앙을 이유로 살해된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998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5,621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5,898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4,761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2,983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4,305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3,066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1,207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7,106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48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6.2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공격받은 교회 및 기독교 관련 건물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,</a:t>
                      </a: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766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2,110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5,110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4,488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9,488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1,847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793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1,329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2,425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</a:t>
                      </a:r>
                      <a:r>
                        <a:rPr lang="en-US" altLang="ko" sz="1200" b="1" dirty="0"/>
                        <a:t>-</a:t>
                      </a:r>
                      <a:r>
                        <a:rPr lang="ko" sz="1200" b="1" dirty="0"/>
                        <a:t>3</a:t>
                      </a:r>
                      <a:r>
                        <a:rPr lang="en-US" altLang="ko" sz="1200" b="1" dirty="0"/>
                        <a:t>,</a:t>
                      </a:r>
                      <a:r>
                        <a:rPr lang="ko" sz="1200" b="1" dirty="0"/>
                        <a:t>4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재판 없이 구금, 체포, 선고, 투옥된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4,125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4,542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6,175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4,277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4,811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3,150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1,905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841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200" b="1" dirty="0"/>
                        <a:t>6.5</a:t>
                      </a:r>
                      <a:r>
                        <a:rPr lang="en-US" altLang="ko" sz="1200" b="1" dirty="0"/>
                        <a:t> </a:t>
                      </a:r>
                      <a:r>
                        <a:rPr lang="ko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납치된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3,906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b="1" dirty="0"/>
                        <a:t>5,259</a:t>
                      </a:r>
                      <a:endParaRPr sz="1100" b="1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3,829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1,710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1,052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6-6,7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기독교인이 강간 또는 기타 성희롱을 당하거나 비기독교인과 결혼을 강요당한 경우</a:t>
                      </a:r>
                      <a:endParaRPr sz="1200" b="1" dirty="0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3,231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2,843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996830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6-8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기타 신체적 또는 정신적 학대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(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구타 및 살해 위협 포함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)</a:t>
                      </a:r>
                      <a:r>
                        <a:rPr lang="ko-KR" altLang="en-US" sz="1200" b="1" err="1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를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 당한 기독교인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42,849</a:t>
                      </a:r>
                      <a:endParaRPr sz="1200" b="1" dirty="0">
                        <a:solidFill>
                          <a:schemeClr val="tx1"/>
                        </a:solidFill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29,411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389684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6-9,10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공격받은 기독교인의 주택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,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상점</a:t>
                      </a:r>
                      <a:r>
                        <a:rPr lang="en-US" altLang="ko-KR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,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사업체 또는 기타 재산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27,171</a:t>
                      </a:r>
                      <a:endParaRPr lang="ko-KR" altLang="ko-KR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6,757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574041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 marL="71755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6-11,12 </a:t>
                      </a:r>
                      <a:r>
                        <a:rPr lang="ko-KR" altLang="en-US" sz="1200" b="1" dirty="0">
                          <a:latin typeface="Nanum Gothic"/>
                          <a:ea typeface="Nanum Gothic"/>
                          <a:cs typeface="Nanum Gothic"/>
                          <a:sym typeface="Nanum Gothic"/>
                        </a:rPr>
                        <a:t>강제로 집을 떠나 국내로 숨거나 출국해야 하는 기독교인들</a:t>
                      </a:r>
                      <a:endParaRPr sz="1200" b="1">
                        <a:latin typeface="Nanum Gothic"/>
                        <a:ea typeface="Nanum Gothic"/>
                        <a:cs typeface="Nanum Gothic"/>
                        <a:sym typeface="Nanum Gothic"/>
                      </a:endParaRPr>
                    </a:p>
                  </a:txBody>
                  <a:tcPr marL="38100" marR="38100" marT="120000" marB="254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altLang="ko-KR" sz="12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295,120</a:t>
                      </a:r>
                      <a:endParaRPr lang="ko-KR" altLang="ko-KR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8100" marR="38100" marT="1200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2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139,307</a:t>
                      </a:r>
                      <a:endParaRPr sz="1200" b="1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/>
                        <a:t>-</a:t>
                      </a: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578675"/>
                  </a:ext>
                </a:extLst>
              </a:tr>
            </a:tbl>
          </a:graphicData>
        </a:graphic>
      </p:graphicFrame>
      <p:sp>
        <p:nvSpPr>
          <p:cNvPr id="151" name="Google Shape;151;p23">
            <a:extLst>
              <a:ext uri="{FF2B5EF4-FFF2-40B4-BE49-F238E27FC236}">
                <a16:creationId xmlns:a16="http://schemas.microsoft.com/office/drawing/2014/main" id="{657D6E60-D61D-32BF-636E-69C79C691473}"/>
              </a:ext>
            </a:extLst>
          </p:cNvPr>
          <p:cNvSpPr/>
          <p:nvPr/>
        </p:nvSpPr>
        <p:spPr>
          <a:xfrm rot="10800000" flipH="1">
            <a:off x="7573991" y="998467"/>
            <a:ext cx="4618141" cy="186169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2" name="Google Shape;152;p23">
            <a:extLst>
              <a:ext uri="{FF2B5EF4-FFF2-40B4-BE49-F238E27FC236}">
                <a16:creationId xmlns:a16="http://schemas.microsoft.com/office/drawing/2014/main" id="{ABFD9B82-4535-7E27-A2D7-75CB9F69D1D7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E620CE-75A9-FC76-72FE-4A3F607F27DC}"/>
              </a:ext>
            </a:extLst>
          </p:cNvPr>
          <p:cNvSpPr txBox="1"/>
          <p:nvPr/>
        </p:nvSpPr>
        <p:spPr>
          <a:xfrm>
            <a:off x="5555149" y="4360341"/>
            <a:ext cx="636183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/>
              <a:t>6.1 </a:t>
            </a:r>
            <a:r>
              <a:rPr lang="ko-KR" altLang="en-US" sz="1200" dirty="0"/>
              <a:t>나이지리아에서 신앙 때문에 살해당하는 기독교인</a:t>
            </a:r>
            <a:r>
              <a:rPr lang="en-US" altLang="ko-KR" sz="1200" dirty="0"/>
              <a:t>[4,606</a:t>
            </a:r>
            <a:r>
              <a:rPr lang="ko-KR" altLang="en-US" sz="1200" dirty="0"/>
              <a:t>명</a:t>
            </a:r>
            <a:r>
              <a:rPr lang="en-US" altLang="ko-KR" sz="1200" dirty="0"/>
              <a:t>]</a:t>
            </a:r>
            <a:r>
              <a:rPr lang="ko-KR" altLang="en-US" sz="1200" dirty="0"/>
              <a:t>이 줄어들었기 때문</a:t>
            </a:r>
            <a:r>
              <a:rPr lang="en-US" altLang="ko-KR" sz="1200" dirty="0"/>
              <a:t>. 2023</a:t>
            </a:r>
            <a:r>
              <a:rPr lang="ko-KR" altLang="en-US" sz="1200" dirty="0"/>
              <a:t>년 </a:t>
            </a:r>
            <a:r>
              <a:rPr lang="en-US" altLang="ko-KR" sz="1200" dirty="0"/>
              <a:t>2</a:t>
            </a:r>
            <a:r>
              <a:rPr lang="ko-KR" altLang="en-US" sz="1200" dirty="0"/>
              <a:t>월과 </a:t>
            </a:r>
            <a:r>
              <a:rPr lang="en-US" altLang="ko-KR" sz="1200" dirty="0"/>
              <a:t>3</a:t>
            </a:r>
            <a:r>
              <a:rPr lang="ko-KR" altLang="en-US" sz="1200" dirty="0"/>
              <a:t>월에 선거기간 동안 기독교인에 대한 공격이 눈에 띄게 감소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안타깝게도 반군들은 선거가 끝난 후 다시 예전 수준으로 폭력을 행사함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70F680-DDD2-8F38-6B9D-69F9E0FF2497}"/>
              </a:ext>
            </a:extLst>
          </p:cNvPr>
          <p:cNvSpPr txBox="1"/>
          <p:nvPr/>
        </p:nvSpPr>
        <p:spPr>
          <a:xfrm>
            <a:off x="5555149" y="4997759"/>
            <a:ext cx="6361837" cy="861774"/>
          </a:xfrm>
          <a:prstGeom prst="rect">
            <a:avLst/>
          </a:prstGeom>
          <a:solidFill>
            <a:srgbClr val="FFC000"/>
          </a:solidFill>
        </p:spPr>
        <p:txBody>
          <a:bodyPr wrap="square" lIns="121920" tIns="60960" rIns="121920" bIns="60960" rtlCol="0" anchor="t">
            <a:spAutoFit/>
          </a:bodyPr>
          <a:lstStyle/>
          <a:p>
            <a:pPr algn="just"/>
            <a:r>
              <a:rPr lang="en-US" altLang="ko-KR" sz="1200" dirty="0"/>
              <a:t>6.2 </a:t>
            </a:r>
            <a:r>
              <a:rPr lang="ko-KR" altLang="en-US" sz="1200" dirty="0"/>
              <a:t>보고서에 따르면 </a:t>
            </a:r>
            <a:r>
              <a:rPr lang="en-US" altLang="ko-KR" sz="1200" dirty="0"/>
              <a:t>2023</a:t>
            </a:r>
            <a:r>
              <a:rPr lang="ko-KR" altLang="en-US" sz="1200" dirty="0"/>
              <a:t>년에 비해 공격받은 교회 수가 매우 큰 폭으로 증가했다</a:t>
            </a:r>
            <a:r>
              <a:rPr lang="en-US" altLang="ko-KR" sz="1200" dirty="0"/>
              <a:t>. </a:t>
            </a:r>
            <a:r>
              <a:rPr lang="ko-KR" altLang="en-US" sz="1200" dirty="0"/>
              <a:t>특히 중국</a:t>
            </a:r>
            <a:r>
              <a:rPr lang="en-US" altLang="ko-KR" sz="1200" dirty="0"/>
              <a:t>, </a:t>
            </a:r>
            <a:r>
              <a:rPr lang="ko-KR" altLang="en-US" sz="1200" dirty="0"/>
              <a:t>인도</a:t>
            </a:r>
            <a:r>
              <a:rPr lang="en-US" altLang="ko-KR" sz="1200" dirty="0"/>
              <a:t>, </a:t>
            </a:r>
            <a:r>
              <a:rPr lang="ko-KR" altLang="en-US" sz="1200" dirty="0"/>
              <a:t>나이지리아</a:t>
            </a:r>
            <a:r>
              <a:rPr lang="en-US" altLang="ko-KR" sz="1200" dirty="0"/>
              <a:t>, </a:t>
            </a:r>
            <a:r>
              <a:rPr lang="ko-KR" altLang="en-US" sz="1200" dirty="0"/>
              <a:t>니카라과</a:t>
            </a:r>
            <a:r>
              <a:rPr lang="en-US" altLang="ko-KR" sz="1200" dirty="0"/>
              <a:t>, </a:t>
            </a:r>
            <a:r>
              <a:rPr lang="ko-KR" altLang="en-US" sz="1200" dirty="0"/>
              <a:t>에티오피아의 공격 건수가 증가에 큰 영향을 미쳤다</a:t>
            </a:r>
            <a:r>
              <a:rPr lang="en-US" altLang="ko-KR" sz="1200" dirty="0"/>
              <a:t>. </a:t>
            </a:r>
            <a:r>
              <a:rPr lang="ko-KR" altLang="en-US" sz="1200" dirty="0"/>
              <a:t>공격받은 건물의 수 이면에는 많은 교회 공동체의 공포와 불안이 숨겨져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공격은 기독교인들이 강제로 쫓겨나지 않더라도 교회 공동체의 붕괴로 이어질 수 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8504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86C27B-102F-8060-A627-407E8392E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30F1B7-8463-45B2-3A66-8A5FDEB39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텍스트, 지도, 아틀라스이(가) 표시된 사진&#10;&#10;자동 생성된 설명">
            <a:extLst>
              <a:ext uri="{FF2B5EF4-FFF2-40B4-BE49-F238E27FC236}">
                <a16:creationId xmlns:a16="http://schemas.microsoft.com/office/drawing/2014/main" id="{1E7BD056-23CA-8658-247A-33533436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00" y="593367"/>
            <a:ext cx="11360800" cy="56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26"/>
          <p:cNvGrpSpPr/>
          <p:nvPr/>
        </p:nvGrpSpPr>
        <p:grpSpPr>
          <a:xfrm>
            <a:off x="2112073" y="1821049"/>
            <a:ext cx="10069631" cy="4297807"/>
            <a:chOff x="1838912" y="1121125"/>
            <a:chExt cx="7305088" cy="2914437"/>
          </a:xfrm>
        </p:grpSpPr>
        <p:pic>
          <p:nvPicPr>
            <p:cNvPr id="180" name="Google Shape;180;p26"/>
            <p:cNvPicPr preferRelativeResize="0"/>
            <p:nvPr/>
          </p:nvPicPr>
          <p:blipFill>
            <a:blip r:embed="rId3"/>
            <a:srcRect/>
            <a:stretch/>
          </p:blipFill>
          <p:spPr>
            <a:xfrm>
              <a:off x="1838912" y="1121125"/>
              <a:ext cx="7305088" cy="29144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6"/>
            <p:cNvSpPr/>
            <p:nvPr/>
          </p:nvSpPr>
          <p:spPr>
            <a:xfrm>
              <a:off x="4815776" y="2368706"/>
              <a:ext cx="1641300" cy="719400"/>
            </a:xfrm>
            <a:prstGeom prst="ellipse">
              <a:avLst/>
            </a:prstGeom>
            <a:noFill/>
            <a:ln w="76200" cap="flat" cmpd="sng">
              <a:solidFill>
                <a:srgbClr val="3F217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415600" y="613961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ko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지역별 박해 동향</a:t>
            </a:r>
            <a:endParaRPr lang="en-US" altLang="ko">
              <a:solidFill>
                <a:srgbClr val="3F2175"/>
              </a:solidFill>
              <a:latin typeface="NanumGothicExtraBold"/>
              <a:ea typeface="NanumGothicExtraBold"/>
              <a:cs typeface="NanumGothicExtraBold"/>
            </a:endParaRPr>
          </a:p>
        </p:txBody>
      </p:sp>
      <p:sp>
        <p:nvSpPr>
          <p:cNvPr id="183" name="Google Shape;183;p26"/>
          <p:cNvSpPr txBox="1"/>
          <p:nvPr/>
        </p:nvSpPr>
        <p:spPr>
          <a:xfrm>
            <a:off x="3708" y="1578854"/>
            <a:ext cx="591361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accent1">
                    <a:lumMod val="75000"/>
                  </a:schemeClr>
                </a:solidFill>
                <a:ea typeface="NanumGothicExtraBold"/>
                <a:sym typeface="NanumGothicExtraBold"/>
              </a:rPr>
              <a:t>사하라 이남 아프리카의 폭력증가</a:t>
            </a:r>
            <a:endParaRPr lang="ko-KR" altLang="en-US" sz="2400"/>
          </a:p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중국</a:t>
            </a:r>
            <a:r>
              <a:rPr lang="en-US" altLang="ko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/</a:t>
            </a: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인도의 폭력증가</a:t>
            </a:r>
            <a:endParaRPr lang="ko" altLang="en-US" sz="2400">
              <a:solidFill>
                <a:schemeClr val="bg2">
                  <a:lumMod val="20000"/>
                  <a:lumOff val="80000"/>
                </a:schemeClr>
              </a:solidFill>
              <a:ea typeface="NanumGothicExtraBold"/>
            </a:endParaRPr>
          </a:p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중동</a:t>
            </a:r>
            <a:r>
              <a:rPr lang="en-US" altLang="ko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/</a:t>
            </a: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북아프리카 교회의 급속한 감소</a:t>
            </a:r>
            <a:endParaRPr lang="ko" altLang="en-US" sz="2400">
              <a:solidFill>
                <a:schemeClr val="bg2">
                  <a:lumMod val="20000"/>
                  <a:lumOff val="80000"/>
                </a:schemeClr>
              </a:solidFill>
              <a:ea typeface="NanumGothicExtraBold"/>
            </a:endParaRPr>
          </a:p>
          <a:p>
            <a:pPr marL="533387" indent="-380990">
              <a:lnSpc>
                <a:spcPct val="150000"/>
              </a:lnSpc>
              <a:buSzPts val="1800"/>
              <a:buFont typeface="Wingdings" panose="05000000000000000000" pitchFamily="2" charset="2"/>
              <a:buChar char="v"/>
            </a:pPr>
            <a:r>
              <a:rPr lang="ko" altLang="en-US" sz="2400">
                <a:solidFill>
                  <a:schemeClr val="bg2">
                    <a:lumMod val="20000"/>
                    <a:lumOff val="80000"/>
                  </a:schemeClr>
                </a:solidFill>
                <a:ea typeface="NanumGothicExtraBold"/>
                <a:sym typeface="NanumGothicExtraBold"/>
              </a:rPr>
              <a:t>니카라과 극도로 악화된 상황 </a:t>
            </a:r>
            <a:endParaRPr lang="en-US" altLang="ko" sz="2400">
              <a:solidFill>
                <a:schemeClr val="bg2">
                  <a:lumMod val="20000"/>
                  <a:lumOff val="80000"/>
                </a:schemeClr>
              </a:solidFill>
              <a:ea typeface="NanumGothicExtraBold"/>
            </a:endParaRPr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/>
          <p:nvPr/>
        </p:nvSpPr>
        <p:spPr>
          <a:xfrm rot="10800000" flipH="1">
            <a:off x="3794800" y="998467"/>
            <a:ext cx="83976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86" name="Google Shape;186;p26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1882" y="1"/>
            <a:ext cx="974011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/>
          <p:nvPr/>
        </p:nvSpPr>
        <p:spPr>
          <a:xfrm>
            <a:off x="6375200" y="2879133"/>
            <a:ext cx="2188400" cy="959200"/>
          </a:xfrm>
          <a:prstGeom prst="ellipse">
            <a:avLst/>
          </a:prstGeom>
          <a:noFill/>
          <a:ln w="76200" cap="flat" cmpd="sng">
            <a:solidFill>
              <a:srgbClr val="3F21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93" name="Google Shape;193;p27"/>
          <p:cNvSpPr/>
          <p:nvPr/>
        </p:nvSpPr>
        <p:spPr>
          <a:xfrm>
            <a:off x="2396433" y="0"/>
            <a:ext cx="9795600" cy="6846800"/>
          </a:xfrm>
          <a:prstGeom prst="rect">
            <a:avLst/>
          </a:prstGeom>
          <a:solidFill>
            <a:srgbClr val="FFFFFF">
              <a:alpha val="8158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94" name="Google Shape;194;p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533387" lvl="4" indent="-380990">
              <a:lnSpc>
                <a:spcPct val="100000"/>
              </a:lnSpc>
              <a:buClr>
                <a:srgbClr val="595959"/>
              </a:buClr>
              <a:buSzPts val="1100"/>
              <a:buFont typeface="Wingdings" panose="05000000000000000000" pitchFamily="2" charset="2"/>
              <a:buChar char="v"/>
            </a:pPr>
            <a:r>
              <a:rPr lang="ko" dirty="0">
                <a:solidFill>
                  <a:schemeClr val="accent1">
                    <a:lumMod val="75000"/>
                  </a:schemeClr>
                </a:solidFill>
                <a:ea typeface="Nanum Gothic"/>
              </a:rPr>
              <a:t>종교적 동기의 폭력 심화 </a:t>
            </a:r>
            <a:endParaRPr lang="en-US" altLang="ko" dirty="0">
              <a:solidFill>
                <a:schemeClr val="accent1">
                  <a:lumMod val="75000"/>
                </a:schemeClr>
              </a:solidFill>
              <a:ea typeface="Nanum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r>
              <a:rPr lang="en-US" altLang="ko" sz="1467" dirty="0">
                <a:ea typeface="Nanum Gothic"/>
              </a:rPr>
              <a:t>-</a:t>
            </a:r>
            <a:r>
              <a:rPr lang="ko" altLang="en-US" sz="1467" dirty="0">
                <a:ea typeface="Nanum Gothic"/>
              </a:rPr>
              <a:t>이슬람 극단주의자</a:t>
            </a:r>
            <a:r>
              <a:rPr lang="en-US" altLang="ko" sz="1467" dirty="0">
                <a:ea typeface="Nanum Gothic"/>
              </a:rPr>
              <a:t>, </a:t>
            </a:r>
            <a:r>
              <a:rPr lang="ko" altLang="en-US" sz="1467" dirty="0">
                <a:ea typeface="Nanum Gothic"/>
              </a:rPr>
              <a:t>독재정권</a:t>
            </a:r>
            <a:endParaRPr lang="en-US" altLang="ko" sz="1467" dirty="0">
              <a:ea typeface="Malgun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endParaRPr lang="ko" altLang="en-US" sz="1467" dirty="0">
              <a:ea typeface="Nanum Gothic"/>
            </a:endParaRPr>
          </a:p>
          <a:p>
            <a:pPr marL="533387" lvl="4" indent="-380990">
              <a:lnSpc>
                <a:spcPct val="100000"/>
              </a:lnSpc>
              <a:buClr>
                <a:srgbClr val="595959"/>
              </a:buClr>
              <a:buSzPts val="1100"/>
              <a:buFont typeface="Wingdings" panose="05000000000000000000" pitchFamily="2" charset="2"/>
              <a:buChar char="v"/>
            </a:pPr>
            <a:r>
              <a:rPr lang="ko" dirty="0">
                <a:solidFill>
                  <a:schemeClr val="accent1">
                    <a:lumMod val="75000"/>
                  </a:schemeClr>
                </a:solidFill>
                <a:ea typeface="Nanum Gothic"/>
              </a:rPr>
              <a:t>기독교인의 삶을 압박하는 외국의 영향</a:t>
            </a:r>
            <a:endParaRPr lang="en-US" altLang="ko" dirty="0">
              <a:solidFill>
                <a:schemeClr val="accent1">
                  <a:lumMod val="75000"/>
                </a:schemeClr>
              </a:solidFill>
              <a:ea typeface="Nanum Gothic"/>
            </a:endParaRPr>
          </a:p>
          <a:p>
            <a:pPr marL="795847" lvl="1" indent="0">
              <a:lnSpc>
                <a:spcPct val="100000"/>
              </a:lnSpc>
              <a:buClr>
                <a:srgbClr val="595959"/>
              </a:buClr>
              <a:buSzPts val="1100"/>
              <a:buNone/>
            </a:pPr>
            <a:r>
              <a:rPr lang="en-US" altLang="ko" sz="1467" dirty="0">
                <a:ea typeface="Nanum Gothic"/>
              </a:rPr>
              <a:t>-</a:t>
            </a:r>
            <a:r>
              <a:rPr lang="ko" altLang="en-US" sz="1467" dirty="0">
                <a:ea typeface="Nanum Gothic"/>
              </a:rPr>
              <a:t>중국과 러시아</a:t>
            </a:r>
            <a:r>
              <a:rPr lang="en-US" altLang="ko" sz="1467" dirty="0">
                <a:ea typeface="Nanum Gothic"/>
              </a:rPr>
              <a:t>[</a:t>
            </a:r>
            <a:r>
              <a:rPr lang="en-US" altLang="ko" sz="1467" dirty="0" err="1">
                <a:ea typeface="Nanum Gothic"/>
              </a:rPr>
              <a:t>바그너그룹</a:t>
            </a:r>
            <a:r>
              <a:rPr lang="en-US" altLang="ko" sz="1467" dirty="0">
                <a:ea typeface="Nanum Gothic"/>
              </a:rPr>
              <a:t>]</a:t>
            </a:r>
            <a:r>
              <a:rPr lang="ko" altLang="en-US" sz="1467" dirty="0">
                <a:ea typeface="Nanum Gothic"/>
              </a:rPr>
              <a:t>의 영향</a:t>
            </a:r>
            <a:endParaRPr lang="en-US" altLang="ko" sz="1467" dirty="0">
              <a:ea typeface="Malgun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r>
              <a:rPr lang="en-US" altLang="ko" sz="1467" dirty="0">
                <a:ea typeface="Nanum Gothic"/>
              </a:rPr>
              <a:t>-</a:t>
            </a:r>
            <a:r>
              <a:rPr lang="ko" altLang="en-US" sz="1467" dirty="0">
                <a:ea typeface="Nanum Gothic"/>
              </a:rPr>
              <a:t>프랑스군, 유엔평화유지군[MINUSMA]철수 지하디스트 공격 여</a:t>
            </a:r>
          </a:p>
          <a:p>
            <a:pPr lvl="4">
              <a:lnSpc>
                <a:spcPct val="100000"/>
              </a:lnSpc>
              <a:buClr>
                <a:srgbClr val="595959"/>
              </a:buClr>
              <a:buSzPts val="1100"/>
            </a:pPr>
            <a:endParaRPr lang="en-US" altLang="ko" sz="1467" dirty="0">
              <a:solidFill>
                <a:srgbClr val="000000"/>
              </a:solidFill>
              <a:ea typeface="Malgun Gothic"/>
              <a:sym typeface="Nanum Gothic"/>
            </a:endParaRPr>
          </a:p>
          <a:p>
            <a:pPr marL="533387" lvl="4" indent="-380990">
              <a:lnSpc>
                <a:spcPct val="100000"/>
              </a:lnSpc>
              <a:buClr>
                <a:srgbClr val="595959"/>
              </a:buClr>
              <a:buSzPts val="1100"/>
              <a:buFont typeface="Wingdings" panose="05000000000000000000" pitchFamily="2" charset="2"/>
              <a:buChar char="v"/>
            </a:pPr>
            <a:r>
              <a:rPr lang="ko" altLang="en-US" dirty="0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난민</a:t>
            </a:r>
            <a:r>
              <a:rPr lang="en-US" altLang="ko" dirty="0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/</a:t>
            </a:r>
            <a:r>
              <a:rPr lang="en-US" altLang="ko" dirty="0" err="1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실향민</a:t>
            </a:r>
            <a:r>
              <a:rPr lang="ko" altLang="en-US" dirty="0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 기독교인의 </a:t>
            </a:r>
            <a:r>
              <a:rPr lang="ko" dirty="0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증가</a:t>
            </a:r>
            <a:r>
              <a:rPr lang="ko" altLang="en-US" dirty="0">
                <a:solidFill>
                  <a:schemeClr val="accent1">
                    <a:lumMod val="75000"/>
                  </a:schemeClr>
                </a:solidFill>
                <a:ea typeface="Nanum Gothic"/>
                <a:sym typeface="Nanum Gothic"/>
              </a:rPr>
              <a:t> </a:t>
            </a:r>
            <a:endParaRPr lang="ko" altLang="en-US" dirty="0">
              <a:solidFill>
                <a:schemeClr val="accent1">
                  <a:lumMod val="75000"/>
                </a:schemeClr>
              </a:solidFill>
              <a:ea typeface="Nanum Gothic"/>
            </a:endParaRPr>
          </a:p>
          <a:p>
            <a:pPr marL="795847" lvl="1" indent="0">
              <a:lnSpc>
                <a:spcPct val="100000"/>
              </a:lnSpc>
              <a:buClr>
                <a:srgbClr val="595959"/>
              </a:buClr>
              <a:buSzPts val="1100"/>
              <a:buNone/>
            </a:pPr>
            <a:r>
              <a:rPr lang="en-US" altLang="ko" sz="1467" dirty="0">
                <a:ea typeface="Nanum Gothic"/>
                <a:sym typeface="Nanum Gothic"/>
              </a:rPr>
              <a:t>-</a:t>
            </a:r>
            <a:r>
              <a:rPr lang="ko" altLang="en-US" sz="1467" dirty="0">
                <a:ea typeface="Nanum Gothic"/>
                <a:sym typeface="Nanum Gothic"/>
              </a:rPr>
              <a:t>난민</a:t>
            </a:r>
            <a:r>
              <a:rPr lang="en-US" altLang="ko" sz="1467" dirty="0">
                <a:ea typeface="Nanum Gothic"/>
                <a:sym typeface="Nanum Gothic"/>
              </a:rPr>
              <a:t>/</a:t>
            </a:r>
            <a:r>
              <a:rPr lang="en-US" altLang="ko" sz="1467" dirty="0" err="1">
                <a:ea typeface="Nanum Gothic"/>
                <a:sym typeface="Nanum Gothic"/>
              </a:rPr>
              <a:t>실향민</a:t>
            </a:r>
            <a:r>
              <a:rPr lang="en-US" altLang="ko" sz="1467" dirty="0">
                <a:ea typeface="Nanum Gothic"/>
                <a:sym typeface="Nanum Gothic"/>
              </a:rPr>
              <a:t>[3,450</a:t>
            </a:r>
            <a:r>
              <a:rPr lang="ko" altLang="en-US" sz="1467" dirty="0">
                <a:ea typeface="Nanum Gothic"/>
                <a:sym typeface="Nanum Gothic"/>
              </a:rPr>
              <a:t>만</a:t>
            </a:r>
            <a:r>
              <a:rPr lang="en-US" altLang="ko" sz="1467" dirty="0">
                <a:ea typeface="Nanum Gothic"/>
                <a:sym typeface="Nanum Gothic"/>
              </a:rPr>
              <a:t>] </a:t>
            </a:r>
            <a:r>
              <a:rPr lang="ko" altLang="en-US" sz="1467" dirty="0">
                <a:ea typeface="Nanum Gothic"/>
                <a:sym typeface="Inter SemiBold"/>
              </a:rPr>
              <a:t>중</a:t>
            </a:r>
            <a:r>
              <a:rPr lang="en-US" altLang="ko" sz="1467" dirty="0">
                <a:ea typeface="Nanum Gothic"/>
                <a:sym typeface="Inter SemiBold"/>
              </a:rPr>
              <a:t> </a:t>
            </a:r>
            <a:r>
              <a:rPr lang="ko" altLang="en-US" sz="1467" dirty="0">
                <a:ea typeface="Nanum Gothic"/>
                <a:sym typeface="Inter SemiBold"/>
              </a:rPr>
              <a:t>기독교인</a:t>
            </a:r>
            <a:r>
              <a:rPr lang="en-US" altLang="ko" sz="1467" dirty="0">
                <a:ea typeface="Inter SemiBold"/>
                <a:sym typeface="Inter SemiBold"/>
              </a:rPr>
              <a:t>[1,620</a:t>
            </a:r>
            <a:r>
              <a:rPr lang="ko-KR" altLang="en-US" sz="1467" dirty="0">
                <a:ea typeface="Nanum Gothic"/>
                <a:sym typeface="Inter SemiBold"/>
              </a:rPr>
              <a:t>만</a:t>
            </a:r>
            <a:r>
              <a:rPr lang="en-US" altLang="ko" sz="1467" dirty="0">
                <a:ea typeface="Inter SemiBold"/>
                <a:sym typeface="Inter SemiBold"/>
              </a:rPr>
              <a:t>],</a:t>
            </a:r>
            <a:r>
              <a:rPr lang="en-US" altLang="ko" sz="1467" dirty="0">
                <a:ea typeface="Nanum Gothic"/>
                <a:sym typeface="Inter SemiBold"/>
              </a:rPr>
              <a:t> </a:t>
            </a:r>
            <a:endParaRPr lang="en-US" altLang="ko" sz="1467" dirty="0">
              <a:ea typeface="Nanum Gothic"/>
              <a:sym typeface="Nanum Gothic"/>
            </a:endParaRPr>
          </a:p>
          <a:p>
            <a:pPr marL="795847" lvl="1" indent="0">
              <a:lnSpc>
                <a:spcPct val="100000"/>
              </a:lnSpc>
              <a:buSzPts val="1100"/>
              <a:buNone/>
            </a:pPr>
            <a:r>
              <a:rPr lang="ko" altLang="en-US" sz="1467" dirty="0">
                <a:ea typeface="Nanum Gothic"/>
                <a:sym typeface="Nanum Gothic"/>
              </a:rPr>
              <a:t> 높은</a:t>
            </a:r>
            <a:r>
              <a:rPr lang="en-US" altLang="ko" sz="1467" dirty="0">
                <a:ea typeface="Nanum Gothic"/>
                <a:sym typeface="Nanum Gothic"/>
              </a:rPr>
              <a:t> </a:t>
            </a:r>
            <a:r>
              <a:rPr lang="ko" altLang="en-US" sz="1467" dirty="0">
                <a:ea typeface="Nanum Gothic"/>
                <a:sym typeface="Nanum Gothic"/>
              </a:rPr>
              <a:t>수준의</a:t>
            </a:r>
            <a:r>
              <a:rPr lang="en-US" altLang="ko" sz="1467" dirty="0">
                <a:ea typeface="Nanum Gothic"/>
                <a:sym typeface="Nanum Gothic"/>
              </a:rPr>
              <a:t> </a:t>
            </a:r>
            <a:r>
              <a:rPr lang="ko" altLang="en-US" sz="1467" dirty="0">
                <a:ea typeface="Nanum Gothic"/>
                <a:sym typeface="Nanum Gothic"/>
              </a:rPr>
              <a:t>박해</a:t>
            </a:r>
            <a:r>
              <a:rPr lang="en-US" altLang="ko" sz="1467" dirty="0">
                <a:ea typeface="Nanum Gothic"/>
                <a:sym typeface="Nanum Gothic"/>
              </a:rPr>
              <a:t> 26</a:t>
            </a:r>
            <a:r>
              <a:rPr lang="ko" altLang="en-US" sz="1467" dirty="0">
                <a:ea typeface="Nanum Gothic"/>
                <a:sym typeface="Nanum Gothic"/>
              </a:rPr>
              <a:t>개국</a:t>
            </a:r>
            <a:r>
              <a:rPr lang="en-US" altLang="ko" sz="1467" dirty="0">
                <a:ea typeface="Nanum Gothic"/>
                <a:sym typeface="Nanum Gothic"/>
              </a:rPr>
              <a:t> </a:t>
            </a:r>
            <a:r>
              <a:rPr lang="ko" altLang="en-US" sz="1467" dirty="0">
                <a:ea typeface="Nanum Gothic"/>
                <a:sym typeface="Nanum Gothic"/>
              </a:rPr>
              <a:t>기독교인</a:t>
            </a:r>
            <a:r>
              <a:rPr lang="en-US" altLang="ko" sz="1467" dirty="0">
                <a:ea typeface="Nanum Gothic"/>
                <a:sym typeface="Nanum Gothic"/>
              </a:rPr>
              <a:t>[5</a:t>
            </a:r>
            <a:r>
              <a:rPr lang="ko" altLang="en-US" sz="1467" dirty="0">
                <a:ea typeface="Nanum Gothic"/>
                <a:sym typeface="Nanum Gothic"/>
              </a:rPr>
              <a:t>억</a:t>
            </a:r>
            <a:r>
              <a:rPr lang="en-US" altLang="ko" sz="1467" dirty="0">
                <a:ea typeface="Nanum Gothic"/>
                <a:sym typeface="Nanum Gothic"/>
              </a:rPr>
              <a:t> 3,400</a:t>
            </a:r>
            <a:r>
              <a:rPr lang="ko" altLang="en-US" sz="1467" dirty="0">
                <a:ea typeface="Nanum Gothic"/>
                <a:sym typeface="Nanum Gothic"/>
              </a:rPr>
              <a:t>만명</a:t>
            </a:r>
            <a:r>
              <a:rPr lang="en-US" altLang="ko" sz="1467" dirty="0">
                <a:ea typeface="Nanum Gothic"/>
                <a:sym typeface="Nanum Gothic"/>
              </a:rPr>
              <a:t>]</a:t>
            </a:r>
            <a:r>
              <a:rPr lang="ko" altLang="en-US" sz="1467" dirty="0">
                <a:ea typeface="Nanum Gothic"/>
                <a:sym typeface="Nanum Gothic"/>
              </a:rPr>
              <a:t>의</a:t>
            </a:r>
            <a:r>
              <a:rPr lang="en-US" altLang="ko" sz="1467" dirty="0">
                <a:ea typeface="Nanum Gothic"/>
                <a:sym typeface="Nanum Gothic"/>
              </a:rPr>
              <a:t> 3%</a:t>
            </a:r>
            <a:endParaRPr lang="en-US" sz="1467" dirty="0">
              <a:ea typeface="Nanum Gothic"/>
            </a:endParaRPr>
          </a:p>
        </p:txBody>
      </p:sp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ko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사하라 이남 아프리카</a:t>
            </a:r>
            <a:endParaRPr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ko-KR" altLang="ko-KR" sz="28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레아 </a:t>
            </a:r>
            <a:r>
              <a:rPr lang="ko-KR" altLang="en-US" sz="2800" b="1" kern="100" dirty="0" err="1"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석방을 위해 기도해 주세요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!!!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9043" y="1476331"/>
            <a:ext cx="9464967" cy="888818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2024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은 나이지리아에서 레아 </a:t>
            </a:r>
            <a:r>
              <a:rPr lang="ko-KR" altLang="en-US" sz="1600" kern="100" dirty="0" err="1">
                <a:latin typeface="맑은 고딕"/>
                <a:ea typeface="맑은 고딕"/>
                <a:cs typeface="Times New Roman"/>
              </a:rPr>
              <a:t>샤리부가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 납치된 지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6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주기가 되는 날입니다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. </a:t>
            </a:r>
            <a:endParaRPr lang="ko-KR" altLang="en-US" sz="1467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4" y="2365149"/>
            <a:ext cx="5008365" cy="4166855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2018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나이지리아 북동부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다프치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지역에 있는 레아의 학교가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ISWAP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의 공격을 받았습니다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백 명이 넘는 소녀들을 납치했는데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레아를 제외한 모든 소녀가 무슬림이었습니다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한 달 간의 협상 끝에 모든 소녀들은 풀려났지만 레아는 돌아오지 못했습니다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예수님을 부인하지 않았다는 이유로 레아를 여전히 무장단체의 손에 억류되어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현지 소식통에 의하면 레아는 무장단체 리더와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번 강제결혼을 해야 했고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3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명의 아이가 있는 것으로 알려 졌습니다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오픈도어는 레아의 절친한 친구 몇 명을 인터뷰했습니다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레아와 같은 기숙학교에 함께 다녔고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 당일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담을 뛰어넘어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)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납치에서 탈출했습니다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여전히 레아의 석방을 위해 기도하고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그리고 그들은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우리에게도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똑같이 기도해 달라고 요청합니다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강제 결혼생활 가운데서도 낙심하지 아니하고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믿음이 흔들리지 아니하며 그리스도의 증인의 삶을 용감히 살아갈 수 있도록 은혜를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레아의 어머니 레베카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샤리부를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위로해 주시고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딸을 만날 소망이 속히 이루어 지기를 기도합니다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레아와 레베카에게 주님의 구원의 손길을 만나게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하옵소서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!</a:t>
            </a:r>
            <a:endParaRPr lang="ko-KR" altLang="ko-KR" sz="11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33850" y="2365149"/>
            <a:ext cx="2777451" cy="37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5C7AAF-5D23-F349-6BDE-22F3DC837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#</a:t>
            </a:r>
            <a:r>
              <a:rPr lang="ko-KR" altLang="en-US" sz="2800" dirty="0"/>
              <a:t>부르키나파소</a:t>
            </a:r>
            <a:r>
              <a:rPr lang="en-US" altLang="ko-KR" sz="2800" dirty="0"/>
              <a:t>: </a:t>
            </a:r>
            <a:r>
              <a:rPr lang="ko-KR" altLang="en-US" sz="2800" dirty="0"/>
              <a:t>교회 공격으로 최소 </a:t>
            </a:r>
            <a:r>
              <a:rPr lang="en-US" altLang="ko-KR" sz="2800" dirty="0"/>
              <a:t>15</a:t>
            </a:r>
            <a:r>
              <a:rPr lang="ko-KR" altLang="en-US" sz="2800" dirty="0"/>
              <a:t>명의 기독교인 사망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BFC82-3B06-5351-771A-3340EF3A78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142191"/>
            <a:ext cx="9735527" cy="554038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dirty="0"/>
              <a:t>2024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 일요일</a:t>
            </a:r>
            <a:r>
              <a:rPr lang="en-US" altLang="ko-KR" dirty="0"/>
              <a:t>, </a:t>
            </a:r>
            <a:r>
              <a:rPr lang="ko-KR" altLang="en-US" dirty="0"/>
              <a:t>부르키나파소 북동부 </a:t>
            </a:r>
            <a:r>
              <a:rPr lang="ko-KR" altLang="en-US" dirty="0" err="1"/>
              <a:t>에사카네</a:t>
            </a:r>
            <a:r>
              <a:rPr lang="en-US" altLang="ko-KR" dirty="0"/>
              <a:t>(</a:t>
            </a:r>
            <a:r>
              <a:rPr lang="en-US" altLang="ko-KR" dirty="0" err="1"/>
              <a:t>Essakane</a:t>
            </a:r>
            <a:r>
              <a:rPr lang="en-US" altLang="ko-KR" dirty="0"/>
              <a:t>,</a:t>
            </a:r>
            <a:r>
              <a:rPr lang="ko-KR" altLang="en-US" dirty="0"/>
              <a:t> 말리와 나이지리아 국경 근처의 </a:t>
            </a:r>
            <a:r>
              <a:rPr lang="ko-KR" altLang="en-US" dirty="0" err="1"/>
              <a:t>우달람</a:t>
            </a:r>
            <a:r>
              <a:rPr lang="ko-KR" altLang="en-US" dirty="0"/>
              <a:t> 지방에 있는</a:t>
            </a:r>
            <a:r>
              <a:rPr lang="en-US" altLang="ko-KR" dirty="0"/>
              <a:t>)</a:t>
            </a:r>
            <a:r>
              <a:rPr lang="ko-KR" altLang="en-US" dirty="0"/>
              <a:t> 마을의 가톨릭 교회에서 아침 미사 도중 최소 </a:t>
            </a:r>
            <a:r>
              <a:rPr lang="en-US" altLang="ko-KR" dirty="0"/>
              <a:t>15</a:t>
            </a:r>
            <a:r>
              <a:rPr lang="ko-KR" altLang="en-US" dirty="0"/>
              <a:t>명의 신자가 사망했습니다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E49F21E-5C70-7B0B-3749-B6FDA3366F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59167"/>
            <a:ext cx="5081588" cy="370249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o-KR" altLang="en-US" dirty="0"/>
              <a:t>도리 교구의 대주교는 성명서에서 </a:t>
            </a:r>
            <a:r>
              <a:rPr lang="en-US" altLang="ko-KR" dirty="0"/>
              <a:t>12</a:t>
            </a:r>
            <a:r>
              <a:rPr lang="ko-KR" altLang="en-US" dirty="0"/>
              <a:t>명이 즉사했고</a:t>
            </a:r>
            <a:r>
              <a:rPr lang="en-US" altLang="ko-KR" dirty="0"/>
              <a:t>, 3</a:t>
            </a:r>
            <a:r>
              <a:rPr lang="ko-KR" altLang="en-US" dirty="0"/>
              <a:t>명이 병원에서 사망했다고 밝혔습니다</a:t>
            </a:r>
            <a:r>
              <a:rPr lang="en-US" altLang="ko-KR" dirty="0"/>
              <a:t>. </a:t>
            </a:r>
            <a:r>
              <a:rPr lang="ko-KR" altLang="en-US" dirty="0"/>
              <a:t>이번 공격에 대해 알려진 바는 거의 없지만</a:t>
            </a:r>
            <a:r>
              <a:rPr lang="en-US" altLang="ko-KR" dirty="0"/>
              <a:t>, </a:t>
            </a:r>
            <a:r>
              <a:rPr lang="ko-KR" altLang="en-US" dirty="0"/>
              <a:t>뉴스 보도에 따르면 총격범들은 일요일 교회 예배 중에 신도들에게 총격을 가했다고 합니다</a:t>
            </a:r>
            <a:r>
              <a:rPr lang="en-US" altLang="ko-KR" dirty="0"/>
              <a:t>. </a:t>
            </a:r>
            <a:r>
              <a:rPr lang="ko-KR" altLang="en-US" dirty="0"/>
              <a:t>한 교회 관계자는 </a:t>
            </a:r>
            <a:r>
              <a:rPr lang="en-US" altLang="ko-KR" dirty="0"/>
              <a:t>"</a:t>
            </a:r>
            <a:r>
              <a:rPr lang="ko-KR" altLang="en-US" dirty="0"/>
              <a:t>총격범들이 이슬람 무장 세력으로 추정된다</a:t>
            </a:r>
            <a:r>
              <a:rPr lang="en-US" altLang="ko-KR" dirty="0"/>
              <a:t>"</a:t>
            </a:r>
            <a:r>
              <a:rPr lang="ko-KR" altLang="en-US" dirty="0"/>
              <a:t>고 밝혔습니다</a:t>
            </a:r>
            <a:r>
              <a:rPr lang="en-US" altLang="ko-KR" dirty="0"/>
              <a:t>.</a:t>
            </a:r>
          </a:p>
          <a:p>
            <a:pPr algn="just"/>
            <a:r>
              <a:rPr lang="en-US" altLang="ko-KR" dirty="0" err="1"/>
              <a:t>DefenceWeb</a:t>
            </a:r>
            <a:r>
              <a:rPr lang="ko-KR" altLang="en-US" dirty="0"/>
              <a:t>의 분석에 따르면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“</a:t>
            </a:r>
            <a:r>
              <a:rPr lang="ko-KR" altLang="en-US" dirty="0" err="1"/>
              <a:t>사헬</a:t>
            </a:r>
            <a:r>
              <a:rPr lang="ko-KR" altLang="en-US" dirty="0"/>
              <a:t> 지역에서 지하드 반군은 주로 말리</a:t>
            </a:r>
            <a:r>
              <a:rPr lang="en-US" altLang="ko-KR" dirty="0"/>
              <a:t>, </a:t>
            </a:r>
            <a:r>
              <a:rPr lang="ko-KR" altLang="en-US" dirty="0"/>
              <a:t>부르키나파소</a:t>
            </a:r>
            <a:r>
              <a:rPr lang="en-US" altLang="ko-KR" dirty="0"/>
              <a:t>, </a:t>
            </a:r>
            <a:r>
              <a:rPr lang="ko-KR" altLang="en-US" dirty="0"/>
              <a:t>니제르에 영향을 미칩니다</a:t>
            </a:r>
            <a:r>
              <a:rPr lang="en-US" altLang="ko-KR" dirty="0"/>
              <a:t>. </a:t>
            </a:r>
            <a:r>
              <a:rPr lang="ko-KR" altLang="en-US" dirty="0"/>
              <a:t>분쟁의 진원지는 세 나라 사이의 국경 지역인 </a:t>
            </a:r>
            <a:r>
              <a:rPr lang="ko-KR" altLang="en-US" dirty="0" err="1"/>
              <a:t>립타코</a:t>
            </a:r>
            <a:r>
              <a:rPr lang="en-US" altLang="ko-KR" dirty="0"/>
              <a:t>-</a:t>
            </a:r>
            <a:r>
              <a:rPr lang="ko-KR" altLang="en-US" dirty="0"/>
              <a:t>구르마</a:t>
            </a:r>
            <a:r>
              <a:rPr lang="en-US" altLang="ko-KR" dirty="0"/>
              <a:t>(</a:t>
            </a:r>
            <a:r>
              <a:rPr lang="en-US" altLang="ko-KR" dirty="0" err="1"/>
              <a:t>Liptako-Gourma</a:t>
            </a:r>
            <a:r>
              <a:rPr lang="en-US" altLang="ko-KR" dirty="0"/>
              <a:t>)</a:t>
            </a:r>
            <a:r>
              <a:rPr lang="ko-KR" altLang="en-US" dirty="0"/>
              <a:t> 지역입니다</a:t>
            </a:r>
            <a:r>
              <a:rPr lang="en-US" altLang="ko-KR" dirty="0"/>
              <a:t>. </a:t>
            </a:r>
            <a:r>
              <a:rPr lang="ko-KR" altLang="en-US" dirty="0"/>
              <a:t>그러나 말리 중부와 부르키나파소 북부는 현재 두 나라에서 프랑스군이 철수한 후 최악의 폭력 사태를 겪고 있습니다</a:t>
            </a:r>
            <a:r>
              <a:rPr lang="en-US" altLang="ko-KR" dirty="0"/>
              <a:t>.”</a:t>
            </a:r>
          </a:p>
          <a:p>
            <a:pPr algn="just"/>
            <a:r>
              <a:rPr lang="ko-KR" altLang="en-US" dirty="0"/>
              <a:t> </a:t>
            </a:r>
            <a:r>
              <a:rPr lang="ko-KR" altLang="en-US" dirty="0" err="1"/>
              <a:t>부르키나베</a:t>
            </a:r>
            <a:r>
              <a:rPr lang="ko-KR" altLang="en-US" dirty="0"/>
              <a:t> 국민 </a:t>
            </a:r>
            <a:r>
              <a:rPr lang="en-US" altLang="ko-KR" dirty="0"/>
              <a:t>10</a:t>
            </a:r>
            <a:r>
              <a:rPr lang="ko-KR" altLang="en-US" dirty="0"/>
              <a:t>명 중 </a:t>
            </a:r>
            <a:r>
              <a:rPr lang="en-US" altLang="ko-KR" dirty="0"/>
              <a:t>1</a:t>
            </a:r>
            <a:r>
              <a:rPr lang="ko-KR" altLang="en-US" dirty="0"/>
              <a:t>명인 최소 </a:t>
            </a:r>
            <a:r>
              <a:rPr lang="en-US" altLang="ko-KR" dirty="0"/>
              <a:t>200</a:t>
            </a:r>
            <a:r>
              <a:rPr lang="ko-KR" altLang="en-US" dirty="0"/>
              <a:t>만 명이 치안 불안으로 인해 국내 난민이 되었고</a:t>
            </a:r>
            <a:r>
              <a:rPr lang="en-US" altLang="ko-KR" dirty="0"/>
              <a:t>, </a:t>
            </a:r>
            <a:r>
              <a:rPr lang="ko-KR" altLang="en-US" dirty="0"/>
              <a:t>최소 </a:t>
            </a:r>
            <a:r>
              <a:rPr lang="en-US" altLang="ko-KR" dirty="0"/>
              <a:t>80</a:t>
            </a:r>
            <a:r>
              <a:rPr lang="ko-KR" altLang="en-US" dirty="0"/>
              <a:t>만 명은 무장 이슬람 단체의 포위 공격을 받고 있습니다</a:t>
            </a:r>
            <a:r>
              <a:rPr lang="en-US" altLang="ko-KR" dirty="0"/>
              <a:t>.</a:t>
            </a:r>
          </a:p>
          <a:p>
            <a:pPr algn="just"/>
            <a:r>
              <a:rPr lang="ko-KR" altLang="en-US" dirty="0"/>
              <a:t>부르키나파소는 종교적 관용과 국민 간의 사회적 결속력으로 잘 알려져 있지만</a:t>
            </a:r>
            <a:r>
              <a:rPr lang="en-US" altLang="ko-KR" dirty="0"/>
              <a:t>, </a:t>
            </a:r>
            <a:r>
              <a:rPr lang="ko-KR" altLang="en-US" dirty="0"/>
              <a:t>이슬람 반군의 증가는 </a:t>
            </a:r>
            <a:r>
              <a:rPr lang="ko-KR" altLang="en-US" dirty="0" err="1"/>
              <a:t>부르키나베의</a:t>
            </a:r>
            <a:r>
              <a:rPr lang="ko-KR" altLang="en-US" dirty="0"/>
              <a:t> 평화로운 공존을 위협하고 있습니다</a:t>
            </a:r>
            <a:r>
              <a:rPr lang="en-US" altLang="ko-KR" dirty="0"/>
              <a:t>. </a:t>
            </a:r>
            <a:r>
              <a:rPr lang="ko-KR" altLang="en-US" dirty="0"/>
              <a:t>북부의 반군 세력이 커지면서 교회와 기독교 공동체가 공격의 표적이 되어 기독교인들이 불균형적으로 피해를 입고 있으며</a:t>
            </a:r>
            <a:r>
              <a:rPr lang="en-US" altLang="ko-KR" dirty="0"/>
              <a:t>, </a:t>
            </a:r>
            <a:r>
              <a:rPr lang="ko-KR" altLang="en-US" dirty="0"/>
              <a:t>이슬람 극단주의 단체의 편에 서지 않는 무슬림들도 큰 고통을 받고 있습니다</a:t>
            </a:r>
            <a:r>
              <a:rPr lang="en-US" altLang="ko-KR" dirty="0"/>
              <a:t>."</a:t>
            </a:r>
            <a:r>
              <a:rPr lang="ko-KR" altLang="en-US" dirty="0"/>
              <a:t>라고 오픈도어선교회 </a:t>
            </a:r>
            <a:r>
              <a:rPr lang="en-US" altLang="ko-KR" dirty="0"/>
              <a:t>SSA </a:t>
            </a:r>
            <a:r>
              <a:rPr lang="ko-KR" altLang="en-US" dirty="0"/>
              <a:t>대변인 조 </a:t>
            </a:r>
            <a:r>
              <a:rPr lang="ko-KR" altLang="en-US" dirty="0" err="1"/>
              <a:t>뉴하우스</a:t>
            </a:r>
            <a:r>
              <a:rPr lang="en-US" altLang="ko-KR" dirty="0"/>
              <a:t>(Jo Newhouse)</a:t>
            </a:r>
            <a:r>
              <a:rPr lang="ko-KR" altLang="en-US" dirty="0"/>
              <a:t>는 설명합니다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오픈도어는 </a:t>
            </a:r>
            <a:r>
              <a:rPr lang="ko-KR" altLang="en-US" dirty="0" err="1"/>
              <a:t>지하디스트</a:t>
            </a:r>
            <a:r>
              <a:rPr lang="ko-KR" altLang="en-US" dirty="0"/>
              <a:t> 폭력이 급격히 증가하면서 </a:t>
            </a:r>
            <a:r>
              <a:rPr lang="en-US" altLang="ko-KR" dirty="0"/>
              <a:t>2019</a:t>
            </a:r>
            <a:r>
              <a:rPr lang="ko-KR" altLang="en-US" dirty="0"/>
              <a:t>년부터 부르키나파소에서 사역을 시작했습니다</a:t>
            </a:r>
            <a:r>
              <a:rPr lang="en-US" altLang="ko-KR" dirty="0"/>
              <a:t>. </a:t>
            </a:r>
            <a:r>
              <a:rPr lang="ko-KR" altLang="en-US" dirty="0"/>
              <a:t>우리의 비전은 교회가 성도들에게 영적으로 힘을 실어주고</a:t>
            </a:r>
            <a:r>
              <a:rPr lang="en-US" altLang="ko-KR" dirty="0"/>
              <a:t>, </a:t>
            </a:r>
            <a:r>
              <a:rPr lang="ko-KR" altLang="en-US" dirty="0"/>
              <a:t>훈련</a:t>
            </a:r>
            <a:r>
              <a:rPr lang="en-US" altLang="ko-KR" dirty="0"/>
              <a:t>(</a:t>
            </a:r>
            <a:r>
              <a:rPr lang="ko-KR" altLang="en-US" dirty="0"/>
              <a:t>박해 인식</a:t>
            </a:r>
            <a:r>
              <a:rPr lang="en-US" altLang="ko-KR" dirty="0"/>
              <a:t>), </a:t>
            </a:r>
            <a:r>
              <a:rPr lang="ko-KR" altLang="en-US" dirty="0"/>
              <a:t>구호 활동</a:t>
            </a:r>
            <a:r>
              <a:rPr lang="en-US" altLang="ko-KR" dirty="0"/>
              <a:t>, </a:t>
            </a:r>
            <a:r>
              <a:rPr lang="ko-KR" altLang="en-US" dirty="0"/>
              <a:t>영적 및 트라우마 치료를 통해 박해에 성경적으로 대응할 수 있는 능력을 키우고</a:t>
            </a:r>
            <a:r>
              <a:rPr lang="en-US" altLang="ko-KR" dirty="0"/>
              <a:t>, </a:t>
            </a:r>
            <a:r>
              <a:rPr lang="ko-KR" altLang="en-US" dirty="0"/>
              <a:t>가장 큰 피해를 입은 사람들을 돌보는 것입니다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4521980-BAA5-7C2C-4057-BA6F5003F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6839" y="2159167"/>
            <a:ext cx="4307865" cy="1388780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/>
              <a:t>에사카네</a:t>
            </a:r>
            <a:r>
              <a:rPr lang="ko-KR" altLang="en-US" dirty="0"/>
              <a:t> 마을의 교회를 위해 기도해주세요</a:t>
            </a:r>
            <a:r>
              <a:rPr lang="en-US" altLang="ko-KR" dirty="0"/>
              <a:t>. </a:t>
            </a:r>
            <a:r>
              <a:rPr lang="ko-KR" altLang="en-US" dirty="0" err="1"/>
              <a:t>위로자</a:t>
            </a:r>
            <a:r>
              <a:rPr lang="ko-KR" altLang="en-US" dirty="0"/>
              <a:t> 되신 성령께서 이번 공격으로 슬퍼하고 충격을 받은 사람들을 만나주시고</a:t>
            </a:r>
            <a:r>
              <a:rPr lang="en-US" altLang="ko-KR" dirty="0"/>
              <a:t>, </a:t>
            </a:r>
            <a:r>
              <a:rPr lang="ko-KR" altLang="en-US" dirty="0"/>
              <a:t>눈의 눈물을 닦아 주시기를 기도합니다</a:t>
            </a:r>
            <a:r>
              <a:rPr lang="en-US" altLang="ko-K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교회 지도자들을 위해 기도해주세요 </a:t>
            </a:r>
            <a:r>
              <a:rPr lang="en-US" altLang="ko-KR" dirty="0"/>
              <a:t>- </a:t>
            </a:r>
            <a:r>
              <a:rPr lang="ko-KR" altLang="en-US" dirty="0"/>
              <a:t>하나님께서 이 어려운 시기에 피해자들을 잘 섬기고 인도할 수 있는 지혜를 주시도록 기도합니다</a:t>
            </a:r>
            <a:r>
              <a:rPr lang="en-US" altLang="ko-K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부르키나파소 북부 신자들의 신앙을 위해 </a:t>
            </a:r>
            <a:r>
              <a:rPr lang="en-US" altLang="ko-KR" dirty="0"/>
              <a:t>– </a:t>
            </a:r>
            <a:r>
              <a:rPr lang="ko-KR" altLang="en-US" dirty="0"/>
              <a:t>이런 일들로 인해 그들이 하나님을 더욱 신뢰하고</a:t>
            </a:r>
            <a:r>
              <a:rPr lang="en-US" altLang="ko-KR" dirty="0"/>
              <a:t>, </a:t>
            </a:r>
            <a:r>
              <a:rPr lang="ko-KR" altLang="en-US" dirty="0"/>
              <a:t>주변에서 일어나는 폭력으로 인해 지치거나 두려움에 압도당하지 않도록 기도합니다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A5F48D1-5CCC-169F-1452-CB44F687C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925019"/>
            <a:ext cx="4306888" cy="193664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50CF2A1-14D6-652D-296B-4A9A1166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DB39322-DEA7-976E-79B6-0B1646FCD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385D766-65A3-4350-C8C6-26C843C8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20</a:t>
            </a:fld>
            <a:endParaRPr lang="ko-KR" altLang="en-US" noProof="0"/>
          </a:p>
        </p:txBody>
      </p:sp>
      <p:pic>
        <p:nvPicPr>
          <p:cNvPr id="11" name="그림 10" descr="야외, 하늘, 나무, 차량이(가) 표시된 사진&#10;&#10;자동 생성된 설명">
            <a:extLst>
              <a:ext uri="{FF2B5EF4-FFF2-40B4-BE49-F238E27FC236}">
                <a16:creationId xmlns:a16="http://schemas.microsoft.com/office/drawing/2014/main" id="{0212AC06-422D-ACB7-3BAA-1ADDB060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981" y="3739568"/>
            <a:ext cx="4314884" cy="239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81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22929" y="564504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22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23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24936" y="6237312"/>
            <a:ext cx="2134426" cy="273844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24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 이집트</a:t>
            </a:r>
            <a:r>
              <a:rPr lang="en-US" altLang="ko-KR" sz="1400" dirty="0">
                <a:solidFill>
                  <a:srgbClr val="C00000"/>
                </a:solidFill>
              </a:rPr>
              <a:t>,</a:t>
            </a:r>
            <a:r>
              <a:rPr lang="ko-KR" altLang="en-US" sz="1400" dirty="0">
                <a:solidFill>
                  <a:srgbClr val="C00000"/>
                </a:solidFill>
              </a:rPr>
              <a:t> 박해 받는 목회자들이 교회를 굳세게 할 수 있도록 기도해 주세요</a:t>
            </a:r>
            <a:r>
              <a:rPr lang="en-US" altLang="ko-KR" sz="1400" dirty="0">
                <a:solidFill>
                  <a:srgbClr val="C00000"/>
                </a:solidFill>
              </a:rPr>
              <a:t>!!!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043590"/>
            <a:ext cx="4635372" cy="102023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ko-KR" altLang="en-US" sz="4000" b="0" dirty="0">
                <a:solidFill>
                  <a:srgbClr val="0070C0"/>
                </a:solidFill>
              </a:rPr>
              <a:t>이 이야기는 이집트 북부 </a:t>
            </a:r>
            <a:r>
              <a:rPr lang="en-US" altLang="ko-KR" sz="4000" b="0" dirty="0">
                <a:solidFill>
                  <a:srgbClr val="0070C0"/>
                </a:solidFill>
              </a:rPr>
              <a:t>M* </a:t>
            </a:r>
            <a:r>
              <a:rPr lang="ko-KR" altLang="en-US" sz="4000" b="0" dirty="0">
                <a:solidFill>
                  <a:srgbClr val="0070C0"/>
                </a:solidFill>
              </a:rPr>
              <a:t>주에 위치한 한 가난한 마을에서 일어났습니다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이 마을에 사는 기독교인들은 이동</a:t>
            </a:r>
            <a:r>
              <a:rPr lang="en-US" altLang="ko-KR" sz="4000" b="0" dirty="0">
                <a:solidFill>
                  <a:srgbClr val="0070C0"/>
                </a:solidFill>
              </a:rPr>
              <a:t>, </a:t>
            </a:r>
            <a:r>
              <a:rPr lang="ko-KR" altLang="en-US" sz="4000" b="0" dirty="0">
                <a:solidFill>
                  <a:srgbClr val="0070C0"/>
                </a:solidFill>
              </a:rPr>
              <a:t>언론</a:t>
            </a:r>
            <a:r>
              <a:rPr lang="en-US" altLang="ko-KR" sz="4000" b="0" dirty="0">
                <a:solidFill>
                  <a:srgbClr val="0070C0"/>
                </a:solidFill>
              </a:rPr>
              <a:t>, </a:t>
            </a:r>
            <a:r>
              <a:rPr lang="ko-KR" altLang="en-US" sz="4000" b="0" dirty="0">
                <a:solidFill>
                  <a:srgbClr val="0070C0"/>
                </a:solidFill>
              </a:rPr>
              <a:t>표현의 자유가 제한되어 자신의 권리에 대해 이야기할 수 없는 상황에 놓여 있었습니다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마을에는 교회 건물이 없었고</a:t>
            </a:r>
            <a:r>
              <a:rPr lang="en-US" altLang="ko-KR" sz="4000" b="0" dirty="0">
                <a:solidFill>
                  <a:srgbClr val="0070C0"/>
                </a:solidFill>
              </a:rPr>
              <a:t>, </a:t>
            </a:r>
            <a:r>
              <a:rPr lang="ko-KR" altLang="en-US" sz="4000" b="0" dirty="0">
                <a:solidFill>
                  <a:srgbClr val="0070C0"/>
                </a:solidFill>
              </a:rPr>
              <a:t>교회를 짓기 위해 필요한 서류를 당국에 제출할 수도 없었습니다</a:t>
            </a:r>
            <a:r>
              <a:rPr lang="en-US" altLang="ko-KR" sz="4000" b="0" dirty="0">
                <a:solidFill>
                  <a:srgbClr val="0070C0"/>
                </a:solidFill>
              </a:rPr>
              <a:t>. </a:t>
            </a:r>
            <a:r>
              <a:rPr lang="ko-KR" altLang="en-US" sz="4000" b="0" dirty="0">
                <a:solidFill>
                  <a:srgbClr val="0070C0"/>
                </a:solidFill>
              </a:rPr>
              <a:t>기독교인들은 자신과 사랑하는 사람들의 안전에 대한 끊임없는 두려움 속에 살아 왔습니다</a:t>
            </a:r>
            <a:r>
              <a:rPr lang="en-US" altLang="ko-KR" sz="40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9" y="2131365"/>
            <a:ext cx="4635373" cy="42854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o-KR" altLang="en-US" sz="1050" dirty="0"/>
              <a:t>수년 동안 목회자들은 이 마을의 기독교 공동체가 겪는 엄청난 압박 때문에 이 마을에서 사역하는 것을 주저해왔습니다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오픈도어 사역은 </a:t>
            </a:r>
            <a:r>
              <a:rPr lang="en-US" altLang="ko-KR" sz="1050" dirty="0"/>
              <a:t>35</a:t>
            </a:r>
            <a:r>
              <a:rPr lang="ko-KR" altLang="en-US" sz="1050" dirty="0"/>
              <a:t>세의 </a:t>
            </a:r>
            <a:r>
              <a:rPr lang="ko-KR" altLang="en-US" sz="1050" dirty="0" err="1"/>
              <a:t>유세프</a:t>
            </a:r>
            <a:r>
              <a:rPr lang="en-US" altLang="ko-KR" sz="1050" dirty="0"/>
              <a:t>(Youssef)</a:t>
            </a:r>
            <a:r>
              <a:rPr lang="ko-KR" altLang="en-US" sz="1050" dirty="0"/>
              <a:t> 목사가 이 마을에 희망을 가져올 수 있도록 격려하며 지원했습니다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유세프</a:t>
            </a:r>
            <a:r>
              <a:rPr lang="ko-KR" altLang="en-US" sz="1050" dirty="0"/>
              <a:t> 목사는 사역과 어려운 환경에서 다른 지도자들을 격려하는 과정에서 수많은 장애물을 만났습니다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</a:t>
            </a:r>
            <a:r>
              <a:rPr lang="en-US" altLang="ko-KR" sz="1050" dirty="0"/>
              <a:t>, </a:t>
            </a:r>
            <a:r>
              <a:rPr lang="ko-KR" altLang="en-US" sz="1050" dirty="0"/>
              <a:t>자신과 가족은 하나님의 뜻에 순종하기로 결심했습니다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결국 </a:t>
            </a:r>
            <a:r>
              <a:rPr lang="en-US" altLang="ko-KR" sz="1050" dirty="0"/>
              <a:t>2</a:t>
            </a:r>
            <a:r>
              <a:rPr lang="ko-KR" altLang="en-US" sz="1050" dirty="0"/>
              <a:t>년 동안 마을의 작은 기독교 공동체를 위해 헌신적으로 봉사한 끝에 그는 가난하고 궁핍한 기독교인들을 대변하는 데 성공했습니다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결국 마을에 교회 건축을 위하여 필요한 서류를 당국에 제출할 수 있었습니다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/>
              <a:t>하나님의 은혜로 이 요청은 마침내 지역 당국의 승인을 받았고</a:t>
            </a:r>
            <a:r>
              <a:rPr lang="en-US" altLang="ko-KR" sz="1050" dirty="0"/>
              <a:t>, </a:t>
            </a:r>
            <a:r>
              <a:rPr lang="ko-KR" altLang="en-US" sz="1050" dirty="0"/>
              <a:t>지역 기독교인들은 기뻐하며 사역의 중요한 이정표로 확신하고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50" b="0" dirty="0">
                <a:solidFill>
                  <a:srgbClr val="0070C0"/>
                </a:solidFill>
              </a:rPr>
              <a:t>: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b="0" dirty="0">
                <a:solidFill>
                  <a:srgbClr val="0070C0"/>
                </a:solidFill>
              </a:rPr>
              <a:t>주님께서 </a:t>
            </a:r>
            <a:r>
              <a:rPr lang="ko-KR" altLang="en-US" sz="1050" b="0" dirty="0" err="1">
                <a:solidFill>
                  <a:srgbClr val="0070C0"/>
                </a:solidFill>
              </a:rPr>
              <a:t>유세프</a:t>
            </a:r>
            <a:r>
              <a:rPr lang="ko-KR" altLang="en-US" sz="1050" b="0" dirty="0">
                <a:solidFill>
                  <a:srgbClr val="0070C0"/>
                </a:solidFill>
              </a:rPr>
              <a:t> 목사님과 사모님을 계속 사용하셔서</a:t>
            </a:r>
            <a:r>
              <a:rPr lang="en-US" altLang="ko-KR" sz="1050" b="0" dirty="0">
                <a:solidFill>
                  <a:srgbClr val="0070C0"/>
                </a:solidFill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</a:rPr>
              <a:t>그들이 섬기는 사람들의 삶이 완전히 변화되기를 기도합니다</a:t>
            </a:r>
            <a:r>
              <a:rPr lang="en-US" altLang="ko-KR" sz="1050" b="0" dirty="0">
                <a:solidFill>
                  <a:srgbClr val="0070C0"/>
                </a:solidFill>
              </a:rPr>
              <a:t>. </a:t>
            </a:r>
            <a:r>
              <a:rPr lang="ko-KR" altLang="en-US" sz="1050" b="0" dirty="0">
                <a:solidFill>
                  <a:srgbClr val="0070C0"/>
                </a:solidFill>
              </a:rPr>
              <a:t>교인들을 인도하고 가르치고 목양할 때 성령께서 그들을 인도하시고 힘을 주시기를 기도합니다</a:t>
            </a:r>
            <a:r>
              <a:rPr lang="en-US" altLang="ko-KR" sz="1050" b="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lnSpc>
                <a:spcPct val="120000"/>
              </a:lnSpc>
            </a:pPr>
            <a:r>
              <a:rPr lang="ko-KR" altLang="en-US" sz="1050" b="0" dirty="0">
                <a:solidFill>
                  <a:srgbClr val="0070C0"/>
                </a:solidFill>
              </a:rPr>
              <a:t>주님께서 </a:t>
            </a:r>
            <a:r>
              <a:rPr lang="ko-KR" altLang="en-US" sz="1050" b="0" dirty="0" err="1">
                <a:solidFill>
                  <a:srgbClr val="0070C0"/>
                </a:solidFill>
              </a:rPr>
              <a:t>유세프</a:t>
            </a:r>
            <a:r>
              <a:rPr lang="ko-KR" altLang="en-US" sz="1050" b="0" dirty="0">
                <a:solidFill>
                  <a:srgbClr val="0070C0"/>
                </a:solidFill>
              </a:rPr>
              <a:t> 목사에게 지혜를 주셔서</a:t>
            </a:r>
            <a:r>
              <a:rPr lang="en-US" altLang="ko-KR" sz="1050" b="0" dirty="0">
                <a:solidFill>
                  <a:srgbClr val="0070C0"/>
                </a:solidFill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</a:rPr>
              <a:t>마을의 무슬림 이웃이나 지방관리들을 잘 대할 수 있게 하시며</a:t>
            </a:r>
            <a:r>
              <a:rPr lang="en-US" altLang="ko-KR" sz="1050" b="0" dirty="0">
                <a:solidFill>
                  <a:srgbClr val="0070C0"/>
                </a:solidFill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</a:rPr>
              <a:t>교회 건축이 성공적으로 마무리될 수 있도록 기도합니다</a:t>
            </a:r>
            <a:r>
              <a:rPr lang="en-US" altLang="ko-KR" sz="1050" b="0" dirty="0">
                <a:solidFill>
                  <a:srgbClr val="0070C0"/>
                </a:solidFill>
              </a:rPr>
              <a:t>.</a:t>
            </a:r>
          </a:p>
          <a:p>
            <a:pPr marL="0" indent="0" algn="just">
              <a:buNone/>
            </a:pPr>
            <a:endParaRPr lang="en-US" altLang="ko-KR" sz="1050" dirty="0"/>
          </a:p>
          <a:p>
            <a:pPr marL="0" indent="0" algn="just">
              <a:buNone/>
            </a:pPr>
            <a:endParaRPr lang="en-US" altLang="ko-KR" sz="105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1311421"/>
          </a:xfrm>
        </p:spPr>
        <p:txBody>
          <a:bodyPr>
            <a:noAutofit/>
          </a:bodyPr>
          <a:lstStyle/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목사님과 사모님을 육체적으로나 영적으로 보호해주시길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그들이 주님께서 세우신 목적을 계속 성취하는 데 필요한 지원과 격려를 공급해 주시기를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마을에 살고 있는 모든 기독교인들을 위해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  <a:r>
              <a:rPr lang="ko-KR" altLang="en-US" sz="1000" b="0" dirty="0">
                <a:solidFill>
                  <a:srgbClr val="0070C0"/>
                </a:solidFill>
              </a:rPr>
              <a:t>마을의 급진적 무슬림들이 교회 성도들의 생생한 증거를 통해 그들을 향한 하나님의 사랑을 볼 수 있기를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96080" y="2624318"/>
            <a:ext cx="4297221" cy="322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이스라엘 하마스 전쟁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</a:rPr>
              <a:t>팔레스타인을 위한 기도제목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933973"/>
          </a:xfrm>
        </p:spPr>
        <p:txBody>
          <a:bodyPr>
            <a:normAutofit lnSpcReduction="10000"/>
          </a:bodyPr>
          <a:lstStyle/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성지에 평화와 정의가 회복되도록 기도해주세요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 끔찍한 전쟁이 종식되도록 기도해주세요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사랑하는 가족을 잃은 사람들을 위해 기도하고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부상자들을 위해 기도해주세요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또한 무너진 건물 잔해에 갇혀 아직도 가족을 잃은 가정들을 위해 기도해 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200" i="0" dirty="0">
              <a:solidFill>
                <a:schemeClr val="accent4">
                  <a:lumMod val="50000"/>
                </a:schemeClr>
              </a:solidFill>
              <a:effectLst/>
              <a:latin typeface="나눔고딕" panose="020D0604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2070341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가자지구는 소규모 기독교 공동체의 본거지로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2023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일 전쟁이 시작되기 전 가자지구에는 약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1070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명의 기독교인이 살고 있었습니다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전쟁이 시작된 직후 거의 모든 기독교인들은 정교회와 가톨릭 교회의 교회 건물로 피신했습니다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우리 형제자매들이 하나님의 임재와 위로를 경험할 수 있도록 기도해 주세요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많은 기독교인들이 폭격으로 인해 집을 잃었습니다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웨스트뱅크의 기독교인들을 위해서도 기도해주세요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현재 상황은 많은 이들에게 일거리와 수입이 없는 것을 의미합니다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여러 곳에서 이스라엘 군이 하마스와 연계된 사람들을 수색하는 것을 목격하기도 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주님께서 그들에게 힘과 위로를 주시도록 기도해주세요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웨스트뱅크의 기독교인들이 여전히 사회의 소금과 빛이 되도록</a:t>
            </a:r>
            <a:r>
              <a:rPr lang="en-US" altLang="ko-KR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기도해 주세요</a:t>
            </a:r>
            <a:r>
              <a:rPr lang="en-US" altLang="ko-KR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8468" y="4572727"/>
            <a:ext cx="9251067" cy="1556547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:</a:t>
            </a:r>
          </a:p>
          <a:p>
            <a:pPr marL="228600" indent="-228600" algn="just" fontAlgn="t">
              <a:buAutoNum type="arabicPeriod"/>
            </a:pP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이 끔찍한 전쟁이 종식되고 평화와 하나님의 정의가 회복되도록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정치 지도자들에게 지혜를 주셔서 서로 공존할 수 있는 길을 찾을 수 있도록 도와 주시기를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</a:t>
            </a:r>
          </a:p>
          <a:p>
            <a:pPr marL="228600" indent="-228600" algn="just" fontAlgn="t"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교회 건물에 피신해 있는 수백 명의 기독교인들을 위해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하나님을 여전히 신뢰하고 기도 모임을 통해 용기를 얻을 수 있기를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.  </a:t>
            </a:r>
          </a:p>
          <a:p>
            <a:pPr marL="228600" indent="-228600" algn="just" fontAlgn="t">
              <a:buAutoNum type="arabicPeriod"/>
            </a:pP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학교에 가지 못해 예전처럼 뛰어놀지 못하는 아이들을 위해서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배움의 기회를 주시고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희망을 잃지 않도록 지켜 주시기를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 </a:t>
            </a:r>
            <a:endParaRPr lang="ko-KR" altLang="en-US" sz="1000" b="0" i="0" dirty="0">
              <a:solidFill>
                <a:srgbClr val="002060"/>
              </a:solidFill>
              <a:effectLst/>
              <a:latin typeface="NanumBarunGothic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8912DF3-C6E2-5407-C4F8-F3AFE73C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5545" y="1291642"/>
            <a:ext cx="3953990" cy="296549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익산지역 설명회가 </a:t>
            </a:r>
            <a:r>
              <a:rPr lang="en-US" altLang="ko-KR" sz="900" dirty="0">
                <a:latin typeface="roboto" panose="02000000000000000000" pitchFamily="2" charset="0"/>
              </a:rPr>
              <a:t>2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29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익산지역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2024.2.27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31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1623</TotalTime>
  <Words>3060</Words>
  <Application>Microsoft Office PowerPoint</Application>
  <PresentationFormat>와이드스크린</PresentationFormat>
  <Paragraphs>328</Paragraphs>
  <Slides>31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25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57" baseType="lpstr">
      <vt:lpstr>Futura</vt:lpstr>
      <vt:lpstr>Helvetica Neue Medium</vt:lpstr>
      <vt:lpstr>Inter Black</vt:lpstr>
      <vt:lpstr>Inter SemiBold</vt:lpstr>
      <vt:lpstr>Nanum Gothic</vt:lpstr>
      <vt:lpstr>NanumBarunGothic</vt:lpstr>
      <vt:lpstr>NanumGothicExtraBold</vt:lpstr>
      <vt:lpstr>Yu Gothic UI Semibold</vt:lpstr>
      <vt:lpstr>Gulim</vt:lpstr>
      <vt:lpstr>나눔고딕</vt:lpstr>
      <vt:lpstr>나눔고딕 ExtraBold</vt:lpstr>
      <vt:lpstr>나눔고딕코딩, NanumGothicCoding, sans-serif</vt:lpstr>
      <vt:lpstr>맑은 고딕</vt:lpstr>
      <vt:lpstr>맑은 고딕</vt:lpstr>
      <vt:lpstr>새굴림</vt:lpstr>
      <vt:lpstr>함초롬바탕</vt:lpstr>
      <vt:lpstr>Aharoni</vt:lpstr>
      <vt:lpstr>Arial</vt:lpstr>
      <vt:lpstr>Calibri</vt:lpstr>
      <vt:lpstr>Posterama</vt:lpstr>
      <vt:lpstr>roboto</vt:lpstr>
      <vt:lpstr>Segoe UI</vt:lpstr>
      <vt:lpstr>Segoe UI Semilight</vt:lpstr>
      <vt:lpstr>Tahoma</vt:lpstr>
      <vt:lpstr>Wingdings</vt:lpstr>
      <vt:lpstr>DappledVTI</vt:lpstr>
      <vt:lpstr>Prayer Meeting  for Persecuted Church Worldwide 박해받는 교회를 위한 화요기도모임</vt:lpstr>
      <vt:lpstr>순서</vt:lpstr>
      <vt:lpstr>시편13:1~3</vt:lpstr>
      <vt:lpstr>OPEN DOORS CORE VALUE/핵심가치</vt:lpstr>
      <vt:lpstr>PowerPoint 프레젠테이션</vt:lpstr>
      <vt:lpstr>PowerPoint 프레젠테이션</vt:lpstr>
      <vt:lpstr>2024  WWL</vt:lpstr>
      <vt:lpstr>2024  WWL</vt:lpstr>
      <vt:lpstr>WWL 관련 자료</vt:lpstr>
      <vt:lpstr>PowerPoint 프레젠테이션</vt:lpstr>
      <vt:lpstr>박해 상황의 지속</vt:lpstr>
      <vt:lpstr>2024 WWL 폭력관련 통계보고</vt:lpstr>
      <vt:lpstr>PowerPoint 프레젠테이션</vt:lpstr>
      <vt:lpstr>지역별 박해 동향</vt:lpstr>
      <vt:lpstr>사하라 이남 아프리카</vt:lpstr>
      <vt:lpstr>박해 받는 교회를 위한 기도(30')</vt:lpstr>
      <vt:lpstr>Arise Africa Campaign  아프리카여 일어나라 폭력적 박해에 맞서서</vt:lpstr>
      <vt:lpstr>PowerPoint 프레젠테이션</vt:lpstr>
      <vt:lpstr>나이지리아, 레아 샤리부의 석방을 위해 기도해 주세요!!!</vt:lpstr>
      <vt:lpstr>#부르키나파소: 교회 공격으로 최소 15명의 기독교인 사망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 이집트, 박해 받는 목회자들이 교회를 굳세게 할 수 있도록 기도해 주세요!!!</vt:lpstr>
      <vt:lpstr>#이스라엘 하마스 전쟁: 팔레스타인을 위한 기도제목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13</cp:revision>
  <dcterms:created xsi:type="dcterms:W3CDTF">2024-01-23T01:32:08Z</dcterms:created>
  <dcterms:modified xsi:type="dcterms:W3CDTF">2024-02-27T08:37:30Z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