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32" r:id="rId4"/>
  </p:sldMasterIdLst>
  <p:notesMasterIdLst>
    <p:notesMasterId r:id="rId33"/>
  </p:notesMasterIdLst>
  <p:handoutMasterIdLst>
    <p:handoutMasterId r:id="rId34"/>
  </p:handoutMasterIdLst>
  <p:sldIdLst>
    <p:sldId id="259" r:id="rId5"/>
    <p:sldId id="260" r:id="rId6"/>
    <p:sldId id="257" r:id="rId7"/>
    <p:sldId id="373" r:id="rId8"/>
    <p:sldId id="404" r:id="rId9"/>
    <p:sldId id="282" r:id="rId10"/>
    <p:sldId id="2485" r:id="rId11"/>
    <p:sldId id="262" r:id="rId12"/>
    <p:sldId id="261" r:id="rId13"/>
    <p:sldId id="287" r:id="rId14"/>
    <p:sldId id="324" r:id="rId15"/>
    <p:sldId id="2449" r:id="rId16"/>
    <p:sldId id="298" r:id="rId17"/>
    <p:sldId id="2477" r:id="rId18"/>
    <p:sldId id="2484" r:id="rId19"/>
    <p:sldId id="2486" r:id="rId20"/>
    <p:sldId id="2452" r:id="rId21"/>
    <p:sldId id="2453" r:id="rId22"/>
    <p:sldId id="2454" r:id="rId23"/>
    <p:sldId id="2456" r:id="rId24"/>
    <p:sldId id="2460" r:id="rId25"/>
    <p:sldId id="2458" r:id="rId26"/>
    <p:sldId id="2459" r:id="rId27"/>
    <p:sldId id="2478" r:id="rId28"/>
    <p:sldId id="2483" r:id="rId29"/>
    <p:sldId id="2487" r:id="rId30"/>
    <p:sldId id="2462" r:id="rId31"/>
    <p:sldId id="267" r:id="rId32"/>
  </p:sldIdLst>
  <p:sldSz cx="12192000" cy="6858000"/>
  <p:notesSz cx="6858000" cy="9144000"/>
  <p:defaultTextStyle>
    <a:defPPr rtl="0">
      <a:defRPr lang="ko-k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3202" autoAdjust="0"/>
  </p:normalViewPr>
  <p:slideViewPr>
    <p:cSldViewPr snapToGrid="0">
      <p:cViewPr varScale="1">
        <p:scale>
          <a:sx n="107" d="100"/>
          <a:sy n="107" d="100"/>
        </p:scale>
        <p:origin x="750" y="114"/>
      </p:cViewPr>
      <p:guideLst/>
    </p:cSldViewPr>
  </p:slideViewPr>
  <p:outlineViewPr>
    <p:cViewPr>
      <p:scale>
        <a:sx n="33" d="100"/>
        <a:sy n="33" d="100"/>
      </p:scale>
      <p:origin x="0" y="-588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61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ko-KR" dirty="0"/>
              <a:t>최근</a:t>
            </a:r>
            <a:r>
              <a:rPr lang="en-US" dirty="0"/>
              <a:t>5</a:t>
            </a:r>
            <a:r>
              <a:rPr lang="ko-KR" dirty="0"/>
              <a:t>년간 추이</a:t>
            </a:r>
            <a:r>
              <a:rPr lang="en-US" sz="1000" dirty="0"/>
              <a:t>[</a:t>
            </a:r>
            <a:r>
              <a:rPr lang="ko-KR" sz="1000" dirty="0"/>
              <a:t>단위</a:t>
            </a:r>
            <a:r>
              <a:rPr lang="en-US" sz="1000" dirty="0"/>
              <a:t>:</a:t>
            </a:r>
            <a:r>
              <a:rPr lang="ko-KR" sz="1000" dirty="0"/>
              <a:t>백만</a:t>
            </a:r>
            <a:r>
              <a:rPr lang="en-US" sz="1000" dirty="0"/>
              <a:t>]</a:t>
            </a:r>
            <a:endParaRPr lang="ko-K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전체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310</c:v>
                </c:pt>
                <c:pt idx="1">
                  <c:v>342</c:v>
                </c:pt>
                <c:pt idx="2">
                  <c:v>359</c:v>
                </c:pt>
                <c:pt idx="3">
                  <c:v>359.4</c:v>
                </c:pt>
                <c:pt idx="4">
                  <c:v>366.5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56-41D3-8B24-5003B8EF6C9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상위50개국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dLbl>
              <c:idx val="0"/>
              <c:layout>
                <c:manualLayout>
                  <c:x val="3.2808591576717033E-2"/>
                  <c:y val="-8.0908854900799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956-41D3-8B24-5003B8EF6C9A}"/>
                </c:ext>
              </c:extLst>
            </c:dLbl>
            <c:dLbl>
              <c:idx val="1"/>
              <c:layout>
                <c:manualLayout>
                  <c:x val="2.3860793873976022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956-41D3-8B24-5003B8EF6C9A}"/>
                </c:ext>
              </c:extLst>
            </c:dLbl>
            <c:dLbl>
              <c:idx val="2"/>
              <c:layout>
                <c:manualLayout>
                  <c:x val="4.1756389279458038E-2"/>
                  <c:y val="3.7082796779233443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956-41D3-8B24-5003B8EF6C9A}"/>
                </c:ext>
              </c:extLst>
            </c:dLbl>
            <c:dLbl>
              <c:idx val="3"/>
              <c:layout>
                <c:manualLayout>
                  <c:x val="4.4738988513705044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956-41D3-8B24-5003B8EF6C9A}"/>
                </c:ext>
              </c:extLst>
            </c:dLbl>
            <c:dLbl>
              <c:idx val="4"/>
              <c:layout>
                <c:manualLayout>
                  <c:x val="4.175638927945814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956-41D3-8B24-5003B8EF6C9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260</c:v>
                </c:pt>
                <c:pt idx="1">
                  <c:v>309</c:v>
                </c:pt>
                <c:pt idx="2">
                  <c:v>312.5</c:v>
                </c:pt>
                <c:pt idx="3">
                  <c:v>311.89999999999998</c:v>
                </c:pt>
                <c:pt idx="4">
                  <c:v>318.2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56-41D3-8B24-5003B8EF6C9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열1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Sheet1!$A$2:$A$6</c:f>
              <c:numCache>
                <c:formatCode>General</c:formatCode>
                <c:ptCount val="5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</c:numCache>
            </c:numRef>
          </c:cat>
          <c:val>
            <c:numRef>
              <c:f>Sheet1!$D$2:$D$6</c:f>
              <c:numCache>
                <c:formatCode>General</c:formatCode>
                <c:ptCount val="5"/>
              </c:numCache>
            </c:numRef>
          </c:val>
          <c:extLst>
            <c:ext xmlns:c16="http://schemas.microsoft.com/office/drawing/2014/chart" uri="{C3380CC4-5D6E-409C-BE32-E72D297353CC}">
              <c16:uniqueId val="{00000002-1956-41D3-8B24-5003B8EF6C9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677202480"/>
        <c:axId val="628559616"/>
        <c:axId val="0"/>
      </c:bar3DChart>
      <c:catAx>
        <c:axId val="677202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28559616"/>
        <c:crosses val="autoZero"/>
        <c:auto val="1"/>
        <c:lblAlgn val="ctr"/>
        <c:lblOffset val="100"/>
        <c:noMultiLvlLbl val="0"/>
      </c:catAx>
      <c:valAx>
        <c:axId val="628559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ko-KR"/>
          </a:p>
        </c:txPr>
        <c:crossAx val="677202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ko-K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5F48554E-6E55-46F8-B5B5-80FF28D01C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ADE2EDF1-3F49-410B-8D8F-DEB11C091F8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9A34E9A-F493-4C1D-8A95-6CA96085BC11}" type="datetime1">
              <a:rPr lang="ko-KR" altLang="en-US" smtClean="0">
                <a:latin typeface="+mj-ea"/>
                <a:ea typeface="+mj-ea"/>
              </a:rPr>
              <a:t>2024-03-12</a:t>
            </a:fld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8DBC78DC-C87F-49D8-9462-F28246D7850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4FF6D6EC-E958-40D3-9794-27A6A1CE1CA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374092-269C-4ACC-A602-ADC42C82CAD6}" type="slidenum">
              <a:rPr lang="en-US" altLang="ko-KR" smtClean="0">
                <a:latin typeface="+mj-ea"/>
                <a:ea typeface="+mj-ea"/>
              </a:rPr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7102960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8509EE28-E588-4AC5-AC3D-4BAD53BF9D14}" type="datetime1">
              <a:rPr lang="ko-KR" altLang="en-US" smtClean="0"/>
              <a:pPr/>
              <a:t>2024-03-12</a:t>
            </a:fld>
            <a:endParaRPr lang="ko-KR" altLang="en-US" dirty="0">
              <a:latin typeface="+mj-ea"/>
              <a:ea typeface="+mj-ea"/>
            </a:endParaRPr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+mj-ea"/>
                <a:ea typeface="+mj-ea"/>
              </a:defRPr>
            </a:lvl1pPr>
          </a:lstStyle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+mj-ea"/>
                <a:ea typeface="+mj-ea"/>
              </a:defRPr>
            </a:lvl1pPr>
          </a:lstStyle>
          <a:p>
            <a:fld id="{D666E22B-85CA-45C7-86A8-A17C38B96A98}" type="slidenum">
              <a:rPr lang="en-US" altLang="ko-KR" smtClean="0"/>
              <a:pPr/>
              <a:t>‹#›</a:t>
            </a:fld>
            <a:endParaRPr lang="ko-KR" altLang="en-US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39300707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j-ea"/>
        <a:ea typeface="+mj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666E22B-85CA-45C7-86A8-A17C38B96A98}" type="slidenum">
              <a:rPr lang="en-US" altLang="ko-KR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819272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610221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13537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defRPr/>
            </a:pP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DE16D162-4C84-44AD-8086-359F141C9DD6}" type="slidenum">
              <a:rPr lang="en-US"/>
              <a:pPr rtl="0">
                <a:defRPr/>
              </a:pPr>
              <a:t>4</a:t>
            </a:fld>
            <a:endParaRPr 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pPr rtl="0">
              <a:defRPr/>
            </a:pPr>
            <a:fld id="{1358A3CE-A790-4A0D-9FF6-7F7A1AC38C05}" type="datetime1">
              <a:rPr lang="ko-KR" altLang="ko-KR"/>
              <a:pPr rtl="0">
                <a:defRPr/>
              </a:pPr>
              <a:t>2024-03-12</a:t>
            </a:fld>
            <a:endParaRPr lang="ko-KR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1d60a252021_0_3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1d60a252021_0_3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1d60a25202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1d60a25202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AFFA9E6-C3F0-4354-B502-A1656DEEC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58194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>
              <a:defRPr/>
            </a:pPr>
            <a:endParaRPr lang="ko-KR" altLang="en-US">
              <a:latin typeface="+mj-ea"/>
              <a:ea typeface="+mj-ea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>
              <a:defRPr/>
            </a:pPr>
            <a:fld id="{115A580F-E35D-42E1-AF82-E41CC201EA91}" type="slidenum">
              <a:rPr lang="en-US" altLang="ko-KR"/>
              <a:pPr rtl="0">
                <a:defRPr/>
              </a:pPr>
              <a:t>27</a:t>
            </a:fld>
            <a:endParaRPr lang="en-US" altLang="ko-KR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666E22B-85CA-45C7-86A8-A17C38B96A98}" type="slidenum">
              <a:rPr lang="en-US" altLang="ko-KR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835696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제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00CF70A2-C0AD-4D28-B3EB-C43D221AD3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F3EE984A-7865-4092-9DD1-FA065CFE1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3B8F172B-7E78-455D-98E3-82DF61843F0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F50D9895-086D-4E52-B2BB-4B8D7993E50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E441336E-0F59-4E8E-A2B5-D62EDA7180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13457" y="739600"/>
            <a:ext cx="10768226" cy="53909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27B873BD-A26D-4CB5-BED3-D95C908B8B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5E2EC6-688E-4202-BA23-F29BE11456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D8709CFE-7328-4CEC-A7C8-D6C8B18D6CD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3232" y="740664"/>
            <a:ext cx="4745736" cy="539496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004293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안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78A7506A-23D3-4E50-B632-7D75C652F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082A1112-7DAD-487B-84EF-9F2B9F4A6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52E39B3F-C08C-424B-908B-8A3E017C64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80050DD2-3323-4041-91C6-8BFA52F381B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A34E2F-6A4E-4CFF-ACA1-994BA9CED3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4276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A8B9C0BE-DE84-42B6-9610-684AC81E50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id="{C95C06E1-E8B8-4F7A-8EB7-E594AFEE64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/>
          </a:bodyPr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E340614F-452E-4022-B834-FFDC63466D3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81381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C9F0368A-AE83-428C-ABF7-694386AB623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465576"/>
            <a:ext cx="4617720" cy="25511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40846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소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그룹 5">
            <a:extLst>
              <a:ext uri="{FF2B5EF4-FFF2-40B4-BE49-F238E27FC236}">
                <a16:creationId xmlns:a16="http://schemas.microsoft.com/office/drawing/2014/main" id="{2253A4E8-5A11-4C9C-8FC8-9D78AB5D3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7" name="그림 6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7D633C1-4A46-44EA-B1E7-96EA9C44CB40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8" name="그림 7" descr="들고 있는 꽃을 담은 그림&#10;&#10;자동 생성된 설명">
              <a:extLst>
                <a:ext uri="{FF2B5EF4-FFF2-40B4-BE49-F238E27FC236}">
                  <a16:creationId xmlns:a16="http://schemas.microsoft.com/office/drawing/2014/main" id="{89667DF8-B73B-497B-95A4-5212EE66705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9" name="제목 1">
            <a:extLst>
              <a:ext uri="{FF2B5EF4-FFF2-40B4-BE49-F238E27FC236}">
                <a16:creationId xmlns:a16="http://schemas.microsoft.com/office/drawing/2014/main" id="{3EA3C8E6-EF45-4F18-A0CB-F0527540DA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953000" cy="2130552"/>
          </a:xfrm>
        </p:spPr>
        <p:txBody>
          <a:bodyPr rtlCol="0">
            <a:noAutofit/>
          </a:bodyPr>
          <a:lstStyle/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  <a:endParaRPr lang="ko-KR" altLang="en-US" spc="120" noProof="0" dirty="0">
              <a:cs typeface="Posterama" panose="020B0504020200020000" pitchFamily="34" charset="0"/>
            </a:endParaRPr>
          </a:p>
        </p:txBody>
      </p:sp>
      <p:sp>
        <p:nvSpPr>
          <p:cNvPr id="10" name="내용 개체 틀 2">
            <a:extLst>
              <a:ext uri="{FF2B5EF4-FFF2-40B4-BE49-F238E27FC236}">
                <a16:creationId xmlns:a16="http://schemas.microsoft.com/office/drawing/2014/main" id="{50CA1F7B-7E1E-4745-8E06-38C79906E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4912"/>
            <a:ext cx="4952681" cy="3410712"/>
          </a:xfrm>
        </p:spPr>
        <p:txBody>
          <a:bodyPr rtlCol="0" anchor="t" anchorCtr="0">
            <a:normAutofit/>
          </a:bodyPr>
          <a:lstStyle>
            <a:lvl1pPr marL="0" indent="0">
              <a:buNone/>
              <a:defRPr/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sp>
        <p:nvSpPr>
          <p:cNvPr id="13" name="그림 개체 틀 12">
            <a:extLst>
              <a:ext uri="{FF2B5EF4-FFF2-40B4-BE49-F238E27FC236}">
                <a16:creationId xmlns:a16="http://schemas.microsoft.com/office/drawing/2014/main" id="{C027CA11-7EE7-4C3B-AF4D-F50756E4EF6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86600" y="568324"/>
            <a:ext cx="4727448" cy="5715000"/>
          </a:xfrm>
          <a:solidFill>
            <a:schemeClr val="accent6"/>
          </a:solidFill>
        </p:spPr>
        <p:txBody>
          <a:bodyPr rtlCol="0"/>
          <a:lstStyle/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418269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829FC3DD-D5CF-4D3A-AD62-2D9AD0EA2D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3A543720-E70E-42D7-9835-39FDFE40F0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6477000" y="0"/>
            <a:ext cx="5711952" cy="5071492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7D5BA9D0-B4FD-4CD7-8F18-76506E972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7D2067D9-0848-4BAA-996E-BE1236E04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제목 1">
            <a:extLst>
              <a:ext uri="{FF2B5EF4-FFF2-40B4-BE49-F238E27FC236}">
                <a16:creationId xmlns:a16="http://schemas.microsoft.com/office/drawing/2014/main" id="{1B87D7AA-E59B-441F-B5EC-E9828C1EDF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3876" y="304801"/>
            <a:ext cx="9601200" cy="2301875"/>
          </a:xfrm>
        </p:spPr>
        <p:txBody>
          <a:bodyPr rtlCol="0" anchor="b">
            <a:normAutofit/>
          </a:bodyPr>
          <a:lstStyle>
            <a:lvl1pPr algn="ctr"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70806D6C-F8DC-4FFA-9381-5620B7391C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12976" y="2743201"/>
            <a:ext cx="8763001" cy="914400"/>
          </a:xfrm>
        </p:spPr>
        <p:txBody>
          <a:bodyPr rtlCol="0" anchor="t"/>
          <a:lstStyle>
            <a:lvl1pPr marL="0" indent="0" algn="ctr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A5095252-A020-4AA1-9BB3-013288AE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17FBAD15-0D00-46EC-B530-EF6195F42D4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050792" y="3886200"/>
            <a:ext cx="4087368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8" name="그림 개체 틀 15">
            <a:extLst>
              <a:ext uri="{FF2B5EF4-FFF2-40B4-BE49-F238E27FC236}">
                <a16:creationId xmlns:a16="http://schemas.microsoft.com/office/drawing/2014/main" id="{0F93F034-901D-43B1-89E9-6291A86787F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132064" y="3886200"/>
            <a:ext cx="4059936" cy="297180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</p:spTree>
    <p:extLst>
      <p:ext uri="{BB962C8B-B14F-4D97-AF65-F5344CB8AC3E}">
        <p14:creationId xmlns:p14="http://schemas.microsoft.com/office/powerpoint/2010/main" val="4066522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93406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462BDFDF-C29B-490D-B7E4-913596711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grpSp>
        <p:nvGrpSpPr>
          <p:cNvPr id="7" name="그룹 6">
            <a:extLst>
              <a:ext uri="{FF2B5EF4-FFF2-40B4-BE49-F238E27FC236}">
                <a16:creationId xmlns:a16="http://schemas.microsoft.com/office/drawing/2014/main" id="{E733B2E6-29D0-4249-A0A5-82013CE168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0" y="0"/>
            <a:ext cx="7724071" cy="6858000"/>
            <a:chOff x="4464881" y="0"/>
            <a:chExt cx="7724071" cy="6858000"/>
          </a:xfrm>
        </p:grpSpPr>
        <p:pic>
          <p:nvPicPr>
            <p:cNvPr id="8" name="그림 7" descr="들고 있고 사람을 담은 그림&#10;&#10;자동 생성된 설명">
              <a:extLst>
                <a:ext uri="{FF2B5EF4-FFF2-40B4-BE49-F238E27FC236}">
                  <a16:creationId xmlns:a16="http://schemas.microsoft.com/office/drawing/2014/main" id="{13AED3CD-2B31-49BC-BC04-850E0AD360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9" name="그림 8" descr="들고 있는 꽃을 담은 그림&#10;&#10;자동 생성된 설명">
              <a:extLst>
                <a:ext uri="{FF2B5EF4-FFF2-40B4-BE49-F238E27FC236}">
                  <a16:creationId xmlns:a16="http://schemas.microsoft.com/office/drawing/2014/main" id="{D5FE2C96-BB8F-4A14-88E4-C871D91E28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10" name="직사각형 9">
            <a:extLst>
              <a:ext uri="{FF2B5EF4-FFF2-40B4-BE49-F238E27FC236}">
                <a16:creationId xmlns:a16="http://schemas.microsoft.com/office/drawing/2014/main" id="{4F2C506E-3A15-4D88-8C7E-AE65D21F18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1228" y="685800"/>
            <a:ext cx="10820400" cy="5486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id="{352D6351-AB6F-490B-97F2-D51C1478A1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71223" y="1066800"/>
            <a:ext cx="5367527" cy="2833528"/>
          </a:xfrm>
        </p:spPr>
        <p:txBody>
          <a:bodyPr rtlCol="0" anchor="b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00000"/>
              </a:lnSpc>
            </a:pPr>
            <a:r>
              <a:rPr lang="ko-KR" altLang="en-US" sz="4400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2" name="부제목 2">
            <a:extLst>
              <a:ext uri="{FF2B5EF4-FFF2-40B4-BE49-F238E27FC236}">
                <a16:creationId xmlns:a16="http://schemas.microsoft.com/office/drawing/2014/main" id="{EF760311-9637-47CC-B0E7-6C8C307C6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71223" y="4074784"/>
            <a:ext cx="5367526" cy="1640216"/>
          </a:xfrm>
        </p:spPr>
        <p:txBody>
          <a:bodyPr rtlCol="0" anchor="t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6" name="그림 개체 틀 15">
            <a:extLst>
              <a:ext uri="{FF2B5EF4-FFF2-40B4-BE49-F238E27FC236}">
                <a16:creationId xmlns:a16="http://schemas.microsoft.com/office/drawing/2014/main" id="{89734E01-4E64-484E-9728-EF69422CB1D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013448" y="1014984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7" name="그림 개체 틀 15">
            <a:extLst>
              <a:ext uri="{FF2B5EF4-FFF2-40B4-BE49-F238E27FC236}">
                <a16:creationId xmlns:a16="http://schemas.microsoft.com/office/drawing/2014/main" id="{7CA897AB-A280-4B5A-BEF5-C5D11D65353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48" y="3511296"/>
            <a:ext cx="4123944" cy="2322576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820195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5532319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5532319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752600"/>
            <a:ext cx="5561106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66999"/>
            <a:ext cx="5561106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5245411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내용 3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465256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65256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453361" y="1752600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453361" y="2666999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10" name="텍스트 개체 틀 4">
            <a:extLst>
              <a:ext uri="{FF2B5EF4-FFF2-40B4-BE49-F238E27FC236}">
                <a16:creationId xmlns:a16="http://schemas.microsoft.com/office/drawing/2014/main" id="{17999667-FDE9-4EC7-9EF8-E64C5DA4B1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441466" y="1757319"/>
            <a:ext cx="3291840" cy="823912"/>
          </a:xfrm>
        </p:spPr>
        <p:txBody>
          <a:bodyPr rtlCol="0" anchor="b"/>
          <a:lstStyle>
            <a:lvl1pPr marL="0" indent="0">
              <a:buNone/>
              <a:defRPr sz="2400" b="0" i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1" name="내용 개체 틀 5">
            <a:extLst>
              <a:ext uri="{FF2B5EF4-FFF2-40B4-BE49-F238E27FC236}">
                <a16:creationId xmlns:a16="http://schemas.microsoft.com/office/drawing/2014/main" id="{54466FB3-35A6-4045-8C46-5F6399D7B4C2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441466" y="2671718"/>
            <a:ext cx="3291840" cy="3522663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7204776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요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62CE4B-3BFB-4501-B59A-0ED68CF6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14" name="제목 1">
            <a:extLst>
              <a:ext uri="{FF2B5EF4-FFF2-40B4-BE49-F238E27FC236}">
                <a16:creationId xmlns:a16="http://schemas.microsoft.com/office/drawing/2014/main" id="{DF608493-BDCD-43BD-A3CC-24E7502763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>
            <a:no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12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sp>
        <p:nvSpPr>
          <p:cNvPr id="15" name="내용 개체 틀 2">
            <a:extLst>
              <a:ext uri="{FF2B5EF4-FFF2-40B4-BE49-F238E27FC236}">
                <a16:creationId xmlns:a16="http://schemas.microsoft.com/office/drawing/2014/main" id="{F3B9F353-002B-4A4D-A316-70D952EDAE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800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>
              <a:lnSpc>
                <a:spcPct val="110000"/>
              </a:lnSpc>
            </a:pPr>
            <a:r>
              <a:rPr lang="ko-KR" altLang="en-US" sz="1800" noProof="0"/>
              <a:t>마스터 텍스트 스타일을 편집하려면 클릭</a:t>
            </a:r>
          </a:p>
        </p:txBody>
      </p:sp>
      <p:pic>
        <p:nvPicPr>
          <p:cNvPr id="16" name="그림 15">
            <a:extLst>
              <a:ext uri="{FF2B5EF4-FFF2-40B4-BE49-F238E27FC236}">
                <a16:creationId xmlns:a16="http://schemas.microsoft.com/office/drawing/2014/main" id="{F9890B2B-FFC6-4C7C-A617-67144F1E3C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  <a:alphaModFix amt="1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3255" y="0"/>
            <a:ext cx="5115697" cy="6858000"/>
          </a:xfrm>
          <a:prstGeom prst="rect">
            <a:avLst/>
          </a:prstGeom>
        </p:spPr>
      </p:pic>
      <p:sp>
        <p:nvSpPr>
          <p:cNvPr id="24" name="그림 개체 틀 23">
            <a:extLst>
              <a:ext uri="{FF2B5EF4-FFF2-40B4-BE49-F238E27FC236}">
                <a16:creationId xmlns:a16="http://schemas.microsoft.com/office/drawing/2014/main" id="{8CD8768C-8806-4DE0-82CC-275A2EC6D47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79592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5" name="그림 개체 틀 23">
            <a:extLst>
              <a:ext uri="{FF2B5EF4-FFF2-40B4-BE49-F238E27FC236}">
                <a16:creationId xmlns:a16="http://schemas.microsoft.com/office/drawing/2014/main" id="{68CB9DF9-86EB-48CF-B212-F2B290C56FF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878824" y="74066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6" name="그림 개체 틀 23">
            <a:extLst>
              <a:ext uri="{FF2B5EF4-FFF2-40B4-BE49-F238E27FC236}">
                <a16:creationId xmlns:a16="http://schemas.microsoft.com/office/drawing/2014/main" id="{554B2207-3993-41B6-AF63-EBB48DACAB8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879592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7" name="그림 개체 틀 23">
            <a:extLst>
              <a:ext uri="{FF2B5EF4-FFF2-40B4-BE49-F238E27FC236}">
                <a16:creationId xmlns:a16="http://schemas.microsoft.com/office/drawing/2014/main" id="{DE0340D8-BC7E-4431-A7A7-8D634C8A19F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869680" y="3529584"/>
            <a:ext cx="2798762" cy="2606040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58411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마무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>
            <a:extLst>
              <a:ext uri="{FF2B5EF4-FFF2-40B4-BE49-F238E27FC236}">
                <a16:creationId xmlns:a16="http://schemas.microsoft.com/office/drawing/2014/main" id="{1A7F5322-A9D1-4D98-A1BC-9178604AB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제목 1">
            <a:extLst>
              <a:ext uri="{FF2B5EF4-FFF2-40B4-BE49-F238E27FC236}">
                <a16:creationId xmlns:a16="http://schemas.microsoft.com/office/drawing/2014/main" id="{E70C34FA-2551-4FBC-8628-3506548234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 anchor="ctr">
            <a:normAutofit/>
          </a:bodyPr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/>
            <a:r>
              <a:rPr lang="ko-KR" altLang="en-US" sz="4400" noProof="0">
                <a:cs typeface="Posterama" panose="020B0504020200020000" pitchFamily="34" charset="0"/>
              </a:rPr>
              <a:t>마스터 제목 스타일 편집</a:t>
            </a:r>
          </a:p>
        </p:txBody>
      </p:sp>
      <p:grpSp>
        <p:nvGrpSpPr>
          <p:cNvPr id="8" name="그룹 7">
            <a:extLst>
              <a:ext uri="{FF2B5EF4-FFF2-40B4-BE49-F238E27FC236}">
                <a16:creationId xmlns:a16="http://schemas.microsoft.com/office/drawing/2014/main" id="{C158CD79-85EA-4D75-A743-D3DB777D14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V="1">
            <a:off x="8194385" y="20961"/>
            <a:ext cx="3997615" cy="6816079"/>
            <a:chOff x="8059620" y="41922"/>
            <a:chExt cx="3997615" cy="6816077"/>
          </a:xfrm>
        </p:grpSpPr>
        <p:pic>
          <p:nvPicPr>
            <p:cNvPr id="9" name="그림 8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50D423CE-750A-48C7-B236-F510652FED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10" name="그림 9" descr="어둠 속에 앉아 있는 고양이 앞 모습을 담은 그림&#10;&#10;자동 생성된 설명">
              <a:extLst>
                <a:ext uri="{FF2B5EF4-FFF2-40B4-BE49-F238E27FC236}">
                  <a16:creationId xmlns:a16="http://schemas.microsoft.com/office/drawing/2014/main" id="{F198B21E-DBB4-4FAF-85E2-0929E6BFC0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11" name="부제목 2">
            <a:extLst>
              <a:ext uri="{FF2B5EF4-FFF2-40B4-BE49-F238E27FC236}">
                <a16:creationId xmlns:a16="http://schemas.microsoft.com/office/drawing/2014/main" id="{AD9BB445-59C3-4B51-9237-1F7AC9B09F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 anchor="ctr"/>
          <a:lstStyle>
            <a:lvl1pPr marL="0" indent="0">
              <a:buNone/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algn="l" rtl="0">
              <a:lnSpc>
                <a:spcPct val="110000"/>
              </a:lnSpc>
            </a:pPr>
            <a:r>
              <a:rPr lang="ko-KR" altLang="en-US" sz="2200" noProof="0">
                <a:cs typeface="Segoe UI Semilight" panose="020B0402040204020203" pitchFamily="34" charset="0"/>
              </a:rPr>
              <a:t>클릭하여 마스터 부제목 스타일 편집</a:t>
            </a:r>
          </a:p>
        </p:txBody>
      </p:sp>
      <p:sp>
        <p:nvSpPr>
          <p:cNvPr id="15" name="그림 개체 틀 14">
            <a:extLst>
              <a:ext uri="{FF2B5EF4-FFF2-40B4-BE49-F238E27FC236}">
                <a16:creationId xmlns:a16="http://schemas.microsoft.com/office/drawing/2014/main" id="{969566B9-A8AF-4476-A32A-4AEFC46430F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13816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16" name="그림 개체 틀 14">
            <a:extLst>
              <a:ext uri="{FF2B5EF4-FFF2-40B4-BE49-F238E27FC236}">
                <a16:creationId xmlns:a16="http://schemas.microsoft.com/office/drawing/2014/main" id="{10391AAE-35A8-4BEC-BF35-22153B1436B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190488" y="2670048"/>
            <a:ext cx="5175504" cy="3639312"/>
          </a:xfrm>
          <a:solidFill>
            <a:schemeClr val="accent6"/>
          </a:solidFill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그림을 추가하려면 아이콘을 클릭하십시오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68165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rtlCol="0" anchor="b"/>
          <a:lstStyle>
            <a:lvl1pPr algn="ctr"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rtlCol="0"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ko-KR" altLang="en-US" noProof="0"/>
              <a:t>클릭하여 마스터 부제목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7288192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44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0135969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내용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 rtlCol="0"/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458695" y="1825625"/>
            <a:ext cx="5561106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199" y="1825625"/>
            <a:ext cx="5561105" cy="4351338"/>
          </a:xfrm>
        </p:spPr>
        <p:txBody>
          <a:bodyPr rtlCol="0"/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2019947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비어 있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972129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17267983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ko-KR" altLang="en-US" noProof="0"/>
              <a:t>그림을 추가하려면 아이콘을 클릭하세요</a:t>
            </a:r>
            <a:r>
              <a:rPr lang="en-US" altLang="ko-KR" noProof="0"/>
              <a:t>.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73B850FF-6169-4056-8077-06FFA93A5366}" type="slidenum">
              <a:rPr lang="en-US" altLang="ko-KR" noProof="0" smtClean="0"/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65698605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결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29C97D6C-07B7-434E-BBAE-19379570C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3195" y="457205"/>
            <a:ext cx="3091607" cy="1727643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2099"/>
              <a:t>마스터 제목 스타일 편집</a:t>
            </a:r>
            <a:endParaRPr lang="ko-KR" altLang="en-US" sz="2099" dirty="0"/>
          </a:p>
        </p:txBody>
      </p:sp>
      <p:sp>
        <p:nvSpPr>
          <p:cNvPr id="9" name="그림 개체 틀 8">
            <a:extLst>
              <a:ext uri="{FF2B5EF4-FFF2-40B4-BE49-F238E27FC236}">
                <a16:creationId xmlns:a16="http://schemas.microsoft.com/office/drawing/2014/main" id="{DA2D2C88-FFBE-4F25-871F-68A09C5F530F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119872" cy="6409944"/>
          </a:xfrm>
          <a:solidFill>
            <a:schemeClr val="accent6"/>
          </a:solidFill>
        </p:spPr>
        <p:txBody>
          <a:bodyPr rtlCol="0" anchor="ctr"/>
          <a:lstStyle>
            <a:lvl1pPr algn="ctr">
              <a:defRPr/>
            </a:lvl1pPr>
          </a:lstStyle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FCF6B08-1984-4F7C-9F6E-A4F47BDBA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ko-KR">
                <a:solidFill>
                  <a:schemeClr val="bg1"/>
                </a:solidFill>
              </a:rPr>
              <a:t>샘플 바닥글 텍스트</a:t>
            </a:r>
          </a:p>
        </p:txBody>
      </p:sp>
      <p:sp>
        <p:nvSpPr>
          <p:cNvPr id="8" name="내용 개체 틀 7">
            <a:extLst>
              <a:ext uri="{FF2B5EF4-FFF2-40B4-BE49-F238E27FC236}">
                <a16:creationId xmlns:a16="http://schemas.microsoft.com/office/drawing/2014/main" id="{8D0529A2-5928-42C4-B397-6AEE7520D2C9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8643939" y="2530479"/>
            <a:ext cx="3023807" cy="3427413"/>
          </a:xfrm>
        </p:spPr>
        <p:txBody>
          <a:bodyPr rtlCol="0"/>
          <a:lstStyle>
            <a:lvl1pPr>
              <a:buNone/>
              <a:defRPr sz="1499"/>
            </a:lvl1pPr>
            <a:lvl2pPr>
              <a:buNone/>
              <a:defRPr sz="1499"/>
            </a:lvl2pPr>
            <a:lvl3pPr>
              <a:buNone/>
              <a:defRPr sz="1499"/>
            </a:lvl3pPr>
            <a:lvl4pPr>
              <a:buNone/>
              <a:defRPr sz="1499"/>
            </a:lvl4pPr>
            <a:lvl5pPr>
              <a:buNone/>
              <a:defRPr sz="1499"/>
            </a:lvl5pPr>
          </a:lstStyle>
          <a:p>
            <a:pPr lvl="0" rtl="0"/>
            <a:r>
              <a:rPr lang="ko-KR"/>
              <a:t>개체</a:t>
            </a:r>
          </a:p>
        </p:txBody>
      </p:sp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B8C9E28E-1389-47AF-B3EB-22571417A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r>
              <a:rPr lang="ko-KR"/>
              <a:t>20XX년 2월 1일 월요일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7771B3C5-CEC7-427F-931C-1318C421B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C01389E6-C847-4AD0-B56D-D205B2EAB1EE}" type="slidenum">
              <a:rPr lang="ko-KR" smtClean="0"/>
              <a:t>‹#›</a:t>
            </a:fld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6450918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bers – Purple">
    <p:bg>
      <p:bgPr>
        <a:solidFill>
          <a:srgbClr val="6B326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0BABA20-CB8C-E344-A3F1-23CDC9ACE5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51631" y="2197649"/>
            <a:ext cx="10190163" cy="410072"/>
          </a:xfrm>
          <a:prstGeom prst="rect">
            <a:avLst/>
          </a:prstGeom>
        </p:spPr>
        <p:txBody>
          <a:bodyPr/>
          <a:lstStyle>
            <a:lvl1pPr marL="289228" indent="-289228">
              <a:buClr>
                <a:schemeClr val="bg1"/>
              </a:buClr>
              <a:buSzPct val="100000"/>
              <a:buFont typeface="+mj-lt"/>
              <a:buAutoNum type="arabicPeriod"/>
              <a:defRPr sz="788" b="0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pPr lvl="0"/>
            <a:r>
              <a:rPr lang="en-GB" dirty="0"/>
              <a:t>Numbers no smaller than 14pt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C21B768F-79E5-7348-9236-316BBAE8786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51631" y="1338922"/>
            <a:ext cx="10190163" cy="56083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249" b="1" i="0" u="none" spc="0" baseline="0">
                <a:solidFill>
                  <a:schemeClr val="bg1"/>
                </a:solidFill>
                <a:uFill>
                  <a:solidFill>
                    <a:srgbClr val="87BCD2"/>
                  </a:solidFill>
                </a:uFill>
                <a:latin typeface="Futura" panose="020B0602020204020303" pitchFamily="34" charset="-79"/>
                <a:cs typeface="Futura" panose="020B0602020204020303" pitchFamily="34" charset="-79"/>
              </a:defRPr>
            </a:lvl1pPr>
          </a:lstStyle>
          <a:p>
            <a:pPr lvl="0"/>
            <a:r>
              <a:rPr lang="en-GB" dirty="0"/>
              <a:t>TITLE IN ALL CAPS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DD1CC6-C847-A04B-AFC9-DAAADC322B3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72778" y="532763"/>
            <a:ext cx="2267045" cy="370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227532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구역 나누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>
            <a:extLst>
              <a:ext uri="{FF2B5EF4-FFF2-40B4-BE49-F238E27FC236}">
                <a16:creationId xmlns:a16="http://schemas.microsoft.com/office/drawing/2014/main" id="{BC2EA47A-F66B-4005-A5A4-458E90C0968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22900" y="576263"/>
            <a:ext cx="4977777" cy="2967606"/>
          </a:xfrm>
        </p:spPr>
        <p:txBody>
          <a:bodyPr rtlCol="0" anchor="b" anchorCtr="0">
            <a:normAutofit/>
          </a:bodyPr>
          <a:lstStyle>
            <a:lvl1pPr algn="l" rtl="0">
              <a:lnSpc>
                <a:spcPts val="5800"/>
              </a:lnSpc>
              <a:defRPr/>
            </a:lvl1pPr>
          </a:lstStyle>
          <a:p>
            <a:pPr algn="l" rtl="0">
              <a:lnSpc>
                <a:spcPts val="5800"/>
              </a:lnSpc>
            </a:pPr>
            <a:r>
              <a:rPr lang="ko-KR" altLang="en-US" sz="3600"/>
              <a:t>마스터 제목 스타일 편집</a:t>
            </a:r>
            <a:endParaRPr lang="ko-KR" altLang="en-US" sz="3600" dirty="0"/>
          </a:p>
        </p:txBody>
      </p:sp>
      <p:sp>
        <p:nvSpPr>
          <p:cNvPr id="6" name="부제목 24">
            <a:extLst>
              <a:ext uri="{FF2B5EF4-FFF2-40B4-BE49-F238E27FC236}">
                <a16:creationId xmlns:a16="http://schemas.microsoft.com/office/drawing/2014/main" id="{FFA42F70-43EA-4954-AA43-22F43175CC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22900" y="3764977"/>
            <a:ext cx="4977777" cy="2192683"/>
          </a:xfrm>
        </p:spPr>
        <p:txBody>
          <a:bodyPr rtlCol="0">
            <a:normAutofit/>
          </a:bodyPr>
          <a:lstStyle>
            <a:lvl1pPr algn="l" rtl="0">
              <a:lnSpc>
                <a:spcPts val="3200"/>
              </a:lnSpc>
              <a:buNone/>
              <a:defRPr/>
            </a:lvl1pPr>
          </a:lstStyle>
          <a:p>
            <a:pPr algn="l" rtl="0">
              <a:lnSpc>
                <a:spcPts val="3200"/>
              </a:lnSpc>
            </a:pPr>
            <a:r>
              <a:rPr lang="ko-KR" altLang="en-US"/>
              <a:t>클릭하여 마스터 부제목 스타일 편집</a:t>
            </a:r>
            <a:endParaRPr lang="ko-KR" dirty="0"/>
          </a:p>
        </p:txBody>
      </p:sp>
      <p:sp>
        <p:nvSpPr>
          <p:cNvPr id="7" name="직사각형 6" descr="Tag=AccentColor&#10;Flavor=Light&#10;Target=Fill">
            <a:extLst>
              <a:ext uri="{FF2B5EF4-FFF2-40B4-BE49-F238E27FC236}">
                <a16:creationId xmlns:a16="http://schemas.microsoft.com/office/drawing/2014/main" id="{F5FCF09E-0DE5-4155-9DC0-786737CF2E1B}"/>
              </a:ext>
            </a:extLst>
          </p:cNvPr>
          <p:cNvSpPr/>
          <p:nvPr userDrawn="1"/>
        </p:nvSpPr>
        <p:spPr>
          <a:xfrm rot="10800000">
            <a:off x="11496184" y="3255867"/>
            <a:ext cx="695816" cy="346249"/>
          </a:xfrm>
          <a:prstGeom prst="rect">
            <a:avLst/>
          </a:prstGeom>
          <a:solidFill>
            <a:schemeClr val="accent1">
              <a:alpha val="25000"/>
            </a:schemeClr>
          </a:solidFill>
          <a:ln w="25400" cap="flat">
            <a:noFill/>
            <a:prstDash val="solid"/>
            <a:round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0" tIns="0" rIns="0" bIns="0" numCol="1" spcCol="38100" rtlCol="0" anchor="ctr">
            <a:spAutoFit/>
          </a:bodyPr>
          <a:lstStyle/>
          <a:p>
            <a:pPr marL="0" marR="0" indent="0" algn="ctr" defTabSz="619125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ko-KR" altLang="en-US" sz="225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Helvetica Neue Medium"/>
              <a:ea typeface="Helvetica Neue Medium"/>
              <a:cs typeface="Helvetica Neue Medium"/>
              <a:sym typeface="Helvetica Neue Medium"/>
            </a:endParaRPr>
          </a:p>
        </p:txBody>
      </p:sp>
      <p:sp>
        <p:nvSpPr>
          <p:cNvPr id="10" name="그림 개체 틀 9">
            <a:extLst>
              <a:ext uri="{FF2B5EF4-FFF2-40B4-BE49-F238E27FC236}">
                <a16:creationId xmlns:a16="http://schemas.microsoft.com/office/drawing/2014/main" id="{5AD3536A-3915-4B2E-B85A-9B494EEFBCF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83096" y="0"/>
            <a:ext cx="5020056" cy="6848856"/>
          </a:xfrm>
          <a:solidFill>
            <a:schemeClr val="accent3"/>
          </a:solidFill>
        </p:spPr>
        <p:txBody>
          <a:bodyPr rtlCol="0"/>
          <a:lstStyle/>
          <a:p>
            <a:pPr rtl="0"/>
            <a:r>
              <a:rPr lang="ko-KR" altLang="en-US"/>
              <a:t>그림을 추가하려면 아이콘을 클릭하십시오</a:t>
            </a:r>
            <a:endParaRPr lang="ko-KR" dirty="0"/>
          </a:p>
        </p:txBody>
      </p:sp>
    </p:spTree>
    <p:extLst>
      <p:ext uri="{BB962C8B-B14F-4D97-AF65-F5344CB8AC3E}">
        <p14:creationId xmlns:p14="http://schemas.microsoft.com/office/powerpoint/2010/main" val="21352645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내용 2열">
    <p:bg>
      <p:bgPr>
        <a:solidFill>
          <a:schemeClr val="bg2">
            <a:alpha val="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그림 8">
            <a:extLst>
              <a:ext uri="{FF2B5EF4-FFF2-40B4-BE49-F238E27FC236}">
                <a16:creationId xmlns:a16="http://schemas.microsoft.com/office/drawing/2014/main" id="{4DFDE745-8E05-475F-BC08-E9B8B01E6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744200" y="0"/>
            <a:ext cx="1447800" cy="1535750"/>
          </a:xfrm>
          <a:prstGeom prst="rect">
            <a:avLst/>
          </a:prstGeom>
        </p:spPr>
      </p:pic>
      <p:sp>
        <p:nvSpPr>
          <p:cNvPr id="10" name="제목 1">
            <a:extLst>
              <a:ext uri="{FF2B5EF4-FFF2-40B4-BE49-F238E27FC236}">
                <a16:creationId xmlns:a16="http://schemas.microsoft.com/office/drawing/2014/main" id="{D4AB668B-5364-48F5-8E6A-67B8A330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559814"/>
            <a:ext cx="10348147" cy="753172"/>
          </a:xfrm>
        </p:spPr>
        <p:txBody>
          <a:bodyPr rtlCol="0" anchor="t">
            <a:normAutofit/>
          </a:bodyPr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>
              <a:lnSpc>
                <a:spcPct val="100000"/>
              </a:lnSpc>
            </a:pPr>
            <a:r>
              <a:rPr lang="ko-KR" altLang="en-US" spc="90" noProof="0">
                <a:solidFill>
                  <a:schemeClr val="tx2"/>
                </a:solidFill>
                <a:cs typeface="Posterama" panose="020B0504020200020000" pitchFamily="34" charset="0"/>
              </a:rPr>
              <a:t>마스터 제목 스타일 편집</a:t>
            </a:r>
          </a:p>
        </p:txBody>
      </p:sp>
      <p:pic>
        <p:nvPicPr>
          <p:cNvPr id="11" name="그림 10">
            <a:extLst>
              <a:ext uri="{FF2B5EF4-FFF2-40B4-BE49-F238E27FC236}">
                <a16:creationId xmlns:a16="http://schemas.microsoft.com/office/drawing/2014/main" id="{BDCD62CE-FD0C-47C1-94CE-C2F8B5AA82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0800000">
            <a:off x="-1" y="2719661"/>
            <a:ext cx="830249" cy="2548349"/>
          </a:xfrm>
          <a:prstGeom prst="rect">
            <a:avLst/>
          </a:prstGeom>
        </p:spPr>
      </p:pic>
      <p:sp>
        <p:nvSpPr>
          <p:cNvPr id="16" name="텍스트 개체 틀 15">
            <a:extLst>
              <a:ext uri="{FF2B5EF4-FFF2-40B4-BE49-F238E27FC236}">
                <a16:creationId xmlns:a16="http://schemas.microsoft.com/office/drawing/2014/main" id="{400F5829-71BC-4CC0-A88E-2D9B5D18E8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12289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9" name="텍스트 개체 틀 18">
            <a:extLst>
              <a:ext uri="{FF2B5EF4-FFF2-40B4-BE49-F238E27FC236}">
                <a16:creationId xmlns:a16="http://schemas.microsoft.com/office/drawing/2014/main" id="{FD2F63FE-D5D7-44B0-B72C-D45AA6EE129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612900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7" name="텍스트 개체 틀 15">
            <a:extLst>
              <a:ext uri="{FF2B5EF4-FFF2-40B4-BE49-F238E27FC236}">
                <a16:creationId xmlns:a16="http://schemas.microsoft.com/office/drawing/2014/main" id="{E0314D87-B4EE-460E-B18F-73BD139111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6352" y="1719628"/>
            <a:ext cx="4307865" cy="554038"/>
          </a:xfrm>
        </p:spPr>
        <p:txBody>
          <a:bodyPr rtlCol="0">
            <a:normAutofit/>
          </a:bodyPr>
          <a:lstStyle>
            <a:lvl1pPr marL="0" indent="0">
              <a:buNone/>
              <a:defRPr sz="1800" b="1">
                <a:solidFill>
                  <a:schemeClr val="accent4"/>
                </a:solidFill>
              </a:defRPr>
            </a:lvl1pPr>
          </a:lstStyle>
          <a:p>
            <a:pPr lvl="0" rtl="0"/>
            <a:r>
              <a:rPr lang="ko-KR" altLang="en-US" noProof="0"/>
              <a:t>부제목을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20" name="텍스트 개체 틀 18">
            <a:extLst>
              <a:ext uri="{FF2B5EF4-FFF2-40B4-BE49-F238E27FC236}">
                <a16:creationId xmlns:a16="http://schemas.microsoft.com/office/drawing/2014/main" id="{C6020A13-A1EE-4B0D-9E98-DEC8824C596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66839" y="2332651"/>
            <a:ext cx="4306888" cy="3529013"/>
          </a:xfrm>
        </p:spPr>
        <p:txBody>
          <a:bodyPr rtlCol="0">
            <a:normAutofit/>
          </a:bodyPr>
          <a:lstStyle>
            <a:lvl1pPr marL="214313" indent="-214313">
              <a:buFont typeface="Arial" panose="020B0604020202020204" pitchFamily="34" charset="0"/>
              <a:buChar char="•"/>
              <a:defRPr sz="135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ko-KR" altLang="en-US" noProof="0"/>
              <a:t>텍스트를 추가하려면 클릭하세요</a:t>
            </a:r>
            <a:r>
              <a:rPr lang="en-US" altLang="ko-KR" noProof="0"/>
              <a:t>.</a:t>
            </a:r>
          </a:p>
        </p:txBody>
      </p:sp>
      <p:sp>
        <p:nvSpPr>
          <p:cNvPr id="12" name="날짜 개체 틀 5">
            <a:extLst>
              <a:ext uri="{FF2B5EF4-FFF2-40B4-BE49-F238E27FC236}">
                <a16:creationId xmlns:a16="http://schemas.microsoft.com/office/drawing/2014/main" id="{DB65338A-C6F0-4F28-B7EA-064B872F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r>
              <a:rPr lang="en-US" altLang="ko-KR" noProof="0"/>
              <a:t>20XX</a:t>
            </a:r>
            <a:r>
              <a:rPr lang="ko-KR" altLang="en-US" noProof="0"/>
              <a:t>년</a:t>
            </a:r>
          </a:p>
        </p:txBody>
      </p:sp>
      <p:sp>
        <p:nvSpPr>
          <p:cNvPr id="13" name="바닥글 개체 틀 6">
            <a:extLst>
              <a:ext uri="{FF2B5EF4-FFF2-40B4-BE49-F238E27FC236}">
                <a16:creationId xmlns:a16="http://schemas.microsoft.com/office/drawing/2014/main" id="{5743896B-BFE2-4F6B-B431-CF4B29CD3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24602"/>
            <a:ext cx="41148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14" name="슬라이드 번호 개체 틀 7">
            <a:extLst>
              <a:ext uri="{FF2B5EF4-FFF2-40B4-BE49-F238E27FC236}">
                <a16:creationId xmlns:a16="http://schemas.microsoft.com/office/drawing/2014/main" id="{1F6558AB-F8E9-4605-A5ED-FE3F46A112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24602"/>
            <a:ext cx="2743200" cy="365125"/>
          </a:xfrm>
        </p:spPr>
        <p:txBody>
          <a:bodyPr rtlCol="0"/>
          <a:lstStyle>
            <a:lvl1pPr>
              <a:defRPr>
                <a:solidFill>
                  <a:schemeClr val="tx1">
                    <a:alpha val="60000"/>
                  </a:schemeClr>
                </a:solidFill>
              </a:defRPr>
            </a:lvl1pPr>
          </a:lstStyle>
          <a:p>
            <a:pPr rtl="0">
              <a:defRPr/>
            </a:pPr>
            <a:fld id="{73B850FF-6169-4056-8077-06FFA93A5366}" type="slidenum">
              <a:rPr lang="en-US" altLang="ko-KR" noProof="0" smtClean="0"/>
              <a:pPr>
                <a:defRPr/>
              </a:pPr>
              <a:t>‹#›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9086213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콘텐츠 3 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직선 연결선(S) 7">
            <a:extLst>
              <a:ext uri="{FF2B5EF4-FFF2-40B4-BE49-F238E27FC236}">
                <a16:creationId xmlns:a16="http://schemas.microsoft.com/office/drawing/2014/main" id="{DCC332FB-CD3F-4398-958A-CBE45129A1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723900"/>
            <a:ext cx="10591800" cy="0"/>
          </a:xfrm>
          <a:prstGeom prst="line">
            <a:avLst/>
          </a:prstGeom>
          <a:ln w="444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제목 9">
            <a:extLst>
              <a:ext uri="{FF2B5EF4-FFF2-40B4-BE49-F238E27FC236}">
                <a16:creationId xmlns:a16="http://schemas.microsoft.com/office/drawing/2014/main" id="{E566CA14-5018-43EE-BB8F-E12209B2C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14" name="텍스트 개체 틀 2">
            <a:extLst>
              <a:ext uri="{FF2B5EF4-FFF2-40B4-BE49-F238E27FC236}">
                <a16:creationId xmlns:a16="http://schemas.microsoft.com/office/drawing/2014/main" id="{1A76201F-C7C2-400C-BE9B-F185A832CC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0010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9" name="내용 개체 틀 10">
            <a:extLst>
              <a:ext uri="{FF2B5EF4-FFF2-40B4-BE49-F238E27FC236}">
                <a16:creationId xmlns:a16="http://schemas.microsoft.com/office/drawing/2014/main" id="{A742F7E8-0787-4D2C-B53F-B62C309ED6D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0010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7" name="텍스트 개체 틀 2">
            <a:extLst>
              <a:ext uri="{FF2B5EF4-FFF2-40B4-BE49-F238E27FC236}">
                <a16:creationId xmlns:a16="http://schemas.microsoft.com/office/drawing/2014/main" id="{ED178B9A-B987-49A0-B73F-70B855C4240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0092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5" name="내용 개체 틀 10">
            <a:extLst>
              <a:ext uri="{FF2B5EF4-FFF2-40B4-BE49-F238E27FC236}">
                <a16:creationId xmlns:a16="http://schemas.microsoft.com/office/drawing/2014/main" id="{407D5990-6E05-4ECC-B930-EA5CF0774CFB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440092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sp>
        <p:nvSpPr>
          <p:cNvPr id="18" name="텍스트 개체 틀 2">
            <a:extLst>
              <a:ext uri="{FF2B5EF4-FFF2-40B4-BE49-F238E27FC236}">
                <a16:creationId xmlns:a16="http://schemas.microsoft.com/office/drawing/2014/main" id="{C6A58550-98E5-4548-82F6-EE971733A79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001741" y="2005870"/>
            <a:ext cx="3390161" cy="526756"/>
          </a:xfrm>
          <a:prstGeom prst="rect">
            <a:avLst/>
          </a:prstGeom>
        </p:spPr>
        <p:txBody>
          <a:bodyPr rtlCol="0"/>
          <a:lstStyle>
            <a:lvl1pPr marL="0" indent="0">
              <a:buNone/>
              <a:defRPr b="1">
                <a:solidFill>
                  <a:schemeClr val="accent4"/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lvl="0" rtl="0"/>
            <a:r>
              <a:rPr lang="ko-KR" altLang="en-US" noProof="0"/>
              <a:t>여기에 부제목 삽입</a:t>
            </a:r>
          </a:p>
        </p:txBody>
      </p:sp>
      <p:sp>
        <p:nvSpPr>
          <p:cNvPr id="16" name="내용 개체 틀 10">
            <a:extLst>
              <a:ext uri="{FF2B5EF4-FFF2-40B4-BE49-F238E27FC236}">
                <a16:creationId xmlns:a16="http://schemas.microsoft.com/office/drawing/2014/main" id="{6B90AFA0-EDA3-4F21-A480-F56AA1D0BEB6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8001741" y="2552345"/>
            <a:ext cx="3390161" cy="3272810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lnSpc>
                <a:spcPct val="100000"/>
              </a:lnSpc>
              <a:defRPr sz="1349"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pPr rtl="0"/>
            <a:r>
              <a:rPr lang="ko-KR" altLang="en-US" noProof="0"/>
              <a:t>여기에 텍스트 삽입</a:t>
            </a:r>
          </a:p>
        </p:txBody>
      </p:sp>
      <p:cxnSp>
        <p:nvCxnSpPr>
          <p:cNvPr id="10" name="직선 연결선(S) 9">
            <a:extLst>
              <a:ext uri="{FF2B5EF4-FFF2-40B4-BE49-F238E27FC236}">
                <a16:creationId xmlns:a16="http://schemas.microsoft.com/office/drawing/2014/main" id="{9346E7C8-F905-4B13-8FD6-185A041840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>
            <a:off x="800101" y="6142781"/>
            <a:ext cx="105918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바닥글 개체 틀 7">
            <a:extLst>
              <a:ext uri="{FF2B5EF4-FFF2-40B4-BE49-F238E27FC236}">
                <a16:creationId xmlns:a16="http://schemas.microsoft.com/office/drawing/2014/main" id="{A0E3EE3A-87F3-4F60-90D8-938E4BBC2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프레젠테이션 제목</a:t>
            </a:r>
          </a:p>
        </p:txBody>
      </p:sp>
      <p:sp>
        <p:nvSpPr>
          <p:cNvPr id="12" name="날짜 개체 틀 6">
            <a:extLst>
              <a:ext uri="{FF2B5EF4-FFF2-40B4-BE49-F238E27FC236}">
                <a16:creationId xmlns:a16="http://schemas.microsoft.com/office/drawing/2014/main" id="{F1449B0C-8214-4186-9666-E63CCA0909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13" name="슬라이드 번호 개체 틀 8">
            <a:extLst>
              <a:ext uri="{FF2B5EF4-FFF2-40B4-BE49-F238E27FC236}">
                <a16:creationId xmlns:a16="http://schemas.microsoft.com/office/drawing/2014/main" id="{F5DDBFC0-CC80-4B03-B5F5-3C57166DCA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rtlCol="0"/>
          <a:lstStyle>
            <a:lvl1pPr>
              <a:defRPr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E30AF5A0-43BB-4336-8627-9123B9144D80}" type="slidenum">
              <a:rPr lang="en-US" altLang="ko-KR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340280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6928682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US" altLang="ko" smtClean="0"/>
              <a:pPr/>
              <a:t>‹#›</a:t>
            </a:fld>
            <a:endParaRPr lang="ko" altLang="en-US"/>
          </a:p>
        </p:txBody>
      </p:sp>
    </p:spTree>
    <p:extLst>
      <p:ext uri="{BB962C8B-B14F-4D97-AF65-F5344CB8AC3E}">
        <p14:creationId xmlns:p14="http://schemas.microsoft.com/office/powerpoint/2010/main" val="274433673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64910" y="744491"/>
            <a:ext cx="6986599" cy="1098762"/>
          </a:xfrm>
        </p:spPr>
        <p:txBody>
          <a:bodyPr lIns="0" tIns="0" rIns="0" bIns="0"/>
          <a:lstStyle>
            <a:lvl1pPr>
              <a:defRPr sz="7139" b="1" i="0">
                <a:solidFill>
                  <a:srgbClr val="6B3267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3/12/2024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27112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직사각형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ko-KR" altLang="en-US" noProof="0">
              <a:solidFill>
                <a:schemeClr val="tx1">
                  <a:lumMod val="65000"/>
                  <a:lumOff val="35000"/>
                </a:schemeClr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ko-KR" altLang="en-US" noProof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ko-KR" altLang="en-US" noProof="0"/>
              <a:t>마스터 텍스트 스타일을 편집하려면 클릭하세요</a:t>
            </a:r>
            <a:r>
              <a:rPr lang="en-US" altLang="ko-KR" noProof="0"/>
              <a:t>.</a:t>
            </a:r>
          </a:p>
          <a:p>
            <a:pPr lvl="1" rtl="0"/>
            <a:r>
              <a:rPr lang="ko-KR" altLang="en-US" noProof="0"/>
              <a:t>둘째 수준</a:t>
            </a:r>
          </a:p>
          <a:p>
            <a:pPr lvl="2" rtl="0"/>
            <a:r>
              <a:rPr lang="ko-KR" altLang="en-US" noProof="0"/>
              <a:t>셋째 수준</a:t>
            </a:r>
          </a:p>
          <a:p>
            <a:pPr lvl="3" rtl="0"/>
            <a:r>
              <a:rPr lang="ko-KR" altLang="en-US" noProof="0"/>
              <a:t>넷째 수준</a:t>
            </a:r>
          </a:p>
          <a:p>
            <a:pPr lvl="4" rtl="0"/>
            <a:r>
              <a:rPr lang="ko-KR" altLang="en-US" noProof="0"/>
              <a:t>다섯째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en-US" altLang="ko-KR"/>
              <a:t>20XX</a:t>
            </a:r>
            <a:r>
              <a:rPr lang="ko-KR" altLang="en-US"/>
              <a:t>년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r>
              <a:rPr lang="ko-KR" altLang="en-US"/>
              <a:t>샘플 바닥글 텍스트</a:t>
            </a:r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맑은 고딕" panose="020B0503020000020004" pitchFamily="50" charset="-127"/>
                <a:ea typeface="맑은 고딕" panose="020B0503020000020004" pitchFamily="50" charset="-127"/>
              </a:defRPr>
            </a:lvl1pPr>
          </a:lstStyle>
          <a:p>
            <a:fld id="{73B850FF-6169-4056-8077-06FFA93A5366}" type="slidenum">
              <a:rPr lang="en-US" altLang="ko-KR" smtClean="0"/>
              <a:pPr/>
              <a:t>‹#›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14" name="그림 13" descr="앉아 있는 사람을 담은 그림&#10;&#10;자동 생성된 설명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26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087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46" r:id="rId4"/>
    <p:sldLayoutId id="2147483734" r:id="rId5"/>
    <p:sldLayoutId id="2147483752" r:id="rId6"/>
    <p:sldLayoutId id="2147483737" r:id="rId7"/>
    <p:sldLayoutId id="2147483750" r:id="rId8"/>
    <p:sldLayoutId id="2147483745" r:id="rId9"/>
    <p:sldLayoutId id="2147483751" r:id="rId10"/>
    <p:sldLayoutId id="2147483733" r:id="rId11"/>
    <p:sldLayoutId id="2147483744" r:id="rId12"/>
    <p:sldLayoutId id="2147483736" r:id="rId13"/>
    <p:sldLayoutId id="2147483739" r:id="rId14"/>
    <p:sldLayoutId id="2147483740" r:id="rId15"/>
    <p:sldLayoutId id="2147483741" r:id="rId16"/>
    <p:sldLayoutId id="2147483753" r:id="rId17"/>
    <p:sldLayoutId id="2147483754" r:id="rId18"/>
    <p:sldLayoutId id="2147483755" r:id="rId19"/>
    <p:sldLayoutId id="2147483756" r:id="rId20"/>
    <p:sldLayoutId id="2147483758" r:id="rId21"/>
    <p:sldLayoutId id="2147483759" r:id="rId22"/>
    <p:sldLayoutId id="2147483761" r:id="rId23"/>
    <p:sldLayoutId id="2147483762" r:id="rId24"/>
  </p:sldLayoutIdLst>
  <p:hf hdr="0"/>
  <p:txStyles>
    <p:titleStyle>
      <a:lvl1pPr algn="l" defTabSz="914400" rtl="0" eaLnBrk="1" latinLnBrk="1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1pPr>
      <a:lvl2pPr marL="6858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2pPr>
      <a:lvl3pPr marL="11430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3pPr>
      <a:lvl4pPr marL="16002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4pPr>
      <a:lvl5pPr marL="2057400" indent="-228600" algn="l" defTabSz="914400" rtl="0" eaLnBrk="1" latinLnBrk="1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맑은 고딕" panose="020B0503020000020004" pitchFamily="50" charset="-127"/>
          <a:ea typeface="맑은 고딕" panose="020B0503020000020004" pitchFamily="50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1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3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Relationship Id="rId4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hyperlink" Target="https://www.youtube.com/watch?v=ohcE3tw-CZw" TargetMode="External"/><Relationship Id="rId1" Type="http://schemas.openxmlformats.org/officeDocument/2006/relationships/slideLayout" Target="../slideLayouts/slideLayout20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20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2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kehopelast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42.jpeg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odsk@opendoors.or.k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hyperlink" Target="https://pf.kakao.com/_xhYVKb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50DDE03-5881-4143-92C0-900FD2200E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/>
          <a:lstStyle/>
          <a:p>
            <a:pPr algn="r"/>
            <a:r>
              <a:rPr lang="en-US" altLang="ko-KR" sz="4400" b="1" dirty="0"/>
              <a:t>Prayer</a:t>
            </a:r>
            <a:r>
              <a:rPr lang="ko-KR" altLang="en-US" sz="4400" b="1" dirty="0"/>
              <a:t> </a:t>
            </a:r>
            <a:r>
              <a:rPr lang="en-US" altLang="ko-KR" sz="4400" b="1" dirty="0"/>
              <a:t>Meeting </a:t>
            </a:r>
            <a:br>
              <a:rPr lang="en-US" altLang="ko-KR" sz="4400" b="1" dirty="0"/>
            </a:br>
            <a:r>
              <a:rPr lang="en-US" altLang="ko-KR" sz="4400" b="1" dirty="0"/>
              <a:t>for Persecuted Church Worldwide</a:t>
            </a:r>
            <a:br>
              <a:rPr lang="en-US" altLang="ko-KR" sz="4400" b="1" dirty="0"/>
            </a:b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박해받는</a:t>
            </a:r>
            <a:r>
              <a:rPr lang="ko-KR" altLang="en-US" sz="2400" b="1" spc="100" dirty="0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 교회를 위한 </a:t>
            </a:r>
            <a:r>
              <a:rPr lang="ko-KR" altLang="en-US" sz="2400" b="1" spc="100" dirty="0" err="1">
                <a:effectLst>
                  <a:reflection blurRad="6350" stA="60000" endA="900" endPos="58000" dir="5400000" sy="-100000" algn="bl" rotWithShape="0"/>
                </a:effectLst>
                <a:latin typeface="Gulim" pitchFamily="34" charset="-127"/>
                <a:ea typeface="Gulim" pitchFamily="34" charset="-127"/>
              </a:rPr>
              <a:t>화요기도모임</a:t>
            </a:r>
            <a:endParaRPr lang="en-US" altLang="ko-KR" sz="2800" spc="100" dirty="0">
              <a:effectLst>
                <a:reflection blurRad="6350" stA="60000" endA="900" endPos="58000" dir="5400000" sy="-100000" algn="bl" rotWithShape="0"/>
              </a:effectLst>
              <a:latin typeface="Gulim" pitchFamily="34" charset="-127"/>
              <a:ea typeface="Gulim" pitchFamily="34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16726D00-6671-49B9-B158-E8FE9A3057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796286"/>
            <a:ext cx="5257799" cy="918713"/>
          </a:xfrm>
        </p:spPr>
        <p:txBody>
          <a:bodyPr rtlCol="0">
            <a:normAutofit/>
          </a:bodyPr>
          <a:lstStyle/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altLang="ko-KR" sz="1800" dirty="0">
                <a:solidFill>
                  <a:schemeClr val="tx1"/>
                </a:solidFill>
              </a:rPr>
              <a:t>2024</a:t>
            </a:r>
            <a:r>
              <a:rPr lang="ko-KR" altLang="en-US" sz="1800" dirty="0">
                <a:solidFill>
                  <a:schemeClr val="tx1"/>
                </a:solidFill>
              </a:rPr>
              <a:t>년 </a:t>
            </a:r>
            <a:r>
              <a:rPr lang="en-US" altLang="ko-KR" sz="1800" dirty="0">
                <a:solidFill>
                  <a:schemeClr val="tx1"/>
                </a:solidFill>
              </a:rPr>
              <a:t>3</a:t>
            </a:r>
            <a:r>
              <a:rPr lang="ko-KR" altLang="en-US" sz="1800" dirty="0">
                <a:solidFill>
                  <a:schemeClr val="tx1"/>
                </a:solidFill>
              </a:rPr>
              <a:t>월 </a:t>
            </a:r>
            <a:r>
              <a:rPr lang="en-US" altLang="ko-KR" sz="1800" dirty="0">
                <a:solidFill>
                  <a:schemeClr val="tx1"/>
                </a:solidFill>
              </a:rPr>
              <a:t>5</a:t>
            </a:r>
            <a:r>
              <a:rPr lang="ko-KR" altLang="en-US" sz="1800" dirty="0">
                <a:solidFill>
                  <a:schemeClr val="tx1"/>
                </a:solidFill>
              </a:rPr>
              <a:t>일</a:t>
            </a:r>
            <a:r>
              <a:rPr lang="en-US" altLang="ko-KR" sz="1800" dirty="0">
                <a:solidFill>
                  <a:schemeClr val="tx1"/>
                </a:solidFill>
              </a:rPr>
              <a:t>(</a:t>
            </a:r>
            <a:r>
              <a:rPr lang="ko-KR" altLang="en-US" sz="1800" dirty="0">
                <a:solidFill>
                  <a:schemeClr val="tx1"/>
                </a:solidFill>
              </a:rPr>
              <a:t>화</a:t>
            </a:r>
            <a:r>
              <a:rPr lang="en-US" altLang="ko-KR" sz="1800" dirty="0">
                <a:solidFill>
                  <a:schemeClr val="tx1"/>
                </a:solidFill>
              </a:rPr>
              <a:t>) pm7:30-9:00/Zoom </a:t>
            </a:r>
          </a:p>
          <a:p>
            <a:pPr marL="285750" indent="-285750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ko-KR" altLang="en-US" sz="1800" dirty="0">
                <a:solidFill>
                  <a:schemeClr val="tx1"/>
                </a:solidFill>
              </a:rPr>
              <a:t>회의 </a:t>
            </a:r>
            <a:r>
              <a:rPr lang="en-US" altLang="ko-KR" sz="1800" dirty="0">
                <a:solidFill>
                  <a:schemeClr val="tx1"/>
                </a:solidFill>
              </a:rPr>
              <a:t>ID 4286956103</a:t>
            </a:r>
            <a:endParaRPr lang="ko-KR" altLang="en-US" sz="1800" dirty="0">
              <a:solidFill>
                <a:schemeClr val="tx1"/>
              </a:solidFill>
            </a:endParaRPr>
          </a:p>
        </p:txBody>
      </p:sp>
      <p:pic>
        <p:nvPicPr>
          <p:cNvPr id="6" name="그림 개체 틀 5" descr="꽃을 상자에 담는 사람">
            <a:extLst>
              <a:ext uri="{FF2B5EF4-FFF2-40B4-BE49-F238E27FC236}">
                <a16:creationId xmlns:a16="http://schemas.microsoft.com/office/drawing/2014/main" id="{49C250E6-60C6-4D98-8C94-8D2F836D8F2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13232" y="740664"/>
            <a:ext cx="4745736" cy="5394960"/>
          </a:xfrm>
        </p:spPr>
      </p:pic>
    </p:spTree>
    <p:extLst>
      <p:ext uri="{BB962C8B-B14F-4D97-AF65-F5344CB8AC3E}">
        <p14:creationId xmlns:p14="http://schemas.microsoft.com/office/powerpoint/2010/main" val="7322932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95BB7C9-365A-47FF-90E1-6016251BBD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990599"/>
            <a:ext cx="4953000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순서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86DD3DD-072F-4103-B534-27A7CD671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352800"/>
            <a:ext cx="4953000" cy="2514600"/>
          </a:xfrm>
        </p:spPr>
        <p:txBody>
          <a:bodyPr rtlCol="0">
            <a:normAutofit fontScale="92500"/>
          </a:bodyPr>
          <a:lstStyle/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ko-KR" sz="2200" dirty="0"/>
              <a:t>찬양 </a:t>
            </a:r>
            <a:r>
              <a:rPr lang="en-US" altLang="ko-KR" sz="2200" dirty="0"/>
              <a:t>5’</a:t>
            </a:r>
            <a:r>
              <a:rPr lang="ko-KR" altLang="ko-KR" sz="2200" dirty="0"/>
              <a:t> </a:t>
            </a:r>
            <a:endParaRPr lang="en-US" altLang="ko-KR" sz="2200" dirty="0"/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>
                <a:solidFill>
                  <a:schemeClr val="tx1"/>
                </a:solidFill>
              </a:rPr>
              <a:t>2024 WWL </a:t>
            </a:r>
            <a:r>
              <a:rPr lang="ko-KR" altLang="en-US" sz="2200" dirty="0"/>
              <a:t>특별영상</a:t>
            </a:r>
            <a:r>
              <a:rPr lang="en-US" altLang="ko-KR" sz="2200" dirty="0"/>
              <a:t>(3‘) </a:t>
            </a:r>
            <a:endParaRPr lang="en-US" altLang="ko-KR" sz="2200" dirty="0">
              <a:solidFill>
                <a:schemeClr val="tx1"/>
              </a:solidFill>
            </a:endParaRP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en-US" altLang="ko-KR" sz="2200" dirty="0"/>
              <a:t>OPENDOORS CORE VALUE(5’)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기도제목 </a:t>
            </a:r>
            <a:r>
              <a:rPr lang="ko-KR" altLang="ko-KR" sz="2200" dirty="0"/>
              <a:t>나눔 </a:t>
            </a:r>
            <a:r>
              <a:rPr lang="en-US" altLang="ko-KR" sz="2200" dirty="0"/>
              <a:t>15’</a:t>
            </a:r>
          </a:p>
          <a:p>
            <a:pPr marL="257175" indent="-257175">
              <a:buFont typeface="Arial" panose="020B0604020202020204" pitchFamily="34" charset="0"/>
              <a:buChar char="•"/>
            </a:pPr>
            <a:r>
              <a:rPr lang="ko-KR" altLang="en-US" sz="2200" dirty="0"/>
              <a:t>오픈도어 기도용사들을</a:t>
            </a:r>
            <a:r>
              <a:rPr lang="ko-KR" altLang="ko-KR" sz="2200" dirty="0"/>
              <a:t> 위한 기도</a:t>
            </a:r>
            <a:r>
              <a:rPr lang="en-US" altLang="ko-KR" sz="2200" dirty="0"/>
              <a:t>(30’)</a:t>
            </a:r>
            <a:endParaRPr lang="ko-KR" altLang="en-US" sz="2200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7" name="그림 개체 틀 6" descr="표지판을 들고 있는 손">
            <a:extLst>
              <a:ext uri="{FF2B5EF4-FFF2-40B4-BE49-F238E27FC236}">
                <a16:creationId xmlns:a16="http://schemas.microsoft.com/office/drawing/2014/main" id="{FBA8EE09-C66B-4072-B4E9-9DEE8394E20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813816"/>
            <a:ext cx="4617720" cy="2551176"/>
          </a:xfrm>
        </p:spPr>
      </p:pic>
      <p:pic>
        <p:nvPicPr>
          <p:cNvPr id="9" name="그림 개체 틀 8" descr="앞치마를 두르고 카메라를 향해 웃는 사람">
            <a:extLst>
              <a:ext uri="{FF2B5EF4-FFF2-40B4-BE49-F238E27FC236}">
                <a16:creationId xmlns:a16="http://schemas.microsoft.com/office/drawing/2014/main" id="{0D6D0E59-E139-4D64-A9D8-5CA5C961F9E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4848" y="3465576"/>
            <a:ext cx="4617720" cy="2551176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88686C7-C736-4CA1-84E6-AAAD3ABFE9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2A2CC8-5849-451C-81F5-731A40CD3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C2688BC-7E88-411A-A72F-BA96A981DF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/>
              <a:t>2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05158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7BB4790-9373-45EB-B7D9-55C919806E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93192"/>
            <a:ext cx="4524956" cy="2130552"/>
          </a:xfrm>
        </p:spPr>
        <p:txBody>
          <a:bodyPr rtlCol="0"/>
          <a:lstStyle/>
          <a:p>
            <a:pPr rtl="0"/>
            <a:r>
              <a:rPr lang="ko-KR" altLang="en-US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시편</a:t>
            </a:r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13:1~3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B1D0CE80-526E-48B1-B2DA-C85E67C0F8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27297"/>
            <a:ext cx="4524664" cy="3412969"/>
          </a:xfrm>
        </p:spPr>
        <p:txBody>
          <a:bodyPr rtlCol="0" anchor="t" anchorCtr="0">
            <a:noAutofit/>
          </a:bodyPr>
          <a:lstStyle/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1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여호와여 어느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때까지니이까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나를 영원히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잊으시나이까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 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주의 얼굴을 나에게서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숨기시겠나이까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나의 영혼이 번민하고 종일토록 마음에 근심하기를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 원수가 나를 치며 자랑하기를 어느 때까지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하리이까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?</a:t>
            </a:r>
          </a:p>
          <a:p>
            <a:pPr rtl="0"/>
            <a:r>
              <a:rPr lang="en-US" altLang="ko-KR" sz="8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여호와 내 하나님이여 나를 생각하사 응답하시고 나의 눈을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밝히소서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두렵건데</a:t>
            </a:r>
            <a:r>
              <a:rPr lang="ko-KR" altLang="en-US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 내가 사망의 잠을 잘까 </a:t>
            </a:r>
            <a:r>
              <a:rPr lang="ko-KR" altLang="en-US" sz="1200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하오며</a:t>
            </a:r>
            <a:r>
              <a:rPr lang="en-US" altLang="ko-KR" sz="1200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...</a:t>
            </a:r>
            <a:endParaRPr lang="en-US" altLang="ko-KR" sz="1100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rtl="0"/>
            <a:r>
              <a:rPr lang="en-US" altLang="ko-KR" sz="1400" dirty="0"/>
              <a:t>How long, O Lord? Will you forger me forever? How long will you hide your face from me?</a:t>
            </a:r>
          </a:p>
        </p:txBody>
      </p:sp>
      <p:pic>
        <p:nvPicPr>
          <p:cNvPr id="11" name="그림 개체 틀 10" descr="표지판을 들고 있는 손">
            <a:extLst>
              <a:ext uri="{FF2B5EF4-FFF2-40B4-BE49-F238E27FC236}">
                <a16:creationId xmlns:a16="http://schemas.microsoft.com/office/drawing/2014/main" id="{D2E14100-F835-4C99-9055-0F12058286D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740664"/>
            <a:ext cx="2798762" cy="2606040"/>
          </a:xfrm>
        </p:spPr>
      </p:pic>
      <p:pic>
        <p:nvPicPr>
          <p:cNvPr id="13" name="그림 개체 틀 12" descr="꽃을 자르는 사람">
            <a:extLst>
              <a:ext uri="{FF2B5EF4-FFF2-40B4-BE49-F238E27FC236}">
                <a16:creationId xmlns:a16="http://schemas.microsoft.com/office/drawing/2014/main" id="{A733BA33-AE5B-45E8-B9BD-9163D1AF1A8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78824" y="740664"/>
            <a:ext cx="2798762" cy="2606040"/>
          </a:xfrm>
        </p:spPr>
      </p:pic>
      <p:pic>
        <p:nvPicPr>
          <p:cNvPr id="15" name="그림 개체 틀 14" descr="꽃다발">
            <a:extLst>
              <a:ext uri="{FF2B5EF4-FFF2-40B4-BE49-F238E27FC236}">
                <a16:creationId xmlns:a16="http://schemas.microsoft.com/office/drawing/2014/main" id="{97330ACA-B8F2-4749-A572-895C6975B433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879592" y="3529584"/>
            <a:ext cx="2798762" cy="2606040"/>
          </a:xfrm>
        </p:spPr>
      </p:pic>
      <p:pic>
        <p:nvPicPr>
          <p:cNvPr id="17" name="그림 개체 틀 16" descr="앞치마를 두르고 카메라를 향해 웃는 사람">
            <a:extLst>
              <a:ext uri="{FF2B5EF4-FFF2-40B4-BE49-F238E27FC236}">
                <a16:creationId xmlns:a16="http://schemas.microsoft.com/office/drawing/2014/main" id="{CE0F719B-40D6-4669-945A-BF20CF680BCD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69680" y="3529584"/>
            <a:ext cx="2798762" cy="2606040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4A6B911-85AC-4D51-9274-A9F47BD4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B47D7BA-5863-41A3-B873-B1DB20B8F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2CB87F6-DDB9-4203-B293-91A0DBC6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3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9003560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제목 24">
            <a:extLst>
              <a:ext uri="{FF2B5EF4-FFF2-40B4-BE49-F238E27FC236}">
                <a16:creationId xmlns:a16="http://schemas.microsoft.com/office/drawing/2014/main" id="{53401F44-74D7-4B28-92EE-E4B15C74D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5573" y="1200732"/>
            <a:ext cx="3548429" cy="612903"/>
          </a:xfrm>
        </p:spPr>
        <p:txBody>
          <a:bodyPr vert="horz" lIns="68544" tIns="34272" rIns="68544" bIns="34272" rtlCol="0" anchor="b" anchorCtr="0">
            <a:normAutofit/>
          </a:bodyPr>
          <a:lstStyle/>
          <a:p>
            <a:pPr latinLnBrk="0">
              <a:lnSpc>
                <a:spcPct val="90000"/>
              </a:lnSpc>
            </a:pPr>
            <a:r>
              <a:rPr lang="en-US" altLang="ko-KR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OPEN DOORS CORE VALUE/</a:t>
            </a:r>
            <a:r>
              <a:rPr lang="ko-KR" altLang="en-US" sz="1499" dirty="0">
                <a:solidFill>
                  <a:schemeClr val="tx1">
                    <a:alpha val="75000"/>
                  </a:schemeClr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핵심가치</a:t>
            </a:r>
            <a:endParaRPr lang="en-US" altLang="ko-KR" sz="1499" dirty="0">
              <a:solidFill>
                <a:schemeClr val="tx1">
                  <a:alpha val="75000"/>
                </a:schemeClr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그림 개체 틀 11">
            <a:extLst>
              <a:ext uri="{FF2B5EF4-FFF2-40B4-BE49-F238E27FC236}">
                <a16:creationId xmlns:a16="http://schemas.microsoft.com/office/drawing/2014/main" id="{A8403F14-8761-4309-9481-294D1CB6A7B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/>
          <a:stretch/>
        </p:blipFill>
        <p:spPr>
          <a:xfrm>
            <a:off x="1868001" y="1236161"/>
            <a:ext cx="4387250" cy="4427966"/>
          </a:xfrm>
          <a:prstGeom prst="rect">
            <a:avLst/>
          </a:prstGeom>
          <a:noFill/>
        </p:spPr>
      </p:pic>
      <p:sp>
        <p:nvSpPr>
          <p:cNvPr id="32" name="Footer Placeholder 5">
            <a:extLst>
              <a:ext uri="{FF2B5EF4-FFF2-40B4-BE49-F238E27FC236}">
                <a16:creationId xmlns:a16="http://schemas.microsoft.com/office/drawing/2014/main" id="{89D3F019-984C-AE66-5596-F3E5A9544B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153948" y="2290870"/>
            <a:ext cx="3085296" cy="342811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r>
              <a:rPr lang="ko-KR"/>
              <a:t>샘플 바닥글 텍스트</a:t>
            </a:r>
          </a:p>
        </p:txBody>
      </p:sp>
      <p:sp>
        <p:nvSpPr>
          <p:cNvPr id="7" name="텍스트 개체 틀 6">
            <a:extLst>
              <a:ext uri="{FF2B5EF4-FFF2-40B4-BE49-F238E27FC236}">
                <a16:creationId xmlns:a16="http://schemas.microsoft.com/office/drawing/2014/main" id="{1197CAAD-0FF9-406B-BB56-000079790FC1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725293" y="2035252"/>
            <a:ext cx="3548429" cy="3289922"/>
          </a:xfrm>
        </p:spPr>
        <p:txBody>
          <a:bodyPr vert="horz" lIns="68544" tIns="34272" rIns="68544" bIns="34272" rtlCol="0">
            <a:normAutofit fontScale="92500" lnSpcReduction="10000"/>
          </a:bodyPr>
          <a:lstStyle/>
          <a:p>
            <a:pPr marL="0" indent="0" latinLnBrk="0">
              <a:lnSpc>
                <a:spcPct val="160000"/>
              </a:lnSpc>
            </a:pP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1.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그리스도의 몸의 지체이다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part of the Body of Christ.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2.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박해 받는 교회를 섬긴다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Persecuted Church driven.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3.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성경의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the Bible. 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4.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기도의 사람이다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 	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people of prayer.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5.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믿음으로 살며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	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live and work by faith.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6.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예수 그리스도와 그의 지상명령에 헌신한다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devoted to Jesus Christ and His commission.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7. </a:t>
            </a:r>
            <a:r>
              <a:rPr lang="ko-KR" altLang="en-US" sz="1050" b="1" dirty="0">
                <a:solidFill>
                  <a:schemeClr val="tx1">
                    <a:alpha val="85000"/>
                  </a:schemeClr>
                </a:solidFill>
              </a:rPr>
              <a:t>우리는 오직 하나님의 영광을 위해 사역한다</a:t>
            </a: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.</a:t>
            </a:r>
            <a:b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</a:br>
            <a:r>
              <a:rPr lang="en-US" altLang="ko-KR" sz="1050" b="1" dirty="0">
                <a:solidFill>
                  <a:schemeClr val="tx1">
                    <a:alpha val="85000"/>
                  </a:schemeClr>
                </a:solidFill>
              </a:rPr>
              <a:t>    We are motivated solely for the glory of God.</a:t>
            </a:r>
          </a:p>
        </p:txBody>
      </p:sp>
      <p:sp>
        <p:nvSpPr>
          <p:cNvPr id="34" name="Slide Number Placeholder 6">
            <a:extLst>
              <a:ext uri="{FF2B5EF4-FFF2-40B4-BE49-F238E27FC236}">
                <a16:creationId xmlns:a16="http://schemas.microsoft.com/office/drawing/2014/main" id="{059CB489-F2D3-C5F5-51EE-BF6546B679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73721" y="5664127"/>
            <a:ext cx="329099" cy="33595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C01389E6-C847-4AD0-B56D-D205B2EAB1EE}" type="slidenum">
              <a:rPr lang="en-US" altLang="ko-KR" smtClean="0"/>
              <a:pPr>
                <a:spcAft>
                  <a:spcPts val="450"/>
                </a:spcAft>
              </a:pPr>
              <a:t>4</a:t>
            </a:fld>
            <a:endParaRPr lang="ko-KR"/>
          </a:p>
        </p:txBody>
      </p:sp>
    </p:spTree>
    <p:extLst>
      <p:ext uri="{BB962C8B-B14F-4D97-AF65-F5344CB8AC3E}">
        <p14:creationId xmlns:p14="http://schemas.microsoft.com/office/powerpoint/2010/main" val="13211383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텍스트 개체 틀 1">
            <a:extLst>
              <a:ext uri="{FF2B5EF4-FFF2-40B4-BE49-F238E27FC236}">
                <a16:creationId xmlns:a16="http://schemas.microsoft.com/office/drawing/2014/main" id="{C2A91DA0-F2E6-11B8-6B21-88249AFF8B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167418" y="2447031"/>
            <a:ext cx="3874374" cy="3067078"/>
          </a:xfrm>
        </p:spPr>
        <p:txBody>
          <a:bodyPr/>
          <a:lstStyle/>
          <a:p>
            <a:pPr marL="0" indent="0">
              <a:buNone/>
            </a:pPr>
            <a:endParaRPr lang="en-US" altLang="ko-KR" sz="16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위험을 기꺼이 감당하는 조직이다</a:t>
            </a:r>
            <a:r>
              <a:rPr lang="en-US" altLang="ko-KR" sz="1600" dirty="0">
                <a:solidFill>
                  <a:schemeClr val="tx1"/>
                </a:solidFill>
              </a:rPr>
              <a:t>.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are an organization that takes RISKS. </a:t>
            </a:r>
          </a:p>
          <a:p>
            <a:pPr marL="0" indent="0">
              <a:buNone/>
            </a:pPr>
            <a:endParaRPr lang="en-US" altLang="ko-KR" sz="12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ko-KR" altLang="en-US" sz="1600" dirty="0">
                <a:solidFill>
                  <a:schemeClr val="tx1"/>
                </a:solidFill>
              </a:rPr>
              <a:t>우리는 우리의 삶과 사역에 있어서 하나님만 전적으로 의지한다</a:t>
            </a:r>
            <a:r>
              <a:rPr lang="en-US" altLang="ko-KR" sz="1600" dirty="0">
                <a:solidFill>
                  <a:schemeClr val="tx1"/>
                </a:solidFill>
              </a:rPr>
              <a:t>. </a:t>
            </a:r>
          </a:p>
          <a:p>
            <a:pPr marL="0" indent="0">
              <a:buNone/>
            </a:pPr>
            <a:r>
              <a:rPr lang="en-US" altLang="ko-KR" sz="1200" dirty="0">
                <a:solidFill>
                  <a:schemeClr val="tx1"/>
                </a:solidFill>
              </a:rPr>
              <a:t>We live and work in total dependency on God. </a:t>
            </a:r>
            <a:endParaRPr lang="ko-KR" altLang="en-US" sz="1200" dirty="0">
              <a:solidFill>
                <a:schemeClr val="tx1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9C1DFC03-68C3-E6D8-A319-640E1F54201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907102" y="1062876"/>
            <a:ext cx="8134690" cy="843562"/>
          </a:xfrm>
        </p:spPr>
        <p:txBody>
          <a:bodyPr>
            <a:noAutofit/>
          </a:bodyPr>
          <a:lstStyle/>
          <a:p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3.5. </a:t>
            </a:r>
            <a:r>
              <a:rPr lang="ko-KR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우리는 믿음으로 살며 사역한다</a:t>
            </a: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	</a:t>
            </a:r>
            <a:b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ko-KR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We live and work by faith.</a:t>
            </a:r>
            <a:endParaRPr lang="ko-KR" altLang="en-US" sz="2400" dirty="0"/>
          </a:p>
        </p:txBody>
      </p:sp>
      <p:pic>
        <p:nvPicPr>
          <p:cNvPr id="5" name="그림 4" descr="텍스트, 사람, 남자이(가) 표시된 사진&#10;&#10;자동 생성된 설명">
            <a:extLst>
              <a:ext uri="{FF2B5EF4-FFF2-40B4-BE49-F238E27FC236}">
                <a16:creationId xmlns:a16="http://schemas.microsoft.com/office/drawing/2014/main" id="{A9B16D22-878B-E5C5-0B6B-407260891C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109" y="2367248"/>
            <a:ext cx="6132946" cy="4265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532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9AC834D5-8B1A-90FC-2087-69066E0EA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A7E58E3D-ECD3-3934-5A8E-0BD1D11A152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46312" y="271"/>
            <a:ext cx="9698987" cy="6857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33761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제목 9">
            <a:extLst>
              <a:ext uri="{FF2B5EF4-FFF2-40B4-BE49-F238E27FC236}">
                <a16:creationId xmlns:a16="http://schemas.microsoft.com/office/drawing/2014/main" id="{1BE1BE39-76D0-6314-7802-0C1B9395FB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0088" y="909638"/>
            <a:ext cx="10691813" cy="810192"/>
          </a:xfrm>
        </p:spPr>
        <p:txBody>
          <a:bodyPr anchor="ctr">
            <a:normAutofit/>
          </a:bodyPr>
          <a:lstStyle/>
          <a:p>
            <a:r>
              <a:rPr lang="en-US" altLang="ko-KR" dirty="0"/>
              <a:t>WWL </a:t>
            </a:r>
            <a:r>
              <a:rPr lang="ko-KR" altLang="en-US" dirty="0"/>
              <a:t>관련 자료</a:t>
            </a:r>
          </a:p>
        </p:txBody>
      </p:sp>
      <p:sp>
        <p:nvSpPr>
          <p:cNvPr id="11" name="텍스트 개체 틀 10">
            <a:extLst>
              <a:ext uri="{FF2B5EF4-FFF2-40B4-BE49-F238E27FC236}">
                <a16:creationId xmlns:a16="http://schemas.microsoft.com/office/drawing/2014/main" id="{A2CC08BD-5096-D6DA-5F37-E8C0369E5E8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0101" y="2005870"/>
            <a:ext cx="3390161" cy="526756"/>
          </a:xfrm>
        </p:spPr>
        <p:txBody>
          <a:bodyPr>
            <a:normAutofit lnSpcReduction="10000"/>
          </a:bodyPr>
          <a:lstStyle/>
          <a:p>
            <a:r>
              <a:rPr lang="en-US" altLang="ko-KR" dirty="0"/>
              <a:t>50</a:t>
            </a:r>
            <a:r>
              <a:rPr lang="ko-KR" altLang="en-US" dirty="0"/>
              <a:t>개국 기도자료</a:t>
            </a:r>
          </a:p>
          <a:p>
            <a:endParaRPr lang="ko-KR" altLang="en-US" dirty="0"/>
          </a:p>
        </p:txBody>
      </p:sp>
      <p:pic>
        <p:nvPicPr>
          <p:cNvPr id="22" name="내용 개체 틀 21">
            <a:extLst>
              <a:ext uri="{FF2B5EF4-FFF2-40B4-BE49-F238E27FC236}">
                <a16:creationId xmlns:a16="http://schemas.microsoft.com/office/drawing/2014/main" id="{B44B609A-E24C-7B89-81FB-F5109D982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rcRect t="15173" b="15173"/>
          <a:stretch/>
        </p:blipFill>
        <p:spPr>
          <a:xfrm>
            <a:off x="800101" y="2552345"/>
            <a:ext cx="3390161" cy="3272810"/>
          </a:xfrm>
          <a:noFill/>
        </p:spPr>
      </p:pic>
      <p:sp>
        <p:nvSpPr>
          <p:cNvPr id="13" name="텍스트 개체 틀 12">
            <a:extLst>
              <a:ext uri="{FF2B5EF4-FFF2-40B4-BE49-F238E27FC236}">
                <a16:creationId xmlns:a16="http://schemas.microsoft.com/office/drawing/2014/main" id="{7FE53CAA-3C47-EF4E-6EDE-BF5D358BBD8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0092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핵심자료</a:t>
            </a:r>
          </a:p>
        </p:txBody>
      </p:sp>
      <p:pic>
        <p:nvPicPr>
          <p:cNvPr id="20" name="내용 개체 틀 19" descr="텍스트, 인간의 얼굴, 사람, 스크린샷이(가) 표시된 사진&#10;&#10;자동 생성된 설명">
            <a:extLst>
              <a:ext uri="{FF2B5EF4-FFF2-40B4-BE49-F238E27FC236}">
                <a16:creationId xmlns:a16="http://schemas.microsoft.com/office/drawing/2014/main" id="{B54352D2-F34B-6DE1-9C78-6FFC8DCBB1A4}"/>
              </a:ext>
            </a:extLst>
          </p:cNvPr>
          <p:cNvPicPr>
            <a:picLocks noGrp="1" noChangeAspect="1"/>
          </p:cNvPicPr>
          <p:nvPr>
            <p:ph idx="13"/>
          </p:nvPr>
        </p:nvPicPr>
        <p:blipFill rotWithShape="1">
          <a:blip r:embed="rId3"/>
          <a:srcRect r="-2" b="31457"/>
          <a:stretch/>
        </p:blipFill>
        <p:spPr>
          <a:xfrm>
            <a:off x="4400921" y="2552345"/>
            <a:ext cx="3390161" cy="3272810"/>
          </a:xfrm>
          <a:noFill/>
        </p:spPr>
      </p:pic>
      <p:sp>
        <p:nvSpPr>
          <p:cNvPr id="15" name="텍스트 개체 틀 14">
            <a:extLst>
              <a:ext uri="{FF2B5EF4-FFF2-40B4-BE49-F238E27FC236}">
                <a16:creationId xmlns:a16="http://schemas.microsoft.com/office/drawing/2014/main" id="{90CCE6FF-4EB9-B802-A28D-2E549345BEA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01741" y="2005870"/>
            <a:ext cx="3390161" cy="526756"/>
          </a:xfrm>
        </p:spPr>
        <p:txBody>
          <a:bodyPr>
            <a:normAutofit/>
          </a:bodyPr>
          <a:lstStyle/>
          <a:p>
            <a:r>
              <a:rPr lang="ko-KR" altLang="en-US" dirty="0"/>
              <a:t>국가 종합자료</a:t>
            </a:r>
          </a:p>
        </p:txBody>
      </p:sp>
      <p:pic>
        <p:nvPicPr>
          <p:cNvPr id="18" name="내용 개체 틀 17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C22B7956-0773-E6E5-C3D4-9CBC7FA0690B}"/>
              </a:ext>
            </a:extLst>
          </p:cNvPr>
          <p:cNvPicPr>
            <a:picLocks noGrp="1" noChangeAspect="1"/>
          </p:cNvPicPr>
          <p:nvPr>
            <p:ph idx="14"/>
          </p:nvPr>
        </p:nvPicPr>
        <p:blipFill rotWithShape="1">
          <a:blip r:embed="rId4"/>
          <a:srcRect t="17011" r="-3" b="11066"/>
          <a:stretch/>
        </p:blipFill>
        <p:spPr>
          <a:xfrm>
            <a:off x="8001741" y="2552345"/>
            <a:ext cx="3390161" cy="3272810"/>
          </a:xfrm>
          <a:noFill/>
        </p:spPr>
      </p:pic>
      <p:sp>
        <p:nvSpPr>
          <p:cNvPr id="27" name="Footer Placeholder 8">
            <a:extLst>
              <a:ext uri="{FF2B5EF4-FFF2-40B4-BE49-F238E27FC236}">
                <a16:creationId xmlns:a16="http://schemas.microsoft.com/office/drawing/2014/main" id="{B0196FAD-E08B-8D90-8517-265E506F8D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15386" y="6461970"/>
            <a:ext cx="4539727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ko-KR" altLang="en-US"/>
              <a:t>프레젠테이션 제목</a:t>
            </a:r>
          </a:p>
        </p:txBody>
      </p:sp>
      <p:sp>
        <p:nvSpPr>
          <p:cNvPr id="29" name="Date Placeholder 9">
            <a:extLst>
              <a:ext uri="{FF2B5EF4-FFF2-40B4-BE49-F238E27FC236}">
                <a16:creationId xmlns:a16="http://schemas.microsoft.com/office/drawing/2014/main" id="{6D01AB06-50C2-1F0D-3B36-86B0CEAFD95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69448" y="6461970"/>
            <a:ext cx="2592595" cy="15388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altLang="ko-KR"/>
              <a:t>20XX/2/11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2C15A3D-1EC5-C47C-6886-1C7056EC3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19012" y="6461970"/>
            <a:ext cx="672355" cy="153888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00000000-1234-1234-1234-123412341234}" type="slidenum">
              <a:rPr lang="en-US" altLang="ko" sz="400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ko" altLang="en-US" sz="400"/>
          </a:p>
        </p:txBody>
      </p:sp>
    </p:spTree>
    <p:extLst>
      <p:ext uri="{BB962C8B-B14F-4D97-AF65-F5344CB8AC3E}">
        <p14:creationId xmlns:p14="http://schemas.microsoft.com/office/powerpoint/2010/main" val="7520950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oogle Shape;98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그림 2" descr="텍스트, 폰트이(가) 표시된 사진&#10;&#10;자동 생성된 설명">
            <a:extLst>
              <a:ext uri="{FF2B5EF4-FFF2-40B4-BE49-F238E27FC236}">
                <a16:creationId xmlns:a16="http://schemas.microsoft.com/office/drawing/2014/main" id="{AA544670-DC14-0C4C-D595-F542439DBC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392944"/>
            <a:ext cx="12192000" cy="4072112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8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 fontScale="90000"/>
          </a:bodyPr>
          <a:lstStyle/>
          <a:p>
            <a:pPr>
              <a:buClr>
                <a:schemeClr val="dk1"/>
              </a:buClr>
              <a:buSzPct val="39285"/>
            </a:pPr>
            <a:r>
              <a:rPr lang="ko" dirty="0">
                <a:solidFill>
                  <a:srgbClr val="3F2175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박해 상황의 지속</a:t>
            </a:r>
            <a:endParaRPr dirty="0">
              <a:solidFill>
                <a:srgbClr val="3F2175"/>
              </a:solidFill>
              <a:latin typeface="NanumGothicExtraBold"/>
              <a:ea typeface="NanumGothicExtraBold"/>
              <a:cs typeface="NanumGothicExtraBold"/>
              <a:sym typeface="NanumGothicExtraBold"/>
            </a:endParaRPr>
          </a:p>
        </p:txBody>
      </p:sp>
      <p:sp>
        <p:nvSpPr>
          <p:cNvPr id="90" name="Google Shape;90;p18"/>
          <p:cNvSpPr txBox="1">
            <a:spLocks noGrp="1"/>
          </p:cNvSpPr>
          <p:nvPr>
            <p:ph type="body" idx="1"/>
          </p:nvPr>
        </p:nvSpPr>
        <p:spPr>
          <a:xfrm>
            <a:off x="415601" y="1536633"/>
            <a:ext cx="5552063" cy="45552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marL="0" indent="0">
              <a:spcBef>
                <a:spcPts val="1600"/>
              </a:spcBef>
              <a:buNone/>
            </a:pP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3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억 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6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천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 5</a:t>
            </a:r>
            <a:r>
              <a:rPr lang="ko-KR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백</a:t>
            </a:r>
            <a:r>
              <a:rPr lang="ko" altLang="en-US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만 명 이상</a:t>
            </a:r>
            <a:r>
              <a:rPr lang="en-US" altLang="ko" sz="2133" u="sng" dirty="0">
                <a:solidFill>
                  <a:srgbClr val="434343"/>
                </a:solidFill>
                <a:latin typeface="NanumGothicExtraBold"/>
                <a:ea typeface="NanumGothicExtraBold"/>
                <a:cs typeface="NanumGothicExtraBold"/>
                <a:sym typeface="NanumGothicExtraBold"/>
              </a:rPr>
              <a:t>(366,554,100)</a:t>
            </a:r>
            <a:r>
              <a:rPr lang="ko" altLang="en-US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이 높은 수준의 박해와 차별을 받고 있다</a:t>
            </a:r>
            <a:r>
              <a:rPr lang="en-US" altLang="ko" sz="2133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</a:p>
          <a:p>
            <a:pPr marL="0" indent="0">
              <a:spcBef>
                <a:spcPts val="1600"/>
              </a:spcBef>
              <a:buNone/>
            </a:pPr>
            <a:endParaRPr sz="1867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indent="-397923">
              <a:lnSpc>
                <a:spcPct val="150000"/>
              </a:lnSpc>
              <a:spcBef>
                <a:spcPts val="1600"/>
              </a:spcBef>
              <a:buClr>
                <a:srgbClr val="434343"/>
              </a:buClr>
              <a:buSzPts val="1100"/>
              <a:buFont typeface="Nanum Gothic"/>
              <a:buChar char="●"/>
            </a:pP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전세계 기독교인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7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명이 박해 국가에 살고 있다</a:t>
            </a:r>
            <a:r>
              <a:rPr lang="en-US" altLang="ko" sz="1867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.</a:t>
            </a:r>
            <a:r>
              <a:rPr lang="en-GB" altLang="ko-KR" sz="1867" b="1" kern="0" dirty="0">
                <a:latin typeface="Calibri" panose="020F0502020204030204" pitchFamily="34" charset="0"/>
                <a:ea typeface="Times New Roman" panose="02020603050405020304" pitchFamily="18" charset="0"/>
              </a:rPr>
              <a:t> </a:t>
            </a:r>
            <a:endParaRPr sz="1867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아시아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2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아프리카의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5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  <a:p>
            <a:pPr lvl="1" indent="-397923">
              <a:lnSpc>
                <a:spcPct val="150000"/>
              </a:lnSpc>
              <a:buClr>
                <a:srgbClr val="434343"/>
              </a:buClr>
              <a:buSzPts val="1100"/>
              <a:buFont typeface="Nanum Gothic"/>
              <a:buChar char="○"/>
            </a:pP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라틴 아메리카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16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 중 </a:t>
            </a:r>
            <a:r>
              <a:rPr lang="en-US" altLang="ko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1</a:t>
            </a:r>
            <a:r>
              <a:rPr lang="ko" altLang="en-US" sz="1600" b="1" dirty="0">
                <a:solidFill>
                  <a:srgbClr val="434343"/>
                </a:solidFill>
                <a:latin typeface="Nanum Gothic"/>
                <a:ea typeface="Nanum Gothic"/>
                <a:cs typeface="Nanum Gothic"/>
                <a:sym typeface="Nanum Gothic"/>
              </a:rPr>
              <a:t>명</a:t>
            </a:r>
            <a:endParaRPr sz="1600" b="1" dirty="0">
              <a:solidFill>
                <a:srgbClr val="434343"/>
              </a:solidFill>
              <a:latin typeface="Nanum Gothic"/>
              <a:ea typeface="Nanum Gothic"/>
              <a:cs typeface="Nanum Gothic"/>
              <a:sym typeface="Nanum Gothic"/>
            </a:endParaRPr>
          </a:p>
        </p:txBody>
      </p:sp>
      <p:pic>
        <p:nvPicPr>
          <p:cNvPr id="91" name="Google Shape;9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863667" y="6156000"/>
            <a:ext cx="2188299" cy="555867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8"/>
          <p:cNvSpPr/>
          <p:nvPr/>
        </p:nvSpPr>
        <p:spPr>
          <a:xfrm rot="10800000" flipH="1">
            <a:off x="4295955" y="998465"/>
            <a:ext cx="7896278" cy="191202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sp>
        <p:nvSpPr>
          <p:cNvPr id="93" name="Google Shape;93;p18"/>
          <p:cNvSpPr/>
          <p:nvPr/>
        </p:nvSpPr>
        <p:spPr>
          <a:xfrm rot="10800000" flipH="1">
            <a:off x="-10400" y="998467"/>
            <a:ext cx="384000" cy="191200"/>
          </a:xfrm>
          <a:prstGeom prst="rect">
            <a:avLst/>
          </a:prstGeom>
          <a:solidFill>
            <a:srgbClr val="3F2175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endParaRPr sz="2400"/>
          </a:p>
        </p:txBody>
      </p:sp>
      <p:graphicFrame>
        <p:nvGraphicFramePr>
          <p:cNvPr id="4" name="차트 3">
            <a:extLst>
              <a:ext uri="{FF2B5EF4-FFF2-40B4-BE49-F238E27FC236}">
                <a16:creationId xmlns:a16="http://schemas.microsoft.com/office/drawing/2014/main" id="{631A26E4-E769-90FB-48CC-2E4F7470949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756586"/>
              </p:ext>
            </p:extLst>
          </p:nvPr>
        </p:nvGraphicFramePr>
        <p:xfrm>
          <a:off x="6224341" y="1673755"/>
          <a:ext cx="5677375" cy="41857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186C27B-102F-8060-A627-407E8392E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E430F1B7-8463-45B2-3A66-8A5FDEB397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pic>
        <p:nvPicPr>
          <p:cNvPr id="4" name="그림 3" descr="텍스트, 지도, 아틀라스이(가) 표시된 사진&#10;&#10;자동 생성된 설명">
            <a:extLst>
              <a:ext uri="{FF2B5EF4-FFF2-40B4-BE49-F238E27FC236}">
                <a16:creationId xmlns:a16="http://schemas.microsoft.com/office/drawing/2014/main" id="{1E7BD056-23CA-8658-247A-33533436A5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600" y="593367"/>
            <a:ext cx="11360800" cy="562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1910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4">
            <a:extLst>
              <a:ext uri="{FF2B5EF4-FFF2-40B4-BE49-F238E27FC236}">
                <a16:creationId xmlns:a16="http://schemas.microsoft.com/office/drawing/2014/main" id="{C2BAD7B4-5997-4A95-A2A9-773DF1F4CE5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43600" y="1066800"/>
            <a:ext cx="5257800" cy="2833528"/>
          </a:xfrm>
        </p:spPr>
        <p:txBody>
          <a:bodyPr rtlCol="0" anchor="b">
            <a:normAutofit/>
          </a:bodyPr>
          <a:lstStyle/>
          <a:p>
            <a:pPr rtl="0"/>
            <a:r>
              <a:rPr lang="ko-KR" altLang="en-US" sz="3600" dirty="0"/>
              <a:t>박해 받는 교회를 위한 기도</a:t>
            </a:r>
            <a:r>
              <a:rPr lang="en-US" altLang="ko-KR" sz="3600" dirty="0"/>
              <a:t>(30')</a:t>
            </a:r>
            <a:endParaRPr lang="ko-KR" sz="3600" dirty="0"/>
          </a:p>
        </p:txBody>
      </p:sp>
      <p:sp>
        <p:nvSpPr>
          <p:cNvPr id="6" name="부제목 5">
            <a:extLst>
              <a:ext uri="{FF2B5EF4-FFF2-40B4-BE49-F238E27FC236}">
                <a16:creationId xmlns:a16="http://schemas.microsoft.com/office/drawing/2014/main" id="{4552F1CF-68AA-447B-B5B0-C65BB72A5D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43599" y="4074784"/>
            <a:ext cx="5257799" cy="1640216"/>
          </a:xfrm>
        </p:spPr>
        <p:txBody>
          <a:bodyPr rtlCol="0" anchor="t">
            <a:normAutofit/>
          </a:bodyPr>
          <a:lstStyle/>
          <a:p>
            <a:pPr rtl="0"/>
            <a:r>
              <a:rPr lang="en-US" altLang="ko-KR" sz="2200" dirty="0"/>
              <a:t>Prayer for Persecuted Church</a:t>
            </a:r>
            <a:endParaRPr lang="ko-KR" altLang="en-US" sz="2200" dirty="0"/>
          </a:p>
        </p:txBody>
      </p:sp>
      <p:pic>
        <p:nvPicPr>
          <p:cNvPr id="9" name="그림 개체 틀 8">
            <a:extLst>
              <a:ext uri="{FF2B5EF4-FFF2-40B4-BE49-F238E27FC236}">
                <a16:creationId xmlns:a16="http://schemas.microsoft.com/office/drawing/2014/main" id="{E63B8A5B-EB32-49B6-9A1F-EBAD959CFB7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l="4232" r="30233" b="1"/>
          <a:stretch/>
        </p:blipFill>
        <p:spPr>
          <a:xfrm>
            <a:off x="713232" y="740664"/>
            <a:ext cx="4745736" cy="5394960"/>
          </a:xfrm>
          <a:noFill/>
        </p:spPr>
      </p:pic>
    </p:spTree>
    <p:extLst>
      <p:ext uri="{BB962C8B-B14F-4D97-AF65-F5344CB8AC3E}">
        <p14:creationId xmlns:p14="http://schemas.microsoft.com/office/powerpoint/2010/main" val="9368988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736874-1A49-E574-C1C1-9E9482B5E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0120" y="479339"/>
            <a:ext cx="7180544" cy="811558"/>
          </a:xfrm>
        </p:spPr>
        <p:txBody>
          <a:bodyPr>
            <a:noAutofit/>
          </a:bodyPr>
          <a:lstStyle/>
          <a:p>
            <a:r>
              <a:rPr lang="en-US" altLang="ko-KR" sz="2400" dirty="0">
                <a:solidFill>
                  <a:srgbClr val="FF0000"/>
                </a:solidFill>
                <a:latin typeface="Yu Gothic UI Semibold" panose="020B0700000000000000" pitchFamily="34" charset="-128"/>
                <a:ea typeface="Yu Gothic UI Semibold" panose="020B0700000000000000" pitchFamily="34" charset="-128"/>
              </a:rPr>
              <a:t>Arise Africa Campaign </a:t>
            </a:r>
            <a:br>
              <a:rPr lang="en-US" altLang="ko-KR" sz="2400" dirty="0"/>
            </a:br>
            <a:r>
              <a:rPr lang="ko-KR" altLang="en-US" sz="24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아프리카여 일어나라 </a:t>
            </a:r>
            <a:r>
              <a:rPr lang="ko-KR" altLang="en-US" sz="1500" dirty="0"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폭력적 박해에 맞서서</a:t>
            </a:r>
            <a:endParaRPr lang="ko-KR" altLang="en-US" sz="2400" dirty="0"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3CFC863-2AB8-D3F6-FD66-29017816F5D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950120" y="1787199"/>
            <a:ext cx="6721079" cy="415529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본 캠페인은 사하라 이남 아프리카의 폭력적인 기독교 박해 속에서 고통받고 있는 그리스도 안의 형제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, </a:t>
            </a:r>
            <a:r>
              <a:rPr lang="ko-KR" altLang="en-US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자매들을 기억하고 함께 연합하며 폭력적인 박해에 함께 맞서기 위한 사역입니다</a:t>
            </a:r>
            <a:r>
              <a:rPr lang="en-US" altLang="ko-KR" sz="1200" b="0" dirty="0">
                <a:solidFill>
                  <a:schemeClr val="tx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  <a:cs typeface="함초롬바탕" panose="02030604000101010101" pitchFamily="18" charset="-127"/>
              </a:rPr>
              <a:t>. 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8FB6E73-F91E-0D6B-ABCB-A7BCAF5B82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950120" y="2678696"/>
            <a:ext cx="4607146" cy="2574801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저희가 함께하지 않으면 이 곳의 교회들은 미래를 잃어버릴 수도 있습니다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오픈도어는 </a:t>
            </a:r>
            <a:r>
              <a:rPr lang="en-US" altLang="ko-KR" sz="1100" dirty="0">
                <a:cs typeface="함초롬바탕" panose="02030604000101010101" pitchFamily="18" charset="-127"/>
              </a:rPr>
              <a:t>2026</a:t>
            </a:r>
            <a:r>
              <a:rPr lang="ko-KR" altLang="en-US" sz="1100" dirty="0">
                <a:cs typeface="함초롬바탕" panose="02030604000101010101" pitchFamily="18" charset="-127"/>
              </a:rPr>
              <a:t>년까지 이 캠페인을 진행하며 전세계 교회들이 이 폭력적인 박해에 맞서 함께 일어서기를 기대합니다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깨어 간절히 기도해주시고 지원해주시고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현재 아프리카에서 일어나고 있는 일들에 대해서 함께 나눠주세요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오픈도어는 극단주의 이데올로기와 만연해 있는 폭력에 맞서기 위해 캠페인활동을 하며 변화를 만들어 낼 것입니다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향후 </a:t>
            </a:r>
            <a:r>
              <a:rPr lang="en-US" altLang="ko-KR" sz="1100" dirty="0">
                <a:cs typeface="함초롬바탕" panose="02030604000101010101" pitchFamily="18" charset="-127"/>
              </a:rPr>
              <a:t>4</a:t>
            </a:r>
            <a:r>
              <a:rPr lang="ko-KR" altLang="en-US" sz="1100" dirty="0">
                <a:cs typeface="함초롬바탕" panose="02030604000101010101" pitchFamily="18" charset="-127"/>
              </a:rPr>
              <a:t>년 동안 사하라 사막 이남 아프리카의 </a:t>
            </a:r>
            <a:r>
              <a:rPr lang="en-US" altLang="ko-KR" sz="1100" dirty="0">
                <a:cs typeface="함초롬바탕" panose="02030604000101010101" pitchFamily="18" charset="-127"/>
              </a:rPr>
              <a:t>400</a:t>
            </a:r>
            <a:r>
              <a:rPr lang="ko-KR" altLang="en-US" sz="1100" dirty="0">
                <a:cs typeface="함초롬바탕" panose="02030604000101010101" pitchFamily="18" charset="-127"/>
              </a:rPr>
              <a:t>만 명의 기독교인들을 접촉하고 이들에게 영적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물질적</a:t>
            </a:r>
            <a:r>
              <a:rPr lang="en-US" altLang="ko-KR" sz="1100" dirty="0">
                <a:cs typeface="함초롬바탕" panose="02030604000101010101" pitchFamily="18" charset="-127"/>
              </a:rPr>
              <a:t>, </a:t>
            </a:r>
            <a:r>
              <a:rPr lang="ko-KR" altLang="en-US" sz="1100" dirty="0">
                <a:cs typeface="함초롬바탕" panose="02030604000101010101" pitchFamily="18" charset="-127"/>
              </a:rPr>
              <a:t>그리고 정신적 지원을 제공할 계획입니다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100" dirty="0">
                <a:cs typeface="함초롬바탕" panose="02030604000101010101" pitchFamily="18" charset="-127"/>
              </a:rPr>
              <a:t>하나님께서 돕고 계십니다</a:t>
            </a:r>
            <a:r>
              <a:rPr lang="en-US" altLang="ko-KR" sz="1100" dirty="0">
                <a:cs typeface="함초롬바탕" panose="02030604000101010101" pitchFamily="18" charset="-127"/>
              </a:rPr>
              <a:t>. </a:t>
            </a:r>
            <a:r>
              <a:rPr lang="ko-KR" altLang="en-US" sz="1100" dirty="0">
                <a:cs typeface="함초롬바탕" panose="02030604000101010101" pitchFamily="18" charset="-127"/>
              </a:rPr>
              <a:t>여러분도 아프리카의 폭력적인 기독교 박해에 함께 맞서 기도해 주세요</a:t>
            </a:r>
            <a:r>
              <a:rPr lang="en-US" altLang="ko-KR" sz="1100" dirty="0">
                <a:cs typeface="함초롬바탕" panose="02030604000101010101" pitchFamily="18" charset="-127"/>
              </a:rPr>
              <a:t>.</a:t>
            </a:r>
            <a:endParaRPr lang="ko-KR" altLang="en-US" sz="1100" dirty="0">
              <a:cs typeface="함초롬바탕" panose="02030604000101010101" pitchFamily="18" charset="-127"/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5753E8E-6A10-6012-1E08-E74FA5DF42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420398" y="2606737"/>
            <a:ext cx="2033897" cy="2646760"/>
          </a:xfrm>
        </p:spPr>
        <p:txBody>
          <a:bodyPr/>
          <a:lstStyle/>
          <a:p>
            <a:endParaRPr lang="ko-KR" altLang="en-US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5FA9B833-E453-B927-A601-D845CA66432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955962" y="2678696"/>
            <a:ext cx="4770212" cy="2359753"/>
          </a:xfrm>
          <a:prstGeom prst="rect">
            <a:avLst/>
          </a:prstGeom>
        </p:spPr>
      </p:pic>
      <p:pic>
        <p:nvPicPr>
          <p:cNvPr id="7" name="그림 6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23E36009-D4B1-5A63-7370-E4751B7BAD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3216" y="5645966"/>
            <a:ext cx="7648100" cy="1170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6977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74;p13">
            <a:extLst>
              <a:ext uri="{FF2B5EF4-FFF2-40B4-BE49-F238E27FC236}">
                <a16:creationId xmlns:a16="http://schemas.microsoft.com/office/drawing/2014/main" id="{ABA9F21D-C6D6-2D89-DE20-453571830AA3}"/>
              </a:ext>
            </a:extLst>
          </p:cNvPr>
          <p:cNvSpPr txBox="1"/>
          <p:nvPr/>
        </p:nvSpPr>
        <p:spPr>
          <a:xfrm>
            <a:off x="572493" y="238621"/>
            <a:ext cx="11018520" cy="1434378"/>
          </a:xfrm>
          <a:prstGeom prst="rect">
            <a:avLst/>
          </a:prstGeom>
        </p:spPr>
        <p:txBody>
          <a:bodyPr spcFirstLastPara="1" vert="horz" lIns="54409" tIns="27205" rIns="54409" bIns="27205" rtlCol="0" anchor="b" anchorCtr="0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357"/>
              </a:spcAft>
            </a:pPr>
            <a:r>
              <a:rPr lang="ko-KR" altLang="en-US" sz="5415" b="1" dirty="0">
                <a:latin typeface="+mj-lt"/>
                <a:ea typeface="+mj-ea"/>
                <a:cs typeface="+mj-cs"/>
                <a:sym typeface="Oswald"/>
              </a:rPr>
              <a:t>왜 아프리카</a:t>
            </a:r>
            <a:r>
              <a:rPr lang="en-US" altLang="ko-KR" sz="5415" b="1" dirty="0">
                <a:latin typeface="+mj-lt"/>
                <a:ea typeface="+mj-ea"/>
                <a:cs typeface="+mj-cs"/>
                <a:sym typeface="Oswald"/>
              </a:rPr>
              <a:t>?</a:t>
            </a:r>
            <a:endParaRPr lang="en-US" sz="5415" b="1" dirty="0">
              <a:latin typeface="+mj-lt"/>
              <a:ea typeface="+mj-ea"/>
              <a:cs typeface="+mj-cs"/>
              <a:sym typeface="Oswald"/>
            </a:endParaRPr>
          </a:p>
        </p:txBody>
      </p:sp>
      <p:sp>
        <p:nvSpPr>
          <p:cNvPr id="4" name="Google Shape;75;p13">
            <a:extLst>
              <a:ext uri="{FF2B5EF4-FFF2-40B4-BE49-F238E27FC236}">
                <a16:creationId xmlns:a16="http://schemas.microsoft.com/office/drawing/2014/main" id="{84D0A31F-9298-190D-20D6-934D8E242571}"/>
              </a:ext>
            </a:extLst>
          </p:cNvPr>
          <p:cNvSpPr txBox="1"/>
          <p:nvPr/>
        </p:nvSpPr>
        <p:spPr>
          <a:xfrm>
            <a:off x="572493" y="2071351"/>
            <a:ext cx="6713552" cy="4119066"/>
          </a:xfrm>
          <a:prstGeom prst="rect">
            <a:avLst/>
          </a:prstGeom>
        </p:spPr>
        <p:txBody>
          <a:bodyPr spcFirstLastPara="1" vert="horz" lIns="54409" tIns="27205" rIns="54409" bIns="27205" rtlCol="0" anchor="t" anchorCtr="0">
            <a:normAutofit fontScale="92500" lnSpcReduction="10000"/>
          </a:bodyPr>
          <a:lstStyle/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사하라 사막 이남 아프리카의 교회는 포위되어 있으며</a:t>
            </a:r>
            <a:r>
              <a:rPr lang="en-US" altLang="ko-KR" sz="1400" dirty="0"/>
              <a:t>,</a:t>
            </a:r>
            <a:r>
              <a:rPr lang="ko-KR" altLang="en-US" sz="1400" dirty="0"/>
              <a:t> 상상할 수 없는 폭력에 직면해 홀로 외로운 싸움을 하고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교회</a:t>
            </a:r>
            <a:r>
              <a:rPr lang="en-US" altLang="ko-KR" sz="1400" dirty="0"/>
              <a:t>, </a:t>
            </a:r>
            <a:r>
              <a:rPr lang="ko-KR" altLang="en-US" sz="1400" dirty="0"/>
              <a:t>언론</a:t>
            </a:r>
            <a:r>
              <a:rPr lang="en-US" altLang="ko-KR" sz="1400" dirty="0"/>
              <a:t>, </a:t>
            </a:r>
            <a:r>
              <a:rPr lang="ko-KR" altLang="en-US" sz="1400" dirty="0"/>
              <a:t>정부</a:t>
            </a:r>
            <a:r>
              <a:rPr lang="en-US" altLang="ko-KR" sz="1400" dirty="0"/>
              <a:t>, </a:t>
            </a:r>
            <a:r>
              <a:rPr lang="ko-KR" altLang="en-US" sz="1400" dirty="0"/>
              <a:t>시민 사회</a:t>
            </a:r>
            <a:r>
              <a:rPr lang="en-US" altLang="ko-KR" sz="1400" dirty="0"/>
              <a:t>(</a:t>
            </a:r>
            <a:r>
              <a:rPr lang="ko-KR" altLang="en-US" sz="1400" dirty="0"/>
              <a:t>지역</a:t>
            </a:r>
            <a:r>
              <a:rPr lang="en-US" altLang="ko-KR" sz="1400" dirty="0"/>
              <a:t>, </a:t>
            </a:r>
            <a:r>
              <a:rPr lang="ko-KR" altLang="en-US" sz="1400" dirty="0"/>
              <a:t>국가</a:t>
            </a:r>
            <a:r>
              <a:rPr lang="en-US" altLang="ko-KR" sz="1400" dirty="0"/>
              <a:t>, </a:t>
            </a:r>
            <a:r>
              <a:rPr lang="ko-KR" altLang="en-US" sz="1400" dirty="0"/>
              <a:t>국제</a:t>
            </a:r>
            <a:r>
              <a:rPr lang="en-US" altLang="ko-KR" sz="1400" dirty="0"/>
              <a:t>)</a:t>
            </a:r>
            <a:r>
              <a:rPr lang="ko-KR" altLang="en-US" sz="1400" dirty="0"/>
              <a:t>는 사하라 사막 이남 아프리카에서 기독교인에 대한 폭력을 멈추거나 폭력의 영향을 해결하기 위해 충분히 인식하지도 행동하지도 않고 있습니다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세계 교회의 대부분은 여전히 이 위기를 알지 못하고 있습니다</a:t>
            </a:r>
            <a:r>
              <a:rPr lang="en-US" altLang="ko-KR" sz="1400" dirty="0"/>
              <a:t>. </a:t>
            </a:r>
            <a:r>
              <a:rPr lang="ko-KR" altLang="en-US" sz="1400" dirty="0"/>
              <a:t>인식하고 있는 사람들도 사하라 사막 이남 아프리카의 문제를 멀고 해결이 불가능한 것으로 생각하기 쉽습니다</a:t>
            </a:r>
            <a:r>
              <a:rPr lang="en-US" altLang="ko-KR" sz="1400" dirty="0"/>
              <a:t>.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i="1" dirty="0">
                <a:solidFill>
                  <a:srgbClr val="C00000"/>
                </a:solidFill>
              </a:rPr>
              <a:t>이렇게 거대하고 복잡한 도전에 직면했을 때 우리 모두가 할 수 있는 일은 무엇일까요</a:t>
            </a:r>
            <a:r>
              <a:rPr lang="en-US" altLang="ko-KR" sz="1400" i="1" dirty="0">
                <a:solidFill>
                  <a:srgbClr val="C00000"/>
                </a:solidFill>
              </a:rPr>
              <a:t>?</a:t>
            </a:r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endParaRPr lang="en-US" sz="1400" dirty="0"/>
          </a:p>
          <a:p>
            <a:pPr marL="339199" indent="-136017">
              <a:lnSpc>
                <a:spcPct val="110000"/>
              </a:lnSpc>
              <a:spcAft>
                <a:spcPts val="357"/>
              </a:spcAft>
              <a:buClr>
                <a:schemeClr val="lt1"/>
              </a:buClr>
              <a:buSzPts val="1200"/>
              <a:buFont typeface="Arial" panose="020B0604020202020204" pitchFamily="34" charset="0"/>
              <a:buChar char="•"/>
            </a:pPr>
            <a:r>
              <a:rPr lang="ko-KR" altLang="en-US" sz="1400" dirty="0"/>
              <a:t>그래서 오픈도어는 아프리카의 많은 단체와 협력하여 </a:t>
            </a:r>
            <a:r>
              <a:rPr lang="en-US" altLang="ko-KR" sz="1400" dirty="0"/>
              <a:t>2024</a:t>
            </a:r>
            <a:r>
              <a:rPr lang="ko-KR" altLang="en-US" sz="1400" dirty="0"/>
              <a:t>년에 새로운 교회를 대상으로 </a:t>
            </a:r>
            <a:r>
              <a:rPr lang="en-US" altLang="ko-KR" sz="1400" dirty="0"/>
              <a:t>'</a:t>
            </a:r>
            <a:r>
              <a:rPr lang="ko-KR" altLang="en-US" sz="1400" dirty="0"/>
              <a:t>일어나 아프리카</a:t>
            </a:r>
            <a:r>
              <a:rPr lang="en-US" altLang="ko-KR" sz="1400" dirty="0"/>
              <a:t>' </a:t>
            </a:r>
            <a:r>
              <a:rPr lang="ko-KR" altLang="en-US" sz="1400" dirty="0"/>
              <a:t>캠페인을 시작합니다</a:t>
            </a:r>
            <a:r>
              <a:rPr lang="en-US" altLang="ko-KR" sz="1400" dirty="0"/>
              <a:t>. </a:t>
            </a:r>
            <a:r>
              <a:rPr lang="ko-KR" altLang="en-US" sz="1400" dirty="0"/>
              <a:t>그리고 우리는 한국에서도 한국교회의 기도와 지원</a:t>
            </a:r>
            <a:r>
              <a:rPr lang="en-US" altLang="ko-KR" sz="1400" dirty="0"/>
              <a:t>, </a:t>
            </a:r>
            <a:r>
              <a:rPr lang="ko-KR" altLang="en-US" sz="1400" dirty="0"/>
              <a:t>그리고 참여를 동원하여 진정한 글로벌 운동으로 확산시킬 것을 요청하고 있습니다</a:t>
            </a:r>
            <a:r>
              <a:rPr lang="en-US" altLang="ko-KR" sz="1400" dirty="0"/>
              <a:t>.</a:t>
            </a:r>
            <a:endParaRPr lang="en-US" sz="1400" dirty="0"/>
          </a:p>
        </p:txBody>
      </p:sp>
      <p:pic>
        <p:nvPicPr>
          <p:cNvPr id="1026" name="Picture 2" descr="A screenshot of a social media post&#10;&#10;Description automatically generated">
            <a:extLst>
              <a:ext uri="{FF2B5EF4-FFF2-40B4-BE49-F238E27FC236}">
                <a16:creationId xmlns:a16="http://schemas.microsoft.com/office/drawing/2014/main" id="{295F9AF4-18A5-A33A-9892-08299B84FF1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3336"/>
          <a:stretch/>
        </p:blipFill>
        <p:spPr bwMode="auto">
          <a:xfrm>
            <a:off x="7675658" y="2094011"/>
            <a:ext cx="3941064" cy="4096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755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6816789-ADED-FE04-20C2-A4D6824B76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564" y="658332"/>
            <a:ext cx="10132981" cy="564879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ko-KR" altLang="ko-KR" sz="2800" b="1" kern="100" dirty="0">
                <a:latin typeface="맑은 고딕"/>
                <a:ea typeface="맑은 고딕"/>
                <a:cs typeface="Times New Roman"/>
              </a:rPr>
              <a:t>나이지리아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,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레아 </a:t>
            </a:r>
            <a:r>
              <a:rPr lang="ko-KR" altLang="en-US" sz="2800" b="1" kern="100" dirty="0" err="1">
                <a:latin typeface="맑은 고딕"/>
                <a:ea typeface="맑은 고딕"/>
                <a:cs typeface="Times New Roman"/>
              </a:rPr>
              <a:t>샤리부의</a:t>
            </a:r>
            <a:r>
              <a:rPr lang="ko-KR" altLang="en-US" sz="2800" b="1" kern="100" dirty="0">
                <a:latin typeface="맑은 고딕"/>
                <a:ea typeface="맑은 고딕"/>
                <a:cs typeface="Times New Roman"/>
              </a:rPr>
              <a:t> 석방을 위해 기도해 주세요</a:t>
            </a:r>
            <a:r>
              <a:rPr lang="en-US" altLang="ko-KR" sz="2800" b="1" kern="100" dirty="0">
                <a:latin typeface="맑은 고딕"/>
                <a:ea typeface="맑은 고딕"/>
                <a:cs typeface="Times New Roman"/>
              </a:rPr>
              <a:t>!!!</a:t>
            </a:r>
            <a:endParaRPr lang="ko-KR" altLang="en-US" sz="1200" dirty="0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EDBD6-85CC-FD75-61DA-0E401C27912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9043" y="1476331"/>
            <a:ext cx="9464967" cy="888818"/>
          </a:xfrm>
        </p:spPr>
        <p:txBody>
          <a:bodyPr spcFirstLastPara="1" vert="horz" wrap="square" lIns="121900" tIns="121900" rIns="121900" bIns="121900" rtlCol="0" anchor="t" anchorCtr="0">
            <a:noAutofit/>
          </a:bodyPr>
          <a:lstStyle/>
          <a:p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2024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12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화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)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은 나이지리아에서 레아 </a:t>
            </a:r>
            <a:r>
              <a:rPr lang="ko-KR" altLang="en-US" sz="1600" kern="100" dirty="0" err="1">
                <a:latin typeface="맑은 고딕"/>
                <a:ea typeface="맑은 고딕"/>
                <a:cs typeface="Times New Roman"/>
              </a:rPr>
              <a:t>샤리부가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 납치된 지 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6</a:t>
            </a:r>
            <a:r>
              <a:rPr lang="ko-KR" altLang="en-US" sz="1600" kern="100" dirty="0">
                <a:latin typeface="맑은 고딕"/>
                <a:ea typeface="맑은 고딕"/>
                <a:cs typeface="Times New Roman"/>
              </a:rPr>
              <a:t>주기가 되는 날입니다</a:t>
            </a:r>
            <a:r>
              <a:rPr lang="en-US" altLang="ko-KR" sz="1600" kern="100" dirty="0">
                <a:latin typeface="맑은 고딕"/>
                <a:ea typeface="맑은 고딕"/>
                <a:cs typeface="Times New Roman"/>
              </a:rPr>
              <a:t>. </a:t>
            </a:r>
            <a:endParaRPr lang="ko-KR" altLang="en-US" sz="1467" dirty="0">
              <a:solidFill>
                <a:schemeClr val="tx1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E1F03548-FA0C-ECCB-6B02-6674FDA4FE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77564" y="2365149"/>
            <a:ext cx="5008365" cy="4166855"/>
          </a:xfrm>
        </p:spPr>
        <p:txBody>
          <a:bodyPr vert="horz" lIns="68580" tIns="34291" rIns="68580" bIns="34291" rtlCol="0" anchor="t">
            <a:noAutofit/>
          </a:bodyPr>
          <a:lstStyle/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2018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년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월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19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일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나이지리아 북동부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다프치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지역에 있는 레아의 학교가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ISWAP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의 공격을 받았습니다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백 명이 넘는 소녀들을 납치했는데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레아를 제외한 모든 소녀가 무슬림이었습니다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한 달 간의 협상 끝에 모든 소녀들은 풀려났지만 레아는 돌아오지 못했습니다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예수님을 부인하지 않았다는 이유로 레아를 여전히 무장단체의 손에 억류되어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현지 소식통에 의하면 레아는 무장단체 리더와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2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번 강제결혼을 해야 했고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3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명의 아이가 있는 것으로 알려 졌습니다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 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오픈도어는 레아의 절친한 친구 몇 명을 인터뷰했습니다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레아와 같은 기숙학교에 함께 다녔고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 당일 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(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담을 뛰어넘어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)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납치에서 탈출했습니다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그들은 여전히 레아의 석방을 위해 기도하고 있습니다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그리고 그들은 </a:t>
            </a:r>
            <a:r>
              <a:rPr lang="ko-KR" altLang="en-US" sz="1100" kern="100" dirty="0" err="1">
                <a:latin typeface="맑은 고딕"/>
                <a:ea typeface="맑은 고딕"/>
                <a:cs typeface="Times New Roman"/>
              </a:rPr>
              <a:t>우리에게도</a:t>
            </a:r>
            <a:r>
              <a:rPr lang="ko-KR" altLang="en-US" sz="1100" kern="100" dirty="0">
                <a:latin typeface="맑은 고딕"/>
                <a:ea typeface="맑은 고딕"/>
                <a:cs typeface="Times New Roman"/>
              </a:rPr>
              <a:t> 똑같이 기도해 달라고 요청합니다</a:t>
            </a:r>
            <a:r>
              <a:rPr lang="en-US" altLang="ko-KR" sz="1100" kern="100" dirty="0"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강제 결혼생활 가운데서도 낙심하지 아니하고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믿음이 흔들리지 아니하며 그리스도의 증인의 삶을 용감히 살아갈 수 있도록 은혜를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주옵소서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</a:t>
            </a:r>
          </a:p>
          <a:p>
            <a:pPr marL="160016" indent="-160016" algn="just">
              <a:lnSpc>
                <a:spcPct val="107000"/>
              </a:lnSpc>
              <a:spcAft>
                <a:spcPts val="600"/>
              </a:spcAft>
            </a:pP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레아의 어머니 레베카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샤리부를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 위로해 주시고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,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딸을 만날 소망이 속히 이루어 지기를 기도합니다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. </a:t>
            </a:r>
            <a:r>
              <a:rPr lang="ko-KR" altLang="en-US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레아와 레베카에게 주님의 구원의 손길을 만나게 </a:t>
            </a:r>
            <a:r>
              <a:rPr lang="ko-KR" altLang="en-US" sz="1100" kern="100" dirty="0" err="1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하옵소서</a:t>
            </a:r>
            <a:r>
              <a:rPr lang="en-US" altLang="ko-KR" sz="1100" kern="100" dirty="0">
                <a:solidFill>
                  <a:srgbClr val="0070C0"/>
                </a:solidFill>
                <a:latin typeface="맑은 고딕"/>
                <a:ea typeface="맑은 고딕"/>
                <a:cs typeface="Times New Roman"/>
              </a:rPr>
              <a:t>!</a:t>
            </a:r>
            <a:endParaRPr lang="ko-KR" altLang="ko-KR" sz="1100" kern="100" dirty="0">
              <a:solidFill>
                <a:srgbClr val="0070C0"/>
              </a:solidFill>
              <a:latin typeface="맑은 고딕"/>
              <a:ea typeface="맑은 고딕"/>
              <a:cs typeface="Times New Roman"/>
            </a:endParaRPr>
          </a:p>
        </p:txBody>
      </p:sp>
      <p:pic>
        <p:nvPicPr>
          <p:cNvPr id="8" name="그림 7">
            <a:hlinkClick r:id="rId2"/>
            <a:extLst>
              <a:ext uri="{FF2B5EF4-FFF2-40B4-BE49-F238E27FC236}">
                <a16:creationId xmlns:a16="http://schemas.microsoft.com/office/drawing/2014/main" id="{46148735-FE35-99A5-3B4C-EB9F7C438E4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333850" y="2365149"/>
            <a:ext cx="2777451" cy="370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0634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5C7AAF-5D23-F349-6BDE-22F3DC837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#</a:t>
            </a:r>
            <a:r>
              <a:rPr lang="ko-KR" altLang="en-US" sz="2800" dirty="0"/>
              <a:t>부르키나파소</a:t>
            </a:r>
            <a:r>
              <a:rPr lang="en-US" altLang="ko-KR" sz="2800" dirty="0"/>
              <a:t>: </a:t>
            </a:r>
            <a:r>
              <a:rPr lang="ko-KR" altLang="en-US" sz="2800" dirty="0"/>
              <a:t>교회 공격으로 최소 </a:t>
            </a:r>
            <a:r>
              <a:rPr lang="en-US" altLang="ko-KR" sz="2800" dirty="0"/>
              <a:t>15</a:t>
            </a:r>
            <a:r>
              <a:rPr lang="ko-KR" altLang="en-US" sz="2800" dirty="0"/>
              <a:t>명의 기독교인 사망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4FBBFC82-3B06-5351-771A-3340EF3A78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0" y="1142191"/>
            <a:ext cx="9735527" cy="554038"/>
          </a:xfrm>
        </p:spPr>
        <p:txBody>
          <a:bodyPr>
            <a:normAutofit fontScale="85000" lnSpcReduction="10000"/>
          </a:bodyPr>
          <a:lstStyle/>
          <a:p>
            <a:r>
              <a:rPr lang="en-US" altLang="ko-KR" dirty="0"/>
              <a:t>2024</a:t>
            </a:r>
            <a:r>
              <a:rPr lang="ko-KR" altLang="en-US" dirty="0"/>
              <a:t>년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 일요일</a:t>
            </a:r>
            <a:r>
              <a:rPr lang="en-US" altLang="ko-KR" dirty="0"/>
              <a:t>, </a:t>
            </a:r>
            <a:r>
              <a:rPr lang="ko-KR" altLang="en-US" dirty="0"/>
              <a:t>부르키나파소 북동부 </a:t>
            </a:r>
            <a:r>
              <a:rPr lang="ko-KR" altLang="en-US" dirty="0" err="1"/>
              <a:t>에사카네</a:t>
            </a:r>
            <a:r>
              <a:rPr lang="ko-KR" altLang="en-US" dirty="0"/>
              <a:t> 마을의 가톨릭 교회에서 아침 미사 도중 최소 </a:t>
            </a:r>
            <a:r>
              <a:rPr lang="en-US" altLang="ko-KR" dirty="0"/>
              <a:t>15</a:t>
            </a:r>
            <a:r>
              <a:rPr lang="ko-KR" altLang="en-US" dirty="0"/>
              <a:t>명의 신자가 사망했습니다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49F21E-5C70-7B0B-3749-B6FDA3366F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1" y="2159167"/>
            <a:ext cx="5081588" cy="3702497"/>
          </a:xfrm>
        </p:spPr>
        <p:txBody>
          <a:bodyPr>
            <a:normAutofit fontScale="77500" lnSpcReduction="20000"/>
          </a:bodyPr>
          <a:lstStyle/>
          <a:p>
            <a:pPr algn="just"/>
            <a:r>
              <a:rPr lang="ko-KR" altLang="en-US" dirty="0"/>
              <a:t>도리 교구의 대주교는 성명서에서 </a:t>
            </a:r>
            <a:r>
              <a:rPr lang="en-US" altLang="ko-KR" dirty="0"/>
              <a:t>12</a:t>
            </a:r>
            <a:r>
              <a:rPr lang="ko-KR" altLang="en-US" dirty="0"/>
              <a:t>명이 즉사했고</a:t>
            </a:r>
            <a:r>
              <a:rPr lang="en-US" altLang="ko-KR" dirty="0"/>
              <a:t>, 3</a:t>
            </a:r>
            <a:r>
              <a:rPr lang="ko-KR" altLang="en-US" dirty="0"/>
              <a:t>명이 병원에서 사망했다고 밝혔습니다</a:t>
            </a:r>
            <a:r>
              <a:rPr lang="en-US" altLang="ko-KR" dirty="0"/>
              <a:t>. </a:t>
            </a:r>
            <a:r>
              <a:rPr lang="ko-KR" altLang="en-US" dirty="0"/>
              <a:t>이번 공격에 대해 알려진 바는 거의 없지만</a:t>
            </a:r>
            <a:r>
              <a:rPr lang="en-US" altLang="ko-KR" dirty="0"/>
              <a:t>, </a:t>
            </a:r>
            <a:r>
              <a:rPr lang="ko-KR" altLang="en-US" dirty="0"/>
              <a:t>뉴스 보도에 따르면 총격범들은 일요일 교회 예배 중에 신도들에게 총격을 가했다고 합니다</a:t>
            </a:r>
            <a:r>
              <a:rPr lang="en-US" altLang="ko-KR" dirty="0"/>
              <a:t>. </a:t>
            </a:r>
            <a:r>
              <a:rPr lang="ko-KR" altLang="en-US" dirty="0"/>
              <a:t>한 교회 관계자는 </a:t>
            </a:r>
            <a:r>
              <a:rPr lang="en-US" altLang="ko-KR" dirty="0"/>
              <a:t>"</a:t>
            </a:r>
            <a:r>
              <a:rPr lang="ko-KR" altLang="en-US" dirty="0"/>
              <a:t>총격범들이 이슬람 무장 세력으로 추정된다</a:t>
            </a:r>
            <a:r>
              <a:rPr lang="en-US" altLang="ko-KR" dirty="0"/>
              <a:t>"</a:t>
            </a:r>
            <a:r>
              <a:rPr lang="ko-KR" altLang="en-US" dirty="0"/>
              <a:t>고 밝혔습니다</a:t>
            </a:r>
            <a:r>
              <a:rPr lang="en-US" altLang="ko-KR" dirty="0"/>
              <a:t>.</a:t>
            </a:r>
          </a:p>
          <a:p>
            <a:pPr algn="just"/>
            <a:r>
              <a:rPr lang="en-US" altLang="ko-KR" dirty="0" err="1"/>
              <a:t>DefenceWeb</a:t>
            </a:r>
            <a:r>
              <a:rPr lang="ko-KR" altLang="en-US" dirty="0"/>
              <a:t>의 분석에 따르면</a:t>
            </a:r>
            <a:r>
              <a:rPr lang="en-US" altLang="ko-KR" dirty="0"/>
              <a:t>,</a:t>
            </a:r>
            <a:r>
              <a:rPr lang="ko-KR" altLang="en-US" dirty="0"/>
              <a:t> </a:t>
            </a:r>
            <a:r>
              <a:rPr lang="en-US" altLang="ko-KR" dirty="0"/>
              <a:t>“</a:t>
            </a:r>
            <a:r>
              <a:rPr lang="ko-KR" altLang="en-US" dirty="0" err="1"/>
              <a:t>사헬</a:t>
            </a:r>
            <a:r>
              <a:rPr lang="ko-KR" altLang="en-US" dirty="0"/>
              <a:t> 지역에서 지하드 반군은 주로 말리</a:t>
            </a:r>
            <a:r>
              <a:rPr lang="en-US" altLang="ko-KR" dirty="0"/>
              <a:t>, </a:t>
            </a:r>
            <a:r>
              <a:rPr lang="ko-KR" altLang="en-US" dirty="0"/>
              <a:t>부르키나파소</a:t>
            </a:r>
            <a:r>
              <a:rPr lang="en-US" altLang="ko-KR" dirty="0"/>
              <a:t>, </a:t>
            </a:r>
            <a:r>
              <a:rPr lang="ko-KR" altLang="en-US" dirty="0"/>
              <a:t>니제르에 영향을 미칩니다</a:t>
            </a:r>
            <a:r>
              <a:rPr lang="en-US" altLang="ko-KR" dirty="0"/>
              <a:t>. </a:t>
            </a:r>
            <a:r>
              <a:rPr lang="ko-KR" altLang="en-US" dirty="0"/>
              <a:t>분쟁의 진원지는 세 나라 사이의 국경 지역인 </a:t>
            </a:r>
            <a:r>
              <a:rPr lang="ko-KR" altLang="en-US" dirty="0" err="1"/>
              <a:t>립타코</a:t>
            </a:r>
            <a:r>
              <a:rPr lang="en-US" altLang="ko-KR" dirty="0"/>
              <a:t>-</a:t>
            </a:r>
            <a:r>
              <a:rPr lang="ko-KR" altLang="en-US" dirty="0"/>
              <a:t>구르마</a:t>
            </a:r>
            <a:r>
              <a:rPr lang="en-US" altLang="ko-KR" dirty="0"/>
              <a:t>(</a:t>
            </a:r>
            <a:r>
              <a:rPr lang="en-US" altLang="ko-KR" dirty="0" err="1"/>
              <a:t>Liptako-Gourma</a:t>
            </a:r>
            <a:r>
              <a:rPr lang="en-US" altLang="ko-KR" dirty="0"/>
              <a:t>)</a:t>
            </a:r>
            <a:r>
              <a:rPr lang="ko-KR" altLang="en-US" dirty="0"/>
              <a:t> 지역입니다</a:t>
            </a:r>
            <a:r>
              <a:rPr lang="en-US" altLang="ko-KR" dirty="0"/>
              <a:t>. </a:t>
            </a:r>
            <a:r>
              <a:rPr lang="ko-KR" altLang="en-US" dirty="0"/>
              <a:t>그러나 말리 중부와 부르키나파소 북부는 현재 두 나라에서 프랑스군이 철수한 후 최악의 폭력 사태를 겪고 있습니다</a:t>
            </a:r>
            <a:r>
              <a:rPr lang="en-US" altLang="ko-KR" dirty="0"/>
              <a:t>.”</a:t>
            </a:r>
          </a:p>
          <a:p>
            <a:pPr algn="just"/>
            <a:r>
              <a:rPr lang="ko-KR" altLang="en-US" dirty="0"/>
              <a:t> </a:t>
            </a:r>
            <a:r>
              <a:rPr lang="ko-KR" altLang="en-US" dirty="0" err="1"/>
              <a:t>부르키나베</a:t>
            </a:r>
            <a:r>
              <a:rPr lang="ko-KR" altLang="en-US" dirty="0"/>
              <a:t> 국민 </a:t>
            </a:r>
            <a:r>
              <a:rPr lang="en-US" altLang="ko-KR" dirty="0"/>
              <a:t>10</a:t>
            </a:r>
            <a:r>
              <a:rPr lang="ko-KR" altLang="en-US" dirty="0"/>
              <a:t>명 중 </a:t>
            </a:r>
            <a:r>
              <a:rPr lang="en-US" altLang="ko-KR" dirty="0"/>
              <a:t>1</a:t>
            </a:r>
            <a:r>
              <a:rPr lang="ko-KR" altLang="en-US" dirty="0"/>
              <a:t>명인 최소 </a:t>
            </a:r>
            <a:r>
              <a:rPr lang="en-US" altLang="ko-KR" dirty="0"/>
              <a:t>200</a:t>
            </a:r>
            <a:r>
              <a:rPr lang="ko-KR" altLang="en-US" dirty="0"/>
              <a:t>만 명이 치안 불안으로 인해 국내 난민이 되었고</a:t>
            </a:r>
            <a:r>
              <a:rPr lang="en-US" altLang="ko-KR" dirty="0"/>
              <a:t>, </a:t>
            </a:r>
            <a:r>
              <a:rPr lang="ko-KR" altLang="en-US" dirty="0"/>
              <a:t>최소 </a:t>
            </a:r>
            <a:r>
              <a:rPr lang="en-US" altLang="ko-KR" dirty="0"/>
              <a:t>80</a:t>
            </a:r>
            <a:r>
              <a:rPr lang="ko-KR" altLang="en-US" dirty="0"/>
              <a:t>만 명은 무장 이슬람 단체의 포위 공격을 받고 있습니다</a:t>
            </a:r>
            <a:r>
              <a:rPr lang="en-US" altLang="ko-KR" dirty="0"/>
              <a:t>.</a:t>
            </a:r>
          </a:p>
          <a:p>
            <a:pPr algn="just"/>
            <a:r>
              <a:rPr lang="ko-KR" altLang="en-US" dirty="0"/>
              <a:t>부르키나파소는 종교적 관용과 국민 간의 사회적 결속력으로 잘 알려져 있지만</a:t>
            </a:r>
            <a:r>
              <a:rPr lang="en-US" altLang="ko-KR" dirty="0"/>
              <a:t>, </a:t>
            </a:r>
            <a:r>
              <a:rPr lang="ko-KR" altLang="en-US" dirty="0"/>
              <a:t>이슬람 반군의 증가는 </a:t>
            </a:r>
            <a:r>
              <a:rPr lang="ko-KR" altLang="en-US" dirty="0" err="1"/>
              <a:t>부르키나베의</a:t>
            </a:r>
            <a:r>
              <a:rPr lang="ko-KR" altLang="en-US" dirty="0"/>
              <a:t> 평화로운 공존을 위협하고 있습니다</a:t>
            </a:r>
            <a:r>
              <a:rPr lang="en-US" altLang="ko-KR" dirty="0"/>
              <a:t>. </a:t>
            </a:r>
            <a:r>
              <a:rPr lang="ko-KR" altLang="en-US" dirty="0"/>
              <a:t>북부의 반군 세력이 커지면서 교회와 기독교 공동체가 공격의 표적이 되어 기독교인들이 불균형적으로 피해를 입고 있으며</a:t>
            </a:r>
            <a:r>
              <a:rPr lang="en-US" altLang="ko-KR" dirty="0"/>
              <a:t>, </a:t>
            </a:r>
            <a:r>
              <a:rPr lang="ko-KR" altLang="en-US" dirty="0"/>
              <a:t>이슬람 극단주의 단체의 편에 서지 않는 무슬림들도 큰 고통을 받고 있습니다</a:t>
            </a:r>
            <a:r>
              <a:rPr lang="en-US" altLang="ko-KR" dirty="0"/>
              <a:t>."</a:t>
            </a:r>
            <a:r>
              <a:rPr lang="ko-KR" altLang="en-US" dirty="0"/>
              <a:t>라고 오픈도어선교회 </a:t>
            </a:r>
            <a:r>
              <a:rPr lang="en-US" altLang="ko-KR" dirty="0"/>
              <a:t>SSA </a:t>
            </a:r>
            <a:r>
              <a:rPr lang="ko-KR" altLang="en-US" dirty="0"/>
              <a:t>대변인 조 </a:t>
            </a:r>
            <a:r>
              <a:rPr lang="ko-KR" altLang="en-US" dirty="0" err="1"/>
              <a:t>뉴하우스</a:t>
            </a:r>
            <a:r>
              <a:rPr lang="en-US" altLang="ko-KR" dirty="0"/>
              <a:t>(Jo Newhouse)</a:t>
            </a:r>
            <a:r>
              <a:rPr lang="ko-KR" altLang="en-US" dirty="0"/>
              <a:t>는 설명합니다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오픈도어는 </a:t>
            </a:r>
            <a:r>
              <a:rPr lang="ko-KR" altLang="en-US" dirty="0" err="1"/>
              <a:t>지하디스트</a:t>
            </a:r>
            <a:r>
              <a:rPr lang="ko-KR" altLang="en-US" dirty="0"/>
              <a:t> 폭력이 급격히 증가하면서 </a:t>
            </a:r>
            <a:r>
              <a:rPr lang="en-US" altLang="ko-KR" dirty="0"/>
              <a:t>2019</a:t>
            </a:r>
            <a:r>
              <a:rPr lang="ko-KR" altLang="en-US" dirty="0"/>
              <a:t>년부터 부르키나파소에서 사역을 시작했습니다</a:t>
            </a:r>
            <a:r>
              <a:rPr lang="en-US" altLang="ko-KR" dirty="0"/>
              <a:t>. </a:t>
            </a:r>
            <a:r>
              <a:rPr lang="ko-KR" altLang="en-US" dirty="0"/>
              <a:t>우리의 비전은 교회가 성도들에게 영적으로 힘을 실어주고</a:t>
            </a:r>
            <a:r>
              <a:rPr lang="en-US" altLang="ko-KR" dirty="0"/>
              <a:t>, </a:t>
            </a:r>
            <a:r>
              <a:rPr lang="ko-KR" altLang="en-US" dirty="0"/>
              <a:t>훈련</a:t>
            </a:r>
            <a:r>
              <a:rPr lang="en-US" altLang="ko-KR" dirty="0"/>
              <a:t>(</a:t>
            </a:r>
            <a:r>
              <a:rPr lang="ko-KR" altLang="en-US" dirty="0"/>
              <a:t>박해 인식</a:t>
            </a:r>
            <a:r>
              <a:rPr lang="en-US" altLang="ko-KR" dirty="0"/>
              <a:t>), </a:t>
            </a:r>
            <a:r>
              <a:rPr lang="ko-KR" altLang="en-US" dirty="0"/>
              <a:t>구호 활동</a:t>
            </a:r>
            <a:r>
              <a:rPr lang="en-US" altLang="ko-KR" dirty="0"/>
              <a:t>, </a:t>
            </a:r>
            <a:r>
              <a:rPr lang="ko-KR" altLang="en-US" dirty="0"/>
              <a:t>영적 및 트라우마 치료를 통해 박해에 성경적으로 대응할 수 있는 능력을 키우고</a:t>
            </a:r>
            <a:r>
              <a:rPr lang="en-US" altLang="ko-KR" dirty="0"/>
              <a:t>, </a:t>
            </a:r>
            <a:r>
              <a:rPr lang="ko-KR" altLang="en-US" dirty="0"/>
              <a:t>가장 큰 피해를 입은 사람들을 돌보는 것입니다</a:t>
            </a:r>
            <a:r>
              <a:rPr lang="en-US" altLang="ko-KR" dirty="0"/>
              <a:t>. </a:t>
            </a:r>
          </a:p>
          <a:p>
            <a:endParaRPr lang="ko-KR" altLang="en-US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4521980-BAA5-7C2C-4057-BA6F5003F3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6839" y="2159167"/>
            <a:ext cx="4307865" cy="1388780"/>
          </a:xfrm>
        </p:spPr>
        <p:txBody>
          <a:bodyPr>
            <a:normAutofit fontScale="4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 err="1"/>
              <a:t>에사카네</a:t>
            </a:r>
            <a:r>
              <a:rPr lang="ko-KR" altLang="en-US" dirty="0"/>
              <a:t> 마을의 교회를 위해 기도해주세요</a:t>
            </a:r>
            <a:r>
              <a:rPr lang="en-US" altLang="ko-KR" dirty="0"/>
              <a:t>. </a:t>
            </a:r>
            <a:r>
              <a:rPr lang="ko-KR" altLang="en-US" dirty="0" err="1"/>
              <a:t>위로자</a:t>
            </a:r>
            <a:r>
              <a:rPr lang="ko-KR" altLang="en-US" dirty="0"/>
              <a:t> 되신 성령께서 이번 공격으로 슬퍼하고 충격을 받은 사람들을 만나주시고</a:t>
            </a:r>
            <a:r>
              <a:rPr lang="en-US" altLang="ko-KR" dirty="0"/>
              <a:t>, </a:t>
            </a:r>
            <a:r>
              <a:rPr lang="ko-KR" altLang="en-US" dirty="0"/>
              <a:t>눈의 눈물을 닦아 주시기를 기도합니다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교회 지도자들을 위해 기도해주세요 </a:t>
            </a:r>
            <a:r>
              <a:rPr lang="en-US" altLang="ko-KR" dirty="0"/>
              <a:t>- </a:t>
            </a:r>
            <a:r>
              <a:rPr lang="ko-KR" altLang="en-US" dirty="0"/>
              <a:t>하나님께서 이 어려운 시기에 피해자들을 잘 섬기고 인도할 수 있는 지혜를 주시도록 기도합니다</a:t>
            </a:r>
            <a:r>
              <a:rPr lang="en-US" altLang="ko-KR" dirty="0"/>
              <a:t>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ko-KR" altLang="en-US" dirty="0"/>
              <a:t>부르키나파소 북부 신자들의 신앙을 위해 </a:t>
            </a:r>
            <a:r>
              <a:rPr lang="en-US" altLang="ko-KR" dirty="0"/>
              <a:t>– </a:t>
            </a:r>
            <a:r>
              <a:rPr lang="ko-KR" altLang="en-US" dirty="0"/>
              <a:t>이런 일들로 인해 그들이 하나님을 더욱 신뢰하고</a:t>
            </a:r>
            <a:r>
              <a:rPr lang="en-US" altLang="ko-KR" dirty="0"/>
              <a:t>, </a:t>
            </a:r>
            <a:r>
              <a:rPr lang="ko-KR" altLang="en-US" dirty="0"/>
              <a:t>주변에서 일어나는 폭력으로 인해 지치거나 두려움에 압도당하지 않도록 기도합니다</a:t>
            </a:r>
            <a:r>
              <a:rPr lang="en-US" altLang="ko-KR" dirty="0"/>
              <a:t>.</a:t>
            </a:r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DA5F48D1-5CCC-169F-1452-CB44F687C3A7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66839" y="3925019"/>
            <a:ext cx="4306888" cy="1936645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650CF2A1-14D6-652D-296B-4A9A11664A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DB39322-DEA7-976E-79B6-0B1646FCD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385D766-65A3-4350-C8C6-26C843C8A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15</a:t>
            </a:fld>
            <a:endParaRPr lang="ko-KR" altLang="en-US" noProof="0"/>
          </a:p>
        </p:txBody>
      </p:sp>
      <p:pic>
        <p:nvPicPr>
          <p:cNvPr id="11" name="그림 10" descr="야외, 하늘, 나무, 차량이(가) 표시된 사진&#10;&#10;자동 생성된 설명">
            <a:extLst>
              <a:ext uri="{FF2B5EF4-FFF2-40B4-BE49-F238E27FC236}">
                <a16:creationId xmlns:a16="http://schemas.microsoft.com/office/drawing/2014/main" id="{0212AC06-422D-ACB7-3BAA-1ADDB0600A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2981" y="3739568"/>
            <a:ext cx="4314884" cy="239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87812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B6A919EE-15DC-2B81-C41F-340D0F8271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ko-KR" sz="2800" dirty="0"/>
              <a:t>#</a:t>
            </a:r>
            <a:r>
              <a:rPr lang="ko-KR" altLang="en-US" sz="2800" dirty="0"/>
              <a:t>부르키나파소</a:t>
            </a:r>
            <a:r>
              <a:rPr lang="en-US" altLang="ko-KR" sz="2800" dirty="0"/>
              <a:t>: </a:t>
            </a:r>
            <a:r>
              <a:rPr lang="ko-KR" altLang="en-US" sz="2800" dirty="0"/>
              <a:t>교회공격현장 업데이트 </a:t>
            </a:r>
            <a:r>
              <a:rPr lang="en-US" altLang="ko-KR" sz="2800" dirty="0"/>
              <a:t>2</a:t>
            </a:r>
            <a:r>
              <a:rPr lang="ko-KR" altLang="en-US" sz="2800" dirty="0"/>
              <a:t>월 </a:t>
            </a:r>
            <a:r>
              <a:rPr lang="en-US" altLang="ko-KR" sz="2800" dirty="0"/>
              <a:t>27</a:t>
            </a:r>
            <a:r>
              <a:rPr lang="ko-KR" altLang="en-US" sz="2800" dirty="0"/>
              <a:t>일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BB69CC4-F381-F17E-7BA1-97EBBD30EBE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ko-KR" altLang="en-US" dirty="0"/>
              <a:t>현장 파트너들은 </a:t>
            </a:r>
            <a:r>
              <a:rPr lang="en-US" altLang="ko-KR" dirty="0"/>
              <a:t>2</a:t>
            </a:r>
            <a:r>
              <a:rPr lang="ko-KR" altLang="en-US" dirty="0"/>
              <a:t>월 </a:t>
            </a:r>
            <a:r>
              <a:rPr lang="en-US" altLang="ko-KR" dirty="0"/>
              <a:t>25</a:t>
            </a:r>
            <a:r>
              <a:rPr lang="ko-KR" altLang="en-US" dirty="0"/>
              <a:t>일 일요일 공격에 대해 장 </a:t>
            </a:r>
            <a:r>
              <a:rPr lang="ko-KR" altLang="en-US" dirty="0" err="1"/>
              <a:t>피에르</a:t>
            </a:r>
            <a:r>
              <a:rPr lang="ko-KR" altLang="en-US" dirty="0"/>
              <a:t> </a:t>
            </a:r>
            <a:r>
              <a:rPr lang="ko-KR" altLang="en-US" dirty="0" err="1"/>
              <a:t>사와도고</a:t>
            </a:r>
            <a:r>
              <a:rPr lang="ko-KR" altLang="en-US" dirty="0"/>
              <a:t> 수도원장에게 연락할 수 있었습니다</a:t>
            </a:r>
            <a:r>
              <a:rPr lang="en-US" altLang="ko-KR" dirty="0"/>
              <a:t>. </a:t>
            </a:r>
            <a:r>
              <a:rPr lang="ko-KR" altLang="en-US" dirty="0"/>
              <a:t>그는 다음과 같이 말했습니다</a:t>
            </a:r>
            <a:r>
              <a:rPr lang="en-US" altLang="ko-KR" dirty="0"/>
              <a:t>: </a:t>
            </a:r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E192F0E-43C0-3EAA-9447-95BBE023E70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en-US" altLang="ko-KR" dirty="0"/>
              <a:t>"</a:t>
            </a:r>
            <a:r>
              <a:rPr lang="ko-KR" altLang="en-US" dirty="0"/>
              <a:t>아침 </a:t>
            </a:r>
            <a:r>
              <a:rPr lang="en-US" altLang="ko-KR" dirty="0"/>
              <a:t>8</a:t>
            </a:r>
            <a:r>
              <a:rPr lang="ko-KR" altLang="en-US" dirty="0"/>
              <a:t>시</a:t>
            </a:r>
            <a:r>
              <a:rPr lang="en-US" altLang="ko-KR" dirty="0"/>
              <a:t>, </a:t>
            </a:r>
            <a:r>
              <a:rPr lang="ko-KR" altLang="en-US" dirty="0"/>
              <a:t>일요일 미사를 위해 신자들이 예배당에 모여 있었습니다</a:t>
            </a:r>
            <a:r>
              <a:rPr lang="en-US" altLang="ko-KR" dirty="0"/>
              <a:t>. </a:t>
            </a:r>
            <a:r>
              <a:rPr lang="ko-KR" altLang="en-US" dirty="0"/>
              <a:t>갑자기 오토바이를 타고 몇몇 남자들이 도착했고</a:t>
            </a:r>
            <a:r>
              <a:rPr lang="en-US" altLang="ko-KR" dirty="0"/>
              <a:t>,</a:t>
            </a:r>
            <a:r>
              <a:rPr lang="ko-KR" altLang="en-US" dirty="0"/>
              <a:t> 예배당에 있던 기독교인들에게 총격을 가하며</a:t>
            </a:r>
            <a:r>
              <a:rPr lang="en-US" altLang="ko-KR" dirty="0"/>
              <a:t> </a:t>
            </a:r>
            <a:r>
              <a:rPr lang="ko-KR" altLang="en-US" dirty="0"/>
              <a:t>남자들만 표적으로 삼아 모두 쏴 죽였습니다</a:t>
            </a:r>
            <a:r>
              <a:rPr lang="en-US" altLang="ko-KR" dirty="0"/>
              <a:t>. 13</a:t>
            </a:r>
            <a:r>
              <a:rPr lang="ko-KR" altLang="en-US" dirty="0"/>
              <a:t>명이 그 자리에서 사망하고 </a:t>
            </a:r>
            <a:r>
              <a:rPr lang="en-US" altLang="ko-KR" dirty="0"/>
              <a:t>2</a:t>
            </a:r>
            <a:r>
              <a:rPr lang="ko-KR" altLang="en-US" dirty="0"/>
              <a:t>명이 중상을 입어 병원으로 이송되었으나 사망하였습니다</a:t>
            </a:r>
            <a:r>
              <a:rPr lang="en-US" altLang="ko-KR" dirty="0"/>
              <a:t>. </a:t>
            </a:r>
            <a:r>
              <a:rPr lang="ko-KR" altLang="en-US" dirty="0"/>
              <a:t>아버지 곁에 앉아 있던 어린 소년도 사망했습니다</a:t>
            </a:r>
            <a:r>
              <a:rPr lang="en-US" altLang="ko-KR" dirty="0"/>
              <a:t>. </a:t>
            </a:r>
            <a:r>
              <a:rPr lang="ko-KR" altLang="en-US" dirty="0"/>
              <a:t>살아남은 유일한 두 명의 남성은 합창단의 일원으로 여성들과 함께 앉아있던 사람들이었습니다</a:t>
            </a:r>
            <a:r>
              <a:rPr lang="en-US" altLang="ko-KR" dirty="0"/>
              <a:t>. </a:t>
            </a:r>
            <a:r>
              <a:rPr lang="ko-KR" altLang="en-US" dirty="0"/>
              <a:t>이 </a:t>
            </a:r>
            <a:r>
              <a:rPr lang="ko-KR" altLang="en-US" dirty="0" err="1"/>
              <a:t>끔직한</a:t>
            </a:r>
            <a:r>
              <a:rPr lang="ko-KR" altLang="en-US" dirty="0"/>
              <a:t> 테러를 마친 </a:t>
            </a:r>
            <a:r>
              <a:rPr lang="ko-KR" altLang="en-US" dirty="0" err="1"/>
              <a:t>지하디스트들은</a:t>
            </a:r>
            <a:r>
              <a:rPr lang="ko-KR" altLang="en-US" dirty="0"/>
              <a:t> 오토바이를 타고 떠났고</a:t>
            </a:r>
            <a:r>
              <a:rPr lang="en-US" altLang="ko-KR" dirty="0"/>
              <a:t>, </a:t>
            </a:r>
            <a:r>
              <a:rPr lang="ko-KR" altLang="en-US" dirty="0"/>
              <a:t>생존자들은 충격에 빠졌습니다</a:t>
            </a:r>
            <a:r>
              <a:rPr lang="en-US" altLang="ko-KR" dirty="0"/>
              <a:t>.“</a:t>
            </a:r>
          </a:p>
          <a:p>
            <a:r>
              <a:rPr lang="ko-KR" altLang="en-US" dirty="0"/>
              <a:t>현지 연락 담당자로부터 받은 영상에는 교회 바닥에 피가 흥건하고 한쪽으로 밀려난 방석과 쌓여 있는 성도들의 신발이 보입니다</a:t>
            </a:r>
            <a:r>
              <a:rPr lang="en-US" altLang="ko-KR" dirty="0"/>
              <a:t>. </a:t>
            </a:r>
          </a:p>
          <a:p>
            <a:r>
              <a:rPr lang="ko-KR" altLang="en-US" dirty="0"/>
              <a:t>현지 파트너들은 다음과 같은 추가 기도 요청을 공유했습니다</a:t>
            </a:r>
            <a:r>
              <a:rPr lang="en-US" altLang="ko-KR" dirty="0"/>
              <a:t>: </a:t>
            </a:r>
          </a:p>
          <a:p>
            <a:r>
              <a:rPr lang="en-US" altLang="ko-KR" dirty="0">
                <a:solidFill>
                  <a:srgbClr val="0070C0"/>
                </a:solidFill>
              </a:rPr>
              <a:t>"</a:t>
            </a:r>
            <a:r>
              <a:rPr lang="ko-KR" altLang="en-US" dirty="0">
                <a:solidFill>
                  <a:srgbClr val="0070C0"/>
                </a:solidFill>
              </a:rPr>
              <a:t>공격자들을 위해 기도해 주시고</a:t>
            </a:r>
            <a:r>
              <a:rPr lang="en-US" altLang="ko-KR" dirty="0">
                <a:solidFill>
                  <a:srgbClr val="0070C0"/>
                </a:solidFill>
              </a:rPr>
              <a:t>, </a:t>
            </a:r>
            <a:r>
              <a:rPr lang="ko-KR" altLang="en-US" dirty="0">
                <a:solidFill>
                  <a:srgbClr val="0070C0"/>
                </a:solidFill>
              </a:rPr>
              <a:t>그들이 예수님을 만나고 이 사악한 공격을 회개할 수 있도록 기도해 주세요</a:t>
            </a:r>
            <a:r>
              <a:rPr lang="en-US" altLang="ko-KR" dirty="0">
                <a:solidFill>
                  <a:srgbClr val="0070C0"/>
                </a:solidFill>
              </a:rPr>
              <a:t>. </a:t>
            </a:r>
          </a:p>
          <a:p>
            <a:r>
              <a:rPr lang="ko-KR" altLang="en-US" dirty="0">
                <a:solidFill>
                  <a:srgbClr val="0070C0"/>
                </a:solidFill>
              </a:rPr>
              <a:t>이번 사건이 헛되지 않고 하나님께서 부르키나파소 북부의 교회를 성장시키고 강화하는 데 사용하시도록 기도해 주세요</a:t>
            </a:r>
            <a:r>
              <a:rPr lang="en-US" altLang="ko-KR" dirty="0">
                <a:solidFill>
                  <a:srgbClr val="0070C0"/>
                </a:solidFill>
              </a:rPr>
              <a:t>."</a:t>
            </a:r>
            <a:endParaRPr lang="ko-KR" altLang="en-US" dirty="0">
              <a:solidFill>
                <a:srgbClr val="0070C0"/>
              </a:solidFill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A5F038A-4DFA-EA1F-DFA0-5C0473E7D3B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40F4E2A9-21A0-4CF2-38DE-1AF13251F91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F50ECBFD-D50E-E667-4DDA-8136C1E9E7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9154E882-C979-9F84-F7A0-906F6AF69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5444B09A-C358-46F1-AC66-29CD065790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16</a:t>
            </a:fld>
            <a:endParaRPr lang="ko-KR" altLang="en-US" noProof="0"/>
          </a:p>
        </p:txBody>
      </p:sp>
      <p:pic>
        <p:nvPicPr>
          <p:cNvPr id="11" name="그림 10" descr="샌들, 신발, 핑크, 신발류이(가) 표시된 사진&#10;&#10;자동 생성된 설명">
            <a:extLst>
              <a:ext uri="{FF2B5EF4-FFF2-40B4-BE49-F238E27FC236}">
                <a16:creationId xmlns:a16="http://schemas.microsoft.com/office/drawing/2014/main" id="{4F560020-5263-1E60-6849-06230044D7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6995" y="4919"/>
            <a:ext cx="3285005" cy="3172804"/>
          </a:xfrm>
          <a:prstGeom prst="rect">
            <a:avLst/>
          </a:prstGeom>
        </p:spPr>
      </p:pic>
      <p:pic>
        <p:nvPicPr>
          <p:cNvPr id="13" name="그림 12" descr="실내, 벽, 텍스트, 집이(가) 표시된 사진&#10;&#10;자동 생성된 설명">
            <a:extLst>
              <a:ext uri="{FF2B5EF4-FFF2-40B4-BE49-F238E27FC236}">
                <a16:creationId xmlns:a16="http://schemas.microsoft.com/office/drawing/2014/main" id="{4BAE33E9-A790-5A4F-CE29-86BF36AEE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3177723"/>
            <a:ext cx="2826371" cy="3675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3273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그림 5" descr="야외, 하늘, 경치이(가) 표시된 사진&#10;&#10;자동 생성된 설명">
            <a:extLst>
              <a:ext uri="{FF2B5EF4-FFF2-40B4-BE49-F238E27FC236}">
                <a16:creationId xmlns:a16="http://schemas.microsoft.com/office/drawing/2014/main" id="{F0D2E53F-4BEC-C867-6438-C2E18733CC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4143930"/>
            <a:ext cx="9144000" cy="185682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85989401-1DF5-263D-C854-AACFD3975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495" y="1360322"/>
            <a:ext cx="2388742" cy="1632789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/>
              <a:t>Day 1. </a:t>
            </a:r>
            <a:r>
              <a:rPr lang="ko-KR" altLang="en-US" sz="2025" b="1" dirty="0"/>
              <a:t>사하라 이남 아프리카의 교회를 위해 기도합니다</a:t>
            </a:r>
            <a:r>
              <a:rPr lang="en-US" altLang="ko-KR" sz="2025" b="1" dirty="0"/>
              <a:t>.</a:t>
            </a:r>
            <a:r>
              <a:rPr lang="en-US" altLang="ko-KR" sz="2025" b="1" dirty="0"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br>
              <a:rPr lang="en-US" altLang="ko-KR" sz="1800" b="1" dirty="0">
                <a:latin typeface="Malgun Gothic" panose="020B0503020000020004" pitchFamily="50" charset="-127"/>
                <a:ea typeface="Malgun Gothic" panose="020B0503020000020004" pitchFamily="50" charset="-127"/>
              </a:rPr>
            </a:br>
            <a:r>
              <a:rPr lang="en-US" altLang="ko-KR" sz="1500" b="1" dirty="0">
                <a:solidFill>
                  <a:schemeClr val="tx1">
                    <a:lumMod val="85000"/>
                  </a:schemeClr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the Church in Sub-Saharan Africa. </a:t>
            </a:r>
            <a:endParaRPr lang="ko-KR" altLang="en-US" dirty="0">
              <a:solidFill>
                <a:schemeClr val="tx1"/>
              </a:solidFill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71A5DBC8-21D6-AFA1-7F2B-88CB50C9CC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426" y="1360322"/>
            <a:ext cx="5486400" cy="267744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 교회의 생존을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기독교인들이 예수님을 굳게 붙들 수 있도록 도와주세요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 err="1"/>
              <a:t>사헬</a:t>
            </a:r>
            <a:r>
              <a:rPr lang="ko-KR" altLang="en-US" sz="1050" dirty="0"/>
              <a:t> 지역 성도들을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폭력과 살인으로 인해 생긴 트라우마를 치료해 주시고</a:t>
            </a:r>
            <a:r>
              <a:rPr lang="en-US" altLang="ko-KR" sz="1050" dirty="0"/>
              <a:t>, </a:t>
            </a:r>
            <a:r>
              <a:rPr lang="ko-KR" altLang="en-US" sz="1050" dirty="0"/>
              <a:t>이들의 마음을 위로하여 </a:t>
            </a:r>
            <a:r>
              <a:rPr lang="ko-KR" altLang="en-US" sz="1050" dirty="0" err="1"/>
              <a:t>주옵소서</a:t>
            </a:r>
            <a:r>
              <a:rPr lang="en-US" altLang="ko-KR" sz="1050" dirty="0"/>
              <a:t>.  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박해가 심해지는 가운데에서도 그리스도인들이 하나님의 영광을 구할 때에 지혜와 믿음과 피할 길을 주시기를 간절히 기도합니다</a:t>
            </a:r>
            <a:r>
              <a:rPr lang="en-US" altLang="ko-KR" sz="1050" dirty="0"/>
              <a:t>. 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2D7FD2-403B-123D-D738-164A6FE9DB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67120" y="3112943"/>
            <a:ext cx="2315492" cy="1632789"/>
          </a:xfrm>
        </p:spPr>
        <p:txBody>
          <a:bodyPr>
            <a:normAutofit/>
          </a:bodyPr>
          <a:lstStyle/>
          <a:p>
            <a:r>
              <a:rPr lang="ko-KR" altLang="en-US" sz="1000" dirty="0"/>
              <a:t>우리가 사방으로 욱여쌈을 당하여도 싸이지 아니하며 답답한 일을 당하여도 낙심하지 아니하며 박해를 받아도 버린 바 되지 아니하며 거꾸러뜨림을 당하여도 망하지 아니하고 </a:t>
            </a:r>
            <a:r>
              <a:rPr lang="en-US" altLang="ko-KR" sz="1000" dirty="0"/>
              <a:t>(</a:t>
            </a:r>
            <a:r>
              <a:rPr lang="ko-KR" altLang="en-US" sz="1000" dirty="0"/>
              <a:t>고후 </a:t>
            </a:r>
            <a:r>
              <a:rPr lang="en-US" altLang="ko-KR" sz="1000" dirty="0"/>
              <a:t>4:8-9)</a:t>
            </a:r>
            <a:endParaRPr lang="ko-KR" altLang="en-US" sz="1000" dirty="0"/>
          </a:p>
        </p:txBody>
      </p:sp>
    </p:spTree>
    <p:extLst>
      <p:ext uri="{BB962C8B-B14F-4D97-AF65-F5344CB8AC3E}">
        <p14:creationId xmlns:p14="http://schemas.microsoft.com/office/powerpoint/2010/main" val="10244257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그림 10" descr="텍스트, 폰트, 그래픽, 그래픽 디자인이(가) 표시된 사진&#10;&#10;자동 생성된 설명">
            <a:extLst>
              <a:ext uri="{FF2B5EF4-FFF2-40B4-BE49-F238E27FC236}">
                <a16:creationId xmlns:a16="http://schemas.microsoft.com/office/drawing/2014/main" id="{F998F914-ED93-8B19-2C5C-D47D0474EB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18138" y="4919536"/>
            <a:ext cx="6699302" cy="1025345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3EC57F65-F75B-24EF-D3A6-FA0B2BC4AF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22930" y="1714499"/>
            <a:ext cx="1919074" cy="1931240"/>
          </a:xfrm>
        </p:spPr>
        <p:txBody>
          <a:bodyPr>
            <a:normAutofit fontScale="90000"/>
          </a:bodyPr>
          <a:lstStyle/>
          <a:p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Day 2. </a:t>
            </a:r>
            <a:r>
              <a:rPr lang="ko-KR" altLang="en-US" sz="2025" b="1" dirty="0">
                <a:solidFill>
                  <a:schemeClr val="tx1">
                    <a:alpha val="75000"/>
                  </a:schemeClr>
                </a:solidFill>
              </a:rPr>
              <a:t>사하라 이남 아프리카의 지도자를 위해 기도합니다</a:t>
            </a:r>
            <a:r>
              <a:rPr lang="en-US" altLang="ko-KR" sz="2025" b="1" dirty="0">
                <a:solidFill>
                  <a:schemeClr val="tx1">
                    <a:alpha val="75000"/>
                  </a:schemeClr>
                </a:solidFill>
              </a:rPr>
              <a:t>.</a:t>
            </a:r>
            <a:br>
              <a:rPr lang="en-US" altLang="ko-KR" sz="2025" dirty="0">
                <a:solidFill>
                  <a:schemeClr val="tx1">
                    <a:alpha val="75000"/>
                  </a:schemeClr>
                </a:solidFill>
              </a:rPr>
            </a:br>
            <a:br>
              <a:rPr lang="en-US" altLang="ko-KR" sz="1800" dirty="0"/>
            </a:br>
            <a:r>
              <a:rPr lang="en-US" altLang="ko-KR" sz="1800" dirty="0"/>
              <a:t>Pray for the leaders of sub-Saharan Africa.</a:t>
            </a:r>
            <a:endParaRPr lang="ko-KR" altLang="en-US" sz="1800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0C77D8C-4643-706F-6B12-F754C60433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4" y="1714499"/>
            <a:ext cx="5486400" cy="266232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사하라 이남 아프리카의 혼란 속에서 안정을 찾을 수 있도록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특별히 정치 지도자들이 부족</a:t>
            </a:r>
            <a:r>
              <a:rPr lang="en-US" altLang="ko-KR" sz="1050" dirty="0"/>
              <a:t>, </a:t>
            </a:r>
            <a:r>
              <a:rPr lang="ko-KR" altLang="en-US" sz="1050" dirty="0"/>
              <a:t>종교</a:t>
            </a:r>
            <a:r>
              <a:rPr lang="en-US" altLang="ko-KR" sz="1050" dirty="0"/>
              <a:t>, </a:t>
            </a:r>
            <a:r>
              <a:rPr lang="ko-KR" altLang="en-US" sz="1050" dirty="0"/>
              <a:t>성별에 관계없이 모든 사람들이 평화롭게 살 수 있는 안전한 국가를 만들 수 있도록 도와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현명한 지도자들이 경제 위기 가운데서도 국가를 안정적으로 이끌 수 있도록 인도해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박해를 받은 교회 지도자들을 위해 기도합니다</a:t>
            </a:r>
            <a:r>
              <a:rPr lang="en-US" altLang="ko-KR" sz="1050" dirty="0"/>
              <a:t>. </a:t>
            </a:r>
            <a:r>
              <a:rPr lang="ko-KR" altLang="en-US" sz="1050" dirty="0"/>
              <a:t>새 힘을 더하시고</a:t>
            </a:r>
            <a:r>
              <a:rPr lang="en-US" altLang="ko-KR" sz="1050" dirty="0"/>
              <a:t>, </a:t>
            </a:r>
            <a:r>
              <a:rPr lang="ko-KR" altLang="en-US" sz="1050" dirty="0"/>
              <a:t>회복시켜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다시 교회를 인도할 수 있도록 영적으로 잘 준비시켜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0AF11626-E03A-5C8C-9110-29806C244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922930" y="3788075"/>
            <a:ext cx="1919075" cy="1431300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/>
              <a:t>임금들과 높은 지위에 있는 모든 사람들을 위하여 하라 이는 우리가 모든 경건과 단정함으로 고요하고 평안한 생활을 하려 함이라</a:t>
            </a:r>
            <a:endParaRPr lang="en-US" altLang="ko-KR" sz="1000" dirty="0"/>
          </a:p>
          <a:p>
            <a:pPr>
              <a:lnSpc>
                <a:spcPct val="120000"/>
              </a:lnSpc>
            </a:pPr>
            <a:r>
              <a:rPr lang="en-US" altLang="ko-KR" sz="1000" dirty="0"/>
              <a:t>(</a:t>
            </a:r>
            <a:r>
              <a:rPr lang="ko-KR" altLang="en-US" sz="1000" dirty="0" err="1"/>
              <a:t>딤전</a:t>
            </a:r>
            <a:r>
              <a:rPr lang="en-US" altLang="ko-KR" sz="1000" dirty="0"/>
              <a:t>2:2)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3AC4BEC-D34B-14B7-5E0A-A00C4BF9EE9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922929" y="5645041"/>
            <a:ext cx="2134426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E7A12EAC-76FC-53BB-2069-F64F985AB6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l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endParaRPr lang="ko-KR" altLang="en-US" noProof="0" dirty="0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959582B-D30F-44D4-42B9-A179567CA6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 rtl="0">
              <a:defRPr lang="ko-kr"/>
            </a:defPPr>
            <a:lvl1pPr marL="0" algn="r" defTabSz="685800" rtl="0" eaLnBrk="1" latinLnBrk="0" hangingPunct="1">
              <a:defRPr sz="788" kern="1200">
                <a:solidFill>
                  <a:schemeClr val="tx2"/>
                </a:solidFill>
                <a:latin typeface="맑은 고딕" panose="020B0503020000020004" pitchFamily="50" charset="-127"/>
                <a:ea typeface="맑은 고딕" panose="020B0503020000020004" pitchFamily="50" charset="-127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4FAB73BC-B049-4115-A692-8D63A059BFB8}" type="slidenum">
              <a:rPr lang="en-US" altLang="ko-KR" smtClean="0"/>
              <a:pPr rtl="0"/>
              <a:t>18</a:t>
            </a:fld>
            <a:endParaRPr lang="ko-KR" altLang="en-US" noProof="0" dirty="0"/>
          </a:p>
        </p:txBody>
      </p:sp>
    </p:spTree>
    <p:extLst>
      <p:ext uri="{BB962C8B-B14F-4D97-AF65-F5344CB8AC3E}">
        <p14:creationId xmlns:p14="http://schemas.microsoft.com/office/powerpoint/2010/main" val="33040484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980D7E-B32C-40EC-DF1D-628076AB50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5615" y="1211710"/>
            <a:ext cx="2204357" cy="1613443"/>
          </a:xfrm>
        </p:spPr>
        <p:txBody>
          <a:bodyPr>
            <a:noAutofit/>
          </a:bodyPr>
          <a:lstStyle/>
          <a:p>
            <a:r>
              <a:rPr lang="en-US" altLang="ko-KR" sz="1800" b="1" dirty="0"/>
              <a:t>Day 3. </a:t>
            </a:r>
            <a:r>
              <a:rPr lang="ko-KR" altLang="en-US" sz="1800" b="1" dirty="0"/>
              <a:t>사하라 사막 이남 지역의 젊은이들을 위해 기도해 주세요</a:t>
            </a:r>
            <a:r>
              <a:rPr lang="en-US" altLang="ko-KR" sz="1800" b="1" dirty="0"/>
              <a:t>.</a:t>
            </a:r>
            <a:endParaRPr lang="ko-KR" altLang="en-US" sz="1800" b="1" dirty="0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E5C482C-9F6C-E61E-AE6B-F10698187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935" y="940022"/>
            <a:ext cx="5474139" cy="192024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아프리카 인구의 </a:t>
            </a:r>
            <a:r>
              <a:rPr lang="en-US" altLang="ko-KR" sz="1050" dirty="0"/>
              <a:t>60% </a:t>
            </a:r>
            <a:r>
              <a:rPr lang="ko-KR" altLang="en-US" sz="1050" dirty="0"/>
              <a:t>이상이 </a:t>
            </a:r>
            <a:r>
              <a:rPr lang="en-US" altLang="ko-KR" sz="1050" dirty="0"/>
              <a:t>25</a:t>
            </a:r>
            <a:r>
              <a:rPr lang="ko-KR" altLang="en-US" sz="1050" dirty="0"/>
              <a:t>세 미만입니다</a:t>
            </a:r>
            <a:r>
              <a:rPr lang="en-US" altLang="ko-KR" sz="1050" dirty="0"/>
              <a:t>. </a:t>
            </a:r>
            <a:r>
              <a:rPr lang="ko-KR" altLang="en-US" sz="1050" dirty="0"/>
              <a:t>교회는 젊고 역동적이며 성장하고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 사하라 이남 아프리카에서는 폭력적인 박해로 젊은이들의 삶이 황폐화되고 있습니다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아버지</a:t>
            </a:r>
            <a:r>
              <a:rPr lang="en-US" altLang="ko-KR" sz="1050" dirty="0"/>
              <a:t>!</a:t>
            </a:r>
            <a:r>
              <a:rPr lang="ko-KR" altLang="en-US" sz="1050" dirty="0"/>
              <a:t> 사하라 사막 이남 아프리카의 젊은 그리스도인들을 보호하여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예수님</a:t>
            </a:r>
            <a:r>
              <a:rPr lang="en-US" altLang="ko-KR" sz="1050" dirty="0"/>
              <a:t>!</a:t>
            </a:r>
            <a:r>
              <a:rPr lang="ko-KR" altLang="en-US" sz="1050" dirty="0"/>
              <a:t> 청소년들에게 힘과 은혜를 주셔서</a:t>
            </a:r>
            <a:r>
              <a:rPr lang="en-US" altLang="ko-KR" sz="1050" dirty="0"/>
              <a:t>,</a:t>
            </a:r>
            <a:r>
              <a:rPr lang="ko-KR" altLang="en-US" sz="1050" dirty="0"/>
              <a:t> 극심한 핍박에도 불구하고 예수님을 계속 따르게 해 주세요</a:t>
            </a:r>
            <a:r>
              <a:rPr lang="en-US" altLang="ko-KR" sz="1050" dirty="0"/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트라우마 치료</a:t>
            </a:r>
            <a:r>
              <a:rPr lang="en-US" altLang="ko-KR" sz="1050" dirty="0"/>
              <a:t>, </a:t>
            </a:r>
            <a:r>
              <a:rPr lang="ko-KR" altLang="en-US" sz="1050" dirty="0"/>
              <a:t>영적 도움</a:t>
            </a:r>
            <a:r>
              <a:rPr lang="en-US" altLang="ko-KR" sz="1050" dirty="0"/>
              <a:t>, </a:t>
            </a:r>
            <a:r>
              <a:rPr lang="ko-KR" altLang="en-US" sz="1050" dirty="0"/>
              <a:t>기술 및 고용 훈련을 통해 올해 나이지리아에서 </a:t>
            </a:r>
            <a:r>
              <a:rPr lang="en-US" altLang="ko-KR" sz="1050" dirty="0"/>
              <a:t>42,000</a:t>
            </a:r>
            <a:r>
              <a:rPr lang="ko-KR" altLang="en-US" sz="1050" dirty="0"/>
              <a:t>명의 젊은 기독교인을 지원하고자 하는 </a:t>
            </a:r>
            <a:r>
              <a:rPr lang="en-US" altLang="ko-KR" sz="1050" dirty="0"/>
              <a:t>Open Doors</a:t>
            </a:r>
            <a:r>
              <a:rPr lang="ko-KR" altLang="en-US" sz="1050" dirty="0"/>
              <a:t>의 사역을 사용하여 주세요</a:t>
            </a:r>
            <a:r>
              <a:rPr lang="en-US" altLang="ko-KR" sz="1050" dirty="0"/>
              <a:t>.</a:t>
            </a:r>
            <a:endParaRPr lang="ko-KR" altLang="en-US" sz="1050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4299EF8-DD47-53CD-32BE-8A5FFA1FC3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885615" y="3333809"/>
            <a:ext cx="2127301" cy="161344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00" dirty="0"/>
              <a:t>대대로 주께서 행하시는 일을 크게 찬양하며 주의 능한 일을 </a:t>
            </a:r>
            <a:r>
              <a:rPr lang="ko-KR" altLang="en-US" sz="1000" dirty="0" err="1"/>
              <a:t>선포하리로다</a:t>
            </a:r>
            <a:r>
              <a:rPr lang="en-US" altLang="ko-KR" sz="1000" dirty="0"/>
              <a:t>. (</a:t>
            </a:r>
            <a:r>
              <a:rPr lang="ko-KR" altLang="en-US" sz="1000" dirty="0"/>
              <a:t>시</a:t>
            </a:r>
            <a:r>
              <a:rPr lang="en-US" altLang="ko-KR" sz="1000" dirty="0"/>
              <a:t>145:4)</a:t>
            </a:r>
            <a:endParaRPr lang="ko-KR" altLang="en-US" sz="1000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D7BE6126-6280-1648-EF06-9C77AC8820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35076AE-0EEA-1370-6386-A32FE6ACA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2023-08-29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1913BA7-F4B5-4FDD-B9DE-8BEB0C676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FAB73BC-B049-4115-A692-8D63A059BFB8}" type="slidenum">
              <a:rPr lang="en-US" altLang="ko-KR" noProof="0" smtClean="0"/>
              <a:pPr rtl="0"/>
              <a:t>19</a:t>
            </a:fld>
            <a:endParaRPr lang="ko-KR" altLang="en-US" noProof="0" dirty="0"/>
          </a:p>
        </p:txBody>
      </p:sp>
      <p:pic>
        <p:nvPicPr>
          <p:cNvPr id="9" name="그림 8" descr="텍스트, 사람, 의류, 야외이(가) 표시된 사진&#10;&#10;자동 생성된 설명">
            <a:extLst>
              <a:ext uri="{FF2B5EF4-FFF2-40B4-BE49-F238E27FC236}">
                <a16:creationId xmlns:a16="http://schemas.microsoft.com/office/drawing/2014/main" id="{4347CDD8-13E6-FF83-DB1A-958FDAA9A6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4935" y="3412272"/>
            <a:ext cx="5474139" cy="250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94385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DEB3B46-20C6-4A0F-FA47-7019A7CF2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4936" y="1234441"/>
            <a:ext cx="7427214" cy="994172"/>
          </a:xfrm>
        </p:spPr>
        <p:txBody>
          <a:bodyPr anchor="ctr">
            <a:normAutofit/>
          </a:bodyPr>
          <a:lstStyle/>
          <a:p>
            <a:r>
              <a:rPr lang="en-US" altLang="ko-KR" sz="1800" b="1"/>
              <a:t>Day 4. </a:t>
            </a:r>
            <a:r>
              <a:rPr lang="ko-KR" altLang="en-US" sz="1800" b="1"/>
              <a:t>사하라 사막 이남 지역의 슬픔에 잠긴 사람들을 위해 기도해 주세요</a:t>
            </a:r>
            <a:r>
              <a:rPr lang="en-US" altLang="ko-KR" sz="1800" b="1"/>
              <a:t>.</a:t>
            </a:r>
            <a:endParaRPr lang="ko-KR" altLang="en-US" sz="1800" b="1" dirty="0"/>
          </a:p>
        </p:txBody>
      </p:sp>
      <p:sp>
        <p:nvSpPr>
          <p:cNvPr id="14" name="Footer Placeholder 2">
            <a:extLst>
              <a:ext uri="{FF2B5EF4-FFF2-40B4-BE49-F238E27FC236}">
                <a16:creationId xmlns:a16="http://schemas.microsoft.com/office/drawing/2014/main" id="{1A8E64B4-2BC0-1994-9C3C-48A0E2D05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207847" y="2427149"/>
            <a:ext cx="3118104" cy="312062"/>
          </a:xfrm>
        </p:spPr>
        <p:txBody>
          <a:bodyPr/>
          <a:lstStyle/>
          <a:p>
            <a:pPr>
              <a:spcAft>
                <a:spcPts val="450"/>
              </a:spcAft>
            </a:pPr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A33DB96-9F0A-E795-38E8-9537E6EBFD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3" y="2118123"/>
            <a:ext cx="7224509" cy="369521"/>
          </a:xfrm>
        </p:spPr>
        <p:txBody>
          <a:bodyPr anchor="b">
            <a:normAutofit/>
          </a:bodyPr>
          <a:lstStyle/>
          <a:p>
            <a:pPr>
              <a:lnSpc>
                <a:spcPct val="140000"/>
              </a:lnSpc>
            </a:pPr>
            <a:r>
              <a:rPr lang="ko-KR" altLang="en-US" sz="1000">
                <a:latin typeface="+mj-ea"/>
                <a:ea typeface="+mj-ea"/>
              </a:rPr>
              <a:t>“여호와는 마음이 상한 자를 가까이 하시고 충심으로 통회하는 자를 구원하시는도다</a:t>
            </a:r>
            <a:r>
              <a:rPr lang="en-US" altLang="ko-KR" sz="1000">
                <a:latin typeface="+mj-ea"/>
                <a:ea typeface="+mj-ea"/>
              </a:rPr>
              <a:t>.” - </a:t>
            </a:r>
            <a:r>
              <a:rPr lang="ko-KR" altLang="en-US" sz="1000">
                <a:latin typeface="+mj-ea"/>
                <a:ea typeface="+mj-ea"/>
              </a:rPr>
              <a:t>시편 </a:t>
            </a:r>
            <a:r>
              <a:rPr lang="en-US" altLang="ko-KR" sz="1000">
                <a:latin typeface="+mj-ea"/>
                <a:ea typeface="+mj-ea"/>
              </a:rPr>
              <a:t>34:18</a:t>
            </a:r>
            <a:endParaRPr lang="ko-KR" altLang="en-US" sz="1000" dirty="0">
              <a:latin typeface="+mj-ea"/>
              <a:ea typeface="+mj-ea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E46B3273-C47A-0904-9437-0F0DDA56D45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941358" y="2933295"/>
            <a:ext cx="3654101" cy="269026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/>
              <a:t>슬픔과 상실감에 사로잡혀 절망속에 있는 가족들을 위해 기도해 주세요</a:t>
            </a:r>
            <a:r>
              <a:rPr lang="en-US" altLang="ko-KR" sz="1050" dirty="0"/>
              <a:t>.</a:t>
            </a:r>
            <a:r>
              <a:rPr lang="ko-KR" altLang="en-US" sz="1050" dirty="0"/>
              <a:t>  </a:t>
            </a:r>
            <a:endParaRPr lang="en-US" altLang="ko-KR" sz="1050" dirty="0"/>
          </a:p>
          <a:p>
            <a:pPr>
              <a:lnSpc>
                <a:spcPct val="150000"/>
              </a:lnSpc>
            </a:pPr>
            <a:r>
              <a:rPr lang="ko-KR" altLang="en-US" sz="1050" dirty="0"/>
              <a:t>주님께서 개입하여 치명적인 공격을 중단시키고 반군들의 마음이 증오에서 사랑으로 바뀌도록 기도해 주세요</a:t>
            </a:r>
            <a:r>
              <a:rPr lang="en-US" altLang="ko-KR" sz="1050" dirty="0"/>
              <a:t>. </a:t>
            </a:r>
          </a:p>
          <a:p>
            <a:pPr>
              <a:lnSpc>
                <a:spcPct val="150000"/>
              </a:lnSpc>
            </a:pPr>
            <a:r>
              <a:rPr lang="ko-KR" altLang="en-US" sz="1050" dirty="0"/>
              <a:t>긴급한 도움이 필요한 유가족들에게 오픈도어의 실질적인 지원과 돌봄의 손길이 이어지도록 기도해 주세요</a:t>
            </a:r>
            <a:r>
              <a:rPr lang="en-US" altLang="ko-KR" sz="1050" dirty="0"/>
              <a:t>. </a:t>
            </a:r>
          </a:p>
          <a:p>
            <a:endParaRPr lang="en-US" altLang="ko-KR" dirty="0"/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582F9BD0-32B5-4296-CB2F-6EFA1D76860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624936" y="6237312"/>
            <a:ext cx="2134426" cy="273844"/>
          </a:xfrm>
        </p:spPr>
        <p:txBody>
          <a:bodyPr anchor="ctr">
            <a:normAutofit/>
          </a:bodyPr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A7877473-3624-7E49-7882-E9A6A7360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117440" y="5644134"/>
            <a:ext cx="375748" cy="273844"/>
          </a:xfrm>
        </p:spPr>
        <p:txBody>
          <a:bodyPr anchor="ctr">
            <a:normAutofit/>
          </a:bodyPr>
          <a:lstStyle/>
          <a:p>
            <a:pPr>
              <a:spcAft>
                <a:spcPts val="450"/>
              </a:spcAft>
            </a:pPr>
            <a:fld id="{4FAB73BC-B049-4115-A692-8D63A059BFB8}" type="slidenum">
              <a:rPr lang="en-US" altLang="ko-KR" noProof="0" smtClean="0"/>
              <a:pPr>
                <a:spcAft>
                  <a:spcPts val="450"/>
                </a:spcAft>
              </a:pPr>
              <a:t>20</a:t>
            </a:fld>
            <a:endParaRPr lang="ko-KR" altLang="en-US" noProof="0"/>
          </a:p>
        </p:txBody>
      </p:sp>
      <p:pic>
        <p:nvPicPr>
          <p:cNvPr id="11" name="그림 10" descr="사람, 인간의 얼굴, 의류, 포유류이(가) 표시된 사진&#10;&#10;자동 생성된 설명">
            <a:extLst>
              <a:ext uri="{FF2B5EF4-FFF2-40B4-BE49-F238E27FC236}">
                <a16:creationId xmlns:a16="http://schemas.microsoft.com/office/drawing/2014/main" id="{3C0671F7-A2C3-C0A9-3784-1C29540716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3842" y="2933296"/>
            <a:ext cx="3587020" cy="2690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36983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A52A906-48D9-C940-DB95-468B888FC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Day 5. </a:t>
            </a:r>
            <a:r>
              <a:rPr lang="ko-KR" altLang="en-US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강제로 피신한 사람들을 위해 기도해 주세요</a:t>
            </a:r>
            <a:r>
              <a:rPr lang="en-US" altLang="ko-KR" sz="1800" b="1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A5419190-F38D-271B-FBD9-45AD7CC728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6ED1FB0-902C-AEDB-FBE0-74F37D6653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39006" y="2369861"/>
            <a:ext cx="7456242" cy="485977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아프리카 전역에서 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1,200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만 명이 넘는 사람들이 집을 잃었고 어떤 지역에서는 교회의 존재 자체가 위협 받고 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많은 사람들이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보코하람과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이슬람 국가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(IS)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와 같은 </a:t>
            </a:r>
            <a:r>
              <a:rPr lang="ko-KR" altLang="en-US" sz="1000" dirty="0" err="1">
                <a:solidFill>
                  <a:srgbClr val="0070C0"/>
                </a:solidFill>
                <a:latin typeface="Segoe UI" panose="020B0502040204020203" pitchFamily="34" charset="0"/>
              </a:rPr>
              <a:t>지하디스트</a:t>
            </a:r>
            <a:r>
              <a:rPr lang="ko-KR" altLang="en-US" sz="1000" dirty="0">
                <a:solidFill>
                  <a:srgbClr val="0070C0"/>
                </a:solidFill>
                <a:latin typeface="Segoe UI" panose="020B0502040204020203" pitchFamily="34" charset="0"/>
              </a:rPr>
              <a:t> 무장단체를 피해 탈출했습니다</a:t>
            </a:r>
            <a:r>
              <a:rPr lang="en-US" altLang="ko-KR" sz="1000" dirty="0">
                <a:solidFill>
                  <a:srgbClr val="0070C0"/>
                </a:solidFill>
                <a:latin typeface="Segoe UI" panose="020B0502040204020203" pitchFamily="34" charset="0"/>
              </a:rPr>
              <a:t>.</a:t>
            </a:r>
            <a:endParaRPr lang="ko-KR" altLang="en-US" sz="1000" dirty="0">
              <a:solidFill>
                <a:srgbClr val="0070C0"/>
              </a:solidFill>
            </a:endParaRP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9CEE2BD4-EC1A-6B6D-EB4C-6A62AB247B8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3018167"/>
            <a:ext cx="3654100" cy="2485498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강제로 도망쳐야 하는 그리스도인 가족들이 인내할 수 있는 용기와 힘을 주시도록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점점 더 위험해 지는 곳에서 교회를 인도하는 목회자들에게 지혜를 주세요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11100F"/>
                </a:solidFill>
                <a:latin typeface="Segoe UI" panose="020B0502040204020203" pitchFamily="34" charset="0"/>
              </a:rPr>
              <a:t>그리스도인들이 피신하는 동안에도 교회가 강하고 영향력 있고 담대하게 회복되도록 기도합니다</a:t>
            </a:r>
            <a:r>
              <a:rPr lang="en-US" altLang="ko-KR" sz="1050" dirty="0">
                <a:solidFill>
                  <a:srgbClr val="11100F"/>
                </a:solidFill>
                <a:latin typeface="Segoe UI" panose="020B0502040204020203" pitchFamily="34" charset="0"/>
              </a:rPr>
              <a:t>.</a:t>
            </a:r>
          </a:p>
        </p:txBody>
      </p:sp>
      <p:pic>
        <p:nvPicPr>
          <p:cNvPr id="11" name="내용 개체 틀 10" descr="하늘, 야외, 의류, 지상이(가) 표시된 사진&#10;&#10;자동 생성된 설명">
            <a:extLst>
              <a:ext uri="{FF2B5EF4-FFF2-40B4-BE49-F238E27FC236}">
                <a16:creationId xmlns:a16="http://schemas.microsoft.com/office/drawing/2014/main" id="{7839DA3C-FB51-377B-122D-79823CBCD7A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220" y="3090082"/>
            <a:ext cx="3654029" cy="2055391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D6E72E4-2060-2C0B-B5B5-20C7D7E06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7A67F492-B72F-ED93-8647-68912F5FC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21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59741041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B149F2A-F616-233C-64A5-0096EFBD4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Day 6. </a:t>
            </a:r>
            <a:r>
              <a:rPr lang="ko-KR" altLang="en-US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학대 받는 여성들을 위해 기도해 주세요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4F193C15-41D1-2355-F417-289A8F1C7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6A29DAB4-3948-24EF-9318-67A77BBEC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060849"/>
            <a:ext cx="7693225" cy="433477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20000"/>
              </a:lnSpc>
            </a:pP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사하라 사막 이남 아프리카 전역에서 우리는 마을에서 납치되어 혹독하고 잔인한 학대를 당하는 소녀와 여성에 대한 소식을 종종 듣습니다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강간과 성폭력은 잔인한 박해 전술입니다</a:t>
            </a:r>
            <a:r>
              <a:rPr lang="en-US" altLang="ko-KR" sz="1000" dirty="0">
                <a:solidFill>
                  <a:srgbClr val="0070C0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22708CD1-A344-5535-ECB1-A2C410AD6B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153841" y="2899861"/>
            <a:ext cx="3654100" cy="2603804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콩고민주공화국에서 매일 폭행의 위험을 안고 살아가는 젊은 그리스도인 여성들을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</a:p>
          <a:p>
            <a:pPr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기독교 여성들이 이 위협적인 시대에서 보호받으며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예수님께 굳건히 붙들린 바 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하나님의 </a:t>
            </a:r>
            <a:r>
              <a:rPr lang="ko-KR" altLang="en-US" sz="1050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자녀로서의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정체성을 확고히 하며 살아 갈수 있도록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극단주의 단체의 기독교 소녀들의 잔인한 납치가 중단되도록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납치된 소녀들은 폭도들과 강제로 결혼하게 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1" name="내용 개체 틀 10" descr="사람, 인간의 얼굴, 의류, 야외이(가) 표시된 사진&#10;&#10;자동 생성된 설명">
            <a:extLst>
              <a:ext uri="{FF2B5EF4-FFF2-40B4-BE49-F238E27FC236}">
                <a16:creationId xmlns:a16="http://schemas.microsoft.com/office/drawing/2014/main" id="{3ABBC83B-5AFF-7BAB-E835-97B9885B093F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5941357" y="2899861"/>
            <a:ext cx="3905708" cy="2603805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61786AAF-64CA-BA16-1EC3-445FC9707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BBD0EAC8-3B13-AE5D-FDC9-2C364E49B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22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31430111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6D5F40B-35F6-0AFB-3A4C-F413535C32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 sz="1800" dirty="0"/>
              <a:t>Day7.</a:t>
            </a:r>
            <a:r>
              <a:rPr lang="en-US" altLang="ko-KR" sz="180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 </a:t>
            </a:r>
            <a:r>
              <a:rPr lang="en-US" altLang="ko-KR" sz="1800" b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Pray for Arise Africa.</a:t>
            </a:r>
            <a:endParaRPr lang="ko-KR" altLang="en-US" sz="1800" dirty="0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ED6F2F26-9D90-7066-13DE-0FC44D847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샘플 바닥글 텍스트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3E643A9-9577-2626-EBFF-9D7A1958BD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153842" y="2118123"/>
            <a:ext cx="7701854" cy="388930"/>
          </a:xfrm>
        </p:spPr>
        <p:txBody>
          <a:bodyPr>
            <a:normAutofit fontScale="77500" lnSpcReduction="20000"/>
          </a:bodyPr>
          <a:lstStyle/>
          <a:p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“일어나라 빛을 발하라 이는 네 빛이 </a:t>
            </a:r>
            <a:r>
              <a:rPr lang="ko-KR" altLang="en-US" b="0" i="1" dirty="0" err="1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이르렀음이니라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”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- </a:t>
            </a:r>
            <a:r>
              <a:rPr lang="ko-KR" altLang="en-US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이사야 </a:t>
            </a:r>
            <a:r>
              <a:rPr lang="en-US" altLang="ko-KR" b="0" i="1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60:1</a:t>
            </a:r>
            <a:endParaRPr lang="ko-KR" altLang="en-US" dirty="0"/>
          </a:p>
        </p:txBody>
      </p:sp>
      <p:sp>
        <p:nvSpPr>
          <p:cNvPr id="5" name="내용 개체 틀 4">
            <a:extLst>
              <a:ext uri="{FF2B5EF4-FFF2-40B4-BE49-F238E27FC236}">
                <a16:creationId xmlns:a16="http://schemas.microsoft.com/office/drawing/2014/main" id="{366DCB9F-242D-C020-AFB7-47B95928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사역적으로 우리는 사하라 사막 이남 아프리카에 있는 수백만 명의 기독교인을 영적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육체적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정서적으로 지원하는 것을 목표로 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 4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년 간의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캠페인을 통해 전 세계 교회가 깨어나 이 지역에서 일어나고 있는 사건들에 대해 직접 관여하는 것을 보고 싶습니다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기도로 참여하든지 다른 어떤 것이든지 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Arise Africa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에서 나의 역할을 보여달라고 하나님께 간구하십시오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전 세계의 기독교인들이 사하라 사막 이남의 아프리카 가족을 위해 기도하고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목소리를 내고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후원할 것을 확신하도록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카메룬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부르키나파소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나이지리아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말리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, </a:t>
            </a:r>
            <a:r>
              <a:rPr lang="ko-KR" altLang="en-US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콩고민주공화국에 있는 오픈도어의 파트너들의 주님의 보호하심을 위해 기도합니다</a:t>
            </a:r>
            <a:r>
              <a:rPr lang="en-US" altLang="ko-KR" sz="1050" dirty="0">
                <a:solidFill>
                  <a:srgbClr val="242424"/>
                </a:solidFill>
                <a:latin typeface="Malgun Gothic" panose="020B0503020000020004" pitchFamily="50" charset="-127"/>
                <a:ea typeface="Malgun Gothic" panose="020B0503020000020004" pitchFamily="50" charset="-127"/>
              </a:rPr>
              <a:t>.</a:t>
            </a:r>
          </a:p>
        </p:txBody>
      </p:sp>
      <p:pic>
        <p:nvPicPr>
          <p:cNvPr id="12" name="내용 개체 틀 11" descr="야외, 사람, 하늘, 의류이(가) 표시된 사진&#10;&#10;자동 생성된 설명">
            <a:extLst>
              <a:ext uri="{FF2B5EF4-FFF2-40B4-BE49-F238E27FC236}">
                <a16:creationId xmlns:a16="http://schemas.microsoft.com/office/drawing/2014/main" id="{D0F9CF36-7C20-A2B9-1E1C-F8B3726C06A8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/>
          <a:stretch>
            <a:fillRect/>
          </a:stretch>
        </p:blipFill>
        <p:spPr>
          <a:xfrm>
            <a:off x="6510285" y="3023587"/>
            <a:ext cx="3641080" cy="2427386"/>
          </a:xfrm>
        </p:spPr>
      </p:pic>
      <p:sp>
        <p:nvSpPr>
          <p:cNvPr id="8" name="날짜 개체 틀 7">
            <a:extLst>
              <a:ext uri="{FF2B5EF4-FFF2-40B4-BE49-F238E27FC236}">
                <a16:creationId xmlns:a16="http://schemas.microsoft.com/office/drawing/2014/main" id="{7CE915F1-5C7A-C5E2-2DF4-7A97226E25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86347DD-7278-FF2C-0427-EE7A51696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/>
            <a:fld id="{4C8B8A27-DF03-4546-BA93-21C967D57E5C}" type="slidenum">
              <a:rPr lang="en-US" altLang="ko-KR" noProof="0" smtClean="0"/>
              <a:t>23</a:t>
            </a:fld>
            <a:endParaRPr lang="ko-KR" altLang="en-US" noProof="0"/>
          </a:p>
        </p:txBody>
      </p:sp>
    </p:spTree>
    <p:extLst>
      <p:ext uri="{BB962C8B-B14F-4D97-AF65-F5344CB8AC3E}">
        <p14:creationId xmlns:p14="http://schemas.microsoft.com/office/powerpoint/2010/main" val="418682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FEE66D-0AE7-E506-CED5-F90600880B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52651" y="559814"/>
            <a:ext cx="7301644" cy="416236"/>
          </a:xfrm>
        </p:spPr>
        <p:txBody>
          <a:bodyPr>
            <a:noAutofit/>
          </a:bodyPr>
          <a:lstStyle/>
          <a:p>
            <a:pPr algn="l"/>
            <a:r>
              <a:rPr lang="en-US" altLang="ko-KR" sz="1400" dirty="0">
                <a:solidFill>
                  <a:srgbClr val="C00000"/>
                </a:solidFill>
              </a:rPr>
              <a:t>#</a:t>
            </a:r>
            <a:r>
              <a:rPr lang="ko-KR" altLang="en-US" sz="1400" dirty="0">
                <a:solidFill>
                  <a:srgbClr val="C00000"/>
                </a:solidFill>
              </a:rPr>
              <a:t>파키스탄</a:t>
            </a:r>
            <a:r>
              <a:rPr lang="en-US" altLang="ko-KR" sz="1400" dirty="0">
                <a:solidFill>
                  <a:srgbClr val="C00000"/>
                </a:solidFill>
              </a:rPr>
              <a:t>: </a:t>
            </a:r>
            <a:r>
              <a:rPr lang="ko-KR" altLang="en-US" sz="1400" dirty="0">
                <a:solidFill>
                  <a:srgbClr val="C00000"/>
                </a:solidFill>
              </a:rPr>
              <a:t>최근 치러진 선거와 그 결과를 둘러싼 논란이 계속되고 있습니다</a:t>
            </a:r>
            <a:r>
              <a:rPr lang="en-US" altLang="ko-KR" sz="1400" dirty="0">
                <a:solidFill>
                  <a:srgbClr val="C00000"/>
                </a:solidFill>
              </a:rPr>
              <a:t>.</a:t>
            </a:r>
            <a:endParaRPr lang="ko-KR" altLang="en-US" sz="1400" dirty="0">
              <a:solidFill>
                <a:srgbClr val="C00000"/>
              </a:solidFill>
            </a:endParaRP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0AF1F2EC-B867-2586-3FF8-CB47AE9EB7B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043590"/>
            <a:ext cx="4635372" cy="10202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endParaRPr lang="en-US" altLang="ko-KR" sz="1100" b="0" dirty="0">
              <a:solidFill>
                <a:srgbClr val="0070C0"/>
              </a:solidFill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29E17DA-3FC8-E6E5-0C85-F8D089E77B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9" y="2131365"/>
            <a:ext cx="4635373" cy="42854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ko-KR" altLang="en-US" sz="1050" dirty="0"/>
              <a:t>파키스탄 국회가 오는 목요일 새로 선출된 국회의원들이 국회를 개원하는 가운데</a:t>
            </a:r>
            <a:r>
              <a:rPr lang="en-US" altLang="ko-KR" sz="1050" dirty="0"/>
              <a:t>, </a:t>
            </a:r>
            <a:r>
              <a:rPr lang="ko-KR" altLang="en-US" sz="1050" dirty="0"/>
              <a:t>수감 중인 임란 칸 전 총리의 지지자들은 선거가 조작되었다고 주장하며 시위를 벌였습니다</a:t>
            </a:r>
            <a:r>
              <a:rPr lang="en-US" altLang="ko-KR" sz="1050" dirty="0"/>
              <a:t>.</a:t>
            </a:r>
          </a:p>
          <a:p>
            <a:pPr marL="0" indent="0" algn="just">
              <a:buNone/>
            </a:pPr>
            <a:r>
              <a:rPr lang="ko-KR" altLang="en-US" sz="1050" dirty="0"/>
              <a:t>칸의 </a:t>
            </a:r>
            <a:r>
              <a:rPr lang="en-US" altLang="ko-KR" sz="1050" dirty="0"/>
              <a:t>PTI </a:t>
            </a:r>
            <a:r>
              <a:rPr lang="ko-KR" altLang="en-US" sz="1050" dirty="0"/>
              <a:t>당은 과반 의석을 차지하지 못하도록 수십 개의 선거구에서 선거 결과가 변경되었다고 주장하며 전국적인 집회를 독려하고 있습니다</a:t>
            </a:r>
            <a:r>
              <a:rPr lang="en-US" altLang="ko-KR" sz="1050" dirty="0"/>
              <a:t>. </a:t>
            </a:r>
            <a:r>
              <a:rPr lang="ko-KR" altLang="en-US" sz="1050" dirty="0"/>
              <a:t>그러나</a:t>
            </a:r>
            <a:r>
              <a:rPr lang="en-US" altLang="ko-KR" sz="1050" dirty="0"/>
              <a:t>, </a:t>
            </a:r>
            <a:r>
              <a:rPr lang="ko-KR" altLang="en-US" sz="1050" dirty="0"/>
              <a:t>파키스탄 선거관리위원회는 이를 부인하고 있습니다</a:t>
            </a:r>
            <a:r>
              <a:rPr lang="en-US" altLang="ko-KR" sz="1050" dirty="0"/>
              <a:t>. </a:t>
            </a:r>
          </a:p>
          <a:p>
            <a:pPr marL="0" indent="0" algn="just">
              <a:buNone/>
            </a:pPr>
            <a:r>
              <a:rPr lang="ko-KR" altLang="en-US" sz="1050" dirty="0">
                <a:solidFill>
                  <a:srgbClr val="C00000"/>
                </a:solidFill>
              </a:rPr>
              <a:t>기도해 주세요</a:t>
            </a:r>
            <a:r>
              <a:rPr lang="en-US" altLang="ko-KR" sz="1050" dirty="0">
                <a:solidFill>
                  <a:srgbClr val="C00000"/>
                </a:solidFill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b="0" dirty="0">
                <a:solidFill>
                  <a:srgbClr val="0070C0"/>
                </a:solidFill>
              </a:rPr>
              <a:t>이번 시위가 생명에 대한 위협 없이 평화롭게 진행되도록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b="0" dirty="0">
                <a:solidFill>
                  <a:srgbClr val="0070C0"/>
                </a:solidFill>
              </a:rPr>
              <a:t>새로운 정치 지도자들을 위해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  <a:r>
              <a:rPr lang="ko-KR" altLang="en-US" sz="1050" b="0" dirty="0">
                <a:solidFill>
                  <a:srgbClr val="0070C0"/>
                </a:solidFill>
              </a:rPr>
              <a:t>그들이 정직하고 지혜롭게 직무를 수행할 수 있도록 도와 주시기를 원합니다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ko-KR" altLang="en-US" sz="1050" b="0" dirty="0">
                <a:solidFill>
                  <a:srgbClr val="0070C0"/>
                </a:solidFill>
              </a:rPr>
              <a:t>파키스탄이 새 정부로 전환하는 과정에서 국민들의 안정과 안전을 위해 기도합니다</a:t>
            </a:r>
            <a:r>
              <a:rPr lang="en-US" altLang="ko-KR" sz="1050" b="0" dirty="0">
                <a:solidFill>
                  <a:srgbClr val="0070C0"/>
                </a:solidFill>
              </a:rPr>
              <a:t>. </a:t>
            </a:r>
            <a:r>
              <a:rPr lang="ko-KR" altLang="en-US" sz="1050" b="0" dirty="0">
                <a:solidFill>
                  <a:srgbClr val="0070C0"/>
                </a:solidFill>
              </a:rPr>
              <a:t>기독교인들과 다른 소수민족들이 보호받을 수 있기를 소망합니다</a:t>
            </a:r>
            <a:r>
              <a:rPr lang="en-US" altLang="ko-KR" sz="1050" b="0" dirty="0">
                <a:solidFill>
                  <a:srgbClr val="0070C0"/>
                </a:solidFill>
              </a:rPr>
              <a:t>.</a:t>
            </a:r>
            <a:endParaRPr lang="en-US" altLang="ko-KR" sz="1050" dirty="0"/>
          </a:p>
          <a:p>
            <a:pPr marL="0" indent="0" algn="just">
              <a:buNone/>
            </a:pPr>
            <a:endParaRPr lang="en-US" altLang="ko-KR" sz="105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7F511BA7-8188-B44D-A0D4-4E3E768CE3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28159" y="1043590"/>
            <a:ext cx="4635372" cy="1020235"/>
          </a:xfrm>
        </p:spPr>
        <p:txBody>
          <a:bodyPr>
            <a:noAutofit/>
          </a:bodyPr>
          <a:lstStyle/>
          <a:p>
            <a:pPr marL="171450" indent="-171450" algn="just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altLang="ko-KR" sz="1000" b="0" dirty="0">
              <a:solidFill>
                <a:srgbClr val="0070C0"/>
              </a:solidFill>
            </a:endParaRPr>
          </a:p>
        </p:txBody>
      </p:sp>
      <p:sp>
        <p:nvSpPr>
          <p:cNvPr id="6" name="텍스트 개체 틀 5">
            <a:extLst>
              <a:ext uri="{FF2B5EF4-FFF2-40B4-BE49-F238E27FC236}">
                <a16:creationId xmlns:a16="http://schemas.microsoft.com/office/drawing/2014/main" id="{7C275E19-64D8-E86E-9ACB-66C3B1E9585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224129" y="4623758"/>
            <a:ext cx="3230166" cy="1578634"/>
          </a:xfrm>
        </p:spPr>
        <p:txBody>
          <a:bodyPr>
            <a:normAutofit/>
          </a:bodyPr>
          <a:lstStyle/>
          <a:p>
            <a:endParaRPr lang="en-US" altLang="ko-KR" sz="1000" dirty="0"/>
          </a:p>
          <a:p>
            <a:endParaRPr lang="ko-KR" altLang="en-US" sz="1000" dirty="0"/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BBF40A43-AA33-BD1A-4B4A-8BD3BD84729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6761280" y="2069354"/>
            <a:ext cx="3417889" cy="3417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6573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65F2E4-7F61-0700-97C2-26E4E962CB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EF4DCC4-8907-63BC-D7FE-98A493946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28468" y="559814"/>
            <a:ext cx="8125827" cy="416236"/>
          </a:xfrm>
        </p:spPr>
        <p:txBody>
          <a:bodyPr>
            <a:noAutofit/>
          </a:bodyPr>
          <a:lstStyle/>
          <a:p>
            <a:r>
              <a:rPr lang="en-US" altLang="ko-KR" sz="2000" dirty="0">
                <a:solidFill>
                  <a:srgbClr val="C00000"/>
                </a:solidFill>
              </a:rPr>
              <a:t>#</a:t>
            </a:r>
            <a:r>
              <a:rPr lang="ko-KR" altLang="en-US" sz="2000" dirty="0">
                <a:solidFill>
                  <a:srgbClr val="C00000"/>
                </a:solidFill>
              </a:rPr>
              <a:t> 중국</a:t>
            </a:r>
            <a:r>
              <a:rPr lang="en-US" altLang="ko-KR" sz="2000" dirty="0">
                <a:solidFill>
                  <a:srgbClr val="C00000"/>
                </a:solidFill>
              </a:rPr>
              <a:t>: </a:t>
            </a:r>
            <a:r>
              <a:rPr lang="ko-KR" altLang="en-US" sz="2000" dirty="0">
                <a:solidFill>
                  <a:srgbClr val="C00000"/>
                </a:solidFill>
              </a:rPr>
              <a:t>급습</a:t>
            </a:r>
            <a:r>
              <a:rPr lang="en-US" altLang="ko-KR" sz="2000" dirty="0">
                <a:solidFill>
                  <a:srgbClr val="C00000"/>
                </a:solidFill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</a:rPr>
              <a:t>심문</a:t>
            </a:r>
            <a:r>
              <a:rPr lang="en-US" altLang="ko-KR" sz="2000" dirty="0">
                <a:solidFill>
                  <a:srgbClr val="C00000"/>
                </a:solidFill>
              </a:rPr>
              <a:t>, </a:t>
            </a:r>
            <a:r>
              <a:rPr lang="ko-KR" altLang="en-US" sz="2000" dirty="0">
                <a:solidFill>
                  <a:srgbClr val="C00000"/>
                </a:solidFill>
              </a:rPr>
              <a:t>그리고 예상치 못한 기적 </a:t>
            </a:r>
            <a:r>
              <a:rPr lang="en-US" altLang="ko-KR" sz="2000" dirty="0">
                <a:solidFill>
                  <a:srgbClr val="C00000"/>
                </a:solidFill>
              </a:rPr>
              <a:t>– </a:t>
            </a:r>
            <a:r>
              <a:rPr lang="ko-KR" altLang="en-US" sz="2000" dirty="0" err="1">
                <a:solidFill>
                  <a:srgbClr val="C00000"/>
                </a:solidFill>
              </a:rPr>
              <a:t>볼린</a:t>
            </a:r>
            <a:r>
              <a:rPr lang="en-US" altLang="ko-KR" sz="2000" dirty="0">
                <a:solidFill>
                  <a:srgbClr val="C00000"/>
                </a:solidFill>
              </a:rPr>
              <a:t>*</a:t>
            </a:r>
            <a:r>
              <a:rPr lang="ko-KR" altLang="en-US" sz="2000" dirty="0">
                <a:solidFill>
                  <a:srgbClr val="C00000"/>
                </a:solidFill>
              </a:rPr>
              <a:t>의 이야기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4C913CA-63B6-C9E8-E718-E595F483576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328469" y="1291642"/>
            <a:ext cx="4635372" cy="933973"/>
          </a:xfrm>
        </p:spPr>
        <p:txBody>
          <a:bodyPr>
            <a:normAutofit fontScale="92500" lnSpcReduction="20000"/>
          </a:bodyPr>
          <a:lstStyle/>
          <a:p>
            <a:pPr algn="just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</a:pPr>
            <a:r>
              <a:rPr lang="ko-KR" altLang="en-US" sz="1200" b="0" dirty="0" err="1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볼린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*은 중국 남서부의 불교 배경 지역에서 소수민족을 위해 봉사하는 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30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대의 기독교인 사역자입니다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그는 사람들을 돕는 것을 좋아하고 삶에 대한 열정이 넘칩니다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그는 또한 새로운 것을 배우고 시도하는 것을 좋아합니다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그는 특히 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lang="ko-KR" altLang="en-US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년에 경찰에 구금되었을 때의 간증을 통해 우리를 격려하고자 합니다</a:t>
            </a:r>
            <a:r>
              <a:rPr lang="en-US" altLang="ko-KR" sz="1200" b="0" dirty="0">
                <a:solidFill>
                  <a:srgbClr val="0070C0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endParaRPr lang="en-US" altLang="ko-KR" sz="1200" i="0" dirty="0">
              <a:solidFill>
                <a:srgbClr val="0070C0"/>
              </a:solidFill>
              <a:effectLst/>
              <a:latin typeface="나눔고딕" panose="020D0604000000000000" pitchFamily="50" charset="-127"/>
            </a:endParaRP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A2F0B758-46EB-B4A6-ED2A-EE949625B1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328468" y="2311878"/>
            <a:ext cx="4635373" cy="3925020"/>
          </a:xfrm>
        </p:spPr>
        <p:txBody>
          <a:bodyPr>
            <a:noAutofit/>
          </a:bodyPr>
          <a:lstStyle/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볼린이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십대였을 때 선교사들이 그들의 지역에 와서 복음을 전했고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 후 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볼린을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포함한 온 가족이 신자가 되었습니다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그들은 다른 신자들이 모일 수 있도록 집을 개방하기 시작했습니다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가족의 영향을 받은 그는 소수민족을 섬기는 사역을 시작했고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나중에는 교회를 이끌게 되었습니다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볼린의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가족은 박해에 직면한 경험이 새삼스럽지 않습니다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수년 전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그의 아버지와 여동생은 신앙적인 이유로 공산당을 탈퇴하라는 요청을 받았습니다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그들의 모임이 급습당했고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그들은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24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시간 동안 심문을 받았습니다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그들은 두 손이 매달린 채 구타를 당했습니다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수년이 지난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2019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년 여름의 따뜻하고 화창한 아침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, 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볼린은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헤드셋을 착용하고 온라인 교육을 받고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."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딩동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." 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볼린은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누군가 초인종을 눌렀다는 것을 알았지만 무시했습니다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그의 아내가 문을 열었습니다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6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명의 경찰이 서 있었습니다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그들은 수색 영장을 보여주며 집 안으로 들어왔습니다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경찰 중 한 명이 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"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가만히 계세요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!"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라고 말했습니다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 </a:t>
            </a:r>
            <a:r>
              <a:rPr kumimoji="0" lang="ko-KR" altLang="en-US" sz="1000" b="0" i="0" u="none" strike="noStrike" cap="none" normalizeH="0" baseline="0" dirty="0" err="1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볼린과</a:t>
            </a:r>
            <a:r>
              <a:rPr kumimoji="0" lang="ko-KR" altLang="en-US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 그의 아내는 시키는 대로 했습니다</a:t>
            </a:r>
            <a:r>
              <a:rPr kumimoji="0" lang="en-US" altLang="ko-KR" sz="1000" b="0" i="0" u="none" strike="noStrike" cap="none" normalizeH="0" baseline="0" dirty="0">
                <a:ln>
                  <a:noFill/>
                </a:ln>
                <a:solidFill>
                  <a:srgbClr val="333333"/>
                </a:solidFill>
                <a:effectLst/>
                <a:latin typeface="나눔고딕" panose="020D0604000000000000" pitchFamily="50" charset="-127"/>
                <a:ea typeface="나눔고딕" panose="020D0604000000000000" pitchFamily="50" charset="-127"/>
              </a:rPr>
              <a:t>.</a:t>
            </a: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altLang="ko-KR" sz="1000" dirty="0">
              <a:solidFill>
                <a:srgbClr val="333333"/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  <a:p>
            <a:pPr marL="0" marR="0" lvl="0" indent="0" algn="just" defTabSz="914400" rtl="0" eaLnBrk="0" fontAlgn="t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ko-KR" sz="1000" dirty="0"/>
              <a:t>"</a:t>
            </a:r>
            <a:r>
              <a:rPr lang="ko-KR" altLang="en-US" sz="1000" dirty="0"/>
              <a:t>움직이지 말라고 해서 조금 긴장했어요</a:t>
            </a:r>
            <a:r>
              <a:rPr lang="en-US" altLang="ko-KR" sz="1000" dirty="0"/>
              <a:t>. </a:t>
            </a:r>
            <a:r>
              <a:rPr lang="ko-KR" altLang="en-US" sz="1000" dirty="0"/>
              <a:t>그들은 제 휴대폰을 빼앗아갔습니다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하지만 우리는 여전히 적극적으로 협조하는 모습을 보여주려고 노력했습니다</a:t>
            </a:r>
            <a:r>
              <a:rPr lang="en-US" altLang="ko-KR" sz="1000" dirty="0"/>
              <a:t>."</a:t>
            </a:r>
            <a:r>
              <a:rPr lang="ko-KR" altLang="en-US" sz="1000" dirty="0"/>
              <a:t>라고 </a:t>
            </a:r>
            <a:r>
              <a:rPr lang="ko-KR" altLang="en-US" sz="1000" dirty="0" err="1"/>
              <a:t>볼린은</a:t>
            </a:r>
            <a:r>
              <a:rPr lang="ko-KR" altLang="en-US" sz="1000" dirty="0"/>
              <a:t> 회상합니다</a:t>
            </a:r>
            <a:r>
              <a:rPr lang="en-US" altLang="ko-KR" sz="1000" dirty="0"/>
              <a:t>. </a:t>
            </a:r>
            <a:r>
              <a:rPr lang="ko-KR" altLang="en-US" sz="1000" dirty="0"/>
              <a:t>결국 경찰은 신앙과 관련된 모든 자료를 가져갔습니다</a:t>
            </a:r>
            <a:r>
              <a:rPr lang="en-US" altLang="ko-KR" sz="1000" dirty="0"/>
              <a:t>.</a:t>
            </a:r>
            <a:r>
              <a:rPr lang="ko-KR" altLang="en-US" sz="1000" dirty="0"/>
              <a:t>그 후 경찰은 </a:t>
            </a:r>
            <a:r>
              <a:rPr lang="ko-KR" altLang="en-US" sz="1000" dirty="0" err="1"/>
              <a:t>볼린에게</a:t>
            </a:r>
            <a:r>
              <a:rPr lang="ko-KR" altLang="en-US" sz="1000" dirty="0"/>
              <a:t> 수갑을 채우고 경찰서로 보내 심문을 받게 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그의 아내는 아이들을 돌보기 위해 남아 있었습니다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심문을 받으면서 </a:t>
            </a:r>
            <a:r>
              <a:rPr lang="ko-KR" altLang="en-US" sz="1000" dirty="0" err="1"/>
              <a:t>볼린은</a:t>
            </a:r>
            <a:r>
              <a:rPr lang="ko-KR" altLang="en-US" sz="1000" dirty="0"/>
              <a:t> 복음을 전하기로 결심했습니다</a:t>
            </a:r>
            <a:r>
              <a:rPr lang="en-US" altLang="ko-KR" sz="1000" dirty="0"/>
              <a:t>.</a:t>
            </a:r>
            <a:endParaRPr kumimoji="0" lang="en-US" altLang="ko-KR" sz="1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56EC9F63-7995-5EB1-6776-935863A76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556075" y="4841542"/>
            <a:ext cx="4865298" cy="1287732"/>
          </a:xfrm>
        </p:spPr>
        <p:txBody>
          <a:bodyPr>
            <a:noAutofit/>
          </a:bodyPr>
          <a:lstStyle/>
          <a:p>
            <a:pPr algn="just">
              <a:lnSpc>
                <a:spcPct val="120000"/>
              </a:lnSpc>
            </a:pPr>
            <a:endParaRPr lang="ko-KR" altLang="en-US" sz="1000" b="0" i="0" dirty="0">
              <a:solidFill>
                <a:srgbClr val="002060"/>
              </a:solidFill>
              <a:effectLst/>
              <a:latin typeface="NanumBarunGothic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017C18B6-61FD-9695-C829-92AFC70205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90100"/>
            <a:ext cx="65" cy="276999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t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ko-KR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426DEA-347F-BE2C-031C-5BB66AD59FFC}"/>
              </a:ext>
            </a:extLst>
          </p:cNvPr>
          <p:cNvSpPr txBox="1"/>
          <p:nvPr/>
        </p:nvSpPr>
        <p:spPr>
          <a:xfrm>
            <a:off x="6538822" y="1440611"/>
            <a:ext cx="4882551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ko-KR" sz="1000" dirty="0"/>
              <a:t>"</a:t>
            </a:r>
            <a:r>
              <a:rPr lang="ko-KR" altLang="en-US" sz="1000" dirty="0"/>
              <a:t>취조실 안에는 두 명의 검사가 있었는데</a:t>
            </a:r>
            <a:r>
              <a:rPr lang="en-US" altLang="ko-KR" sz="1000" dirty="0"/>
              <a:t>, </a:t>
            </a:r>
            <a:r>
              <a:rPr lang="ko-KR" altLang="en-US" sz="1000" dirty="0"/>
              <a:t>한 검사는 질문을 하고 다른 검사는 종이에 메모를 하고 있었습니다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책상 위에는 녹음기도 놓여 있었습니다</a:t>
            </a:r>
            <a:r>
              <a:rPr lang="en-US" altLang="ko-KR" sz="1000" dirty="0"/>
              <a:t>."</a:t>
            </a:r>
            <a:r>
              <a:rPr lang="ko-KR" altLang="en-US" sz="1000" dirty="0"/>
              <a:t>라고 </a:t>
            </a:r>
            <a:r>
              <a:rPr lang="ko-KR" altLang="en-US" sz="1000" dirty="0" err="1"/>
              <a:t>볼린은</a:t>
            </a:r>
            <a:r>
              <a:rPr lang="ko-KR" altLang="en-US" sz="1000" dirty="0"/>
              <a:t> 설명합니다</a:t>
            </a:r>
            <a:r>
              <a:rPr lang="en-US" altLang="ko-KR" sz="1000" dirty="0"/>
              <a:t>. </a:t>
            </a:r>
            <a:r>
              <a:rPr lang="ko-KR" altLang="en-US" sz="1000" dirty="0" err="1"/>
              <a:t>볼린은</a:t>
            </a:r>
            <a:r>
              <a:rPr lang="ko-KR" altLang="en-US" sz="1000" dirty="0"/>
              <a:t> 이를 그들에게 복음을 전할 기회로 삼았습니다</a:t>
            </a:r>
            <a:r>
              <a:rPr lang="en-US" altLang="ko-KR" sz="1000" dirty="0"/>
              <a:t>. </a:t>
            </a:r>
          </a:p>
          <a:p>
            <a:pPr algn="just"/>
            <a:r>
              <a:rPr lang="en-US" altLang="ko-KR" sz="1000" dirty="0"/>
              <a:t>"</a:t>
            </a:r>
            <a:r>
              <a:rPr lang="ko-KR" altLang="en-US" sz="1000" dirty="0"/>
              <a:t>저는 온화하고 차분한 마음으로 </a:t>
            </a:r>
            <a:r>
              <a:rPr lang="en-US" altLang="ko-KR" sz="1000" dirty="0"/>
              <a:t>[</a:t>
            </a:r>
            <a:r>
              <a:rPr lang="ko-KR" altLang="en-US" sz="1000" dirty="0"/>
              <a:t>심문</a:t>
            </a:r>
            <a:r>
              <a:rPr lang="en-US" altLang="ko-KR" sz="1000" dirty="0"/>
              <a:t>]</a:t>
            </a:r>
            <a:r>
              <a:rPr lang="ko-KR" altLang="en-US" sz="1000" dirty="0"/>
              <a:t>에 임하기로 마음먹고 이를 복음 전도의 기회로 삼았습니다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예전에는 제가 설교할 때면 사람들이 제 말에 귀를 기울이지 않는 경우가 대부분이었어요</a:t>
            </a:r>
            <a:r>
              <a:rPr lang="en-US" altLang="ko-KR" sz="1000" dirty="0"/>
              <a:t>. </a:t>
            </a:r>
            <a:r>
              <a:rPr lang="ko-KR" altLang="en-US" sz="1000" dirty="0"/>
              <a:t>이번에는 첫날부터 지금까지 제가 나눈 이야기를 하나하나 자세히 물어봐 주셨어요</a:t>
            </a:r>
            <a:r>
              <a:rPr lang="en-US" altLang="ko-KR" sz="1000" dirty="0"/>
              <a:t>. </a:t>
            </a:r>
            <a:r>
              <a:rPr lang="ko-KR" altLang="en-US" sz="1000" dirty="0"/>
              <a:t>저는 여전히 하나님이 주신 용기에 감사하고 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진짜로 마주할 수 있을 거라고는 생각하지 못했거든요</a:t>
            </a:r>
            <a:r>
              <a:rPr lang="en-US" altLang="ko-KR" sz="1000" dirty="0"/>
              <a:t>. </a:t>
            </a:r>
            <a:r>
              <a:rPr lang="ko-KR" altLang="en-US" sz="1000" dirty="0"/>
              <a:t>과거에는 제가 이런 상황에 처할 수 있을 거라고 상상은 </a:t>
            </a:r>
            <a:r>
              <a:rPr lang="ko-KR" altLang="en-US" sz="1000" dirty="0" err="1"/>
              <a:t>했었죠</a:t>
            </a:r>
            <a:r>
              <a:rPr lang="en-US" altLang="ko-KR" sz="1000" dirty="0"/>
              <a:t>. </a:t>
            </a:r>
            <a:r>
              <a:rPr lang="ko-KR" altLang="en-US" sz="1000" dirty="0"/>
              <a:t>하지만 막상 이런 상황에 닥치고 보니 </a:t>
            </a:r>
            <a:r>
              <a:rPr lang="en-US" altLang="ko-KR" sz="1000" dirty="0"/>
              <a:t>“</a:t>
            </a:r>
            <a:r>
              <a:rPr lang="ko-KR" altLang="en-US" sz="1000" dirty="0"/>
              <a:t>하나님의 은혜가 </a:t>
            </a:r>
            <a:r>
              <a:rPr lang="ko-KR" altLang="en-US" sz="1000" dirty="0" err="1"/>
              <a:t>네게</a:t>
            </a:r>
            <a:r>
              <a:rPr lang="ko-KR" altLang="en-US" sz="1000" dirty="0"/>
              <a:t> 족하다</a:t>
            </a:r>
            <a:r>
              <a:rPr lang="en-US" altLang="ko-KR" sz="1000" dirty="0"/>
              <a:t>”</a:t>
            </a:r>
            <a:r>
              <a:rPr lang="ko-KR" altLang="en-US" sz="1000" dirty="0"/>
              <a:t>란 말씀이 무엇을 의미하는지 깨닫게 되었습니다</a:t>
            </a:r>
            <a:r>
              <a:rPr lang="en-US" altLang="ko-KR" sz="1000" dirty="0"/>
              <a:t>." </a:t>
            </a:r>
            <a:r>
              <a:rPr lang="ko-KR" altLang="en-US" sz="1000" dirty="0"/>
              <a:t>검찰은 그에게 </a:t>
            </a:r>
            <a:r>
              <a:rPr lang="en-US" altLang="ko-KR" sz="1000" dirty="0"/>
              <a:t>"</a:t>
            </a:r>
            <a:r>
              <a:rPr lang="ko-KR" altLang="en-US" sz="1000" dirty="0"/>
              <a:t>우리는 기독교인을 핍박하지 않으며</a:t>
            </a:r>
            <a:r>
              <a:rPr lang="en-US" altLang="ko-KR" sz="1000" dirty="0"/>
              <a:t>, </a:t>
            </a:r>
            <a:r>
              <a:rPr lang="ko-KR" altLang="en-US" sz="1000" dirty="0"/>
              <a:t>너의 믿음이 순수한지 아닌지 잘 알 게 되었다</a:t>
            </a:r>
            <a:r>
              <a:rPr lang="en-US" altLang="ko-KR" sz="1000" dirty="0"/>
              <a:t>"</a:t>
            </a:r>
            <a:r>
              <a:rPr lang="ko-KR" altLang="en-US" sz="1000" dirty="0"/>
              <a:t>고 말했습니다</a:t>
            </a:r>
            <a:r>
              <a:rPr lang="en-US" altLang="ko-KR" sz="1000" dirty="0"/>
              <a:t>.</a:t>
            </a:r>
          </a:p>
          <a:p>
            <a:pPr algn="just"/>
            <a:endParaRPr lang="en-US" altLang="ko-KR" sz="1100" dirty="0"/>
          </a:p>
          <a:p>
            <a:pPr algn="just"/>
            <a:r>
              <a:rPr lang="ko-KR" altLang="en-US" sz="1000" dirty="0"/>
              <a:t>전체 조사는 </a:t>
            </a:r>
            <a:r>
              <a:rPr lang="en-US" altLang="ko-KR" sz="1000" dirty="0"/>
              <a:t>3</a:t>
            </a:r>
            <a:r>
              <a:rPr lang="ko-KR" altLang="en-US" sz="1000" dirty="0"/>
              <a:t>개월 동안 지속되었습니다</a:t>
            </a:r>
            <a:r>
              <a:rPr lang="en-US" altLang="ko-KR" sz="1000" dirty="0"/>
              <a:t>. </a:t>
            </a:r>
            <a:r>
              <a:rPr lang="ko-KR" altLang="en-US" sz="1000" dirty="0" err="1"/>
              <a:t>볼린은</a:t>
            </a:r>
            <a:r>
              <a:rPr lang="ko-KR" altLang="en-US" sz="1000" dirty="0"/>
              <a:t> 고향을 떠날 준비가 되어 있었습니다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그는 이 지역을 떠나라는 명령을 받을 것이라고 생각했습니다</a:t>
            </a:r>
            <a:r>
              <a:rPr lang="en-US" altLang="ko-KR" sz="1000" dirty="0"/>
              <a:t>. </a:t>
            </a:r>
            <a:r>
              <a:rPr lang="ko-KR" altLang="en-US" sz="1000" dirty="0"/>
              <a:t>하지만 하나님은 그에게 놀라운 선물을 주셨습니다</a:t>
            </a:r>
            <a:r>
              <a:rPr lang="en-US" altLang="ko-KR" sz="1000" dirty="0"/>
              <a:t>. "</a:t>
            </a:r>
            <a:r>
              <a:rPr lang="ko-KR" altLang="en-US" sz="1000" dirty="0"/>
              <a:t>이 지역에 계속 머물 수 있게 해 주셨을 뿐만 아니라 압수한 복음 전단지 두 상자와 기독교 콘텐츠가 담긴 수백 장의 </a:t>
            </a:r>
            <a:r>
              <a:rPr lang="en-US" altLang="ko-KR" sz="1000" dirty="0"/>
              <a:t>CD</a:t>
            </a:r>
            <a:r>
              <a:rPr lang="ko-KR" altLang="en-US" sz="1000" dirty="0"/>
              <a:t>를 포함한 모든 것을 돌려주었습니다</a:t>
            </a:r>
            <a:r>
              <a:rPr lang="en-US" altLang="ko-KR" sz="1000" dirty="0"/>
              <a:t>.“</a:t>
            </a:r>
          </a:p>
          <a:p>
            <a:pPr algn="just"/>
            <a:endParaRPr lang="ko-KR" altLang="en-US" sz="1100" dirty="0"/>
          </a:p>
        </p:txBody>
      </p:sp>
      <p:pic>
        <p:nvPicPr>
          <p:cNvPr id="8" name="그림 7" descr="산, 야외, 자연, 힐 스테이션이(가) 표시된 사진&#10;&#10;자동 생성된 설명">
            <a:extLst>
              <a:ext uri="{FF2B5EF4-FFF2-40B4-BE49-F238E27FC236}">
                <a16:creationId xmlns:a16="http://schemas.microsoft.com/office/drawing/2014/main" id="{3D48C2BC-A6CE-CD8E-C0DA-F8B28949F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822" y="4758396"/>
            <a:ext cx="4899804" cy="1500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57805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733D728-85A0-6E3F-7A14-44647A623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F9551378-423C-0B38-E8B3-A2D1E10728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38201" y="1719628"/>
            <a:ext cx="5081954" cy="554038"/>
          </a:xfrm>
        </p:spPr>
        <p:txBody>
          <a:bodyPr/>
          <a:lstStyle/>
          <a:p>
            <a:endParaRPr lang="ko-KR" altLang="en-US" dirty="0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79FCD3F6-1956-8AA3-D762-9DBDBEA25794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2332651"/>
            <a:ext cx="5081588" cy="3529013"/>
          </a:xfrm>
        </p:spPr>
        <p:txBody>
          <a:bodyPr>
            <a:normAutofit fontScale="92500"/>
          </a:bodyPr>
          <a:lstStyle/>
          <a:p>
            <a:pPr algn="just"/>
            <a:r>
              <a:rPr lang="ko-KR" altLang="en-US" sz="1100" dirty="0" err="1"/>
              <a:t>볼린은</a:t>
            </a:r>
            <a:r>
              <a:rPr lang="ko-KR" altLang="en-US" sz="1100" dirty="0"/>
              <a:t> 경찰이 기독교 자료를 돌려준 것에 대해 </a:t>
            </a:r>
            <a:r>
              <a:rPr lang="en-US" altLang="ko-KR" sz="1100" dirty="0"/>
              <a:t>"</a:t>
            </a:r>
            <a:r>
              <a:rPr lang="ko-KR" altLang="en-US" sz="1100" dirty="0"/>
              <a:t>전에도 비슷한 일이 있었다는 얘기를 들어본 적이 없다</a:t>
            </a:r>
            <a:r>
              <a:rPr lang="en-US" altLang="ko-KR" sz="1100" dirty="0"/>
              <a:t>"</a:t>
            </a:r>
            <a:r>
              <a:rPr lang="ko-KR" altLang="en-US" sz="1100" dirty="0"/>
              <a:t>고 말합니다</a:t>
            </a:r>
            <a:r>
              <a:rPr lang="en-US" altLang="ko-KR" sz="1100" dirty="0"/>
              <a:t>."</a:t>
            </a:r>
            <a:r>
              <a:rPr lang="ko-KR" altLang="en-US" sz="1100" dirty="0"/>
              <a:t>경찰이 전단지와 복음주의 </a:t>
            </a:r>
            <a:r>
              <a:rPr lang="en-US" altLang="ko-KR" sz="1100" dirty="0"/>
              <a:t>CD</a:t>
            </a:r>
            <a:r>
              <a:rPr lang="ko-KR" altLang="en-US" sz="1100" dirty="0"/>
              <a:t>를 모두 돌려줬어요</a:t>
            </a:r>
            <a:r>
              <a:rPr lang="en-US" altLang="ko-KR" sz="1100" dirty="0"/>
              <a:t>. </a:t>
            </a:r>
            <a:r>
              <a:rPr lang="ko-KR" altLang="en-US" sz="1100" dirty="0"/>
              <a:t>이런 사례는 들어본 적이 없습니다</a:t>
            </a:r>
            <a:r>
              <a:rPr lang="en-US" altLang="ko-KR" sz="1100" dirty="0"/>
              <a:t>. </a:t>
            </a:r>
            <a:r>
              <a:rPr lang="ko-KR" altLang="en-US" sz="1100" dirty="0" err="1"/>
              <a:t>제게는</a:t>
            </a:r>
            <a:r>
              <a:rPr lang="ko-KR" altLang="en-US" sz="1100" dirty="0"/>
              <a:t> 기적이었어요</a:t>
            </a:r>
            <a:r>
              <a:rPr lang="en-US" altLang="ko-KR" sz="1100" dirty="0"/>
              <a:t>. </a:t>
            </a:r>
            <a:r>
              <a:rPr lang="ko-KR" altLang="en-US" sz="1100" dirty="0"/>
              <a:t>저는 그들에게 제 결심과 입장</a:t>
            </a:r>
            <a:r>
              <a:rPr lang="en-US" altLang="ko-KR" sz="1100" dirty="0"/>
              <a:t>, </a:t>
            </a:r>
            <a:r>
              <a:rPr lang="ko-KR" altLang="en-US" sz="1100" dirty="0"/>
              <a:t>즉 제가 기독교인이라는 사실도 말했습니다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복음을 전해야 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이것이 우리를 향한 하나님의 사명이기 때문입니다</a:t>
            </a:r>
            <a:r>
              <a:rPr lang="en-US" altLang="ko-KR" sz="1100" dirty="0"/>
              <a:t>." </a:t>
            </a:r>
          </a:p>
          <a:p>
            <a:pPr algn="just"/>
            <a:r>
              <a:rPr lang="ko-KR" altLang="en-US" sz="1100" dirty="0" err="1"/>
              <a:t>볼린은</a:t>
            </a:r>
            <a:r>
              <a:rPr lang="ko-KR" altLang="en-US" sz="1100" dirty="0"/>
              <a:t> </a:t>
            </a:r>
            <a:r>
              <a:rPr lang="en-US" altLang="ko-KR" sz="1100" dirty="0"/>
              <a:t>2023</a:t>
            </a:r>
            <a:r>
              <a:rPr lang="ko-KR" altLang="en-US" sz="1100" dirty="0"/>
              <a:t>년 </a:t>
            </a:r>
            <a:r>
              <a:rPr lang="en-US" altLang="ko-KR" sz="1100" dirty="0"/>
              <a:t>10</a:t>
            </a:r>
            <a:r>
              <a:rPr lang="ko-KR" altLang="en-US" sz="1100" dirty="0"/>
              <a:t>월에 열린 </a:t>
            </a:r>
            <a:r>
              <a:rPr lang="en-US" altLang="ko-KR" sz="1100" dirty="0"/>
              <a:t>SSTS </a:t>
            </a:r>
            <a:r>
              <a:rPr lang="ko-KR" altLang="en-US" sz="1100" dirty="0"/>
              <a:t>교육에서 </a:t>
            </a:r>
            <a:r>
              <a:rPr lang="en-US" altLang="ko-KR" sz="1100" dirty="0"/>
              <a:t>OD </a:t>
            </a:r>
            <a:r>
              <a:rPr lang="ko-KR" altLang="en-US" sz="1100" dirty="0"/>
              <a:t>파트너인 지아이*와 자신의 열정을 공유했습니다</a:t>
            </a:r>
            <a:r>
              <a:rPr lang="en-US" altLang="ko-KR" sz="1100" dirty="0"/>
              <a:t>: "</a:t>
            </a:r>
            <a:r>
              <a:rPr lang="ko-KR" altLang="en-US" sz="1100" dirty="0"/>
              <a:t>여기서 설교하는 것을 금지한다면 다른 곳으로 갈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낮에 복음을 전하지 못하게 하면 밤에 복음을 전할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낮에 모이는 것을 허락하지 않는다면 밤에 모이겠습니다</a:t>
            </a:r>
            <a:r>
              <a:rPr lang="en-US" altLang="ko-KR" sz="1100" dirty="0"/>
              <a:t>. </a:t>
            </a:r>
            <a:r>
              <a:rPr lang="ko-KR" altLang="en-US" sz="1100" dirty="0"/>
              <a:t>저는 기꺼이 그 대가를 치를 것입니다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게다가 저는 우리 사회를 위험에 빠뜨리는 어떤 행위도 하지 않았습니다</a:t>
            </a:r>
            <a:r>
              <a:rPr lang="en-US" altLang="ko-KR" sz="1100" dirty="0"/>
              <a:t>.“</a:t>
            </a:r>
          </a:p>
          <a:p>
            <a:pPr algn="just"/>
            <a:r>
              <a:rPr lang="ko-KR" altLang="en-US" sz="1100" dirty="0"/>
              <a:t>지아이는 </a:t>
            </a:r>
            <a:r>
              <a:rPr lang="en-US" altLang="ko-KR" sz="1100" dirty="0"/>
              <a:t>"</a:t>
            </a:r>
            <a:r>
              <a:rPr lang="ko-KR" altLang="en-US" sz="1100" dirty="0"/>
              <a:t>소수민족 지역에 사는 신자들은 보통 다른 지역에 비해 영적 자원과 지원이 부족합니다</a:t>
            </a:r>
            <a:r>
              <a:rPr lang="en-US" altLang="ko-KR" sz="1100" dirty="0"/>
              <a:t>. </a:t>
            </a:r>
            <a:r>
              <a:rPr lang="ko-KR" altLang="en-US" sz="1100" dirty="0"/>
              <a:t>우리는 </a:t>
            </a:r>
            <a:r>
              <a:rPr lang="en-US" altLang="ko-KR" sz="1100" dirty="0"/>
              <a:t>SSTS </a:t>
            </a:r>
            <a:r>
              <a:rPr lang="ko-KR" altLang="en-US" sz="1100" dirty="0"/>
              <a:t>훈련을 통해 </a:t>
            </a:r>
            <a:r>
              <a:rPr lang="ko-KR" altLang="en-US" sz="1100" dirty="0" err="1"/>
              <a:t>볼린과</a:t>
            </a:r>
            <a:r>
              <a:rPr lang="ko-KR" altLang="en-US" sz="1100" dirty="0"/>
              <a:t> 같은 신자들이 어려움 속에서도 굳건히 설 수 있도록 강해지고 양육되어 다른 신자들에게도 도움이 될 수 있기를 바랍니다</a:t>
            </a:r>
            <a:r>
              <a:rPr lang="en-US" altLang="ko-KR" sz="1100" dirty="0"/>
              <a:t>. </a:t>
            </a:r>
            <a:r>
              <a:rPr lang="ko-KR" altLang="en-US" sz="1100" dirty="0"/>
              <a:t>이번 훈련에서는 </a:t>
            </a:r>
            <a:r>
              <a:rPr lang="en-US" altLang="ko-KR" sz="1100" dirty="0"/>
              <a:t>43</a:t>
            </a:r>
            <a:r>
              <a:rPr lang="ko-KR" altLang="en-US" sz="1100" dirty="0"/>
              <a:t>명의 참가자들이 함께 박해와 그 원인</a:t>
            </a:r>
            <a:r>
              <a:rPr lang="en-US" altLang="ko-KR" sz="1100" dirty="0"/>
              <a:t>, </a:t>
            </a:r>
            <a:r>
              <a:rPr lang="ko-KR" altLang="en-US" sz="1100" dirty="0"/>
              <a:t>유형에 대해 배웠습니다</a:t>
            </a:r>
            <a:r>
              <a:rPr lang="en-US" altLang="ko-KR" sz="1100" dirty="0"/>
              <a:t>."</a:t>
            </a:r>
            <a:r>
              <a:rPr lang="ko-KR" altLang="en-US" sz="1100" dirty="0"/>
              <a:t>또 다른 </a:t>
            </a:r>
            <a:r>
              <a:rPr lang="en-US" altLang="ko-KR" sz="1100" dirty="0"/>
              <a:t>OD </a:t>
            </a:r>
            <a:r>
              <a:rPr lang="ko-KR" altLang="en-US" sz="1100" dirty="0"/>
              <a:t>파트너인 </a:t>
            </a:r>
            <a:r>
              <a:rPr lang="ko-KR" altLang="en-US" sz="1100" dirty="0" err="1"/>
              <a:t>잉페이</a:t>
            </a:r>
            <a:r>
              <a:rPr lang="ko-KR" altLang="en-US" sz="1100" dirty="0"/>
              <a:t>*는 </a:t>
            </a:r>
            <a:r>
              <a:rPr lang="en-US" altLang="ko-KR" sz="1100" dirty="0"/>
              <a:t>"</a:t>
            </a:r>
            <a:r>
              <a:rPr lang="ko-KR" altLang="en-US" sz="1100" dirty="0"/>
              <a:t>한편</a:t>
            </a:r>
            <a:r>
              <a:rPr lang="en-US" altLang="ko-KR" sz="1100" dirty="0"/>
              <a:t>, </a:t>
            </a:r>
            <a:r>
              <a:rPr lang="ko-KR" altLang="en-US" sz="1100" dirty="0"/>
              <a:t>저희는 기존의 </a:t>
            </a:r>
            <a:r>
              <a:rPr lang="en-US" altLang="ko-KR" sz="1100" dirty="0"/>
              <a:t>SSTS </a:t>
            </a:r>
            <a:r>
              <a:rPr lang="ko-KR" altLang="en-US" sz="1100" dirty="0"/>
              <a:t>자료를 더욱 우리 상황에 맞추는 작업을 진행 중입니다</a:t>
            </a:r>
            <a:r>
              <a:rPr lang="en-US" altLang="ko-KR" sz="1100" dirty="0"/>
              <a:t>. </a:t>
            </a:r>
            <a:r>
              <a:rPr lang="ko-KR" altLang="en-US" sz="1100" dirty="0"/>
              <a:t>어려운 시기에 영적 영양분이 필요한 형제자매들에게 하나님께서 이 자료들을 사용해 축복하실 수 있도록 기도로 동참해 주세요</a:t>
            </a:r>
            <a:r>
              <a:rPr lang="en-US" altLang="ko-KR" sz="1100" dirty="0"/>
              <a:t>."</a:t>
            </a:r>
            <a:r>
              <a:rPr lang="ko-KR" altLang="en-US" sz="1100" dirty="0"/>
              <a:t>라고 덧붙였습니다</a:t>
            </a:r>
            <a:r>
              <a:rPr lang="en-US" altLang="ko-KR" sz="1100" dirty="0"/>
              <a:t>.</a:t>
            </a:r>
          </a:p>
          <a:p>
            <a:pPr algn="just"/>
            <a:endParaRPr lang="ko-KR" altLang="en-US" sz="1100" dirty="0"/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1CE527B-4FB3-30C0-6644-295F40AE67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66835" y="1719628"/>
            <a:ext cx="4611070" cy="2070590"/>
          </a:xfrm>
        </p:spPr>
        <p:txBody>
          <a:bodyPr>
            <a:normAutofit fontScale="32500" lnSpcReduction="20000"/>
          </a:bodyPr>
          <a:lstStyle/>
          <a:p>
            <a:r>
              <a:rPr lang="ko-KR" altLang="en-US" sz="3200" b="0" dirty="0">
                <a:solidFill>
                  <a:srgbClr val="0070C0"/>
                </a:solidFill>
              </a:rPr>
              <a:t>기도 제목</a:t>
            </a:r>
            <a:r>
              <a:rPr lang="en-US" altLang="ko-KR" sz="3200" b="0" dirty="0">
                <a:solidFill>
                  <a:srgbClr val="0070C0"/>
                </a:solidFill>
              </a:rPr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3200" b="0" dirty="0">
                <a:solidFill>
                  <a:srgbClr val="0070C0"/>
                </a:solidFill>
              </a:rPr>
              <a:t>이번 사건에서 기적적으로 보호해주시고 예상치 못한 좋은 결말을 허락하신 하나님을 찬양합니다</a:t>
            </a:r>
            <a:r>
              <a:rPr lang="en-US" altLang="ko-KR" sz="3200" b="0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3200" b="0" dirty="0" err="1">
                <a:solidFill>
                  <a:srgbClr val="0070C0"/>
                </a:solidFill>
              </a:rPr>
              <a:t>볼린의</a:t>
            </a:r>
            <a:r>
              <a:rPr lang="ko-KR" altLang="en-US" sz="3200" b="0" dirty="0">
                <a:solidFill>
                  <a:srgbClr val="0070C0"/>
                </a:solidFill>
              </a:rPr>
              <a:t> 교회가 보호받고 하나님과 더 깊은 관계를 맺어 흔들리지 않도록 기도해주세요</a:t>
            </a:r>
            <a:r>
              <a:rPr lang="en-US" altLang="ko-KR" sz="3200" b="0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ko-KR" altLang="en-US" sz="3200" b="0" dirty="0" err="1">
                <a:solidFill>
                  <a:srgbClr val="0070C0"/>
                </a:solidFill>
              </a:rPr>
              <a:t>볼린의</a:t>
            </a:r>
            <a:r>
              <a:rPr lang="ko-KR" altLang="en-US" sz="3200" b="0" dirty="0">
                <a:solidFill>
                  <a:srgbClr val="0070C0"/>
                </a:solidFill>
              </a:rPr>
              <a:t> 자녀들에게 그리스도 안에서 신실하고 담대하게 살아가는 좋은 본을 보일 수 있도록 기도해주세요</a:t>
            </a:r>
            <a:r>
              <a:rPr lang="en-US" altLang="ko-KR" sz="3200" b="0" dirty="0">
                <a:solidFill>
                  <a:srgbClr val="0070C0"/>
                </a:solidFill>
              </a:rPr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ko-KR" sz="3200" b="0" dirty="0">
                <a:solidFill>
                  <a:srgbClr val="0070C0"/>
                </a:solidFill>
              </a:rPr>
              <a:t>SSTS </a:t>
            </a:r>
            <a:r>
              <a:rPr lang="ko-KR" altLang="en-US" sz="3200" b="0" dirty="0">
                <a:solidFill>
                  <a:srgbClr val="0070C0"/>
                </a:solidFill>
              </a:rPr>
              <a:t>상황화 작업의 전 과정을 하나님께서 지켜 주시고</a:t>
            </a:r>
            <a:r>
              <a:rPr lang="en-US" altLang="ko-KR" sz="3200" b="0" dirty="0">
                <a:solidFill>
                  <a:srgbClr val="0070C0"/>
                </a:solidFill>
              </a:rPr>
              <a:t>, </a:t>
            </a:r>
            <a:r>
              <a:rPr lang="ko-KR" altLang="en-US" sz="3200" b="0" dirty="0">
                <a:solidFill>
                  <a:srgbClr val="0070C0"/>
                </a:solidFill>
              </a:rPr>
              <a:t>이 자료가 중국의 형제자매들에게 더 잘 전달될 수 있도록 기도해 주세요</a:t>
            </a:r>
            <a:r>
              <a:rPr lang="en-US" altLang="ko-KR" sz="3200" b="0" dirty="0">
                <a:solidFill>
                  <a:srgbClr val="0070C0"/>
                </a:solidFill>
              </a:rPr>
              <a:t>.</a:t>
            </a:r>
            <a:endParaRPr lang="ko-KR" altLang="en-US" sz="3200" b="0" dirty="0">
              <a:solidFill>
                <a:srgbClr val="0070C0"/>
              </a:solidFill>
            </a:endParaRPr>
          </a:p>
          <a:p>
            <a:endParaRPr lang="ko-KR" altLang="en-US" dirty="0"/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9F0B95F0-9DCB-862A-81DA-2C162CD96F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E9B7E1EA-FDB2-4832-FCCB-EEF1CBDA2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rtl="0"/>
            <a:r>
              <a:rPr lang="ko-KR" altLang="en-US" noProof="0" dirty="0"/>
              <a:t>프레젠테이션 제목</a:t>
            </a:r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3607FD69-2EC7-1E5A-C39C-2EE4145AC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rtl="0">
              <a:defRPr/>
            </a:pPr>
            <a:fld id="{73B850FF-6169-4056-8077-06FFA93A5366}" type="slidenum">
              <a:rPr lang="en-US" altLang="ko-KR" noProof="0" smtClean="0"/>
              <a:pPr rtl="0">
                <a:defRPr/>
              </a:pPr>
              <a:t>26</a:t>
            </a:fld>
            <a:endParaRPr lang="ko-KR" altLang="en-US" noProof="0"/>
          </a:p>
        </p:txBody>
      </p:sp>
      <p:pic>
        <p:nvPicPr>
          <p:cNvPr id="11" name="그림 10" descr="산, 야외, 자연, 힐 스테이션이(가) 표시된 사진&#10;&#10;자동 생성된 설명">
            <a:extLst>
              <a:ext uri="{FF2B5EF4-FFF2-40B4-BE49-F238E27FC236}">
                <a16:creationId xmlns:a16="http://schemas.microsoft.com/office/drawing/2014/main" id="{9D22DC8C-7CB7-AD7A-4341-6D7D03E091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6835" y="3975489"/>
            <a:ext cx="4611068" cy="1411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32053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제목 7">
            <a:extLst>
              <a:ext uri="{FF2B5EF4-FFF2-40B4-BE49-F238E27FC236}">
                <a16:creationId xmlns:a16="http://schemas.microsoft.com/office/drawing/2014/main" id="{4A6A2756-6ED6-43F6-B815-E072B1534E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08004" y="1054422"/>
            <a:ext cx="8016772" cy="394964"/>
          </a:xfrm>
        </p:spPr>
        <p:txBody>
          <a:bodyPr rtlCol="0">
            <a:noAutofit/>
          </a:bodyPr>
          <a:lstStyle/>
          <a:p>
            <a:pPr rtl="0"/>
            <a:r>
              <a:rPr lang="ko-KR" altLang="en-US" sz="1499" dirty="0"/>
              <a:t>박해 받는 교회를 위한 기도가 이 땅에 요원의 불길처럼 뜨겁게 일어나기를 기도합니다</a:t>
            </a:r>
            <a:r>
              <a:rPr lang="en-US" altLang="ko-KR" sz="1499" dirty="0"/>
              <a:t>.</a:t>
            </a:r>
            <a:endParaRPr lang="ko-KR" altLang="en-US" sz="1499" dirty="0"/>
          </a:p>
        </p:txBody>
      </p:sp>
      <p:sp>
        <p:nvSpPr>
          <p:cNvPr id="25" name="텍스트 개체 틀 24">
            <a:extLst>
              <a:ext uri="{FF2B5EF4-FFF2-40B4-BE49-F238E27FC236}">
                <a16:creationId xmlns:a16="http://schemas.microsoft.com/office/drawing/2014/main" id="{25DD5BF9-A7D2-45FB-8062-77F287FD311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049150" y="1600845"/>
            <a:ext cx="2541959" cy="394964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1000" dirty="0">
                <a:solidFill>
                  <a:schemeClr val="tx1"/>
                </a:solidFill>
              </a:rPr>
              <a:t>오픈도어 기도용사들을 위하여</a:t>
            </a:r>
          </a:p>
        </p:txBody>
      </p:sp>
      <p:sp>
        <p:nvSpPr>
          <p:cNvPr id="9" name="내용 개체 틀 8">
            <a:extLst>
              <a:ext uri="{FF2B5EF4-FFF2-40B4-BE49-F238E27FC236}">
                <a16:creationId xmlns:a16="http://schemas.microsoft.com/office/drawing/2014/main" id="{6AFCC9BD-B6E6-44EF-893D-F3E542646A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49151" y="2002202"/>
            <a:ext cx="2541959" cy="1508033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ko-KR" altLang="en-US" sz="900" dirty="0"/>
              <a:t>오픈도어 </a:t>
            </a:r>
            <a:r>
              <a:rPr lang="en-US" altLang="ko-KR" sz="900" dirty="0"/>
              <a:t>1,300</a:t>
            </a:r>
            <a:r>
              <a:rPr lang="ko-KR" altLang="en-US" sz="900" dirty="0"/>
              <a:t>여 명의 사역자들이 </a:t>
            </a:r>
            <a:r>
              <a:rPr lang="ko-KR" altLang="en-US" sz="900" dirty="0" err="1"/>
              <a:t>브라더</a:t>
            </a:r>
            <a:r>
              <a:rPr lang="ko-KR" altLang="en-US" sz="900" dirty="0"/>
              <a:t> </a:t>
            </a:r>
            <a:r>
              <a:rPr lang="ko-KR" altLang="en-US" sz="900" dirty="0" err="1"/>
              <a:t>앤드류의</a:t>
            </a:r>
            <a:r>
              <a:rPr lang="ko-KR" altLang="en-US" sz="900" dirty="0"/>
              <a:t> 길을 따라 믿음과 용기를 잃지 않고</a:t>
            </a:r>
            <a:r>
              <a:rPr lang="en-US" altLang="ko-KR" sz="900" dirty="0"/>
              <a:t>, </a:t>
            </a:r>
            <a:r>
              <a:rPr lang="ko-KR" altLang="en-US" sz="900" dirty="0"/>
              <a:t>겸손하게 박해 받는 교회를 잘 섬길 수 있게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 </a:t>
            </a:r>
            <a:r>
              <a:rPr lang="ko-KR" altLang="en-US" sz="900" dirty="0"/>
              <a:t>예수의 제자의 길을 끝까지 걸어가게 </a:t>
            </a:r>
            <a:r>
              <a:rPr lang="ko-KR" altLang="en-US" sz="900" dirty="0" err="1"/>
              <a:t>하옵소서</a:t>
            </a:r>
            <a:r>
              <a:rPr lang="en-US" altLang="ko-KR" sz="900" dirty="0"/>
              <a:t>!</a:t>
            </a:r>
          </a:p>
          <a:p>
            <a:pPr marL="0" indent="0" algn="just">
              <a:buNone/>
            </a:pPr>
            <a:r>
              <a:rPr lang="ko-KR" altLang="en-US" sz="900" dirty="0" err="1"/>
              <a:t>화요기도모임을</a:t>
            </a:r>
            <a:r>
              <a:rPr lang="ko-KR" altLang="en-US" sz="900" dirty="0"/>
              <a:t> 지키는 기도용사들을 축복하시고</a:t>
            </a:r>
            <a:r>
              <a:rPr lang="en-US" altLang="ko-KR" sz="900" dirty="0"/>
              <a:t>, </a:t>
            </a:r>
            <a:r>
              <a:rPr lang="ko-KR" altLang="en-US" sz="900" dirty="0"/>
              <a:t>각 가정마다</a:t>
            </a:r>
            <a:r>
              <a:rPr lang="en-US" altLang="ko-KR" sz="900" dirty="0"/>
              <a:t> </a:t>
            </a:r>
            <a:r>
              <a:rPr lang="ko-KR" altLang="en-US" sz="900" dirty="0"/>
              <a:t>하나님의 부르심의 소망이 밝게 빛나게 하시고</a:t>
            </a:r>
            <a:r>
              <a:rPr lang="en-US" altLang="ko-KR" sz="900" dirty="0"/>
              <a:t>, </a:t>
            </a:r>
            <a:r>
              <a:rPr lang="ko-KR" altLang="en-US" sz="900" dirty="0"/>
              <a:t>부르짖는 간구를 들으시며</a:t>
            </a:r>
            <a:r>
              <a:rPr lang="en-US" altLang="ko-KR" sz="900" dirty="0"/>
              <a:t>, </a:t>
            </a:r>
            <a:r>
              <a:rPr lang="ko-KR" altLang="en-US" sz="900" dirty="0"/>
              <a:t>일평생 주님을 영화롭게 하는 거룩한 삶이 되게 </a:t>
            </a:r>
            <a:r>
              <a:rPr lang="ko-KR" altLang="en-US" sz="900" dirty="0" err="1"/>
              <a:t>하옵소서</a:t>
            </a:r>
            <a:endParaRPr lang="en-US" altLang="ko-KR" sz="900" dirty="0"/>
          </a:p>
        </p:txBody>
      </p:sp>
      <p:sp>
        <p:nvSpPr>
          <p:cNvPr id="26" name="텍스트 개체 틀 25">
            <a:extLst>
              <a:ext uri="{FF2B5EF4-FFF2-40B4-BE49-F238E27FC236}">
                <a16:creationId xmlns:a16="http://schemas.microsoft.com/office/drawing/2014/main" id="{4674BFE4-9617-49D6-A194-6AF0C619371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45411" y="1600845"/>
            <a:ext cx="2541959" cy="394964"/>
          </a:xfrm>
        </p:spPr>
        <p:txBody>
          <a:bodyPr rtlCol="0">
            <a:no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</a:rPr>
              <a:t>WWL 2024 </a:t>
            </a:r>
            <a:r>
              <a:rPr lang="ko-KR" altLang="en-US" sz="1000" dirty="0">
                <a:solidFill>
                  <a:schemeClr val="tx1"/>
                </a:solidFill>
              </a:rPr>
              <a:t>지역별</a:t>
            </a:r>
            <a:r>
              <a:rPr lang="en-US" altLang="ko-KR" sz="1000" dirty="0">
                <a:solidFill>
                  <a:schemeClr val="tx1"/>
                </a:solidFill>
              </a:rPr>
              <a:t>, </a:t>
            </a:r>
            <a:r>
              <a:rPr lang="ko-KR" altLang="en-US" sz="1000" dirty="0" err="1">
                <a:solidFill>
                  <a:schemeClr val="tx1"/>
                </a:solidFill>
              </a:rPr>
              <a:t>교회별</a:t>
            </a:r>
            <a:r>
              <a:rPr lang="ko-KR" altLang="en-US" sz="1000" dirty="0">
                <a:solidFill>
                  <a:schemeClr val="tx1"/>
                </a:solidFill>
              </a:rPr>
              <a:t> 설명회를 위하여</a:t>
            </a:r>
          </a:p>
        </p:txBody>
      </p:sp>
      <p:sp>
        <p:nvSpPr>
          <p:cNvPr id="10" name="내용 개체 틀 9">
            <a:extLst>
              <a:ext uri="{FF2B5EF4-FFF2-40B4-BE49-F238E27FC236}">
                <a16:creationId xmlns:a16="http://schemas.microsoft.com/office/drawing/2014/main" id="{C0DCC115-5B9A-45BB-8842-B73631735814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4787528" y="2002202"/>
            <a:ext cx="2541959" cy="1710785"/>
          </a:xfrm>
        </p:spPr>
        <p:txBody>
          <a:bodyPr rtlCol="0">
            <a:noAutofit/>
          </a:bodyPr>
          <a:lstStyle/>
          <a:p>
            <a:pPr marL="0" indent="0">
              <a:buNone/>
            </a:pPr>
            <a:r>
              <a:rPr lang="en-US" altLang="ko-KR" sz="900" dirty="0">
                <a:latin typeface="roboto" panose="02000000000000000000" pitchFamily="2" charset="0"/>
              </a:rPr>
              <a:t>2024</a:t>
            </a:r>
            <a:r>
              <a:rPr lang="ko-KR" altLang="en-US" sz="900" dirty="0">
                <a:latin typeface="roboto" panose="02000000000000000000" pitchFamily="2" charset="0"/>
              </a:rPr>
              <a:t>년 </a:t>
            </a:r>
            <a:r>
              <a:rPr lang="ko-KR" altLang="en-US" sz="900" dirty="0" err="1">
                <a:latin typeface="roboto" panose="02000000000000000000" pitchFamily="2" charset="0"/>
              </a:rPr>
              <a:t>월드와치리스트</a:t>
            </a:r>
            <a:r>
              <a:rPr lang="ko-KR" altLang="en-US" sz="900" dirty="0">
                <a:latin typeface="roboto" panose="02000000000000000000" pitchFamily="2" charset="0"/>
              </a:rPr>
              <a:t> 익산지역 설명회가 </a:t>
            </a:r>
            <a:r>
              <a:rPr lang="en-US" altLang="ko-KR" sz="900" dirty="0">
                <a:latin typeface="roboto" panose="02000000000000000000" pitchFamily="2" charset="0"/>
              </a:rPr>
              <a:t>2</a:t>
            </a:r>
            <a:r>
              <a:rPr lang="ko-KR" altLang="en-US" sz="900" dirty="0">
                <a:latin typeface="roboto" panose="02000000000000000000" pitchFamily="2" charset="0"/>
              </a:rPr>
              <a:t>월</a:t>
            </a:r>
            <a:r>
              <a:rPr lang="en-US" altLang="ko-KR" sz="900" dirty="0">
                <a:latin typeface="roboto" panose="02000000000000000000" pitchFamily="2" charset="0"/>
              </a:rPr>
              <a:t>29</a:t>
            </a:r>
            <a:r>
              <a:rPr lang="ko-KR" altLang="en-US" sz="900" dirty="0">
                <a:latin typeface="roboto" panose="02000000000000000000" pitchFamily="2" charset="0"/>
              </a:rPr>
              <a:t>일</a:t>
            </a:r>
            <a:r>
              <a:rPr lang="en-US" altLang="ko-KR" sz="900" dirty="0">
                <a:latin typeface="roboto" panose="02000000000000000000" pitchFamily="2" charset="0"/>
              </a:rPr>
              <a:t>(</a:t>
            </a:r>
            <a:r>
              <a:rPr lang="ko-KR" altLang="en-US" sz="900" dirty="0">
                <a:latin typeface="roboto" panose="02000000000000000000" pitchFamily="2" charset="0"/>
              </a:rPr>
              <a:t>목</a:t>
            </a:r>
            <a:r>
              <a:rPr lang="en-US" altLang="ko-KR" sz="900" dirty="0">
                <a:latin typeface="roboto" panose="02000000000000000000" pitchFamily="2" charset="0"/>
              </a:rPr>
              <a:t>) </a:t>
            </a:r>
            <a:r>
              <a:rPr lang="ko-KR" altLang="en-US" sz="900" dirty="0">
                <a:latin typeface="roboto" panose="02000000000000000000" pitchFamily="2" charset="0"/>
              </a:rPr>
              <a:t>오전</a:t>
            </a:r>
            <a:r>
              <a:rPr lang="en-US" altLang="ko-KR" sz="900" dirty="0">
                <a:latin typeface="roboto" panose="02000000000000000000" pitchFamily="2" charset="0"/>
              </a:rPr>
              <a:t>10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-11</a:t>
            </a:r>
            <a:r>
              <a:rPr lang="ko-KR" altLang="en-US" sz="900" dirty="0">
                <a:latin typeface="roboto" panose="02000000000000000000" pitchFamily="2" charset="0"/>
              </a:rPr>
              <a:t>시</a:t>
            </a:r>
            <a:r>
              <a:rPr lang="en-US" altLang="ko-KR" sz="900" dirty="0">
                <a:latin typeface="roboto" panose="02000000000000000000" pitchFamily="2" charset="0"/>
              </a:rPr>
              <a:t>30</a:t>
            </a:r>
            <a:r>
              <a:rPr lang="ko-KR" altLang="en-US" sz="900" dirty="0">
                <a:latin typeface="roboto" panose="02000000000000000000" pitchFamily="2" charset="0"/>
              </a:rPr>
              <a:t>분에 있습니다</a:t>
            </a:r>
            <a:r>
              <a:rPr lang="en-US" altLang="ko-KR" sz="900" dirty="0">
                <a:latin typeface="roboto" panose="02000000000000000000" pitchFamily="2" charset="0"/>
              </a:rPr>
              <a:t>. 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전세계 박해 현장의 동향이 한국교회 성도들에게 잘 전달 될 수 있도록 신문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방송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인터넷</a:t>
            </a:r>
            <a:r>
              <a:rPr lang="en-US" altLang="ko-KR" sz="900" dirty="0">
                <a:latin typeface="roboto" panose="02000000000000000000" pitchFamily="2" charset="0"/>
              </a:rPr>
              <a:t>, </a:t>
            </a:r>
            <a:r>
              <a:rPr lang="ko-KR" altLang="en-US" sz="900" dirty="0">
                <a:latin typeface="roboto" panose="02000000000000000000" pitchFamily="2" charset="0"/>
              </a:rPr>
              <a:t>유튜브 매체가 선하게 사용되기를 원합니다</a:t>
            </a:r>
            <a:r>
              <a:rPr lang="en-US" altLang="ko-KR" sz="900" dirty="0">
                <a:latin typeface="roboto" panose="02000000000000000000" pitchFamily="2" charset="0"/>
              </a:rPr>
              <a:t>. </a:t>
            </a:r>
          </a:p>
          <a:p>
            <a:pPr marL="0" indent="0">
              <a:buNone/>
            </a:pPr>
            <a:r>
              <a:rPr lang="ko-KR" altLang="en-US" sz="900" dirty="0">
                <a:latin typeface="roboto" panose="02000000000000000000" pitchFamily="2" charset="0"/>
              </a:rPr>
              <a:t>익산지역 설명회를 통해 성도들을 직접 만나 박해 받는 교회들의 이야기를 함께 나누고 그들의 음성을 듣고 기도하는 시간을 축복하여 </a:t>
            </a:r>
            <a:r>
              <a:rPr lang="ko-KR" altLang="en-US" sz="900" dirty="0" err="1">
                <a:latin typeface="roboto" panose="02000000000000000000" pitchFamily="2" charset="0"/>
              </a:rPr>
              <a:t>주옵소서</a:t>
            </a:r>
            <a:r>
              <a:rPr lang="en-US" altLang="ko-KR" sz="900" dirty="0">
                <a:latin typeface="roboto" panose="02000000000000000000" pitchFamily="2" charset="0"/>
              </a:rPr>
              <a:t>! </a:t>
            </a:r>
          </a:p>
        </p:txBody>
      </p:sp>
      <p:sp>
        <p:nvSpPr>
          <p:cNvPr id="27" name="텍스트 개체 틀 26">
            <a:extLst>
              <a:ext uri="{FF2B5EF4-FFF2-40B4-BE49-F238E27FC236}">
                <a16:creationId xmlns:a16="http://schemas.microsoft.com/office/drawing/2014/main" id="{6222D5B2-B472-4E3D-823D-D209F01B90C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474166" y="1600845"/>
            <a:ext cx="2620373" cy="394964"/>
          </a:xfrm>
        </p:spPr>
        <p:txBody>
          <a:bodyPr rtlCol="0">
            <a:normAutofit/>
          </a:bodyPr>
          <a:lstStyle/>
          <a:p>
            <a:pPr rtl="0"/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2024 </a:t>
            </a:r>
            <a:r>
              <a:rPr lang="en-US" altLang="ko-KR" sz="1000" dirty="0" err="1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Muskathlon</a:t>
            </a:r>
            <a:r>
              <a:rPr lang="en-US" altLang="ko-KR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 </a:t>
            </a:r>
            <a:r>
              <a:rPr lang="ko-KR" altLang="en-US" sz="1000" dirty="0">
                <a:solidFill>
                  <a:schemeClr val="tx1"/>
                </a:solidFill>
                <a:latin typeface="+mj-lt"/>
                <a:cs typeface="Aharoni" panose="02010803020104030203" pitchFamily="2" charset="-79"/>
              </a:rPr>
              <a:t>대회를 위하여</a:t>
            </a:r>
            <a:endParaRPr lang="ko-KR" altLang="en-US" sz="1000" i="1" dirty="0">
              <a:solidFill>
                <a:schemeClr val="tx1"/>
              </a:solidFill>
              <a:latin typeface="+mj-lt"/>
            </a:endParaRPr>
          </a:p>
        </p:txBody>
      </p:sp>
      <p:sp>
        <p:nvSpPr>
          <p:cNvPr id="11" name="내용 개체 틀 10">
            <a:extLst>
              <a:ext uri="{FF2B5EF4-FFF2-40B4-BE49-F238E27FC236}">
                <a16:creationId xmlns:a16="http://schemas.microsoft.com/office/drawing/2014/main" id="{89214E62-345B-4DE3-BBA0-C43EF4CCFC63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7474167" y="2002202"/>
            <a:ext cx="2620373" cy="1710785"/>
          </a:xfrm>
        </p:spPr>
        <p:txBody>
          <a:bodyPr rtlCol="0">
            <a:noAutofit/>
          </a:bodyPr>
          <a:lstStyle/>
          <a:p>
            <a:pPr marL="0" indent="0" algn="just">
              <a:buNone/>
            </a:pPr>
            <a:r>
              <a:rPr lang="en-US" altLang="ko-KR" sz="900" dirty="0"/>
              <a:t>2024</a:t>
            </a:r>
            <a:r>
              <a:rPr lang="ko-KR" altLang="en-US" sz="900" dirty="0"/>
              <a:t>년 </a:t>
            </a:r>
            <a:r>
              <a:rPr lang="ko-KR" altLang="en-US" sz="900" dirty="0" err="1"/>
              <a:t>머스카슬론</a:t>
            </a:r>
            <a:r>
              <a:rPr lang="ko-KR" altLang="en-US" sz="900" dirty="0"/>
              <a:t> 대회가 </a:t>
            </a:r>
            <a:r>
              <a:rPr lang="en-US" altLang="ko-KR" sz="900" dirty="0"/>
              <a:t>10</a:t>
            </a:r>
            <a:r>
              <a:rPr lang="ko-KR" altLang="en-US" sz="900" dirty="0"/>
              <a:t>월 </a:t>
            </a:r>
            <a:r>
              <a:rPr lang="en-US" altLang="ko-KR" sz="900" dirty="0"/>
              <a:t>8-9</a:t>
            </a:r>
            <a:r>
              <a:rPr lang="ko-KR" altLang="en-US" sz="900" dirty="0"/>
              <a:t>일 진행됩니다</a:t>
            </a:r>
            <a:r>
              <a:rPr lang="en-US" altLang="ko-KR" sz="900" dirty="0"/>
              <a:t>. </a:t>
            </a:r>
            <a:r>
              <a:rPr lang="ko-KR" altLang="en-US" sz="900" dirty="0"/>
              <a:t>화란에서 </a:t>
            </a:r>
            <a:r>
              <a:rPr lang="en-US" altLang="ko-KR" sz="900" dirty="0"/>
              <a:t>30</a:t>
            </a:r>
            <a:r>
              <a:rPr lang="ko-KR" altLang="en-US" sz="900" dirty="0"/>
              <a:t>명이 지원했습니다</a:t>
            </a:r>
            <a:r>
              <a:rPr lang="en-US" altLang="ko-KR" sz="900" dirty="0"/>
              <a:t>. 1</a:t>
            </a:r>
            <a:r>
              <a:rPr lang="ko-KR" altLang="en-US" sz="900" dirty="0"/>
              <a:t>만 유로 참가비 모금과 준비하는 기간동안 북한지하교회 성도들을 향한 주님의 긍휼한 마음을 부어 주시기를 기도합니다</a:t>
            </a:r>
            <a:r>
              <a:rPr lang="en-US" altLang="ko-KR" sz="900" dirty="0"/>
              <a:t>. </a:t>
            </a:r>
            <a:r>
              <a:rPr lang="ko-KR" altLang="en-US" sz="900" dirty="0"/>
              <a:t> </a:t>
            </a:r>
            <a:endParaRPr lang="en-US" altLang="ko-KR" sz="900" dirty="0"/>
          </a:p>
          <a:p>
            <a:pPr marL="0" indent="0" algn="just">
              <a:buNone/>
            </a:pPr>
            <a:r>
              <a:rPr lang="ko-KR" altLang="en-US" sz="900" dirty="0"/>
              <a:t>한국 참가자 </a:t>
            </a:r>
            <a:r>
              <a:rPr lang="en-US" altLang="ko-KR" sz="900" dirty="0"/>
              <a:t>50</a:t>
            </a:r>
            <a:r>
              <a:rPr lang="ko-KR" altLang="en-US" sz="900" dirty="0"/>
              <a:t>명을 예비하여 주시고</a:t>
            </a:r>
            <a:r>
              <a:rPr lang="en-US" altLang="ko-KR" sz="900" dirty="0"/>
              <a:t>, </a:t>
            </a:r>
            <a:r>
              <a:rPr lang="ko-KR" altLang="en-US" sz="900" dirty="0"/>
              <a:t>한국 기독 청년들이 영적으로 서로 도전 받고 일깨어 남은 바 죽게 된 자를 돌아보는 비전이 공유되기를 기도합니다</a:t>
            </a:r>
            <a:r>
              <a:rPr lang="en-US" altLang="ko-KR" sz="900" dirty="0"/>
              <a:t>.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6F0DF38-18D4-4B4F-8831-376C71C9D1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108004" y="5805486"/>
            <a:ext cx="1407728" cy="287810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pic>
        <p:nvPicPr>
          <p:cNvPr id="4" name="그림 3" descr="텍스트, 사람, 젊은, 조그만이(가) 표시된 사진&#10;&#10;자동 생성된 설명">
            <a:hlinkClick r:id="rId3"/>
            <a:extLst>
              <a:ext uri="{FF2B5EF4-FFF2-40B4-BE49-F238E27FC236}">
                <a16:creationId xmlns:a16="http://schemas.microsoft.com/office/drawing/2014/main" id="{39785755-48D4-FFA8-0D86-3FFB1A0C16E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577" b="4114"/>
          <a:stretch/>
        </p:blipFill>
        <p:spPr>
          <a:xfrm>
            <a:off x="1524000" y="3840526"/>
            <a:ext cx="2312760" cy="1568089"/>
          </a:xfrm>
          <a:prstGeom prst="rect">
            <a:avLst/>
          </a:prstGeom>
        </p:spPr>
      </p:pic>
      <p:pic>
        <p:nvPicPr>
          <p:cNvPr id="3" name="그림 2">
            <a:extLst>
              <a:ext uri="{FF2B5EF4-FFF2-40B4-BE49-F238E27FC236}">
                <a16:creationId xmlns:a16="http://schemas.microsoft.com/office/drawing/2014/main" id="{3DF76B86-E2E5-C2A5-1A74-AD2FCDF76676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5905756" y="3840526"/>
            <a:ext cx="4762244" cy="1568089"/>
          </a:xfrm>
          <a:prstGeom prst="rect">
            <a:avLst/>
          </a:prstGeom>
        </p:spPr>
      </p:pic>
      <p:pic>
        <p:nvPicPr>
          <p:cNvPr id="2" name="내용 개체 틀 8">
            <a:extLst>
              <a:ext uri="{FF2B5EF4-FFF2-40B4-BE49-F238E27FC236}">
                <a16:creationId xmlns:a16="http://schemas.microsoft.com/office/drawing/2014/main" id="{33C600D0-8F43-C87A-A5A0-2661EE2416F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6760" y="3840525"/>
            <a:ext cx="3643962" cy="1561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29058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15381D8-DFFF-4518-A87C-2FF7F02CCDA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6275" y="394623"/>
            <a:ext cx="5996619" cy="2131033"/>
          </a:xfrm>
        </p:spPr>
        <p:txBody>
          <a:bodyPr rtlCol="0"/>
          <a:lstStyle/>
          <a:p>
            <a:pPr rtl="0"/>
            <a:r>
              <a:rPr lang="en-US" altLang="ko-KR" dirty="0"/>
              <a:t>Blessings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4DF80084-FC54-42F2-9B3A-553D97B026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185429" y="381000"/>
            <a:ext cx="3997745" cy="2133600"/>
          </a:xfrm>
        </p:spPr>
        <p:txBody>
          <a:bodyPr rtlCol="0">
            <a:normAutofit/>
          </a:bodyPr>
          <a:lstStyle/>
          <a:p>
            <a:pPr rtl="0"/>
            <a:r>
              <a:rPr lang="ko-KR" altLang="en-US" sz="2000" dirty="0" err="1">
                <a:latin typeface="새굴림" panose="02030600000101010101" pitchFamily="18" charset="-127"/>
                <a:ea typeface="새굴림" panose="02030600000101010101" pitchFamily="18" charset="-127"/>
              </a:rPr>
              <a:t>김경복선교사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en-US" altLang="ko-KR" sz="2000" dirty="0">
                <a:latin typeface="새굴림" panose="02030600000101010101" pitchFamily="18" charset="-127"/>
                <a:ea typeface="새굴림" panose="02030600000101010101" pitchFamily="18" charset="-127"/>
                <a:hlinkClick r:id="rId3"/>
              </a:rPr>
              <a:t>odsk@opendoors.or.kr</a:t>
            </a:r>
            <a:endParaRPr lang="en-US" altLang="ko-KR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  <a:p>
            <a:pPr rtl="0"/>
            <a:r>
              <a:rPr lang="ko-KR" altLang="en-US" sz="2000" dirty="0">
                <a:latin typeface="새굴림" panose="02030600000101010101" pitchFamily="18" charset="-127"/>
                <a:ea typeface="새굴림" panose="02030600000101010101" pitchFamily="18" charset="-127"/>
                <a:hlinkClick r:id="rId4"/>
              </a:rPr>
              <a:t>한국오픈도어선교회 카카오채널</a:t>
            </a:r>
            <a:endParaRPr lang="ko-KR" altLang="en-US" sz="2000" dirty="0">
              <a:latin typeface="새굴림" panose="02030600000101010101" pitchFamily="18" charset="-127"/>
              <a:ea typeface="새굴림" panose="02030600000101010101" pitchFamily="18" charset="-127"/>
            </a:endParaRPr>
          </a:p>
        </p:txBody>
      </p:sp>
      <p:pic>
        <p:nvPicPr>
          <p:cNvPr id="7" name="그림 개체 틀 6" descr="꽃을 상자에 담는 사람">
            <a:extLst>
              <a:ext uri="{FF2B5EF4-FFF2-40B4-BE49-F238E27FC236}">
                <a16:creationId xmlns:a16="http://schemas.microsoft.com/office/drawing/2014/main" id="{5BF31D2B-C056-4DF4-B56D-B79671C937B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13816" y="2670048"/>
            <a:ext cx="5175504" cy="3639312"/>
          </a:xfrm>
        </p:spPr>
      </p:pic>
      <p:pic>
        <p:nvPicPr>
          <p:cNvPr id="9" name="그림 개체 틀 8" descr="꽃바구니">
            <a:extLst>
              <a:ext uri="{FF2B5EF4-FFF2-40B4-BE49-F238E27FC236}">
                <a16:creationId xmlns:a16="http://schemas.microsoft.com/office/drawing/2014/main" id="{18FA2AC7-49CD-49AE-8CF7-9D33C8C4E73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190488" y="2670048"/>
            <a:ext cx="5175504" cy="3639312"/>
          </a:xfrm>
        </p:spPr>
      </p:pic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E8C4EB8-FE5E-4752-81EF-DAF2F54E7E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4" y="6416675"/>
            <a:ext cx="2743200" cy="365125"/>
          </a:xfrm>
        </p:spPr>
        <p:txBody>
          <a:bodyPr rtlCol="0"/>
          <a:lstStyle/>
          <a:p>
            <a:pPr rtl="0"/>
            <a:r>
              <a:rPr lang="en-US" altLang="ko-KR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2024.3.5</a:t>
            </a:r>
            <a:endParaRPr lang="ko-KR" altLang="en-US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6346BE14-BD4F-4DBD-9B58-FC4C6EC5D2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16675"/>
            <a:ext cx="4114800" cy="365125"/>
          </a:xfrm>
        </p:spPr>
        <p:txBody>
          <a:bodyPr rtlCol="0"/>
          <a:lstStyle/>
          <a:p>
            <a:pPr rtl="0"/>
            <a:r>
              <a:rPr lang="ko-KR" altLang="en-US">
                <a:latin typeface="맑은 고딕" panose="020B0503020000020004" pitchFamily="50" charset="-127"/>
                <a:ea typeface="맑은 고딕" panose="020B0503020000020004" pitchFamily="50" charset="-127"/>
              </a:rPr>
              <a:t>샘플 바닥글 텍스트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EF0E49-62B5-488C-B988-BDE7F7F30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990106" y="6416675"/>
            <a:ext cx="2743200" cy="365125"/>
          </a:xfrm>
        </p:spPr>
        <p:txBody>
          <a:bodyPr rtlCol="0"/>
          <a:lstStyle/>
          <a:p>
            <a:pPr rtl="0"/>
            <a:fld id="{73B850FF-6169-4056-8077-06FFA93A5366}" type="slidenum">
              <a:rPr lang="en-US" altLang="ko-KR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pPr rtl="0"/>
              <a:t>28</a:t>
            </a:fld>
            <a:endParaRPr lang="ko-KR" altLang="en-US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4536130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52848426_TF67070595_Win32" id="{504F1011-7283-4E10-9F6E-3DBCFD4C1DF1}" vid="{0C68CAF5-5DCC-443B-9EEC-D6A46EF7D3F7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0" ma:contentTypeDescription="Create a new document." ma:contentTypeScope="" ma:versionID="1267097ee5f5874adfcc408041ae252e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95891a93df65b14727750f2c06c306c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4:TaxCatchAll" minOccurs="0"/>
                <xsd:element ref="ns2:ImageTagsTaxHTFiel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41D0F8-A96E-436B-B6A7-2AFF6F30F9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88EF3A0-5A01-4576-8764-452FD3A2CB70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241377AF-B80E-4F93-8088-50DE225F345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Standard" siteId="{72f988bf-86f1-41af-91ab-2d7cd011db47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얼룩 디자인</Template>
  <TotalTime>2301</TotalTime>
  <Words>3183</Words>
  <Application>Microsoft Office PowerPoint</Application>
  <PresentationFormat>와이드스크린</PresentationFormat>
  <Paragraphs>208</Paragraphs>
  <Slides>28</Slides>
  <Notes>9</Notes>
  <HiddenSlides>0</HiddenSlides>
  <MMClips>0</MMClips>
  <ScaleCrop>false</ScaleCrop>
  <HeadingPairs>
    <vt:vector size="6" baseType="variant">
      <vt:variant>
        <vt:lpstr>사용한 글꼴</vt:lpstr>
      </vt:variant>
      <vt:variant>
        <vt:i4>21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50" baseType="lpstr">
      <vt:lpstr>Futura</vt:lpstr>
      <vt:lpstr>Helvetica Neue Medium</vt:lpstr>
      <vt:lpstr>Nanum Gothic</vt:lpstr>
      <vt:lpstr>NanumBarunGothic</vt:lpstr>
      <vt:lpstr>NanumGothicExtraBold</vt:lpstr>
      <vt:lpstr>Yu Gothic UI Semibold</vt:lpstr>
      <vt:lpstr>Gulim</vt:lpstr>
      <vt:lpstr>나눔고딕</vt:lpstr>
      <vt:lpstr>나눔고딕 ExtraBold</vt:lpstr>
      <vt:lpstr>Malgun Gothic</vt:lpstr>
      <vt:lpstr>Malgun Gothic</vt:lpstr>
      <vt:lpstr>새굴림</vt:lpstr>
      <vt:lpstr>함초롬바탕</vt:lpstr>
      <vt:lpstr>Aharoni</vt:lpstr>
      <vt:lpstr>Arial</vt:lpstr>
      <vt:lpstr>Calibri</vt:lpstr>
      <vt:lpstr>Posterama</vt:lpstr>
      <vt:lpstr>roboto</vt:lpstr>
      <vt:lpstr>Segoe UI</vt:lpstr>
      <vt:lpstr>Segoe UI Semilight</vt:lpstr>
      <vt:lpstr>Tahoma</vt:lpstr>
      <vt:lpstr>DappledVTI</vt:lpstr>
      <vt:lpstr>Prayer Meeting  for Persecuted Church Worldwide 박해받는 교회를 위한 화요기도모임</vt:lpstr>
      <vt:lpstr>순서</vt:lpstr>
      <vt:lpstr>시편13:1~3</vt:lpstr>
      <vt:lpstr>OPEN DOORS CORE VALUE/핵심가치</vt:lpstr>
      <vt:lpstr>PowerPoint 프레젠테이션</vt:lpstr>
      <vt:lpstr>PowerPoint 프레젠테이션</vt:lpstr>
      <vt:lpstr>WWL 관련 자료</vt:lpstr>
      <vt:lpstr>PowerPoint 프레젠테이션</vt:lpstr>
      <vt:lpstr>박해 상황의 지속</vt:lpstr>
      <vt:lpstr>PowerPoint 프레젠테이션</vt:lpstr>
      <vt:lpstr>박해 받는 교회를 위한 기도(30')</vt:lpstr>
      <vt:lpstr>Arise Africa Campaign  아프리카여 일어나라 폭력적 박해에 맞서서</vt:lpstr>
      <vt:lpstr>PowerPoint 프레젠테이션</vt:lpstr>
      <vt:lpstr>나이지리아, 레아 샤리부의 석방을 위해 기도해 주세요!!!</vt:lpstr>
      <vt:lpstr>#부르키나파소: 교회 공격으로 최소 15명의 기독교인 사망</vt:lpstr>
      <vt:lpstr>#부르키나파소: 교회공격현장 업데이트 2월 27일</vt:lpstr>
      <vt:lpstr>Day 1. 사하라 이남 아프리카의 교회를 위해 기도합니다.   Pray for the Church in Sub-Saharan Africa. </vt:lpstr>
      <vt:lpstr>Day 2. 사하라 이남 아프리카의 지도자를 위해 기도합니다.  Pray for the leaders of sub-Saharan Africa.</vt:lpstr>
      <vt:lpstr>Day 3. 사하라 사막 이남 지역의 젊은이들을 위해 기도해 주세요.</vt:lpstr>
      <vt:lpstr>Day 4. 사하라 사막 이남 지역의 슬픔에 잠긴 사람들을 위해 기도해 주세요.</vt:lpstr>
      <vt:lpstr>Day 5. 강제로 피신한 사람들을 위해 기도해 주세요.</vt:lpstr>
      <vt:lpstr>Day 6. 학대 받는 여성들을 위해 기도해 주세요.</vt:lpstr>
      <vt:lpstr>Day7. Pray for Arise Africa.</vt:lpstr>
      <vt:lpstr>#파키스탄: 최근 치러진 선거와 그 결과를 둘러싼 논란이 계속되고 있습니다.</vt:lpstr>
      <vt:lpstr># 중국: 급습, 심문, 그리고 예상치 못한 기적 – 볼린*의 이야기</vt:lpstr>
      <vt:lpstr>PowerPoint 프레젠테이션</vt:lpstr>
      <vt:lpstr>박해 받는 교회를 위한 기도가 이 땅에 요원의 불길처럼 뜨겁게 일어나기를 기도합니다.</vt:lpstr>
      <vt:lpstr>Blessings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Prayer Meeting  for Persecuted Church Worldwide 박해받는 교회를 위한 화요기도모임</dc:title>
  <dc:creator>DANIEL KIM</dc:creator>
  <cp:lastModifiedBy>DANIEL KIM</cp:lastModifiedBy>
  <cp:revision>17</cp:revision>
  <dcterms:created xsi:type="dcterms:W3CDTF">2024-01-23T01:32:08Z</dcterms:created>
  <dcterms:modified xsi:type="dcterms:W3CDTF">2024-03-12T00:59:48Z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