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0"/>
  </p:notesMasterIdLst>
  <p:handoutMasterIdLst>
    <p:handoutMasterId r:id="rId31"/>
  </p:handoutMasterIdLst>
  <p:sldIdLst>
    <p:sldId id="259" r:id="rId5"/>
    <p:sldId id="260" r:id="rId6"/>
    <p:sldId id="257" r:id="rId7"/>
    <p:sldId id="373" r:id="rId8"/>
    <p:sldId id="406" r:id="rId9"/>
    <p:sldId id="282" r:id="rId10"/>
    <p:sldId id="2489" r:id="rId11"/>
    <p:sldId id="324" r:id="rId12"/>
    <p:sldId id="2449" r:id="rId13"/>
    <p:sldId id="298" r:id="rId14"/>
    <p:sldId id="2490" r:id="rId15"/>
    <p:sldId id="2477" r:id="rId16"/>
    <p:sldId id="2491" r:id="rId17"/>
    <p:sldId id="2452" r:id="rId18"/>
    <p:sldId id="2453" r:id="rId19"/>
    <p:sldId id="2454" r:id="rId20"/>
    <p:sldId id="2456" r:id="rId21"/>
    <p:sldId id="2460" r:id="rId22"/>
    <p:sldId id="2458" r:id="rId23"/>
    <p:sldId id="2459" r:id="rId24"/>
    <p:sldId id="2488" r:id="rId25"/>
    <p:sldId id="2478" r:id="rId26"/>
    <p:sldId id="2483" r:id="rId27"/>
    <p:sldId id="2462" r:id="rId28"/>
    <p:sldId id="267" r:id="rId2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2024-03-26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2024-03-26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2024-03-26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2" r:id="rId23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3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26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마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22:29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예수께서 대답하여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이르시되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너희가 성경도 </a:t>
            </a:r>
            <a:r>
              <a:rPr lang="ko-KR" altLang="en-US" sz="1200" dirty="0"/>
              <a:t>하나님의 능력도 알지 못하는 고로 </a:t>
            </a:r>
            <a:r>
              <a:rPr lang="ko-KR" altLang="en-US" sz="1200" dirty="0" err="1"/>
              <a:t>오해하였도다</a:t>
            </a:r>
            <a:r>
              <a:rPr lang="en-US" altLang="ko-KR" sz="1200" dirty="0"/>
              <a:t>…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하나님은 죽은 자의 하나님이 아니요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살아 있는 자의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하나님이시니라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>
                <a:solidFill>
                  <a:srgbClr val="0070C0"/>
                </a:solidFill>
              </a:rPr>
              <a:t>You</a:t>
            </a:r>
            <a:r>
              <a:rPr lang="ko-KR" altLang="en-US" sz="1400" dirty="0">
                <a:solidFill>
                  <a:srgbClr val="0070C0"/>
                </a:solidFill>
              </a:rPr>
              <a:t> </a:t>
            </a:r>
            <a:r>
              <a:rPr lang="en-US" altLang="ko-KR" sz="1400" dirty="0">
                <a:solidFill>
                  <a:srgbClr val="0070C0"/>
                </a:solidFill>
              </a:rPr>
              <a:t>are</a:t>
            </a:r>
            <a:r>
              <a:rPr lang="ko-KR" altLang="en-US" sz="1400" dirty="0">
                <a:solidFill>
                  <a:srgbClr val="0070C0"/>
                </a:solidFill>
              </a:rPr>
              <a:t> </a:t>
            </a:r>
            <a:r>
              <a:rPr lang="en-US" altLang="ko-KR" sz="1400" dirty="0">
                <a:solidFill>
                  <a:srgbClr val="0070C0"/>
                </a:solidFill>
              </a:rPr>
              <a:t>in</a:t>
            </a:r>
            <a:r>
              <a:rPr lang="ko-KR" altLang="en-US" sz="1400" dirty="0">
                <a:solidFill>
                  <a:srgbClr val="0070C0"/>
                </a:solidFill>
              </a:rPr>
              <a:t> </a:t>
            </a:r>
            <a:r>
              <a:rPr lang="en-US" altLang="ko-KR" sz="1400" dirty="0">
                <a:solidFill>
                  <a:srgbClr val="0070C0"/>
                </a:solidFill>
              </a:rPr>
              <a:t>error </a:t>
            </a:r>
            <a:r>
              <a:rPr lang="en-US" altLang="ko-KR" sz="1400" dirty="0"/>
              <a:t>because you do not know the Scriptures or the power of God…He is not the God of the dead but of the living.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9577" y="2642919"/>
            <a:ext cx="3223359" cy="2554205"/>
          </a:xfrm>
        </p:spPr>
        <p:txBody>
          <a:bodyPr/>
          <a:lstStyle/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하나님께서 우리 사역의 능력 되시기에</a:t>
            </a:r>
            <a:r>
              <a:rPr lang="en-US" altLang="ko-KR" sz="1200" dirty="0"/>
              <a:t>,</a:t>
            </a:r>
            <a:r>
              <a:rPr lang="ko-KR" altLang="en-US" sz="1200" dirty="0"/>
              <a:t> 오직 주님께서 모든 영광을 받으셔야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God’s power at work in us, </a:t>
            </a:r>
          </a:p>
          <a:p>
            <a:pPr marL="0" indent="0">
              <a:buNone/>
            </a:pPr>
            <a:r>
              <a:rPr lang="en-US" altLang="ko-KR" sz="1200" dirty="0"/>
              <a:t>so that He receives all the glory.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97857" y="1660878"/>
            <a:ext cx="6107488" cy="639141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18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479" y="2642919"/>
            <a:ext cx="4566746" cy="316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1C91D475-032C-0B60-FB75-2CC273B6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3141384" cy="212869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ko-KR" sz="4000" dirty="0"/>
              <a:t>Open Doors</a:t>
            </a:r>
            <a:br>
              <a:rPr lang="en-US" altLang="ko-KR" sz="4000" dirty="0"/>
            </a:br>
            <a:r>
              <a:rPr lang="ko-KR" altLang="en-US" sz="4000" dirty="0"/>
              <a:t>카카오 채널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A90A5BEA-3CA0-A7FA-7F8E-3B7ACCE0A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3" y="3321158"/>
            <a:ext cx="3141384" cy="823912"/>
          </a:xfrm>
        </p:spPr>
        <p:txBody>
          <a:bodyPr/>
          <a:lstStyle/>
          <a:p>
            <a:r>
              <a:rPr lang="ko-KR" altLang="en-US" dirty="0"/>
              <a:t>가입 </a:t>
            </a:r>
            <a:r>
              <a:rPr lang="en-US" altLang="ko-KR" dirty="0"/>
              <a:t>&amp;</a:t>
            </a:r>
            <a:r>
              <a:rPr lang="ko-KR" altLang="en-US" dirty="0"/>
              <a:t> 활용 안내</a:t>
            </a:r>
          </a:p>
        </p:txBody>
      </p:sp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32633" y="413274"/>
            <a:ext cx="3182201" cy="6031452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405493" y="435309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7418571" y="3489849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7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227" y="429410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8227" y="3489848"/>
            <a:ext cx="1558997" cy="29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/>
              <a:t>1,160</a:t>
            </a:r>
            <a:r>
              <a:rPr lang="ko-KR" altLang="en-US" sz="1000" dirty="0"/>
              <a:t>만 명에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난민이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/>
              <a:t>기독교인은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단체들의 주요 표적이 되고 있지만</a:t>
            </a:r>
            <a:r>
              <a:rPr lang="en-US" altLang="ko-KR" sz="1000" dirty="0"/>
              <a:t>, </a:t>
            </a:r>
            <a:r>
              <a:rPr lang="ko-KR" altLang="en-US" sz="1000" dirty="0"/>
              <a:t>이에 대한 정부 차원의 인식이나 대응은 매우 부족합니다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3/26/2024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#</a:t>
            </a:r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납치사건 희생자를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6241266" cy="1396266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/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올해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월은 나이지리아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납치 사건이 발생한 지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년이 되는 해입니다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2014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일 저녁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치복에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있는 공립 여자 중학교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(GGCSS)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에 도착한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보코하람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무장 단체 대원들이 정부군처럼 위장하여 약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275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명의 여학생을 납치했습니다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당시 납치된 소녀들 중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47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명은 납치를 피하거나 얼마 지나지 않아 탈출에 성공했습니다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그 끔찍한 밤 이후 거의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동안 많은 사람들이 탈출하거나 자유를 찾았지만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현재 약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명의 여성들은 여전히 행방불명 상태입니다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이들의 부모들은 지금도 언젠가 딸들을 다시 만날 수 있기를 희망하고 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  <a:endParaRPr lang="ko-KR" altLang="en-US" sz="1050" b="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3148641"/>
            <a:ext cx="6241266" cy="3383363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2014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납치 사건과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월의 레아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납치 사건 이후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나이지리아에서 납치는 돈벌이가 되는 사업이자 지역사회를 위협하는 수단이 되었습니다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이로 인해 나이지리아는 점점 더 많은 강제 실종이 발생하는 악순환의 국면으로 접어들었습니다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일부 사례는 일반적인 깡패들의 소행으로 볼 수 있지만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대부분은 이슬람 극단주의자들이 몸값을 강탈하여 기독교인들을 가난하게 만들고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여성 강간을 통해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가족들에게 수치심을 주며 궁극적으로 그들을 집에서 쫓아낼 만큼 공포심을 심어주는 사례들입니다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아직도 딸을 기다리는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부모들은 피 말리는 고통가운데 생활하고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많은 사람들이 매일 슬픔으로 인한 건강 문제와 싸우며 용감하게 버티고 있지만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다른 사람들은 이미 싸움을 포기한 상태입니다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여학생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부모회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회장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야쿠부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은케키는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 사건 발생 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동안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38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명의 부모를 잃었어요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고혈압으로 인해 사소한 질병에도 목숨을 잃을 수 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너무 고통스럽습니다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라고 말합니다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납치된 소녀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빌키의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어머니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메리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압둘라히는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그 사실을 너무나 잘 알고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화요일 저녁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18:30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경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 소식을 들었어요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우리는 학교로 달려갔죠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건물은 여전히 불타고 있었고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땅바닥에 뒹굴며 울고 있는 부모들을 봤어요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그날부터 저는 고혈압으로 고생하기 시작했고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...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지금도 고혈압과 복통에 시달리고 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오늘도 저는 고통스럽습니다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진통제 덕분에 견뎌냅니다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 모든 것이 딸의 납치에 대한 초조함에서 비롯된 것입니다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원래 저는 강인한 여성이었어요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."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72467" y="1783771"/>
            <a:ext cx="3338077" cy="2503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01ACCE-19ED-0FB3-A509-739068D85C71}"/>
              </a:ext>
            </a:extLst>
          </p:cNvPr>
          <p:cNvSpPr txBox="1"/>
          <p:nvPr/>
        </p:nvSpPr>
        <p:spPr>
          <a:xfrm>
            <a:off x="7656076" y="4287329"/>
            <a:ext cx="41877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납치된 딸의 사진을 들고 있는 메리 </a:t>
            </a:r>
            <a:r>
              <a:rPr lang="ko-KR" altLang="en-US" sz="900" dirty="0" err="1"/>
              <a:t>압둘라히</a:t>
            </a:r>
            <a:endParaRPr lang="ko-KR" alt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C805A-F13E-054C-972F-058F5D2F0332}"/>
              </a:ext>
            </a:extLst>
          </p:cNvPr>
          <p:cNvSpPr txBox="1"/>
          <p:nvPr/>
        </p:nvSpPr>
        <p:spPr>
          <a:xfrm>
            <a:off x="7656076" y="4632385"/>
            <a:ext cx="3454468" cy="2082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기도해 주세요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나이지리아 정부가 납치된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여성과 레아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석방을 위해 최선을 다하고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실종자 부모들과 투명한 소통을 통해 이들을 아픔을 위로하고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공정하게 돌볼 수 있도록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빌키의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어머니 메리와 레아의 어머니 레베카와 같은 슬픔에 잠긴 이들을 위로해 주시고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빌키에게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주님의 구원의 손길을 펼쳐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0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보코하람에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납치된 여성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 명 </a:t>
            </a:r>
            <a:r>
              <a:rPr lang="ko-KR" altLang="en-US" sz="2700" dirty="0">
                <a:solidFill>
                  <a:srgbClr val="000000"/>
                </a:solidFill>
              </a:rPr>
              <a:t>즉각적 석방 요구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0" dirty="0">
                <a:solidFill>
                  <a:srgbClr val="0070C0"/>
                </a:solidFill>
              </a:rPr>
              <a:t>나이지리아 북동부의 난민 캠프에 거주하는 여성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소년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소녀 수십 명이 이슬람 테러 단체 </a:t>
            </a:r>
            <a:r>
              <a:rPr lang="ko-KR" altLang="en-US" b="0" dirty="0" err="1">
                <a:solidFill>
                  <a:srgbClr val="0070C0"/>
                </a:solidFill>
              </a:rPr>
              <a:t>보코하람에</a:t>
            </a:r>
            <a:r>
              <a:rPr lang="ko-KR" altLang="en-US" b="0" dirty="0">
                <a:solidFill>
                  <a:srgbClr val="0070C0"/>
                </a:solidFill>
              </a:rPr>
              <a:t> 의해 납치된 것으로 우려되고 있습니다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r>
              <a:rPr lang="ko-KR" altLang="en-US" b="0" dirty="0">
                <a:solidFill>
                  <a:srgbClr val="0070C0"/>
                </a:solidFill>
              </a:rPr>
              <a:t> </a:t>
            </a:r>
            <a:endParaRPr lang="ko-KR" altLang="en-US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rmAutofit fontScale="32500" lnSpcReduction="20000"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보도에 따르면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시장인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감보루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응갈라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3200" b="0" i="0" dirty="0" err="1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Gamboru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Ngala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장작을 구하러 가던 중 반군에 의해 최대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납치되었을 수 있다고 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 도어는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최근 나이지리아에서 발생한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여성과 어린이 대량 납치 사건에 경악을 금치 못하며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이들의 즉각적인 석방을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많은 사람들에게 이번 사건은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출신인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중학교에서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세의 대부분 기독교인 여학생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276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이슬람 테러 단체에 납치된 사건을 떠올리게 할 것입니다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하지만 이는 어쩌다 발생한 납치 사건이 아닙니다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북부에서 발생한 공격과 납치는 지난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심각하게 악화되었습니다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기독교인들은 특히 표적이 되는 사람들 중 하나입니다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나이지리아 정부는 폭력과 공격으로부터 자국민을 보호해야 할 의무를 다하지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무기 확산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정부의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무처벌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무대책으로 인해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세력이 확장되고 나이지리아 북부에서 마을과 학교에 대한 무장 강도의 공격이 만연해지면서 폭력이 증가하고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조사에 따르면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2011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반란이 시작된 이래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37,500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이상이 사망한 것으로 추정됩니다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나이지리아는 오픈 도어가 선정한 기독교인의 삶이 가장 위험한 세계 감시 국가 목록에서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위에 올랐습니다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나이지리아 대통령에게 이미 불안으로 인해 트라우마와 난민이 된 사람들을 대상으로 한 이 끔찍한 공격에서 납치된 사람들을 해방시켜 줄 것을 긴급히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기독교인을 표적으로 삼아 남성을 납치해 살해하고 여성과 소녀를 납치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강간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강제 결혼하는 것으로 악명이 높습니다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또한 나이지리아 정부가 레아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샤리부와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같은 어린 기독교 소녀들과 여전히 포로로 잡혀 있는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소녀들을 포함하여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보코하람이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이미 붙잡고 있는 인질들을 해방시키기 위해 노력할 것을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소녀들이 여전히 포로로 잡혀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인질들의 가족들은 인질 석방을 위한 정부의 노력에 대한 소식을 거의 접하지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13</a:t>
            </a:fld>
            <a:endParaRPr lang="ko-KR" altLang="en-US" noProof="0"/>
          </a:p>
        </p:txBody>
      </p:sp>
      <p:pic>
        <p:nvPicPr>
          <p:cNvPr id="11" name="그림 10" descr="인간의 얼굴, 의류, 사람, 예술이(가) 표시된 사진&#10;&#10;자동 생성된 설명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4" y="2713544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3/26/2024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15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16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17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3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LIBYA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7" y="824139"/>
            <a:ext cx="4197915" cy="49793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주의 구원의 즐거움을 내게 회복시켜 주시고 자원하는 심령을 주사 나를 </a:t>
            </a:r>
            <a:r>
              <a:rPr lang="ko-KR" altLang="en-US" sz="1000" dirty="0" err="1"/>
              <a:t>붙드소서</a:t>
            </a:r>
            <a:r>
              <a:rPr lang="en-US" altLang="ko-KR" sz="1000" dirty="0"/>
              <a:t>(</a:t>
            </a:r>
            <a:r>
              <a:rPr lang="ko-KR" altLang="en-US" sz="1000" dirty="0"/>
              <a:t>시 </a:t>
            </a:r>
            <a:r>
              <a:rPr lang="en-US" altLang="ko-KR" sz="1000" dirty="0"/>
              <a:t>51:12)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1969243"/>
            <a:ext cx="4197916" cy="4155861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100" b="1" i="0" u="none" strike="noStrike" baseline="0" dirty="0">
                <a:latin typeface="NanumSquare ExtraBold"/>
              </a:rPr>
              <a:t>리비아에 법과 질서를 확립할 중앙 정부가 부재한 상황은 기독교인들의 상황을 불안정하게 만들고 있습니다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r>
              <a:rPr lang="ko-KR" altLang="en-US" sz="1100" b="1" i="0" u="none" strike="noStrike" baseline="0" dirty="0">
                <a:latin typeface="NanumSquare ExtraBold"/>
              </a:rPr>
              <a:t>리비아의 기독교인에 대한 폭력 수준은 </a:t>
            </a:r>
            <a:r>
              <a:rPr lang="en-US" altLang="ko-KR" sz="1100" b="1" i="0" u="none" strike="noStrike" baseline="0" dirty="0">
                <a:latin typeface="NanumSquare ExtraBold"/>
              </a:rPr>
              <a:t>"</a:t>
            </a:r>
            <a:r>
              <a:rPr lang="ko-KR" altLang="en-US" sz="1100" b="1" i="0" u="none" strike="noStrike" baseline="0" dirty="0">
                <a:latin typeface="NanumSquare ExtraBold"/>
              </a:rPr>
              <a:t>매우 높음</a:t>
            </a:r>
            <a:r>
              <a:rPr lang="en-US" altLang="ko-KR" sz="1100" b="1" i="0" u="none" strike="noStrike" baseline="0" dirty="0">
                <a:latin typeface="NanumSquare ExtraBold"/>
              </a:rPr>
              <a:t>"</a:t>
            </a:r>
            <a:r>
              <a:rPr lang="ko-KR" altLang="en-US" sz="1100" b="1" i="0" u="none" strike="noStrike" baseline="0" dirty="0">
                <a:latin typeface="NanumSquare ExtraBold"/>
              </a:rPr>
              <a:t>으로 분류됩니다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r>
              <a:rPr lang="ko-KR" altLang="en-US" sz="1100" b="1" i="0" u="none" strike="noStrike" baseline="0" dirty="0">
                <a:latin typeface="NanumSquare ExtraBold"/>
              </a:rPr>
              <a:t>소수의 리비아 사람만이 예수를 따릅니다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r>
              <a:rPr lang="ko-KR" altLang="en-US" sz="1100" b="1" i="0" u="none" strike="noStrike" baseline="0" dirty="0">
                <a:latin typeface="NanumSquare ExtraBold"/>
              </a:rPr>
              <a:t>그들은 전부를 걸었습니다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endParaRPr lang="ko-KR" altLang="en-US" sz="1100" b="0" i="0" u="none" strike="noStrike" baseline="0" dirty="0">
              <a:latin typeface="NanumSquare ExtraBold"/>
            </a:endParaRPr>
          </a:p>
          <a:p>
            <a:pPr algn="just"/>
            <a:r>
              <a:rPr lang="ko-KR" altLang="en-US" sz="1100" b="0" i="0" u="none" strike="noStrike" baseline="0" dirty="0">
                <a:latin typeface="NanumSquare"/>
              </a:rPr>
              <a:t>무슬림 배경을 가진 리비아 기독교인들은 가족과 지역사회로부터 신앙을 포기하라는 강한 압박을 받고 있습니다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그들은 가족과 지역사회 로부터 가장 극심한 폭력에 직면하게 됩니다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때때로 가택연금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공격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납치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성폭력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살인의 위험을 무릅쓰고 있습니다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개종자들이 함께 모여 예배를 드리는 것은 엄청나게 위험합니다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따라서 대부분 비밀리에 신앙을 실천합니다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</a:p>
          <a:p>
            <a:pPr algn="just"/>
            <a:r>
              <a:rPr lang="ko-KR" altLang="en-US" sz="1100" b="0" i="0" u="none" strike="noStrike" baseline="0" dirty="0">
                <a:latin typeface="NanumSquare"/>
              </a:rPr>
              <a:t>아프리카 대륙의 다른 지역에서 온 외국인 기독교인들 또한 다양한 이슬람 무장 단체와 조직 범죄 단체의 표적이 되어 위협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납치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때로는 잔인하게 살해당하기도 합니다</a:t>
            </a:r>
            <a:r>
              <a:rPr lang="en-US" altLang="ko-KR" sz="1100" b="0" i="0" u="none" strike="noStrike" baseline="0" dirty="0">
                <a:latin typeface="NanumSquare"/>
              </a:rPr>
              <a:t>.</a:t>
            </a:r>
            <a:endParaRPr lang="en-US" altLang="ko-KR" sz="800" kern="100" dirty="0">
              <a:solidFill>
                <a:srgbClr val="002060"/>
              </a:solidFill>
              <a:latin typeface="NanumSquare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1100" b="1" dirty="0">
                <a:solidFill>
                  <a:srgbClr val="C00000"/>
                </a:solidFill>
                <a:latin typeface="NanumSquare ExtraBold"/>
              </a:rPr>
              <a:t>리비아</a:t>
            </a: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를 위해 기도합니다 </a:t>
            </a:r>
            <a:endParaRPr lang="ko-KR" altLang="en-US" sz="1100" b="0" i="0" u="none" strike="noStrike" baseline="0" dirty="0">
              <a:solidFill>
                <a:srgbClr val="C00000"/>
              </a:solidFill>
              <a:latin typeface="NanumSquare"/>
            </a:endParaRPr>
          </a:p>
          <a:p>
            <a:pPr algn="just"/>
            <a:r>
              <a:rPr lang="ko-KR" altLang="en-US" sz="1000" b="0" i="0" u="none" strike="noStrike" baseline="0" dirty="0">
                <a:latin typeface="NanumSquare"/>
              </a:rPr>
              <a:t>리비아는 여전히 매우 불안정합니다</a:t>
            </a:r>
            <a:r>
              <a:rPr lang="en-US" altLang="ko-KR" sz="1000" b="0" i="0" u="none" strike="noStrike" baseline="0" dirty="0">
                <a:latin typeface="NanumSquare"/>
              </a:rPr>
              <a:t>. </a:t>
            </a:r>
            <a:r>
              <a:rPr lang="ko-KR" altLang="en-US" sz="1000" b="0" i="0" u="none" strike="noStrike" baseline="0" dirty="0">
                <a:latin typeface="NanumSquare"/>
              </a:rPr>
              <a:t>정치적 안정을 위해 기도합니다</a:t>
            </a:r>
            <a:r>
              <a:rPr lang="en-US" altLang="ko-KR" sz="1000" b="0" i="0" u="none" strike="noStrike" baseline="0" dirty="0">
                <a:latin typeface="NanumSquare"/>
              </a:rPr>
              <a:t>. </a:t>
            </a:r>
          </a:p>
          <a:p>
            <a:pPr algn="just"/>
            <a:r>
              <a:rPr lang="ko-KR" altLang="en-US" sz="1000" b="0" i="0" u="none" strike="noStrike" baseline="0" dirty="0">
                <a:latin typeface="NanumSquare"/>
              </a:rPr>
              <a:t>무장한 극단주의자들로부터 이주신자들을 보호해 주시기를 기도합니다</a:t>
            </a:r>
            <a:r>
              <a:rPr lang="en-US" altLang="ko-KR" sz="1000" b="0" i="0" u="none" strike="noStrike" baseline="0" dirty="0">
                <a:latin typeface="NanumSquare"/>
              </a:rPr>
              <a:t>. </a:t>
            </a:r>
          </a:p>
          <a:p>
            <a:pPr algn="just"/>
            <a:r>
              <a:rPr lang="ko-KR" altLang="en-US" sz="1000" b="0" i="0" u="none" strike="noStrike" baseline="0" dirty="0">
                <a:latin typeface="NanumSquare"/>
              </a:rPr>
              <a:t>그리스도인들이 함께 교제할 수 있는 기회들이 마련되기를 기도합니다</a:t>
            </a:r>
            <a:r>
              <a:rPr lang="en-US" altLang="ko-KR" sz="1000" b="0" i="0" u="none" strike="noStrike" baseline="0" dirty="0">
                <a:latin typeface="NanumSquare"/>
              </a:rPr>
              <a:t>.</a:t>
            </a:r>
            <a:endParaRPr lang="ko-KR" altLang="ko-KR" sz="100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7472" y="635163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21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4520" y="824138"/>
            <a:ext cx="4282952" cy="781654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ExtraBold"/>
            </a:endParaRPr>
          </a:p>
          <a:p>
            <a:pPr algn="just"/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ExtraBold"/>
              </a:rPr>
              <a:t>리비아를 위한 오픈도어 사역 </a:t>
            </a:r>
            <a:endParaRPr lang="ko-KR" altLang="en-US" sz="4000" b="0" i="0" u="none" strike="noStrike" baseline="0" dirty="0">
              <a:solidFill>
                <a:srgbClr val="0070C0"/>
              </a:solidFill>
              <a:latin typeface="NanumSquare ExtraBold"/>
            </a:endParaRPr>
          </a:p>
          <a:p>
            <a:pPr algn="just"/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Bold"/>
              </a:rPr>
              <a:t>오픈도어는 북아프리카의 지역 파트너 및 교회 와 협력하여 리더십과 제자훈련</a:t>
            </a:r>
            <a:r>
              <a:rPr lang="en-US" altLang="ko-KR" sz="4000" b="1" i="0" u="none" strike="noStrike" baseline="0" dirty="0">
                <a:solidFill>
                  <a:srgbClr val="0070C0"/>
                </a:solidFill>
                <a:latin typeface="NanumSquare Bold"/>
              </a:rPr>
              <a:t>, 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Bold"/>
              </a:rPr>
              <a:t>생계 지원</a:t>
            </a:r>
            <a:r>
              <a:rPr lang="en-US" altLang="ko-KR" sz="4000" b="1" i="0" u="none" strike="noStrike" baseline="0" dirty="0">
                <a:solidFill>
                  <a:srgbClr val="0070C0"/>
                </a:solidFill>
                <a:latin typeface="NanumSquare Bold"/>
              </a:rPr>
              <a:t>, 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Bold"/>
              </a:rPr>
              <a:t>법률 지원</a:t>
            </a:r>
            <a:r>
              <a:rPr lang="en-US" altLang="ko-KR" sz="4000" b="1" i="0" u="none" strike="noStrike" baseline="0" dirty="0">
                <a:solidFill>
                  <a:srgbClr val="0070C0"/>
                </a:solidFill>
                <a:latin typeface="NanumSquare Bold"/>
              </a:rPr>
              <a:t>, 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Bold"/>
              </a:rPr>
              <a:t>트라우마 상담</a:t>
            </a:r>
            <a:r>
              <a:rPr lang="en-US" altLang="ko-KR" sz="4000" b="1" i="0" u="none" strike="noStrike" baseline="0" dirty="0">
                <a:solidFill>
                  <a:srgbClr val="0070C0"/>
                </a:solidFill>
                <a:latin typeface="NanumSquare Bold"/>
              </a:rPr>
              <a:t>, 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Bold"/>
              </a:rPr>
              <a:t>성경 및 목회적 돌봄을 제 공합니다</a:t>
            </a:r>
            <a:r>
              <a:rPr lang="en-US" altLang="ko-KR" sz="4000" b="1" i="0" u="none" strike="noStrike" baseline="0" dirty="0">
                <a:solidFill>
                  <a:srgbClr val="0070C0"/>
                </a:solidFill>
                <a:latin typeface="NanumSquare Bold"/>
              </a:rPr>
              <a:t>.</a:t>
            </a:r>
            <a:endParaRPr lang="ko-KR" altLang="en-US" sz="7200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769" y="100456"/>
            <a:ext cx="1889323" cy="186878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38227" y="1969243"/>
            <a:ext cx="4119245" cy="41558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83BA3-31C0-4AF6-E2B6-366227959048}"/>
              </a:ext>
            </a:extLst>
          </p:cNvPr>
          <p:cNvSpPr txBox="1"/>
          <p:nvPr/>
        </p:nvSpPr>
        <p:spPr>
          <a:xfrm>
            <a:off x="612475" y="6394645"/>
            <a:ext cx="1276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3/26/2024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50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pPr algn="l"/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중국 북서부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청소년 캠프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4635372" cy="5609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100" b="0" dirty="0">
                <a:solidFill>
                  <a:srgbClr val="0070C0"/>
                </a:solidFill>
              </a:rPr>
              <a:t>2023</a:t>
            </a:r>
            <a:r>
              <a:rPr lang="ko-KR" altLang="en-US" sz="1100" b="0" dirty="0">
                <a:solidFill>
                  <a:srgbClr val="0070C0"/>
                </a:solidFill>
              </a:rPr>
              <a:t>년 오픈도어는 현지 파트너인 </a:t>
            </a:r>
            <a:r>
              <a:rPr lang="ko-KR" altLang="en-US" sz="1100" b="0" dirty="0" err="1">
                <a:solidFill>
                  <a:srgbClr val="0070C0"/>
                </a:solidFill>
              </a:rPr>
              <a:t>홀라스</a:t>
            </a:r>
            <a:r>
              <a:rPr lang="ko-KR" altLang="en-US" sz="1100" b="0" dirty="0">
                <a:solidFill>
                  <a:srgbClr val="0070C0"/>
                </a:solidFill>
              </a:rPr>
              <a:t>*와 장*을 통해 중국 북서부에서 </a:t>
            </a:r>
            <a:r>
              <a:rPr lang="en-US" altLang="ko-KR" sz="1100" b="0" dirty="0">
                <a:solidFill>
                  <a:srgbClr val="0070C0"/>
                </a:solidFill>
              </a:rPr>
              <a:t>8</a:t>
            </a:r>
            <a:r>
              <a:rPr lang="ko-KR" altLang="en-US" sz="1100" b="0" dirty="0">
                <a:solidFill>
                  <a:srgbClr val="0070C0"/>
                </a:solidFill>
              </a:rPr>
              <a:t>세에서 </a:t>
            </a:r>
            <a:r>
              <a:rPr lang="en-US" altLang="ko-KR" sz="1100" b="0" dirty="0">
                <a:solidFill>
                  <a:srgbClr val="0070C0"/>
                </a:solidFill>
              </a:rPr>
              <a:t>20</a:t>
            </a:r>
            <a:r>
              <a:rPr lang="ko-KR" altLang="en-US" sz="1100" b="0" dirty="0">
                <a:solidFill>
                  <a:srgbClr val="0070C0"/>
                </a:solidFill>
              </a:rPr>
              <a:t>세 사이의 청소년을 위한 지하 캠프 </a:t>
            </a:r>
            <a:r>
              <a:rPr lang="en-US" altLang="ko-KR" sz="1100" b="0" dirty="0">
                <a:solidFill>
                  <a:srgbClr val="0070C0"/>
                </a:solidFill>
              </a:rPr>
              <a:t>2</a:t>
            </a:r>
            <a:r>
              <a:rPr lang="ko-KR" altLang="en-US" sz="1100" b="0" dirty="0">
                <a:solidFill>
                  <a:srgbClr val="0070C0"/>
                </a:solidFill>
              </a:rPr>
              <a:t>곳을 조직했습니다</a:t>
            </a:r>
            <a:r>
              <a:rPr lang="en-US" altLang="ko-KR" sz="11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9" y="1672053"/>
            <a:ext cx="4635373" cy="474478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altLang="ko-KR" sz="1050" dirty="0"/>
              <a:t>2018</a:t>
            </a:r>
            <a:r>
              <a:rPr lang="ko-KR" altLang="en-US" sz="1050" dirty="0"/>
              <a:t>년 중국 정부는 </a:t>
            </a:r>
            <a:r>
              <a:rPr lang="en-US" altLang="ko-KR" sz="1050" dirty="0"/>
              <a:t>18</a:t>
            </a:r>
            <a:r>
              <a:rPr lang="ko-KR" altLang="en-US" sz="1050" dirty="0"/>
              <a:t>세 미만의 어린이와 청소년이 교회에 출석하거나 교회 활동에 참여하는 것을 금지하는 법을 강화했습니다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 이후로 젊은 세대에게 다가가는 것이 이전보다 더 어려워졌습니다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특히 </a:t>
            </a:r>
            <a:r>
              <a:rPr lang="en-US" altLang="ko-KR" sz="1050" dirty="0"/>
              <a:t>OD </a:t>
            </a:r>
            <a:r>
              <a:rPr lang="ko-KR" altLang="en-US" sz="1050" dirty="0"/>
              <a:t>현지 파트너들이 캠프를 진행했던 곳과 같이 무슬림 배경이 강한 지역에서는 이 종교법이 더 크게 느껴집니다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이러한 지역에서 다음 세대를 전도하고 섬기는 것은 어려운 일입니다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하지만 모든 제약과 지하에서 활동해야 하는 어려움에도 불구하고 </a:t>
            </a:r>
            <a:r>
              <a:rPr lang="en-US" altLang="ko-KR" sz="1050" dirty="0"/>
              <a:t>OD </a:t>
            </a:r>
            <a:r>
              <a:rPr lang="ko-KR" altLang="en-US" sz="1050" dirty="0"/>
              <a:t>현지 파트너들은 캠프를 통해 젊은 세대에게 다가가 </a:t>
            </a:r>
            <a:r>
              <a:rPr lang="ko-KR" altLang="en-US" sz="1050" dirty="0" err="1"/>
              <a:t>제자화하기</a:t>
            </a:r>
            <a:r>
              <a:rPr lang="ko-KR" altLang="en-US" sz="1050" dirty="0"/>
              <a:t> 위해 과감하게 움직였습니다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en-US" altLang="ko-KR" sz="1050" dirty="0">
                <a:solidFill>
                  <a:schemeClr val="tx1"/>
                </a:solidFill>
              </a:rPr>
              <a:t>"</a:t>
            </a:r>
            <a:r>
              <a:rPr lang="ko-KR" altLang="en-US" sz="1050" dirty="0">
                <a:solidFill>
                  <a:schemeClr val="tx1"/>
                </a:solidFill>
              </a:rPr>
              <a:t>이 캠프의 목적은 이전에 신앙을 갖게 되었거나 그리스도에 대한 열망이 식었던 젊은이들이 다시 신앙을 회복하도록 영감을 주고 격려하는 것이었습니다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모든 참가자들은 스토리텔링과 게임을 통해 성경 이야기를 듣고 서로 소통하며 재미있는 방식으로 원리와 가치를 배울 수 있었습니다</a:t>
            </a:r>
            <a:r>
              <a:rPr lang="en-US" altLang="ko-KR" sz="1050" dirty="0">
                <a:solidFill>
                  <a:schemeClr val="tx1"/>
                </a:solidFill>
              </a:rPr>
              <a:t>." </a:t>
            </a:r>
            <a:r>
              <a:rPr lang="ko-KR" altLang="en-US" sz="1050" dirty="0">
                <a:solidFill>
                  <a:schemeClr val="tx1"/>
                </a:solidFill>
              </a:rPr>
              <a:t>이 캠프는 참가자들 뿐만 아니라 일부 주변 사람들도 움직였습니다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한 참가자의 언니인 </a:t>
            </a:r>
            <a:r>
              <a:rPr lang="ko-KR" altLang="en-US" sz="1050" dirty="0" err="1">
                <a:solidFill>
                  <a:schemeClr val="tx1"/>
                </a:solidFill>
              </a:rPr>
              <a:t>메이메이</a:t>
            </a:r>
            <a:r>
              <a:rPr lang="ko-KR" altLang="en-US" sz="1050" dirty="0">
                <a:solidFill>
                  <a:schemeClr val="tx1"/>
                </a:solidFill>
              </a:rPr>
              <a:t>*는 동생이 캠프에서 배운 것을 듣고 </a:t>
            </a:r>
            <a:r>
              <a:rPr lang="en-US" altLang="ko-KR" sz="1050" dirty="0">
                <a:solidFill>
                  <a:schemeClr val="tx1"/>
                </a:solidFill>
              </a:rPr>
              <a:t>500</a:t>
            </a:r>
            <a:r>
              <a:rPr lang="ko-KR" altLang="en-US" sz="1050" dirty="0">
                <a:solidFill>
                  <a:schemeClr val="tx1"/>
                </a:solidFill>
              </a:rPr>
              <a:t>위안</a:t>
            </a:r>
            <a:r>
              <a:rPr lang="en-US" altLang="ko-KR" sz="1050" dirty="0">
                <a:solidFill>
                  <a:schemeClr val="tx1"/>
                </a:solidFill>
              </a:rPr>
              <a:t>(</a:t>
            </a:r>
            <a:r>
              <a:rPr lang="ko-KR" altLang="en-US" sz="1050" dirty="0">
                <a:solidFill>
                  <a:schemeClr val="tx1"/>
                </a:solidFill>
              </a:rPr>
              <a:t>약 </a:t>
            </a:r>
            <a:r>
              <a:rPr lang="en-US" altLang="ko-KR" sz="1050" dirty="0">
                <a:solidFill>
                  <a:schemeClr val="tx1"/>
                </a:solidFill>
              </a:rPr>
              <a:t>69.47</a:t>
            </a:r>
            <a:r>
              <a:rPr lang="ko-KR" altLang="en-US" sz="1050" dirty="0">
                <a:solidFill>
                  <a:schemeClr val="tx1"/>
                </a:solidFill>
              </a:rPr>
              <a:t>달러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  <a:r>
              <a:rPr lang="ko-KR" altLang="en-US" sz="1050" dirty="0">
                <a:solidFill>
                  <a:schemeClr val="tx1"/>
                </a:solidFill>
              </a:rPr>
              <a:t>을 기부했습니다</a:t>
            </a:r>
            <a:r>
              <a:rPr lang="en-US" altLang="ko-KR" sz="105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ko-KR" altLang="en-US" sz="1050" dirty="0">
                <a:solidFill>
                  <a:schemeClr val="tx1"/>
                </a:solidFill>
              </a:rPr>
              <a:t>캠프는 끝났으나 이 청소년들을 위한 사역은 캠프가 끝난 후에도 끝나지 않습니다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장과 그의 아내는 </a:t>
            </a:r>
            <a:r>
              <a:rPr lang="en-US" altLang="ko-KR" sz="1050" dirty="0">
                <a:solidFill>
                  <a:schemeClr val="tx1"/>
                </a:solidFill>
              </a:rPr>
              <a:t>'</a:t>
            </a:r>
            <a:r>
              <a:rPr lang="ko-KR" altLang="en-US" sz="1050" dirty="0">
                <a:solidFill>
                  <a:schemeClr val="tx1"/>
                </a:solidFill>
              </a:rPr>
              <a:t>프로젝트 모세</a:t>
            </a:r>
            <a:r>
              <a:rPr lang="en-US" altLang="ko-KR" sz="1050" dirty="0">
                <a:solidFill>
                  <a:schemeClr val="tx1"/>
                </a:solidFill>
              </a:rPr>
              <a:t>'</a:t>
            </a:r>
            <a:r>
              <a:rPr lang="ko-KR" altLang="en-US" sz="1050" dirty="0">
                <a:solidFill>
                  <a:schemeClr val="tx1"/>
                </a:solidFill>
              </a:rPr>
              <a:t>라는 이름으로 주말마다 참가자 중 일부와 교제를 이어가고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그들은 젊은 제자들이 정기적으로 소그룹 성경 공부를 할 수 있기를 바랍니다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장 목사는 </a:t>
            </a:r>
            <a:r>
              <a:rPr lang="en-US" altLang="ko-KR" sz="1050" dirty="0">
                <a:solidFill>
                  <a:schemeClr val="tx1"/>
                </a:solidFill>
              </a:rPr>
              <a:t>"</a:t>
            </a:r>
            <a:r>
              <a:rPr lang="ko-KR" altLang="en-US" sz="1050" dirty="0">
                <a:solidFill>
                  <a:schemeClr val="tx1"/>
                </a:solidFill>
              </a:rPr>
              <a:t>오늘날 학교를 포함한 우리 사회는 다음 세대에게 건강하지 못한 가치관을 주입하고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많은 젊은이들이 세상에 정신이 팔려 세속적인 가치를 핵심 가치로 받아들이고 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우리</a:t>
            </a:r>
            <a:r>
              <a:rPr lang="en-US" altLang="ko-KR" sz="1050" dirty="0">
                <a:solidFill>
                  <a:schemeClr val="tx1"/>
                </a:solidFill>
              </a:rPr>
              <a:t>[</a:t>
            </a:r>
            <a:r>
              <a:rPr lang="ko-KR" altLang="en-US" sz="1050" dirty="0">
                <a:solidFill>
                  <a:schemeClr val="tx1"/>
                </a:solidFill>
              </a:rPr>
              <a:t>청소년 활동가</a:t>
            </a:r>
            <a:r>
              <a:rPr lang="en-US" altLang="ko-KR" sz="1050" dirty="0">
                <a:solidFill>
                  <a:schemeClr val="tx1"/>
                </a:solidFill>
              </a:rPr>
              <a:t>]</a:t>
            </a:r>
            <a:r>
              <a:rPr lang="ko-KR" altLang="en-US" sz="1050" dirty="0">
                <a:solidFill>
                  <a:schemeClr val="tx1"/>
                </a:solidFill>
              </a:rPr>
              <a:t>가 이 영역에 나서지 않으면 우리 세대와 다음 세대의 연결이 단절될 것입니다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소수의 </a:t>
            </a:r>
            <a:r>
              <a:rPr lang="ko-KR" altLang="en-US" sz="1050" dirty="0" err="1">
                <a:solidFill>
                  <a:schemeClr val="tx1"/>
                </a:solidFill>
              </a:rPr>
              <a:t>젊은이들만이</a:t>
            </a:r>
            <a:r>
              <a:rPr lang="ko-KR" altLang="en-US" sz="1050" dirty="0">
                <a:solidFill>
                  <a:schemeClr val="tx1"/>
                </a:solidFill>
              </a:rPr>
              <a:t> 우리 세대로부터 </a:t>
            </a:r>
            <a:r>
              <a:rPr lang="ko-KR" altLang="en-US" sz="1050" dirty="0" err="1">
                <a:solidFill>
                  <a:schemeClr val="tx1"/>
                </a:solidFill>
              </a:rPr>
              <a:t>바톤을</a:t>
            </a:r>
            <a:r>
              <a:rPr lang="ko-KR" altLang="en-US" sz="1050" dirty="0">
                <a:solidFill>
                  <a:schemeClr val="tx1"/>
                </a:solidFill>
              </a:rPr>
              <a:t> 이어받아 이 신앙의 여정을 계속 이어갈 것입니다</a:t>
            </a:r>
            <a:r>
              <a:rPr lang="en-US" altLang="ko-KR" sz="1050" dirty="0">
                <a:solidFill>
                  <a:schemeClr val="tx1"/>
                </a:solidFill>
              </a:rPr>
              <a:t>."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20360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무슬림이 많은 지역에서 하나님의 일하심과 지속적인 보호하심을 찬양합니다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하나님의 일을 방해할 수 있는 것은 아무것도 없습니다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소수민족 젊은이들이 그리스도를 듣고 알 수 있는 기회를 주시고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예수님을 개인의 주님과 구세주로 영접할 수 있도록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소수민족 현지 파트너들이 그리스도 안에서 서로 연결되고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성도의 교제를 나눌 수 있도록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그들이 사역할 방법을 찾고 연결되어 중국 내 사역을 통해 더 많은 생명을 구원하기를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또한 그리스도 안에서 그들의 믿음이 더욱 견고하게</a:t>
            </a: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>
                <a:solidFill>
                  <a:srgbClr val="0070C0"/>
                </a:solidFill>
              </a:rPr>
              <a:t>준비될 수 있도록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endParaRPr lang="en-US" altLang="ko-KR" sz="1000" dirty="0"/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10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48012" y="3404931"/>
            <a:ext cx="4195666" cy="27974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3/26/2024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인도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 err="1">
                <a:solidFill>
                  <a:srgbClr val="C00000"/>
                </a:solidFill>
                <a:latin typeface="Arial" panose="020B0604020202020204" pitchFamily="34" charset="0"/>
              </a:rPr>
              <a:t>차티스가르주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州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</a:rPr>
              <a:t>), </a:t>
            </a:r>
            <a:r>
              <a:rPr lang="ko-KR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개종 금지법 강화 예정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9894" y="1291643"/>
            <a:ext cx="5083947" cy="904508"/>
          </a:xfrm>
        </p:spPr>
        <p:txBody>
          <a:bodyPr>
            <a:normAutofit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인도의 </a:t>
            </a:r>
            <a:r>
              <a:rPr lang="ko-KR" altLang="en-US" sz="1050" b="0" dirty="0" err="1">
                <a:solidFill>
                  <a:srgbClr val="0070C0"/>
                </a:solidFill>
                <a:latin typeface="Arial" panose="020B0604020202020204" pitchFamily="34" charset="0"/>
              </a:rPr>
              <a:t>차티스가르주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(</a:t>
            </a:r>
            <a:r>
              <a:rPr lang="zh-CN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州</a:t>
            </a:r>
            <a:r>
              <a:rPr lang="en-US" altLang="zh-CN" sz="1050" b="0" dirty="0">
                <a:solidFill>
                  <a:srgbClr val="0070C0"/>
                </a:solidFill>
                <a:latin typeface="Arial" panose="020B0604020202020204" pitchFamily="34" charset="0"/>
              </a:rPr>
              <a:t>)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가 개종 금지법을 강화하는 움직임을 보이고 있습니다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주 정부는 최근 미성년자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여성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부족 공동체에 속한 사람을 강제 </a:t>
            </a:r>
            <a:r>
              <a:rPr lang="ko-KR" altLang="en-US" sz="1050" b="0" dirty="0" err="1">
                <a:solidFill>
                  <a:srgbClr val="0070C0"/>
                </a:solidFill>
                <a:latin typeface="Arial" panose="020B0604020202020204" pitchFamily="34" charset="0"/>
              </a:rPr>
              <a:t>개종시키는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 행위를 범죄로 규정하고 벌금과 최대 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10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년의 징역형에 처할 수 있는 새 법안을 발의할 예정이라고 발표했습니다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endParaRPr lang="en-US" altLang="ko-KR" sz="1050" b="0" i="0" dirty="0">
              <a:solidFill>
                <a:srgbClr val="0070C0"/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9894" y="2286000"/>
            <a:ext cx="5083947" cy="3950898"/>
          </a:xfrm>
        </p:spPr>
        <p:txBody>
          <a:bodyPr>
            <a:noAutofit/>
          </a:bodyPr>
          <a:lstStyle/>
          <a:p>
            <a:pPr marL="0" lvl="0" indent="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새 법안은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2006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년 제정된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종교 자유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개정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법보다 사기적 개종에 대해 더 무거운 처벌을 내리고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또한 개종자가 미리 당국에 신청서를 제출해야 하는 기간을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30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일에서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60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일로 두 배로 늘리도록 규정하고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사기적 또는 불법 개종은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학대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강제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부당한 영향력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강요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유인 또는 사기적 수단이나 결혼에 의한 개종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등을 포함하고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불법이 아님을 입증할 책임은 전도한 사람에게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인도의 다수 종교인 힌두교로 다시 개종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('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왑시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라고 함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하는 사람에게는 이러한 규정이 적용되지 않습니다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차티스가르에는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인구의 약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30%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에 달하는 대규모 부족 공동체가 있으며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힌두 민족주의 단체들은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왑시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프로그램을 통해 이들을 힌두교로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개종시키는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임무를 수행하고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 법안에는 범죄에 대한 적절한 정의가 없기 때문에 악용될 소지가 다분합니다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 "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차티스가르에는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상당한 규모의 부족 인구가 있으며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현재 주 정부는 부족이 이슬람이나 기독교로 개종할 경우 예정된 지위에서 제외할 것을 제안한 상태입니다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 법안이 통과되면 기독교로 개종한 부족은 헌법에 따라 보장된 모든 사회경제적 보호를 잃게 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이러한 법안과 제안은 면책특권을 가진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힌두트바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극단주의 단체가 소수자를 표적으로 삼는 데 악용되고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.“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인도에서 기독교인은 전체 인구의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5%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에 불과하지만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12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개 주에서 시행된 개종 금지법은 기독교인과 무슬림 등 종교적 소수자를 표적으로 삼는 데 사용되어 왔습니다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지금까지 이 법에 따라 유죄 판결을 받은 사람은 아직 소수에 불과합니다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1" y="1291643"/>
            <a:ext cx="1685026" cy="1287732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기도해 주세요</a:t>
            </a: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개종금지법이 신앙의 자유를 인정한 인도 헌법에 반한다는 소송이 대법원에 </a:t>
            </a:r>
            <a:r>
              <a:rPr lang="ko-KR" altLang="en-US" sz="1000" b="0" i="0" dirty="0" err="1">
                <a:solidFill>
                  <a:srgbClr val="002060"/>
                </a:solidFill>
                <a:effectLst/>
                <a:latin typeface="NanumBarunGothic"/>
              </a:rPr>
              <a:t>계류중입니다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판사들이 양심과 공의에 따라 바르게 판단할 수 있기를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이 법안의 독소조항으로 인해 교회와 선교사들의 활동이 위축되거나 두려워하지 않고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,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오히려 더 지혜롭고 용감하게 복음을 전할 수 있도록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 </a:t>
            </a:r>
            <a:endParaRPr lang="en-US" altLang="ko-KR" sz="1000" b="0" i="0" dirty="0">
              <a:solidFill>
                <a:srgbClr val="002060"/>
              </a:solidFill>
              <a:effectLst/>
              <a:latin typeface="NanumBarunGothic"/>
            </a:endParaRP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지난 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2022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년 공격을 받아 고향을 떠난 </a:t>
            </a:r>
            <a:r>
              <a:rPr lang="ko-KR" altLang="en-US" sz="1000" b="0" dirty="0" err="1">
                <a:solidFill>
                  <a:srgbClr val="002060"/>
                </a:solidFill>
                <a:latin typeface="NanumBarunGothic"/>
              </a:rPr>
              <a:t>나라얀푸르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 기독교인들을 위해 기도합니다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비밀리에 모이는 이들을 보호하시고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충분한 일자리로 일용할 양식을 공급하여 </a:t>
            </a:r>
            <a:r>
              <a:rPr lang="ko-KR" altLang="en-US" sz="1000" b="0" dirty="0" err="1">
                <a:solidFill>
                  <a:srgbClr val="002060"/>
                </a:solidFill>
                <a:latin typeface="NanumBarunGothic"/>
              </a:rPr>
              <a:t>주옵소서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.</a:t>
            </a: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63353" y="1291643"/>
            <a:ext cx="3590194" cy="4950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42932C-D419-AA27-63EA-D9F1FFBF1797}"/>
              </a:ext>
            </a:extLst>
          </p:cNvPr>
          <p:cNvSpPr txBox="1"/>
          <p:nvPr/>
        </p:nvSpPr>
        <p:spPr>
          <a:xfrm>
            <a:off x="297611" y="6326747"/>
            <a:ext cx="1164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800" smtClean="0"/>
              <a:pPr/>
              <a:t>3/26/2024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부천지역 설명회가 </a:t>
            </a:r>
            <a:r>
              <a:rPr lang="en-US" altLang="ko-KR" sz="900" dirty="0">
                <a:latin typeface="roboto" panose="02000000000000000000" pitchFamily="2" charset="0"/>
              </a:rPr>
              <a:t>4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25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부천지역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/>
              <a:t>3/26/2024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3878</TotalTime>
  <Words>3383</Words>
  <Application>Microsoft Office PowerPoint</Application>
  <PresentationFormat>와이드스크린</PresentationFormat>
  <Paragraphs>199</Paragraphs>
  <Slides>25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48" baseType="lpstr">
      <vt:lpstr>Futura</vt:lpstr>
      <vt:lpstr>Helvetica Neue Medium</vt:lpstr>
      <vt:lpstr>NanumBarunGothic</vt:lpstr>
      <vt:lpstr>NanumSquare</vt:lpstr>
      <vt:lpstr>NanumSquare Bold</vt:lpstr>
      <vt:lpstr>NanumSquare ExtraBold</vt:lpstr>
      <vt:lpstr>Yu Gothic UI Semibold</vt:lpstr>
      <vt:lpstr>Gulim</vt:lpstr>
      <vt:lpstr>Gulim</vt:lpstr>
      <vt:lpstr>나눔고딕</vt:lpstr>
      <vt:lpstr>나눔고딕 ExtraBold</vt:lpstr>
      <vt:lpstr>맑은 고딕</vt:lpstr>
      <vt:lpstr>맑은 고딕</vt:lpstr>
      <vt:lpstr>새굴림</vt:lpstr>
      <vt:lpstr>함초롬바탕</vt:lpstr>
      <vt:lpstr>Aharoni</vt:lpstr>
      <vt:lpstr>Arial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마22:29</vt:lpstr>
      <vt:lpstr>OPEN DOORS CORE VALUE/핵심가치</vt:lpstr>
      <vt:lpstr>PowerPoint 프레젠테이션</vt:lpstr>
      <vt:lpstr>PowerPoint 프레젠테이션</vt:lpstr>
      <vt:lpstr>Open Doors 카카오 채널</vt:lpstr>
      <vt:lpstr>박해 받는 교회를 위한 기도(30')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#나이지리아, 치복 납치사건 희생자를 위해 기도해 주세요!</vt:lpstr>
      <vt:lpstr>#나이지리아: 보코하람에 납치된 여성, 어린이 200여 명 즉각적 석방 요구      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3위 국가/LIBYA</vt:lpstr>
      <vt:lpstr>#중국 북서부: 청소년 캠프</vt:lpstr>
      <vt:lpstr># 인도: 차티스가르주(州), 개종 금지법 강화 예정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27</cp:revision>
  <dcterms:created xsi:type="dcterms:W3CDTF">2024-01-23T01:32:08Z</dcterms:created>
  <dcterms:modified xsi:type="dcterms:W3CDTF">2024-03-26T12:36:31Z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