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32" r:id="rId4"/>
  </p:sldMasterIdLst>
  <p:notesMasterIdLst>
    <p:notesMasterId r:id="rId30"/>
  </p:notesMasterIdLst>
  <p:handoutMasterIdLst>
    <p:handoutMasterId r:id="rId31"/>
  </p:handoutMasterIdLst>
  <p:sldIdLst>
    <p:sldId id="259" r:id="rId5"/>
    <p:sldId id="260" r:id="rId6"/>
    <p:sldId id="257" r:id="rId7"/>
    <p:sldId id="373" r:id="rId8"/>
    <p:sldId id="396" r:id="rId9"/>
    <p:sldId id="282" r:id="rId10"/>
    <p:sldId id="2492" r:id="rId11"/>
    <p:sldId id="324" r:id="rId12"/>
    <p:sldId id="2449" r:id="rId13"/>
    <p:sldId id="298" r:id="rId14"/>
    <p:sldId id="2490" r:id="rId15"/>
    <p:sldId id="2477" r:id="rId16"/>
    <p:sldId id="2491" r:id="rId17"/>
    <p:sldId id="2452" r:id="rId18"/>
    <p:sldId id="2453" r:id="rId19"/>
    <p:sldId id="2454" r:id="rId20"/>
    <p:sldId id="2456" r:id="rId21"/>
    <p:sldId id="2460" r:id="rId22"/>
    <p:sldId id="2458" r:id="rId23"/>
    <p:sldId id="2459" r:id="rId24"/>
    <p:sldId id="2483" r:id="rId25"/>
    <p:sldId id="2488" r:id="rId26"/>
    <p:sldId id="2478" r:id="rId27"/>
    <p:sldId id="2462" r:id="rId28"/>
    <p:sldId id="267" r:id="rId29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202" autoAdjust="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outlineViewPr>
    <p:cViewPr>
      <p:scale>
        <a:sx n="33" d="100"/>
        <a:sy n="33" d="100"/>
      </p:scale>
      <p:origin x="0" y="-588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361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F48554E-6E55-46F8-B5B5-80FF28D01C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DE2EDF1-3F49-410B-8D8F-DEB11C091F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9A34E9A-F493-4C1D-8A95-6CA96085BC11}" type="datetime1">
              <a:rPr lang="ko-KR" altLang="en-US" smtClean="0">
                <a:latin typeface="+mj-ea"/>
                <a:ea typeface="+mj-ea"/>
              </a:rPr>
              <a:t>2024-04-02</a:t>
            </a:fld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DBC78DC-C87F-49D8-9462-F28246D7850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FF6D6EC-E958-40D3-9794-27A6A1CE1CA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E374092-269C-4ACC-A602-ADC42C82CAD6}" type="slidenum">
              <a:rPr lang="en-US" altLang="ko-KR" smtClean="0">
                <a:latin typeface="+mj-ea"/>
                <a:ea typeface="+mj-ea"/>
              </a:rPr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7102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8509EE28-E588-4AC5-AC3D-4BAD53BF9D14}" type="datetime1">
              <a:rPr lang="ko-KR" altLang="en-US" smtClean="0"/>
              <a:pPr/>
              <a:t>2024-04-02</a:t>
            </a:fld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D666E22B-85CA-45C7-86A8-A17C38B96A98}" type="slidenum">
              <a:rPr lang="en-US" altLang="ko-KR" smtClean="0"/>
              <a:pPr/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3930070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666E22B-85CA-45C7-86A8-A17C38B96A98}" type="slidenum">
              <a:rPr lang="en-US" altLang="ko-KR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927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66E22B-85CA-45C7-86A8-A17C38B96A98}" type="slidenum">
              <a:rPr lang="en-US" altLang="ko-KR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1022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66E22B-85CA-45C7-86A8-A17C38B96A98}" type="slidenum">
              <a:rPr lang="en-US" altLang="ko-KR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1353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2024-04-02</a:t>
            </a:fld>
            <a:endParaRPr 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i="0" dirty="0">
                <a:latin typeface="Helvetica" pitchFamily="2" charset="0"/>
              </a:rPr>
              <a:t>올해는 지난 </a:t>
            </a:r>
            <a:r>
              <a:rPr lang="en-US" altLang="ko-KR" i="0" dirty="0">
                <a:latin typeface="Helvetica" pitchFamily="2" charset="0"/>
              </a:rPr>
              <a:t>29</a:t>
            </a:r>
            <a:r>
              <a:rPr lang="ko-KR" altLang="en-US" i="0" dirty="0">
                <a:latin typeface="Helvetica" pitchFamily="2" charset="0"/>
              </a:rPr>
              <a:t>년간 </a:t>
            </a:r>
            <a:r>
              <a:rPr lang="en-US" altLang="ko-KR" i="0" dirty="0">
                <a:latin typeface="Helvetica" pitchFamily="2" charset="0"/>
              </a:rPr>
              <a:t>WWL</a:t>
            </a:r>
            <a:r>
              <a:rPr lang="ko-KR" altLang="en-US" i="0" dirty="0">
                <a:latin typeface="Helvetica" pitchFamily="2" charset="0"/>
              </a:rPr>
              <a:t>를 발표한 이래 가장 높은 수준의 박해 지수를 기록하고 있습니다</a:t>
            </a:r>
            <a:r>
              <a:rPr lang="en-US" altLang="ko-KR" i="0" dirty="0">
                <a:latin typeface="Helvetica" pitchFamily="2" charset="0"/>
              </a:rPr>
              <a:t>. </a:t>
            </a:r>
            <a:r>
              <a:rPr lang="ko-KR" altLang="en-US" i="0" dirty="0">
                <a:latin typeface="Helvetica" pitchFamily="2" charset="0"/>
              </a:rPr>
              <a:t>그리고 최근 몇 년간 꾸준히 증가하는 추세를 보여주고 있습니다</a:t>
            </a:r>
            <a:r>
              <a:rPr lang="en-US" altLang="ko-KR" i="0" dirty="0">
                <a:latin typeface="Helvetica" pitchFamily="2" charset="0"/>
              </a:rPr>
              <a:t>. 2021</a:t>
            </a:r>
            <a:r>
              <a:rPr lang="ko-KR" altLang="en-US" i="0" dirty="0">
                <a:latin typeface="Helvetica" pitchFamily="2" charset="0"/>
              </a:rPr>
              <a:t>년 발표된 자료와 비교하여 신앙이라는 이유로 심한 차별과 박해를 받고 있는 기독교인의 수가 </a:t>
            </a:r>
            <a:r>
              <a:rPr lang="en-US" altLang="ko-KR" i="0" dirty="0">
                <a:latin typeface="Helvetica" pitchFamily="2" charset="0"/>
              </a:rPr>
              <a:t>2,000</a:t>
            </a:r>
            <a:r>
              <a:rPr lang="ko-KR" altLang="en-US" i="0" dirty="0">
                <a:latin typeface="Helvetica" pitchFamily="2" charset="0"/>
              </a:rPr>
              <a:t>만명이 증가하였습니다</a:t>
            </a:r>
            <a:r>
              <a:rPr lang="en-US" altLang="ko-KR" i="0" dirty="0">
                <a:latin typeface="Helvetica" pitchFamily="2" charset="0"/>
              </a:rPr>
              <a:t>. 2020</a:t>
            </a:r>
            <a:r>
              <a:rPr lang="ko-KR" altLang="en-US" i="0" dirty="0">
                <a:latin typeface="Helvetica" pitchFamily="2" charset="0"/>
              </a:rPr>
              <a:t>년 </a:t>
            </a:r>
            <a:r>
              <a:rPr lang="en-US" altLang="ko-KR" i="0" dirty="0">
                <a:latin typeface="Helvetica" pitchFamily="2" charset="0"/>
              </a:rPr>
              <a:t>312,442,000</a:t>
            </a:r>
            <a:r>
              <a:rPr lang="ko-KR" altLang="en-US" i="0" dirty="0">
                <a:latin typeface="Helvetica" pitchFamily="2" charset="0"/>
              </a:rPr>
              <a:t>명</a:t>
            </a:r>
            <a:r>
              <a:rPr lang="en-US" altLang="ko-KR" i="0" dirty="0">
                <a:latin typeface="Helvetica" pitchFamily="2" charset="0"/>
              </a:rPr>
              <a:t>, 2021</a:t>
            </a:r>
            <a:r>
              <a:rPr lang="ko-KR" altLang="en-US" i="0" dirty="0">
                <a:latin typeface="Helvetica" pitchFamily="2" charset="0"/>
              </a:rPr>
              <a:t>년 </a:t>
            </a:r>
            <a:r>
              <a:rPr lang="en-US" altLang="ko-KR" i="0" dirty="0">
                <a:latin typeface="Helvetica" pitchFamily="2" charset="0"/>
              </a:rPr>
              <a:t>341,868,000</a:t>
            </a:r>
            <a:r>
              <a:rPr lang="ko-KR" altLang="en-US" i="0" dirty="0">
                <a:latin typeface="Helvetica" pitchFamily="2" charset="0"/>
              </a:rPr>
              <a:t>명에서 </a:t>
            </a:r>
            <a:r>
              <a:rPr lang="en-US" altLang="ko-KR" i="0" dirty="0">
                <a:latin typeface="Helvetica" pitchFamily="2" charset="0"/>
              </a:rPr>
              <a:t>2022</a:t>
            </a:r>
            <a:r>
              <a:rPr lang="ko-KR" altLang="en-US" i="0" dirty="0">
                <a:latin typeface="Helvetica" pitchFamily="2" charset="0"/>
              </a:rPr>
              <a:t>년 </a:t>
            </a:r>
            <a:r>
              <a:rPr lang="en-US" altLang="ko-KR" i="0" dirty="0">
                <a:latin typeface="Helvetica" pitchFamily="2" charset="0"/>
              </a:rPr>
              <a:t>359,072,100</a:t>
            </a:r>
            <a:r>
              <a:rPr lang="ko-KR" altLang="en-US" i="0" dirty="0">
                <a:latin typeface="Helvetica" pitchFamily="2" charset="0"/>
              </a:rPr>
              <a:t>명으로 집계되었다</a:t>
            </a:r>
            <a:r>
              <a:rPr lang="en-US" altLang="ko-KR" i="0" dirty="0">
                <a:latin typeface="Helvetica" pitchFamily="2" charset="0"/>
              </a:rPr>
              <a:t>. </a:t>
            </a:r>
            <a:r>
              <a:rPr lang="ko-KR" altLang="en-US" i="0" dirty="0">
                <a:latin typeface="Helvetica" pitchFamily="2" charset="0"/>
              </a:rPr>
              <a:t>이 수치는 전 세계 기독교인 </a:t>
            </a:r>
            <a:r>
              <a:rPr lang="en-US" altLang="ko-KR" i="0" dirty="0">
                <a:latin typeface="Helvetica" pitchFamily="2" charset="0"/>
              </a:rPr>
              <a:t>7</a:t>
            </a:r>
            <a:r>
              <a:rPr lang="ko-KR" altLang="en-US" i="0" dirty="0">
                <a:latin typeface="Helvetica" pitchFamily="2" charset="0"/>
              </a:rPr>
              <a:t>명 중에 </a:t>
            </a:r>
            <a:r>
              <a:rPr lang="en-US" altLang="ko-KR" i="0" dirty="0">
                <a:latin typeface="Helvetica" pitchFamily="2" charset="0"/>
              </a:rPr>
              <a:t>1</a:t>
            </a:r>
            <a:r>
              <a:rPr lang="ko-KR" altLang="en-US" i="0" dirty="0">
                <a:latin typeface="Helvetica" pitchFamily="2" charset="0"/>
              </a:rPr>
              <a:t>명이 박해를 받고 있다는 것을 의미한다</a:t>
            </a:r>
            <a:r>
              <a:rPr lang="en-US" altLang="ko-KR" i="0" dirty="0">
                <a:latin typeface="Helvetica" pitchFamily="2" charset="0"/>
              </a:rPr>
              <a:t>. </a:t>
            </a:r>
            <a:r>
              <a:rPr lang="ko-KR" altLang="en-US" i="0" dirty="0">
                <a:latin typeface="Helvetica" pitchFamily="2" charset="0"/>
              </a:rPr>
              <a:t>대륙별로 살펴보면</a:t>
            </a:r>
            <a:r>
              <a:rPr lang="en-US" altLang="ko-KR" i="0" dirty="0">
                <a:latin typeface="Helvetica" pitchFamily="2" charset="0"/>
              </a:rPr>
              <a:t>, </a:t>
            </a:r>
            <a:r>
              <a:rPr lang="ko-KR" altLang="en-US" i="0" dirty="0">
                <a:latin typeface="Helvetica" pitchFamily="2" charset="0"/>
              </a:rPr>
              <a:t>아프리카는 </a:t>
            </a:r>
            <a:r>
              <a:rPr lang="en-US" altLang="ko-KR" i="0" dirty="0">
                <a:latin typeface="Helvetica" pitchFamily="2" charset="0"/>
              </a:rPr>
              <a:t>5</a:t>
            </a:r>
            <a:r>
              <a:rPr lang="ko-KR" altLang="en-US" i="0" dirty="0">
                <a:latin typeface="Helvetica" pitchFamily="2" charset="0"/>
              </a:rPr>
              <a:t>명중에 </a:t>
            </a:r>
            <a:r>
              <a:rPr lang="en-US" altLang="ko-KR" i="0" dirty="0">
                <a:latin typeface="Helvetica" pitchFamily="2" charset="0"/>
              </a:rPr>
              <a:t>1</a:t>
            </a:r>
            <a:r>
              <a:rPr lang="ko-KR" altLang="en-US" i="0" dirty="0">
                <a:latin typeface="Helvetica" pitchFamily="2" charset="0"/>
              </a:rPr>
              <a:t>명</a:t>
            </a:r>
            <a:r>
              <a:rPr lang="en-US" altLang="ko-KR" i="0" dirty="0">
                <a:latin typeface="Helvetica" pitchFamily="2" charset="0"/>
              </a:rPr>
              <a:t>, </a:t>
            </a:r>
            <a:r>
              <a:rPr lang="ko-KR" altLang="en-US" i="0" dirty="0">
                <a:latin typeface="Helvetica" pitchFamily="2" charset="0"/>
              </a:rPr>
              <a:t>아시아는 </a:t>
            </a:r>
            <a:r>
              <a:rPr lang="en-US" altLang="ko-KR" i="0" dirty="0">
                <a:latin typeface="Helvetica" pitchFamily="2" charset="0"/>
              </a:rPr>
              <a:t>2.2</a:t>
            </a:r>
            <a:r>
              <a:rPr lang="ko-KR" altLang="en-US" i="0" dirty="0">
                <a:latin typeface="Helvetica" pitchFamily="2" charset="0"/>
              </a:rPr>
              <a:t>명 중에 </a:t>
            </a:r>
            <a:r>
              <a:rPr lang="en-US" altLang="ko-KR" i="0" dirty="0">
                <a:latin typeface="Helvetica" pitchFamily="2" charset="0"/>
              </a:rPr>
              <a:t>1</a:t>
            </a:r>
            <a:r>
              <a:rPr lang="ko-KR" altLang="en-US" i="0" dirty="0">
                <a:latin typeface="Helvetica" pitchFamily="2" charset="0"/>
              </a:rPr>
              <a:t>명</a:t>
            </a:r>
            <a:r>
              <a:rPr lang="en-US" altLang="ko-KR" i="0" dirty="0">
                <a:latin typeface="Helvetica" pitchFamily="2" charset="0"/>
              </a:rPr>
              <a:t>, </a:t>
            </a:r>
            <a:r>
              <a:rPr lang="ko-KR" altLang="en-US" i="0" dirty="0">
                <a:latin typeface="Helvetica" pitchFamily="2" charset="0"/>
              </a:rPr>
              <a:t>라틴아메리카는 </a:t>
            </a:r>
            <a:r>
              <a:rPr lang="en-US" altLang="ko-KR" i="0" dirty="0">
                <a:latin typeface="Helvetica" pitchFamily="2" charset="0"/>
              </a:rPr>
              <a:t>15</a:t>
            </a:r>
            <a:r>
              <a:rPr lang="ko-KR" altLang="en-US" i="0" dirty="0">
                <a:latin typeface="Helvetica" pitchFamily="2" charset="0"/>
              </a:rPr>
              <a:t>명 중의 </a:t>
            </a:r>
            <a:r>
              <a:rPr lang="en-US" altLang="ko-KR" i="0" dirty="0">
                <a:latin typeface="Helvetica" pitchFamily="2" charset="0"/>
              </a:rPr>
              <a:t>1</a:t>
            </a:r>
            <a:r>
              <a:rPr lang="ko-KR" altLang="en-US" i="0" dirty="0">
                <a:latin typeface="Helvetica" pitchFamily="2" charset="0"/>
              </a:rPr>
              <a:t>명의 비율에 해당한다</a:t>
            </a:r>
            <a:r>
              <a:rPr lang="en-US" altLang="ko-KR" i="0" dirty="0">
                <a:latin typeface="Helvetica" pitchFamily="2" charset="0"/>
              </a:rPr>
              <a:t>. </a:t>
            </a:r>
            <a:r>
              <a:rPr lang="ko-KR" altLang="en-US" i="0" dirty="0">
                <a:latin typeface="Helvetica" pitchFamily="2" charset="0"/>
              </a:rPr>
              <a:t>이것은 올해의 박해상황이 최근 </a:t>
            </a:r>
            <a:r>
              <a:rPr lang="en-US" altLang="ko-KR" i="0" dirty="0">
                <a:latin typeface="Helvetica" pitchFamily="2" charset="0"/>
              </a:rPr>
              <a:t>30</a:t>
            </a:r>
            <a:r>
              <a:rPr lang="ko-KR" altLang="en-US" i="0" dirty="0">
                <a:latin typeface="Helvetica" pitchFamily="2" charset="0"/>
              </a:rPr>
              <a:t>년 동안 가장 심각하다는 것을 보여주는 것이다</a:t>
            </a:r>
            <a:r>
              <a:rPr lang="en-US" altLang="ko-KR" i="0" dirty="0">
                <a:latin typeface="Helvetica" pitchFamily="2" charset="0"/>
              </a:rPr>
              <a:t>. </a:t>
            </a:r>
            <a:endParaRPr lang="en-US" i="0" dirty="0">
              <a:latin typeface="Helvetica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2CF67-494B-9C4A-BF74-D0DF58F15E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6787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FA9E6-C3F0-4354-B502-A1656DEEC42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8194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4174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24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66E22B-85CA-45C7-86A8-A17C38B96A98}" type="slidenum">
              <a:rPr lang="en-US" altLang="ko-KR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3569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00CF70A2-C0AD-4D28-B3EB-C43D221AD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F3EE984A-7865-4092-9DD1-FA065CFE1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0" y="0"/>
            <a:ext cx="7724071" cy="6858000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3B8F172B-7E78-455D-98E3-82DF61843F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F50D9895-086D-4E52-B2BB-4B8D7993E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441336E-0F59-4E8E-A2B5-D62EDA7180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13457" y="739600"/>
            <a:ext cx="10768226" cy="53909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27B873BD-A26D-4CB5-BED3-D95C908B8B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0" y="1066800"/>
            <a:ext cx="5257800" cy="2833528"/>
          </a:xfrm>
        </p:spPr>
        <p:txBody>
          <a:bodyPr rtlCol="0" anchor="b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4400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부제목 2">
            <a:extLst>
              <a:ext uri="{FF2B5EF4-FFF2-40B4-BE49-F238E27FC236}">
                <a16:creationId xmlns:a16="http://schemas.microsoft.com/office/drawing/2014/main" id="{EF5E2EC6-688E-4202-BA23-F29BE11456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599" y="4074784"/>
            <a:ext cx="5257799" cy="1640216"/>
          </a:xfrm>
        </p:spPr>
        <p:txBody>
          <a:bodyPr rtlCol="0" anchor="t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D8709CFE-7328-4CEC-A7C8-D6C8B18D6C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3232" y="740664"/>
            <a:ext cx="4745736" cy="539496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</p:spTree>
    <p:extLst>
      <p:ext uri="{BB962C8B-B14F-4D97-AF65-F5344CB8AC3E}">
        <p14:creationId xmlns:p14="http://schemas.microsoft.com/office/powerpoint/2010/main" val="4000429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78A7506A-23D3-4E50-B632-7D75C652F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082A1112-7DAD-487B-84EF-9F2B9F4A6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0" y="0"/>
            <a:ext cx="7724071" cy="6858000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52E39B3F-C08C-424B-908B-8A3E017C6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80050DD2-3323-4041-91C6-8BFA52F38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FA34E2F-6A4E-4CFF-ACA1-994BA9CED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4276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A8B9C0BE-DE84-42B6-9610-684AC81E5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4953000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C95C06E1-E8B8-4F7A-8EB7-E594AFEE64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3352800"/>
            <a:ext cx="4953000" cy="2514600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800" noProof="0"/>
              <a:t>마스터 텍스트 스타일을 편집하려면 클릭</a:t>
            </a:r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E340614F-452E-4022-B834-FFDC63466D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84848" y="813816"/>
            <a:ext cx="4617720" cy="25511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C9F0368A-AE83-428C-ABF7-694386AB623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84848" y="3465576"/>
            <a:ext cx="4617720" cy="25511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0846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소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2253A4E8-5A11-4C9C-8FC8-9D78AB5D3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7" name="그림 6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77D633C1-4A46-44EA-B1E7-96EA9C44CB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8" name="그림 7" descr="들고 있는 꽃을 담은 그림&#10;&#10;자동 생성된 설명">
              <a:extLst>
                <a:ext uri="{FF2B5EF4-FFF2-40B4-BE49-F238E27FC236}">
                  <a16:creationId xmlns:a16="http://schemas.microsoft.com/office/drawing/2014/main" id="{89667DF8-B73B-497B-95A4-5212EE667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9" name="제목 1">
            <a:extLst>
              <a:ext uri="{FF2B5EF4-FFF2-40B4-BE49-F238E27FC236}">
                <a16:creationId xmlns:a16="http://schemas.microsoft.com/office/drawing/2014/main" id="{3EA3C8E6-EF45-4F18-A0CB-F0527540D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192"/>
            <a:ext cx="4953000" cy="2130552"/>
          </a:xfrm>
        </p:spPr>
        <p:txBody>
          <a:bodyPr rtlCol="0">
            <a:noAutofit/>
          </a:bodyPr>
          <a:lstStyle/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  <a:endParaRPr lang="ko-KR" altLang="en-US" spc="120" noProof="0" dirty="0">
              <a:cs typeface="Posterama" panose="020B0504020200020000" pitchFamily="34" charset="0"/>
            </a:endParaRPr>
          </a:p>
        </p:txBody>
      </p:sp>
      <p:sp>
        <p:nvSpPr>
          <p:cNvPr id="10" name="내용 개체 틀 2">
            <a:extLst>
              <a:ext uri="{FF2B5EF4-FFF2-40B4-BE49-F238E27FC236}">
                <a16:creationId xmlns:a16="http://schemas.microsoft.com/office/drawing/2014/main" id="{50CA1F7B-7E1E-4745-8E06-38C79906EE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4912"/>
            <a:ext cx="4952681" cy="3410712"/>
          </a:xfrm>
        </p:spPr>
        <p:txBody>
          <a:bodyPr rtlCol="0" anchor="t" anchorCtr="0">
            <a:normAutofit/>
          </a:bodyPr>
          <a:lstStyle>
            <a:lvl1pPr marL="0" indent="0">
              <a:buNone/>
              <a:defRPr/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800" noProof="0"/>
              <a:t>마스터 텍스트 스타일을 편집하려면 클릭</a:t>
            </a:r>
          </a:p>
        </p:txBody>
      </p:sp>
      <p:sp>
        <p:nvSpPr>
          <p:cNvPr id="13" name="그림 개체 틀 12">
            <a:extLst>
              <a:ext uri="{FF2B5EF4-FFF2-40B4-BE49-F238E27FC236}">
                <a16:creationId xmlns:a16="http://schemas.microsoft.com/office/drawing/2014/main" id="{C027CA11-7EE7-4C3B-AF4D-F50756E4EF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86600" y="568324"/>
            <a:ext cx="4727448" cy="5715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418269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829FC3DD-D5CF-4D3A-AD62-2D9AD0EA2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3A543720-E70E-42D7-9835-39FDFE40F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477000" y="0"/>
            <a:ext cx="5711952" cy="5071492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7D5BA9D0-B4FD-4CD7-8F18-76506E972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7D2067D9-0848-4BAA-996E-BE1236E04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제목 1">
            <a:extLst>
              <a:ext uri="{FF2B5EF4-FFF2-40B4-BE49-F238E27FC236}">
                <a16:creationId xmlns:a16="http://schemas.microsoft.com/office/drawing/2014/main" id="{1B87D7AA-E59B-441F-B5EC-E9828C1EDF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3876" y="304801"/>
            <a:ext cx="9601200" cy="2301875"/>
          </a:xfrm>
        </p:spPr>
        <p:txBody>
          <a:bodyPr rtlCol="0" anchor="b">
            <a:normAutofit/>
          </a:bodyPr>
          <a:lstStyle>
            <a:lvl1pPr algn="ctr"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z="4400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1" name="부제목 2">
            <a:extLst>
              <a:ext uri="{FF2B5EF4-FFF2-40B4-BE49-F238E27FC236}">
                <a16:creationId xmlns:a16="http://schemas.microsoft.com/office/drawing/2014/main" id="{70806D6C-F8DC-4FFA-9381-5620B7391C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976" y="2743201"/>
            <a:ext cx="8763001" cy="914400"/>
          </a:xfrm>
        </p:spPr>
        <p:txBody>
          <a:bodyPr rtlCol="0" anchor="t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A5095252-A020-4AA1-9BB3-013288AE3FB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886200"/>
            <a:ext cx="4059936" cy="297180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17FBAD15-0D00-46EC-B530-EF6195F42D4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50792" y="3886200"/>
            <a:ext cx="4087368" cy="297180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8" name="그림 개체 틀 15">
            <a:extLst>
              <a:ext uri="{FF2B5EF4-FFF2-40B4-BE49-F238E27FC236}">
                <a16:creationId xmlns:a16="http://schemas.microsoft.com/office/drawing/2014/main" id="{0F93F034-901D-43B1-89E9-6291A86787F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32064" y="3886200"/>
            <a:ext cx="4059936" cy="297180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</p:spTree>
    <p:extLst>
      <p:ext uri="{BB962C8B-B14F-4D97-AF65-F5344CB8AC3E}">
        <p14:creationId xmlns:p14="http://schemas.microsoft.com/office/powerpoint/2010/main" val="4066522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93406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462BDFDF-C29B-490D-B7E4-913596711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E733B2E6-29D0-4249-A0A5-82013CE16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0" y="0"/>
            <a:ext cx="7724071" cy="6858000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13AED3CD-2B31-49BC-BC04-850E0AD36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D5FE2C96-BB8F-4A14-88E4-C871D91E2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F2C506E-3A15-4D88-8C7E-AE65D21F18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1228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352D6351-AB6F-490B-97F2-D51C1478A1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1223" y="1066800"/>
            <a:ext cx="5367527" cy="2833528"/>
          </a:xfrm>
        </p:spPr>
        <p:txBody>
          <a:bodyPr rtlCol="0" anchor="b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4400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부제목 2">
            <a:extLst>
              <a:ext uri="{FF2B5EF4-FFF2-40B4-BE49-F238E27FC236}">
                <a16:creationId xmlns:a16="http://schemas.microsoft.com/office/drawing/2014/main" id="{EF760311-9637-47CC-B0E7-6C8C307C6F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1223" y="4074784"/>
            <a:ext cx="5367526" cy="1640216"/>
          </a:xfrm>
        </p:spPr>
        <p:txBody>
          <a:bodyPr rtlCol="0" anchor="t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89734E01-4E64-484E-9728-EF69422CB1D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13448" y="1014984"/>
            <a:ext cx="4123944" cy="23225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7CA897AB-A280-4B5A-BEF5-C5D11D65353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13448" y="3511296"/>
            <a:ext cx="4123944" cy="23225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2019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65256" y="1752600"/>
            <a:ext cx="5532319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65256" y="2666999"/>
            <a:ext cx="5532319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752600"/>
            <a:ext cx="5561106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666999"/>
            <a:ext cx="5561106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524541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3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65256" y="1752600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65256" y="2666999"/>
            <a:ext cx="3291840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453361" y="1752600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453361" y="2666999"/>
            <a:ext cx="3291840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10" name="텍스트 개체 틀 4">
            <a:extLst>
              <a:ext uri="{FF2B5EF4-FFF2-40B4-BE49-F238E27FC236}">
                <a16:creationId xmlns:a16="http://schemas.microsoft.com/office/drawing/2014/main" id="{17999667-FDE9-4EC7-9EF8-E64C5DA4B1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41466" y="1757319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1" name="내용 개체 틀 5">
            <a:extLst>
              <a:ext uri="{FF2B5EF4-FFF2-40B4-BE49-F238E27FC236}">
                <a16:creationId xmlns:a16="http://schemas.microsoft.com/office/drawing/2014/main" id="{54466FB3-35A6-4045-8C46-5F6399D7B4C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441466" y="2671718"/>
            <a:ext cx="3291840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720477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E62CE4B-3BFB-4501-B59A-0ED68CF6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DF608493-BDCD-43BD-A3CC-24E750276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192"/>
            <a:ext cx="4524956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F3B9F353-002B-4A4D-A316-70D952EDA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297"/>
            <a:ext cx="4524664" cy="3412969"/>
          </a:xfrm>
        </p:spPr>
        <p:txBody>
          <a:bodyPr rtlCol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800" noProof="0"/>
              <a:t>마스터 텍스트 스타일을 편집하려면 클릭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F9890B2B-FFC6-4C7C-A617-67144F1E3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55" y="0"/>
            <a:ext cx="5115697" cy="6858000"/>
          </a:xfrm>
          <a:prstGeom prst="rect">
            <a:avLst/>
          </a:prstGeom>
        </p:spPr>
      </p:pic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8CD8768C-8806-4DE0-82CC-275A2EC6D4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9592" y="74066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68CB9DF9-86EB-48CF-B212-F2B290C56F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78824" y="74066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6" name="그림 개체 틀 23">
            <a:extLst>
              <a:ext uri="{FF2B5EF4-FFF2-40B4-BE49-F238E27FC236}">
                <a16:creationId xmlns:a16="http://schemas.microsoft.com/office/drawing/2014/main" id="{554B2207-3993-41B6-AF63-EBB48DACAB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9592" y="352958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7" name="그림 개체 틀 23">
            <a:extLst>
              <a:ext uri="{FF2B5EF4-FFF2-40B4-BE49-F238E27FC236}">
                <a16:creationId xmlns:a16="http://schemas.microsoft.com/office/drawing/2014/main" id="{DE0340D8-BC7E-4431-A7A7-8D634C8A19F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69680" y="352958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8411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1A7F5322-A9D1-4D98-A1BC-9178604ABF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E70C34FA-2551-4FBC-8628-3506548234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6275" y="394623"/>
            <a:ext cx="5996619" cy="2131033"/>
          </a:xfrm>
        </p:spPr>
        <p:txBody>
          <a:bodyPr rtlCol="0" anchor="ctr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/>
            <a:r>
              <a:rPr lang="ko-KR" altLang="en-US" sz="440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C158CD79-85EA-4D75-A743-D3DB777D1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V="1">
            <a:off x="8194385" y="20961"/>
            <a:ext cx="3997615" cy="6816079"/>
            <a:chOff x="8059620" y="41922"/>
            <a:chExt cx="3997615" cy="6816077"/>
          </a:xfrm>
        </p:grpSpPr>
        <p:pic>
          <p:nvPicPr>
            <p:cNvPr id="9" name="그림 8" descr="어둠 속에 앉아 있는 고양이 앞 모습을 담은 그림&#10;&#10;자동 생성된 설명">
              <a:extLst>
                <a:ext uri="{FF2B5EF4-FFF2-40B4-BE49-F238E27FC236}">
                  <a16:creationId xmlns:a16="http://schemas.microsoft.com/office/drawing/2014/main" id="{50D423CE-750A-48C7-B236-F510652FED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8059620" y="1345934"/>
              <a:ext cx="3997615" cy="5512065"/>
            </a:xfrm>
            <a:prstGeom prst="rect">
              <a:avLst/>
            </a:prstGeom>
          </p:spPr>
        </p:pic>
        <p:pic>
          <p:nvPicPr>
            <p:cNvPr id="10" name="그림 9" descr="어둠 속에 앉아 있는 고양이 앞 모습을 담은 그림&#10;&#10;자동 생성된 설명">
              <a:extLst>
                <a:ext uri="{FF2B5EF4-FFF2-40B4-BE49-F238E27FC236}">
                  <a16:creationId xmlns:a16="http://schemas.microsoft.com/office/drawing/2014/main" id="{F198B21E-DBB4-4FAF-85E2-0929E6BFC0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15400" y="41922"/>
              <a:ext cx="3141835" cy="6816077"/>
            </a:xfrm>
            <a:prstGeom prst="rect">
              <a:avLst/>
            </a:prstGeom>
          </p:spPr>
        </p:pic>
      </p:grpSp>
      <p:sp>
        <p:nvSpPr>
          <p:cNvPr id="11" name="부제목 2">
            <a:extLst>
              <a:ext uri="{FF2B5EF4-FFF2-40B4-BE49-F238E27FC236}">
                <a16:creationId xmlns:a16="http://schemas.microsoft.com/office/drawing/2014/main" id="{AD9BB445-59C3-4B51-9237-1F7AC9B09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5429" y="381000"/>
            <a:ext cx="3997745" cy="2133600"/>
          </a:xfrm>
        </p:spPr>
        <p:txBody>
          <a:bodyPr rtlCol="0" anchor="ctr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969566B9-A8AF-4476-A32A-4AEFC46430F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3816" y="2670048"/>
            <a:ext cx="5175504" cy="3639312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6" name="그림 개체 틀 14">
            <a:extLst>
              <a:ext uri="{FF2B5EF4-FFF2-40B4-BE49-F238E27FC236}">
                <a16:creationId xmlns:a16="http://schemas.microsoft.com/office/drawing/2014/main" id="{10391AAE-35A8-4BEC-BF35-22153B1436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90488" y="2670048"/>
            <a:ext cx="5175504" cy="3639312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8165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44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-KR" altLang="en-US" noProof="0"/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728819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44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013596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8695" y="1825625"/>
            <a:ext cx="5561106" cy="435133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199" y="1825625"/>
            <a:ext cx="5561105" cy="435133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019947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972129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7267983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ko-KR" altLang="en-US" noProof="0"/>
              <a:t>그림을 추가하려면 아이콘을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6569860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  <a:endParaRPr lang="ko-KR" altLang="en-US" sz="20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6450918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1" y="2197649"/>
            <a:ext cx="10190163" cy="410072"/>
          </a:xfrm>
          <a:prstGeom prst="rect">
            <a:avLst/>
          </a:prstGeom>
        </p:spPr>
        <p:txBody>
          <a:bodyPr/>
          <a:lstStyle>
            <a:lvl1pPr marL="289228" indent="-289228">
              <a:buClr>
                <a:schemeClr val="bg1"/>
              </a:buClr>
              <a:buSzPct val="100000"/>
              <a:buFont typeface="+mj-lt"/>
              <a:buAutoNum type="arabicPeriod"/>
              <a:defRPr sz="788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 dirty="0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1" y="1338922"/>
            <a:ext cx="10190163" cy="5608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49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 dirty="0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78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2753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BC2EA47A-F66B-4005-A5A4-458E90C09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900" y="576263"/>
            <a:ext cx="4977777" cy="2967606"/>
          </a:xfrm>
        </p:spPr>
        <p:txBody>
          <a:bodyPr rtlCol="0" anchor="b" anchorCtr="0">
            <a:normAutofit/>
          </a:bodyPr>
          <a:lstStyle>
            <a:lvl1pPr algn="l" rtl="0">
              <a:lnSpc>
                <a:spcPts val="5800"/>
              </a:lnSpc>
              <a:defRPr/>
            </a:lvl1pPr>
          </a:lstStyle>
          <a:p>
            <a:pPr algn="l" rtl="0">
              <a:lnSpc>
                <a:spcPts val="5800"/>
              </a:lnSpc>
            </a:pPr>
            <a:r>
              <a:rPr lang="ko-KR" altLang="en-US" sz="3600"/>
              <a:t>마스터 제목 스타일 편집</a:t>
            </a:r>
            <a:endParaRPr lang="ko-KR" altLang="en-US" sz="3600" dirty="0"/>
          </a:p>
        </p:txBody>
      </p:sp>
      <p:sp>
        <p:nvSpPr>
          <p:cNvPr id="6" name="부제목 24">
            <a:extLst>
              <a:ext uri="{FF2B5EF4-FFF2-40B4-BE49-F238E27FC236}">
                <a16:creationId xmlns:a16="http://schemas.microsoft.com/office/drawing/2014/main" id="{FFA42F70-43EA-4954-AA43-22F43175CC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900" y="3764977"/>
            <a:ext cx="4977777" cy="2192683"/>
          </a:xfrm>
        </p:spPr>
        <p:txBody>
          <a:bodyPr rtlCol="0">
            <a:normAutofit/>
          </a:bodyPr>
          <a:lstStyle>
            <a:lvl1pPr algn="l" rtl="0">
              <a:lnSpc>
                <a:spcPts val="3200"/>
              </a:lnSpc>
              <a:buNone/>
              <a:defRPr/>
            </a:lvl1pPr>
          </a:lstStyle>
          <a:p>
            <a:pPr algn="l" rtl="0">
              <a:lnSpc>
                <a:spcPts val="3200"/>
              </a:lnSpc>
            </a:pPr>
            <a:r>
              <a:rPr lang="ko-KR" altLang="en-US"/>
              <a:t>클릭하여 마스터 부제목 스타일 편집</a:t>
            </a:r>
            <a:endParaRPr lang="ko-KR" dirty="0"/>
          </a:p>
        </p:txBody>
      </p:sp>
      <p:sp>
        <p:nvSpPr>
          <p:cNvPr id="7" name="직사각형 6" descr="Tag=AccentColor&#10;Flavor=Light&#10;Target=Fill">
            <a:extLst>
              <a:ext uri="{FF2B5EF4-FFF2-40B4-BE49-F238E27FC236}">
                <a16:creationId xmlns:a16="http://schemas.microsoft.com/office/drawing/2014/main" id="{F5FCF09E-0DE5-4155-9DC0-786737CF2E1B}"/>
              </a:ext>
            </a:extLst>
          </p:cNvPr>
          <p:cNvSpPr/>
          <p:nvPr userDrawn="1"/>
        </p:nvSpPr>
        <p:spPr>
          <a:xfrm rot="10800000">
            <a:off x="11496184" y="3255867"/>
            <a:ext cx="695816" cy="34624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61912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25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0" name="그림 개체 틀 9">
            <a:extLst>
              <a:ext uri="{FF2B5EF4-FFF2-40B4-BE49-F238E27FC236}">
                <a16:creationId xmlns:a16="http://schemas.microsoft.com/office/drawing/2014/main" id="{5AD3536A-3915-4B2E-B85A-9B494EEFBC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83096" y="0"/>
            <a:ext cx="5020056" cy="6848856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1352645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7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9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9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2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9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2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908621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40280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2692868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64910" y="744491"/>
            <a:ext cx="6986599" cy="1098762"/>
          </a:xfrm>
        </p:spPr>
        <p:txBody>
          <a:bodyPr lIns="0" tIns="0" rIns="0" bIns="0"/>
          <a:lstStyle>
            <a:lvl1pPr>
              <a:defRPr sz="7139" b="1" i="0">
                <a:solidFill>
                  <a:srgbClr val="6B3267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7112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4" name="그림 13" descr="앉아 있는 사람을 담은 그림&#10;&#10;자동 생성된 설명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2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087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46" r:id="rId4"/>
    <p:sldLayoutId id="2147483734" r:id="rId5"/>
    <p:sldLayoutId id="2147483752" r:id="rId6"/>
    <p:sldLayoutId id="2147483737" r:id="rId7"/>
    <p:sldLayoutId id="2147483750" r:id="rId8"/>
    <p:sldLayoutId id="2147483745" r:id="rId9"/>
    <p:sldLayoutId id="2147483751" r:id="rId10"/>
    <p:sldLayoutId id="2147483733" r:id="rId11"/>
    <p:sldLayoutId id="2147483744" r:id="rId12"/>
    <p:sldLayoutId id="2147483736" r:id="rId13"/>
    <p:sldLayoutId id="2147483739" r:id="rId14"/>
    <p:sldLayoutId id="2147483740" r:id="rId15"/>
    <p:sldLayoutId id="2147483741" r:id="rId16"/>
    <p:sldLayoutId id="2147483753" r:id="rId17"/>
    <p:sldLayoutId id="2147483754" r:id="rId18"/>
    <p:sldLayoutId id="2147483755" r:id="rId19"/>
    <p:sldLayoutId id="2147483756" r:id="rId20"/>
    <p:sldLayoutId id="2147483758" r:id="rId21"/>
    <p:sldLayoutId id="2147483759" r:id="rId22"/>
    <p:sldLayoutId id="2147483762" r:id="rId23"/>
  </p:sldLayoutIdLst>
  <p:hf hdr="0"/>
  <p:txStyles>
    <p:titleStyle>
      <a:lvl1pPr algn="l" defTabSz="914400" rtl="0" eaLnBrk="1" latinLnBrk="1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2.jpeg"/><Relationship Id="rId5" Type="http://schemas.openxmlformats.org/officeDocument/2006/relationships/image" Target="../media/image41.JP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odsk@opendoors.or.kr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hyperlink" Target="https://pf.kakao.com/_xhYVKb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50DDE03-5881-4143-92C0-900FD2200E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0" y="1066800"/>
            <a:ext cx="5257800" cy="2833528"/>
          </a:xfrm>
        </p:spPr>
        <p:txBody>
          <a:bodyPr rtlCol="0"/>
          <a:lstStyle/>
          <a:p>
            <a:pPr algn="r"/>
            <a:r>
              <a:rPr lang="en-US" altLang="ko-KR" sz="4400" b="1" dirty="0"/>
              <a:t>Prayer</a:t>
            </a:r>
            <a:r>
              <a:rPr lang="ko-KR" altLang="en-US" sz="4400" b="1" dirty="0"/>
              <a:t> </a:t>
            </a:r>
            <a:r>
              <a:rPr lang="en-US" altLang="ko-KR" sz="4400" b="1" dirty="0"/>
              <a:t>Meeting </a:t>
            </a:r>
            <a:br>
              <a:rPr lang="en-US" altLang="ko-KR" sz="4400" b="1" dirty="0"/>
            </a:br>
            <a:r>
              <a:rPr lang="en-US" altLang="ko-KR" sz="4400" b="1" dirty="0"/>
              <a:t>for Persecuted Church Worldwide</a:t>
            </a:r>
            <a:br>
              <a:rPr lang="en-US" altLang="ko-KR" sz="4400" b="1" dirty="0"/>
            </a:b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 dirty="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en-US" altLang="ko-KR" sz="2800" spc="100" dirty="0">
              <a:effectLst>
                <a:reflection blurRad="6350" stA="60000" endA="900" endPos="58000" dir="5400000" sy="-100000" algn="bl" rotWithShape="0"/>
              </a:effectLst>
              <a:latin typeface="Gulim" pitchFamily="34" charset="-127"/>
              <a:ea typeface="Gulim" pitchFamily="34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16726D00-6671-49B9-B158-E8FE9A3057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599" y="4796286"/>
            <a:ext cx="5257799" cy="918713"/>
          </a:xfrm>
        </p:spPr>
        <p:txBody>
          <a:bodyPr rtlCol="0">
            <a:norm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1800" dirty="0">
                <a:solidFill>
                  <a:schemeClr val="tx1"/>
                </a:solidFill>
              </a:rPr>
              <a:t>2024</a:t>
            </a:r>
            <a:r>
              <a:rPr lang="ko-KR" altLang="en-US" sz="1800" dirty="0">
                <a:solidFill>
                  <a:schemeClr val="tx1"/>
                </a:solidFill>
              </a:rPr>
              <a:t>년 </a:t>
            </a:r>
            <a:r>
              <a:rPr lang="en-US" altLang="ko-KR" sz="1800" dirty="0">
                <a:solidFill>
                  <a:schemeClr val="tx1"/>
                </a:solidFill>
              </a:rPr>
              <a:t>4</a:t>
            </a:r>
            <a:r>
              <a:rPr lang="ko-KR" altLang="en-US" sz="1800" dirty="0">
                <a:solidFill>
                  <a:schemeClr val="tx1"/>
                </a:solidFill>
              </a:rPr>
              <a:t>월 </a:t>
            </a:r>
            <a:r>
              <a:rPr lang="en-US" altLang="ko-KR" sz="1800" dirty="0">
                <a:solidFill>
                  <a:schemeClr val="tx1"/>
                </a:solidFill>
              </a:rPr>
              <a:t>2</a:t>
            </a:r>
            <a:r>
              <a:rPr lang="ko-KR" altLang="en-US" sz="1800" dirty="0">
                <a:solidFill>
                  <a:schemeClr val="tx1"/>
                </a:solidFill>
              </a:rPr>
              <a:t>일</a:t>
            </a:r>
            <a:r>
              <a:rPr lang="en-US" altLang="ko-KR" sz="1800" dirty="0">
                <a:solidFill>
                  <a:schemeClr val="tx1"/>
                </a:solidFill>
              </a:rPr>
              <a:t>(</a:t>
            </a:r>
            <a:r>
              <a:rPr lang="ko-KR" altLang="en-US" sz="1800" dirty="0">
                <a:solidFill>
                  <a:schemeClr val="tx1"/>
                </a:solidFill>
              </a:rPr>
              <a:t>화</a:t>
            </a:r>
            <a:r>
              <a:rPr lang="en-US" altLang="ko-KR" sz="1800" dirty="0">
                <a:solidFill>
                  <a:schemeClr val="tx1"/>
                </a:solidFill>
              </a:rPr>
              <a:t>) pm7:30-9:00/Zoom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chemeClr val="tx1"/>
                </a:solidFill>
              </a:rPr>
              <a:t>회의 </a:t>
            </a:r>
            <a:r>
              <a:rPr lang="en-US" altLang="ko-KR" sz="1800" dirty="0">
                <a:solidFill>
                  <a:schemeClr val="tx1"/>
                </a:solidFill>
              </a:rPr>
              <a:t>ID 4286956103</a:t>
            </a:r>
            <a:endParaRPr lang="ko-KR" altLang="en-US" sz="1800" dirty="0">
              <a:solidFill>
                <a:schemeClr val="tx1"/>
              </a:solidFill>
            </a:endParaRPr>
          </a:p>
        </p:txBody>
      </p:sp>
      <p:pic>
        <p:nvPicPr>
          <p:cNvPr id="6" name="그림 개체 틀 5" descr="꽃을 상자에 담는 사람">
            <a:extLst>
              <a:ext uri="{FF2B5EF4-FFF2-40B4-BE49-F238E27FC236}">
                <a16:creationId xmlns:a16="http://schemas.microsoft.com/office/drawing/2014/main" id="{49C250E6-60C6-4D98-8C94-8D2F836D8F2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3232" y="740664"/>
            <a:ext cx="4745736" cy="5394960"/>
          </a:xfrm>
        </p:spPr>
      </p:pic>
    </p:spTree>
    <p:extLst>
      <p:ext uri="{BB962C8B-B14F-4D97-AF65-F5344CB8AC3E}">
        <p14:creationId xmlns:p14="http://schemas.microsoft.com/office/powerpoint/2010/main" val="732293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5BB7C9-365A-47FF-90E1-6016251BB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4953000" cy="2130552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순서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86DD3DD-072F-4103-B534-27A7CD671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3352800"/>
            <a:ext cx="4953000" cy="2514600"/>
          </a:xfrm>
        </p:spPr>
        <p:txBody>
          <a:bodyPr rtlCol="0">
            <a:normAutofit fontScale="92500"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2200" dirty="0"/>
              <a:t>찬양 </a:t>
            </a:r>
            <a:r>
              <a:rPr lang="en-US" altLang="ko-KR" sz="2200" dirty="0"/>
              <a:t>5’</a:t>
            </a:r>
            <a:r>
              <a:rPr lang="ko-KR" altLang="ko-KR" sz="2200" dirty="0"/>
              <a:t> </a:t>
            </a:r>
            <a:endParaRPr lang="en-US" altLang="ko-KR" sz="2200" dirty="0"/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2200" dirty="0">
                <a:solidFill>
                  <a:schemeClr val="tx1"/>
                </a:solidFill>
              </a:rPr>
              <a:t>2024 WWL </a:t>
            </a:r>
            <a:r>
              <a:rPr lang="ko-KR" altLang="en-US" sz="2200" dirty="0"/>
              <a:t>특별영상</a:t>
            </a:r>
            <a:r>
              <a:rPr lang="en-US" altLang="ko-KR" sz="2200" dirty="0"/>
              <a:t>(3‘) </a:t>
            </a:r>
            <a:endParaRPr lang="en-US" altLang="ko-KR" sz="2200" dirty="0">
              <a:solidFill>
                <a:schemeClr val="tx1"/>
              </a:solidFill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2200" dirty="0"/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2200" dirty="0"/>
              <a:t>기도제목 </a:t>
            </a:r>
            <a:r>
              <a:rPr lang="ko-KR" altLang="ko-KR" sz="2200" dirty="0"/>
              <a:t>나눔 </a:t>
            </a:r>
            <a:r>
              <a:rPr lang="en-US" altLang="ko-KR" sz="2200" dirty="0"/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2200" dirty="0"/>
              <a:t>오픈도어 기도용사들을</a:t>
            </a:r>
            <a:r>
              <a:rPr lang="ko-KR" altLang="ko-KR" sz="2200" dirty="0"/>
              <a:t> 위한 기도</a:t>
            </a:r>
            <a:r>
              <a:rPr lang="en-US" altLang="ko-KR" sz="2200" dirty="0"/>
              <a:t>(30’)</a:t>
            </a:r>
            <a:endParaRPr lang="ko-KR" altLang="en-US" sz="2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rtl="0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개체 틀 6" descr="표지판을 들고 있는 손">
            <a:extLst>
              <a:ext uri="{FF2B5EF4-FFF2-40B4-BE49-F238E27FC236}">
                <a16:creationId xmlns:a16="http://schemas.microsoft.com/office/drawing/2014/main" id="{FBA8EE09-C66B-4072-B4E9-9DEE8394E20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4848" y="813816"/>
            <a:ext cx="4617720" cy="2551176"/>
          </a:xfrm>
        </p:spPr>
      </p:pic>
      <p:pic>
        <p:nvPicPr>
          <p:cNvPr id="9" name="그림 개체 틀 8" descr="앞치마를 두르고 카메라를 향해 웃는 사람">
            <a:extLst>
              <a:ext uri="{FF2B5EF4-FFF2-40B4-BE49-F238E27FC236}">
                <a16:creationId xmlns:a16="http://schemas.microsoft.com/office/drawing/2014/main" id="{0D6D0E59-E139-4D64-A9D8-5CA5C961F9E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4848" y="3465576"/>
            <a:ext cx="4617720" cy="2551176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88686C7-C736-4CA1-84E6-AAAD3ABFE9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4" y="6416675"/>
            <a:ext cx="2743200" cy="365125"/>
          </a:xfrm>
        </p:spPr>
        <p:txBody>
          <a:bodyPr rtlCol="0"/>
          <a:lstStyle/>
          <a:p>
            <a:pPr rtl="0"/>
            <a:fld id="{595302B6-EE02-409E-B19E-633D299CF275}" type="datetime1">
              <a:rPr lang="en-US" altLang="ko-KR" smtClean="0"/>
              <a:pPr rtl="0"/>
              <a:t>4/2/2024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12A2CC8-5849-451C-81F5-731A40CD3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16675"/>
            <a:ext cx="4114800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C2688BC-7E88-411A-A72F-BA96A981D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0106" y="6416675"/>
            <a:ext cx="2743200" cy="365125"/>
          </a:xfrm>
        </p:spPr>
        <p:txBody>
          <a:bodyPr rtlCol="0"/>
          <a:lstStyle/>
          <a:p>
            <a:pPr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2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5158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BB4790-9373-45EB-B7D9-55C919806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192"/>
            <a:ext cx="4524956" cy="2130552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72:1-2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1D0CE80-526E-48B1-B2DA-C85E67C0F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297"/>
            <a:ext cx="4524664" cy="3412969"/>
          </a:xfrm>
        </p:spPr>
        <p:txBody>
          <a:bodyPr rtlCol="0" anchor="t" anchorCtr="0">
            <a:noAutofit/>
          </a:bodyPr>
          <a:lstStyle/>
          <a:p>
            <a:pPr rtl="0"/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하나님이여 </a:t>
            </a:r>
            <a:r>
              <a:rPr lang="ko-KR" altLang="en-US" sz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주의 판단력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을 왕에게 주시고 </a:t>
            </a:r>
            <a:r>
              <a:rPr lang="ko-KR" altLang="en-US" sz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주의 공의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를 왕의 아들에게 주소서 </a:t>
            </a:r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그가 주의 백성을 </a:t>
            </a:r>
            <a:r>
              <a:rPr lang="ko-KR" altLang="en-US" sz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공의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로 재판하며 주의 가난한 자를 </a:t>
            </a:r>
            <a:r>
              <a:rPr lang="ko-KR" altLang="en-US" sz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정의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로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재판하리니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…</a:t>
            </a:r>
          </a:p>
          <a:p>
            <a:pPr rtl="0"/>
            <a:r>
              <a:rPr lang="en-US" altLang="ko-KR" sz="1400" dirty="0">
                <a:solidFill>
                  <a:srgbClr val="0070C0"/>
                </a:solidFill>
              </a:rPr>
              <a:t>Endow the king with </a:t>
            </a:r>
            <a:r>
              <a:rPr lang="en-US" altLang="ko-KR" sz="1400" dirty="0">
                <a:solidFill>
                  <a:srgbClr val="FF0000"/>
                </a:solidFill>
              </a:rPr>
              <a:t>your justice</a:t>
            </a:r>
            <a:r>
              <a:rPr lang="en-US" altLang="ko-KR" sz="1400" dirty="0">
                <a:solidFill>
                  <a:srgbClr val="0070C0"/>
                </a:solidFill>
              </a:rPr>
              <a:t>, O God, the royal son with </a:t>
            </a:r>
            <a:r>
              <a:rPr lang="en-US" altLang="ko-KR" sz="1400" dirty="0">
                <a:solidFill>
                  <a:srgbClr val="FF0000"/>
                </a:solidFill>
              </a:rPr>
              <a:t>your righteousness</a:t>
            </a:r>
            <a:r>
              <a:rPr lang="en-US" altLang="ko-KR" sz="1400" dirty="0">
                <a:solidFill>
                  <a:srgbClr val="0070C0"/>
                </a:solidFill>
              </a:rPr>
              <a:t>. He will judge your people in </a:t>
            </a:r>
            <a:r>
              <a:rPr lang="en-US" altLang="ko-KR" sz="1400" dirty="0">
                <a:solidFill>
                  <a:srgbClr val="FF0000"/>
                </a:solidFill>
              </a:rPr>
              <a:t>righteousness</a:t>
            </a:r>
            <a:r>
              <a:rPr lang="en-US" altLang="ko-KR" sz="1400" dirty="0">
                <a:solidFill>
                  <a:srgbClr val="0070C0"/>
                </a:solidFill>
              </a:rPr>
              <a:t>, your afflicted ones with </a:t>
            </a:r>
            <a:r>
              <a:rPr lang="en-US" altLang="ko-KR" sz="1400" dirty="0">
                <a:solidFill>
                  <a:srgbClr val="FF0000"/>
                </a:solidFill>
              </a:rPr>
              <a:t>justice</a:t>
            </a:r>
            <a:r>
              <a:rPr lang="en-US" altLang="ko-KR" sz="1400" dirty="0">
                <a:solidFill>
                  <a:srgbClr val="0070C0"/>
                </a:solidFill>
              </a:rPr>
              <a:t>.</a:t>
            </a:r>
            <a:endParaRPr lang="en-US" altLang="ko-KR" sz="1400" dirty="0"/>
          </a:p>
        </p:txBody>
      </p:sp>
      <p:pic>
        <p:nvPicPr>
          <p:cNvPr id="11" name="그림 개체 틀 10" descr="표지판을 들고 있는 손">
            <a:extLst>
              <a:ext uri="{FF2B5EF4-FFF2-40B4-BE49-F238E27FC236}">
                <a16:creationId xmlns:a16="http://schemas.microsoft.com/office/drawing/2014/main" id="{D2E14100-F835-4C99-9055-0F12058286D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9592" y="740664"/>
            <a:ext cx="2798762" cy="2606040"/>
          </a:xfrm>
        </p:spPr>
      </p:pic>
      <p:pic>
        <p:nvPicPr>
          <p:cNvPr id="13" name="그림 개체 틀 12" descr="꽃을 자르는 사람">
            <a:extLst>
              <a:ext uri="{FF2B5EF4-FFF2-40B4-BE49-F238E27FC236}">
                <a16:creationId xmlns:a16="http://schemas.microsoft.com/office/drawing/2014/main" id="{A733BA33-AE5B-45E8-B9BD-9163D1AF1A8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78824" y="740664"/>
            <a:ext cx="2798762" cy="2606040"/>
          </a:xfrm>
        </p:spPr>
      </p:pic>
      <p:pic>
        <p:nvPicPr>
          <p:cNvPr id="15" name="그림 개체 틀 14" descr="꽃다발">
            <a:extLst>
              <a:ext uri="{FF2B5EF4-FFF2-40B4-BE49-F238E27FC236}">
                <a16:creationId xmlns:a16="http://schemas.microsoft.com/office/drawing/2014/main" id="{97330ACA-B8F2-4749-A572-895C6975B43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9592" y="3529584"/>
            <a:ext cx="2798762" cy="2606040"/>
          </a:xfrm>
        </p:spPr>
      </p:pic>
      <p:pic>
        <p:nvPicPr>
          <p:cNvPr id="17" name="그림 개체 틀 16" descr="앞치마를 두르고 카메라를 향해 웃는 사람">
            <a:extLst>
              <a:ext uri="{FF2B5EF4-FFF2-40B4-BE49-F238E27FC236}">
                <a16:creationId xmlns:a16="http://schemas.microsoft.com/office/drawing/2014/main" id="{CE0F719B-40D6-4669-945A-BF20CF680BC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69680" y="3529584"/>
            <a:ext cx="2798762" cy="2606040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4A6B911-85AC-4D51-9274-A9F47BD4C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4" y="6416675"/>
            <a:ext cx="2743200" cy="365125"/>
          </a:xfrm>
        </p:spPr>
        <p:txBody>
          <a:bodyPr rtlCol="0"/>
          <a:lstStyle/>
          <a:p>
            <a:pPr rtl="0"/>
            <a:fld id="{595302B6-EE02-409E-B19E-633D299CF275}" type="datetime1">
              <a:rPr lang="en-US" altLang="ko-KR" smtClean="0"/>
              <a:pPr rtl="0"/>
              <a:t>4/2/2024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B47D7BA-5863-41A3-B873-B1DB20B8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16675"/>
            <a:ext cx="4114800" cy="365125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2CB87F6-DDB9-4203-B293-91A0DBC60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0106" y="6416675"/>
            <a:ext cx="2743200" cy="365125"/>
          </a:xfrm>
        </p:spPr>
        <p:txBody>
          <a:bodyPr rtlCol="0"/>
          <a:lstStyle/>
          <a:p>
            <a:pPr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3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0356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5573" y="1200732"/>
            <a:ext cx="3548429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VALUE/</a:t>
            </a:r>
            <a:r>
              <a:rPr lang="ko-KR" altLang="en-US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868001" y="1236161"/>
            <a:ext cx="4387250" cy="4427966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53948" y="2290870"/>
            <a:ext cx="3085296" cy="342811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2035252"/>
            <a:ext cx="3548429" cy="3289922"/>
          </a:xfrm>
        </p:spPr>
        <p:txBody>
          <a:bodyPr vert="horz" lIns="68544" tIns="34272" rIns="68544" bIns="34272" rtlCol="0">
            <a:normAutofit fontScale="925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51523543-273E-48F8-94CA-41A0368F3E12}"/>
              </a:ext>
            </a:extLst>
          </p:cNvPr>
          <p:cNvSpPr txBox="1">
            <a:spLocks/>
          </p:cNvSpPr>
          <p:nvPr/>
        </p:nvSpPr>
        <p:spPr>
          <a:xfrm>
            <a:off x="2497436" y="1700808"/>
            <a:ext cx="7197129" cy="1118222"/>
          </a:xfrm>
          <a:prstGeom prst="rect">
            <a:avLst/>
          </a:prstGeom>
        </p:spPr>
        <p:txBody>
          <a:bodyPr/>
          <a:lstStyle>
            <a:lvl1pPr marL="514350" indent="-5143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SzPct val="100000"/>
              <a:buFont typeface="+mj-lt"/>
              <a:buAutoNum type="arabicPeriod"/>
              <a:defRPr sz="1400" b="0" i="0" u="none" kern="1200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7200"/>
              </a:lnSpc>
              <a:buNone/>
            </a:pPr>
            <a:endParaRPr lang="en-GB" sz="7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7A466FA-0B7B-4474-BCB4-44849C1D1FD3}"/>
              </a:ext>
            </a:extLst>
          </p:cNvPr>
          <p:cNvSpPr txBox="1">
            <a:spLocks/>
          </p:cNvSpPr>
          <p:nvPr/>
        </p:nvSpPr>
        <p:spPr>
          <a:xfrm>
            <a:off x="2518520" y="2636912"/>
            <a:ext cx="7197129" cy="1118222"/>
          </a:xfrm>
          <a:prstGeom prst="rect">
            <a:avLst/>
          </a:prstGeom>
        </p:spPr>
        <p:txBody>
          <a:bodyPr/>
          <a:lstStyle>
            <a:lvl1pPr marL="514350" indent="-5143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SzPct val="100000"/>
              <a:buFont typeface="+mj-lt"/>
              <a:buAutoNum type="arabicPeriod"/>
              <a:defRPr sz="1400" b="0" i="0" u="none" kern="1200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7200"/>
              </a:lnSpc>
              <a:buNone/>
            </a:pPr>
            <a:endParaRPr lang="en-GB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16B3E8-6150-5BB7-AEA2-EF9283AAEB4C}"/>
              </a:ext>
            </a:extLst>
          </p:cNvPr>
          <p:cNvSpPr txBox="1"/>
          <p:nvPr/>
        </p:nvSpPr>
        <p:spPr>
          <a:xfrm>
            <a:off x="2889848" y="1056736"/>
            <a:ext cx="7798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3.1. 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그리스도의 몸의 지체이다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</a:t>
            </a:r>
            <a:b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part of the Body of Christ; </a:t>
            </a:r>
            <a:r>
              <a:rPr lang="en-US" altLang="ko-KR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people to people </a:t>
            </a:r>
            <a:r>
              <a:rPr lang="en-US" altLang="ko-KR" sz="1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people</a:t>
            </a:r>
            <a:r>
              <a:rPr lang="en-US" altLang="ko-KR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EC385EA-CC1B-FB39-CCBD-BE14F29B52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28567" y="2428257"/>
            <a:ext cx="7120708" cy="442974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B1EDA5B-DDC8-0FC5-49D2-8808773AB928}"/>
              </a:ext>
            </a:extLst>
          </p:cNvPr>
          <p:cNvSpPr txBox="1"/>
          <p:nvPr/>
        </p:nvSpPr>
        <p:spPr>
          <a:xfrm>
            <a:off x="8000519" y="2661943"/>
            <a:ext cx="36864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/>
              <a:t>현장에 함께 있어 준다</a:t>
            </a:r>
            <a:r>
              <a:rPr lang="en-US" altLang="ko-KR" sz="1600" dirty="0"/>
              <a:t>. </a:t>
            </a:r>
          </a:p>
          <a:p>
            <a:r>
              <a:rPr lang="en-US" altLang="ko-KR" dirty="0"/>
              <a:t> </a:t>
            </a:r>
            <a:r>
              <a:rPr lang="en-US" altLang="ko-KR" sz="1200" dirty="0"/>
              <a:t>Be present.</a:t>
            </a:r>
          </a:p>
          <a:p>
            <a:endParaRPr lang="en-US" altLang="ko-KR" dirty="0"/>
          </a:p>
          <a:p>
            <a:r>
              <a:rPr lang="ko-KR" altLang="en-US" sz="1600" dirty="0"/>
              <a:t>우리는 서로 인격적인 만남이 필요하다</a:t>
            </a:r>
            <a:r>
              <a:rPr lang="en-US" altLang="ko-KR" sz="1600" dirty="0"/>
              <a:t>.</a:t>
            </a:r>
          </a:p>
          <a:p>
            <a:r>
              <a:rPr lang="en-US" altLang="ko-KR" sz="1200" dirty="0"/>
              <a:t>We</a:t>
            </a:r>
            <a:r>
              <a:rPr lang="ko-KR" altLang="en-US" sz="1200" dirty="0"/>
              <a:t> </a:t>
            </a:r>
            <a:r>
              <a:rPr lang="en-US" altLang="ko-KR" sz="1200" dirty="0"/>
              <a:t>need</a:t>
            </a:r>
            <a:r>
              <a:rPr lang="ko-KR" altLang="en-US" sz="1200" dirty="0"/>
              <a:t> </a:t>
            </a:r>
            <a:r>
              <a:rPr lang="en-US" altLang="ko-KR" sz="1200" dirty="0"/>
              <a:t>the</a:t>
            </a:r>
            <a:r>
              <a:rPr lang="ko-KR" altLang="en-US" sz="1200" dirty="0"/>
              <a:t> </a:t>
            </a:r>
            <a:r>
              <a:rPr lang="en-US" altLang="ko-KR" sz="1200" dirty="0"/>
              <a:t>personal</a:t>
            </a:r>
            <a:r>
              <a:rPr lang="ko-KR" altLang="en-US" sz="1200" dirty="0"/>
              <a:t> </a:t>
            </a:r>
            <a:r>
              <a:rPr lang="en-US" altLang="ko-KR" sz="1200" dirty="0"/>
              <a:t>touch</a:t>
            </a:r>
            <a:r>
              <a:rPr lang="ko-KR" altLang="en-US" sz="1200" dirty="0"/>
              <a:t> </a:t>
            </a:r>
            <a:r>
              <a:rPr lang="en-US" altLang="ko-KR" sz="1200" dirty="0"/>
              <a:t>of</a:t>
            </a:r>
            <a:r>
              <a:rPr lang="ko-KR" altLang="en-US" sz="1200" dirty="0"/>
              <a:t> </a:t>
            </a:r>
            <a:r>
              <a:rPr lang="en-US" altLang="ko-KR" sz="1200" dirty="0"/>
              <a:t>each</a:t>
            </a:r>
            <a:r>
              <a:rPr lang="ko-KR" altLang="en-US" sz="1200" dirty="0"/>
              <a:t> </a:t>
            </a:r>
            <a:r>
              <a:rPr lang="en-US" altLang="ko-KR" sz="1200" dirty="0"/>
              <a:t>other.</a:t>
            </a:r>
          </a:p>
          <a:p>
            <a:endParaRPr lang="en-US" altLang="ko-KR" dirty="0"/>
          </a:p>
          <a:p>
            <a:r>
              <a:rPr lang="ko-KR" altLang="en-US" sz="1600" dirty="0"/>
              <a:t>서로에게 예수 그리스도가 되어 준다</a:t>
            </a:r>
            <a:r>
              <a:rPr lang="en-US" altLang="ko-KR" sz="1600" dirty="0"/>
              <a:t>.</a:t>
            </a:r>
          </a:p>
          <a:p>
            <a:r>
              <a:rPr lang="en-US" altLang="ko-KR" sz="1200" dirty="0"/>
              <a:t>Be Jesus to each other.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088808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9AC834D5-8B1A-90FC-2087-69066E0EA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7E58E3D-ECD3-3934-5A8E-0BD1D11A15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46312" y="271"/>
            <a:ext cx="9698987" cy="685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376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0">
            <a:extLst>
              <a:ext uri="{FF2B5EF4-FFF2-40B4-BE49-F238E27FC236}">
                <a16:creationId xmlns:a16="http://schemas.microsoft.com/office/drawing/2014/main" id="{1C91D475-032C-0B60-FB75-2CC273B6A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723" y="421154"/>
            <a:ext cx="3141384" cy="3002751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altLang="ko-KR" sz="4000" dirty="0"/>
              <a:t>Open Doors</a:t>
            </a:r>
            <a:br>
              <a:rPr lang="en-US" altLang="ko-KR" sz="4000" dirty="0"/>
            </a:br>
            <a:r>
              <a:rPr lang="ko-KR" altLang="en-US" sz="4000" dirty="0"/>
              <a:t>카카오 채널</a:t>
            </a:r>
          </a:p>
        </p:txBody>
      </p:sp>
      <p:sp>
        <p:nvSpPr>
          <p:cNvPr id="12" name="텍스트 개체 틀 11">
            <a:extLst>
              <a:ext uri="{FF2B5EF4-FFF2-40B4-BE49-F238E27FC236}">
                <a16:creationId xmlns:a16="http://schemas.microsoft.com/office/drawing/2014/main" id="{A90A5BEA-3CA0-A7FA-7F8E-3B7ACCE0AA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5722" y="3309952"/>
            <a:ext cx="3141384" cy="3098705"/>
          </a:xfrm>
          <a:solidFill>
            <a:schemeClr val="bg1"/>
          </a:solidFill>
        </p:spPr>
        <p:txBody>
          <a:bodyPr/>
          <a:lstStyle/>
          <a:p>
            <a:r>
              <a:rPr lang="ko-KR" altLang="en-US" dirty="0"/>
              <a:t>가입 </a:t>
            </a:r>
            <a:r>
              <a:rPr lang="en-US" altLang="ko-KR" dirty="0"/>
              <a:t>&amp;</a:t>
            </a:r>
            <a:r>
              <a:rPr lang="ko-KR" altLang="en-US" dirty="0"/>
              <a:t> 활용 안내</a:t>
            </a:r>
          </a:p>
        </p:txBody>
      </p:sp>
      <p:pic>
        <p:nvPicPr>
          <p:cNvPr id="19" name="내용 개체 틀 18" descr="텍스트, 스크린샷, 웹사이트, 웹 페이지이(가) 표시된 사진&#10;&#10;자동 생성된 설명">
            <a:extLst>
              <a:ext uri="{FF2B5EF4-FFF2-40B4-BE49-F238E27FC236}">
                <a16:creationId xmlns:a16="http://schemas.microsoft.com/office/drawing/2014/main" id="{23626640-A0F8-C604-39C1-DD11494C2AE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987455" y="469304"/>
            <a:ext cx="1557349" cy="2961039"/>
          </a:xfrm>
        </p:spPr>
      </p:pic>
      <p:pic>
        <p:nvPicPr>
          <p:cNvPr id="21" name="내용 개체 틀 20" descr="텍스트, 스크린샷, 휴대 전화이(가) 표시된 사진&#10;&#10;자동 생성된 설명">
            <a:extLst>
              <a:ext uri="{FF2B5EF4-FFF2-40B4-BE49-F238E27FC236}">
                <a16:creationId xmlns:a16="http://schemas.microsoft.com/office/drawing/2014/main" id="{D2D23E64-C8CC-4681-CFE5-A1F001BE928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988198" y="3584162"/>
            <a:ext cx="1572075" cy="2979666"/>
          </a:xfrm>
        </p:spPr>
      </p:pic>
      <p:pic>
        <p:nvPicPr>
          <p:cNvPr id="23" name="내용 개체 틀 22" descr="텍스트, 스크린샷, 폰트이(가) 표시된 사진&#10;&#10;자동 생성된 설명">
            <a:extLst>
              <a:ext uri="{FF2B5EF4-FFF2-40B4-BE49-F238E27FC236}">
                <a16:creationId xmlns:a16="http://schemas.microsoft.com/office/drawing/2014/main" id="{9FD72A28-A8AC-460A-51F8-CBA08D45C406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4"/>
          <a:stretch>
            <a:fillRect/>
          </a:stretch>
        </p:blipFill>
        <p:spPr>
          <a:xfrm>
            <a:off x="9749395" y="3590702"/>
            <a:ext cx="1558997" cy="2954877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5B94EB08-6329-415E-A8B5-3A608E391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302B6-EE02-409E-B19E-633D299CF275}" type="datetime1">
              <a:rPr lang="en-US" altLang="ko-KR" smtClean="0"/>
              <a:pPr/>
              <a:t>4/2/2024</a:t>
            </a:fld>
            <a:endParaRPr lang="ko-KR" altLang="en-US" dirty="0"/>
          </a:p>
        </p:txBody>
      </p:sp>
      <p:sp>
        <p:nvSpPr>
          <p:cNvPr id="9" name="바닥글 개체 틀 8">
            <a:extLst>
              <a:ext uri="{FF2B5EF4-FFF2-40B4-BE49-F238E27FC236}">
                <a16:creationId xmlns:a16="http://schemas.microsoft.com/office/drawing/2014/main" id="{C8B3F95B-6EAC-4DC0-F324-9853D4086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샘플 바닥글 텍스트</a:t>
            </a: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9AE44721-0E3F-5751-6505-B85770AC4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altLang="ko-KR" smtClean="0"/>
              <a:pPr/>
              <a:t>7</a:t>
            </a:fld>
            <a:endParaRPr lang="ko-KR" altLang="en-US"/>
          </a:p>
        </p:txBody>
      </p:sp>
      <p:pic>
        <p:nvPicPr>
          <p:cNvPr id="25" name="그림 24" descr="텍스트, 스크린샷, 인간의 얼굴, 사람이(가) 표시된 사진&#10;&#10;자동 생성된 설명">
            <a:extLst>
              <a:ext uri="{FF2B5EF4-FFF2-40B4-BE49-F238E27FC236}">
                <a16:creationId xmlns:a16="http://schemas.microsoft.com/office/drawing/2014/main" id="{1B40AA84-5D73-B112-A57C-A5319FDC73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51785" y="463028"/>
            <a:ext cx="1572076" cy="2979666"/>
          </a:xfrm>
          <a:prstGeom prst="rect">
            <a:avLst/>
          </a:prstGeom>
        </p:spPr>
      </p:pic>
      <p:pic>
        <p:nvPicPr>
          <p:cNvPr id="27" name="그림 26" descr="텍스트, 스크린샷, 폰트이(가) 표시된 사진&#10;&#10;자동 생성된 설명">
            <a:extLst>
              <a:ext uri="{FF2B5EF4-FFF2-40B4-BE49-F238E27FC236}">
                <a16:creationId xmlns:a16="http://schemas.microsoft.com/office/drawing/2014/main" id="{D5F425F4-42BA-B0B5-6EBA-C986056BCF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4669" y="464260"/>
            <a:ext cx="3183849" cy="609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54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C2BAD7B4-5997-4A95-A2A9-773DF1F4CE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0" y="1066800"/>
            <a:ext cx="5257800" cy="2833528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3600" dirty="0"/>
              <a:t>박해 받는 교회를 위한 기도</a:t>
            </a:r>
            <a:r>
              <a:rPr lang="en-US" altLang="ko-KR" sz="3600" dirty="0"/>
              <a:t>(30')</a:t>
            </a:r>
            <a:endParaRPr lang="ko-KR" sz="3600" dirty="0"/>
          </a:p>
        </p:txBody>
      </p:sp>
      <p:sp>
        <p:nvSpPr>
          <p:cNvPr id="6" name="부제목 5">
            <a:extLst>
              <a:ext uri="{FF2B5EF4-FFF2-40B4-BE49-F238E27FC236}">
                <a16:creationId xmlns:a16="http://schemas.microsoft.com/office/drawing/2014/main" id="{4552F1CF-68AA-447B-B5B0-C65BB72A5D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599" y="4074784"/>
            <a:ext cx="5257799" cy="1640216"/>
          </a:xfrm>
        </p:spPr>
        <p:txBody>
          <a:bodyPr rtlCol="0" anchor="t">
            <a:normAutofit/>
          </a:bodyPr>
          <a:lstStyle/>
          <a:p>
            <a:pPr rtl="0"/>
            <a:r>
              <a:rPr lang="en-US" altLang="ko-KR" sz="2200" dirty="0"/>
              <a:t>Prayer for Persecuted Church</a:t>
            </a:r>
            <a:endParaRPr lang="ko-KR" altLang="en-US" sz="2200" dirty="0"/>
          </a:p>
        </p:txBody>
      </p:sp>
      <p:pic>
        <p:nvPicPr>
          <p:cNvPr id="9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4232" r="30233" b="1"/>
          <a:stretch/>
        </p:blipFill>
        <p:spPr>
          <a:xfrm>
            <a:off x="713232" y="740664"/>
            <a:ext cx="4745736" cy="5394960"/>
          </a:xfrm>
          <a:noFill/>
        </p:spPr>
      </p:pic>
    </p:spTree>
    <p:extLst>
      <p:ext uri="{BB962C8B-B14F-4D97-AF65-F5344CB8AC3E}">
        <p14:creationId xmlns:p14="http://schemas.microsoft.com/office/powerpoint/2010/main" val="936898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120" y="479339"/>
            <a:ext cx="7180544" cy="811558"/>
          </a:xfrm>
        </p:spPr>
        <p:txBody>
          <a:bodyPr>
            <a:no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2400" dirty="0"/>
            </a:b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폭력적 박해에 맞서서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50120" y="1787199"/>
            <a:ext cx="6721079" cy="415529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자매들을 기억하고 함께 연합하며 폭력적인 박해에 함께 맞서기 위한 사역입니다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50120" y="2678696"/>
            <a:ext cx="4607146" cy="2574801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저희가 함께하지 않으면 이 곳의 교회들은 미래를 잃어버릴 수도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오픈도어는 </a:t>
            </a:r>
            <a:r>
              <a:rPr lang="en-US" altLang="ko-KR" sz="1100" dirty="0">
                <a:cs typeface="함초롬바탕" panose="02030604000101010101" pitchFamily="18" charset="-127"/>
              </a:rPr>
              <a:t>2026</a:t>
            </a:r>
            <a:r>
              <a:rPr lang="ko-KR" altLang="en-US" sz="1100" dirty="0">
                <a:cs typeface="함초롬바탕" panose="02030604000101010101" pitchFamily="18" charset="-127"/>
              </a:rPr>
              <a:t>년까지 이 캠페인을 진행하며 전세계 교회들이 이 폭력적인 박해에 맞서 함께 일어서기를 기대합니다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향후 </a:t>
            </a:r>
            <a:r>
              <a:rPr lang="en-US" altLang="ko-KR" sz="1100" dirty="0">
                <a:cs typeface="함초롬바탕" panose="02030604000101010101" pitchFamily="18" charset="-127"/>
              </a:rPr>
              <a:t>4</a:t>
            </a:r>
            <a:r>
              <a:rPr lang="ko-KR" altLang="en-US" sz="1100" dirty="0">
                <a:cs typeface="함초롬바탕" panose="02030604000101010101" pitchFamily="18" charset="-127"/>
              </a:rPr>
              <a:t>년 동안 사하라 사막 이남 아프리카의 </a:t>
            </a:r>
            <a:r>
              <a:rPr lang="en-US" altLang="ko-KR" sz="1100" dirty="0">
                <a:cs typeface="함초롬바탕" panose="02030604000101010101" pitchFamily="18" charset="-127"/>
              </a:rPr>
              <a:t>400</a:t>
            </a:r>
            <a:r>
              <a:rPr lang="ko-KR" altLang="en-US" sz="1100" dirty="0">
                <a:cs typeface="함초롬바탕" panose="02030604000101010101" pitchFamily="18" charset="-127"/>
              </a:rPr>
              <a:t>만 명의 기독교인들을 접촉하고 이들에게 영적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물질적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정신적 지원을 제공할 계획입니다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여러분도 아프리카의 폭력적인 기독교 박해에 함께 맞서 기도해 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</a:t>
            </a:r>
            <a:endParaRPr lang="ko-KR" altLang="en-US" sz="1100" dirty="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20398" y="2606737"/>
            <a:ext cx="2033897" cy="2646760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955962" y="2678696"/>
            <a:ext cx="4770212" cy="2359753"/>
          </a:xfrm>
          <a:prstGeom prst="rect">
            <a:avLst/>
          </a:prstGeom>
        </p:spPr>
      </p:pic>
      <p:pic>
        <p:nvPicPr>
          <p:cNvPr id="7" name="그림 6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3E36009-D4B1-5A63-7370-E4751B7B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3216" y="5645966"/>
            <a:ext cx="7648100" cy="117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4;p13">
            <a:extLst>
              <a:ext uri="{FF2B5EF4-FFF2-40B4-BE49-F238E27FC236}">
                <a16:creationId xmlns:a16="http://schemas.microsoft.com/office/drawing/2014/main" id="{ABA9F21D-C6D6-2D89-DE20-453571830AA3}"/>
              </a:ext>
            </a:extLst>
          </p:cNvPr>
          <p:cNvSpPr txBox="1"/>
          <p:nvPr/>
        </p:nvSpPr>
        <p:spPr>
          <a:xfrm>
            <a:off x="572493" y="238621"/>
            <a:ext cx="11018520" cy="1434378"/>
          </a:xfrm>
          <a:prstGeom prst="rect">
            <a:avLst/>
          </a:prstGeom>
        </p:spPr>
        <p:txBody>
          <a:bodyPr spcFirstLastPara="1" vert="horz" lIns="54409" tIns="27205" rIns="54409" bIns="27205" rtlCol="0" anchor="b" anchorCtr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57"/>
              </a:spcAft>
            </a:pPr>
            <a:r>
              <a:rPr lang="ko-KR" altLang="en-US" sz="5415" b="1" dirty="0">
                <a:latin typeface="+mj-lt"/>
                <a:ea typeface="+mj-ea"/>
                <a:cs typeface="+mj-cs"/>
                <a:sym typeface="Oswald"/>
              </a:rPr>
              <a:t>왜 아프리카</a:t>
            </a:r>
            <a:r>
              <a:rPr lang="en-US" altLang="ko-KR" sz="5415" b="1" dirty="0">
                <a:latin typeface="+mj-lt"/>
                <a:ea typeface="+mj-ea"/>
                <a:cs typeface="+mj-cs"/>
                <a:sym typeface="Oswald"/>
              </a:rPr>
              <a:t>?</a:t>
            </a:r>
            <a:endParaRPr lang="en-US" sz="5415" b="1" dirty="0">
              <a:latin typeface="+mj-lt"/>
              <a:ea typeface="+mj-ea"/>
              <a:cs typeface="+mj-cs"/>
              <a:sym typeface="Oswald"/>
            </a:endParaRPr>
          </a:p>
        </p:txBody>
      </p:sp>
      <p:sp>
        <p:nvSpPr>
          <p:cNvPr id="4" name="Google Shape;75;p13">
            <a:extLst>
              <a:ext uri="{FF2B5EF4-FFF2-40B4-BE49-F238E27FC236}">
                <a16:creationId xmlns:a16="http://schemas.microsoft.com/office/drawing/2014/main" id="{84D0A31F-9298-190D-20D6-934D8E242571}"/>
              </a:ext>
            </a:extLst>
          </p:cNvPr>
          <p:cNvSpPr txBox="1"/>
          <p:nvPr/>
        </p:nvSpPr>
        <p:spPr>
          <a:xfrm>
            <a:off x="572493" y="2071351"/>
            <a:ext cx="6713552" cy="4119066"/>
          </a:xfrm>
          <a:prstGeom prst="rect">
            <a:avLst/>
          </a:prstGeom>
        </p:spPr>
        <p:txBody>
          <a:bodyPr spcFirstLastPara="1" vert="horz" lIns="54409" tIns="27205" rIns="54409" bIns="27205" rtlCol="0" anchor="t" anchorCtr="0">
            <a:normAutofit fontScale="92500" lnSpcReduction="10000"/>
          </a:bodyPr>
          <a:lstStyle/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사하라 사막 이남 아프리카의 교회는 포위되어 있으며</a:t>
            </a:r>
            <a:r>
              <a:rPr lang="en-US" altLang="ko-KR" sz="1400" dirty="0"/>
              <a:t>,</a:t>
            </a:r>
            <a:r>
              <a:rPr lang="ko-KR" altLang="en-US" sz="1400" dirty="0"/>
              <a:t> 상상할 수 없는 폭력에 직면해 홀로 외로운 싸움을 하고 있습니다</a:t>
            </a:r>
            <a:r>
              <a:rPr lang="en-US" altLang="ko-KR" sz="14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교회</a:t>
            </a:r>
            <a:r>
              <a:rPr lang="en-US" altLang="ko-KR" sz="1400" dirty="0"/>
              <a:t>, </a:t>
            </a:r>
            <a:r>
              <a:rPr lang="ko-KR" altLang="en-US" sz="1400" dirty="0"/>
              <a:t>언론</a:t>
            </a:r>
            <a:r>
              <a:rPr lang="en-US" altLang="ko-KR" sz="1400" dirty="0"/>
              <a:t>, </a:t>
            </a:r>
            <a:r>
              <a:rPr lang="ko-KR" altLang="en-US" sz="1400" dirty="0"/>
              <a:t>정부</a:t>
            </a:r>
            <a:r>
              <a:rPr lang="en-US" altLang="ko-KR" sz="1400" dirty="0"/>
              <a:t>, </a:t>
            </a:r>
            <a:r>
              <a:rPr lang="ko-KR" altLang="en-US" sz="1400" dirty="0"/>
              <a:t>시민 사회</a:t>
            </a:r>
            <a:r>
              <a:rPr lang="en-US" altLang="ko-KR" sz="1400" dirty="0"/>
              <a:t>(</a:t>
            </a:r>
            <a:r>
              <a:rPr lang="ko-KR" altLang="en-US" sz="1400" dirty="0"/>
              <a:t>지역</a:t>
            </a:r>
            <a:r>
              <a:rPr lang="en-US" altLang="ko-KR" sz="1400" dirty="0"/>
              <a:t>, </a:t>
            </a:r>
            <a:r>
              <a:rPr lang="ko-KR" altLang="en-US" sz="1400" dirty="0"/>
              <a:t>국가</a:t>
            </a:r>
            <a:r>
              <a:rPr lang="en-US" altLang="ko-KR" sz="1400" dirty="0"/>
              <a:t>, </a:t>
            </a:r>
            <a:r>
              <a:rPr lang="ko-KR" altLang="en-US" sz="1400" dirty="0"/>
              <a:t>국제</a:t>
            </a:r>
            <a:r>
              <a:rPr lang="en-US" altLang="ko-KR" sz="1400" dirty="0"/>
              <a:t>)</a:t>
            </a:r>
            <a:r>
              <a:rPr lang="ko-KR" altLang="en-US" sz="1400" dirty="0"/>
              <a:t>는 사하라 사막 이남 아프리카에서 기독교인에 대한 폭력을 멈추거나 폭력의 영향을 해결하기 위해 충분히 인식하지도 행동하지도 않고 있습니다</a:t>
            </a:r>
            <a:r>
              <a:rPr lang="en-US" altLang="ko-KR" sz="14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세계 교회의 대부분은 여전히 이 위기를 알지 못하고 있습니다</a:t>
            </a:r>
            <a:r>
              <a:rPr lang="en-US" altLang="ko-KR" sz="1400" dirty="0"/>
              <a:t>. </a:t>
            </a:r>
            <a:r>
              <a:rPr lang="ko-KR" altLang="en-US" sz="1400" dirty="0"/>
              <a:t>인식하고 있는 사람들도 사하라 사막 이남 아프리카의 문제를 멀고 해결이 불가능한 것으로 생각하기 쉽습니다</a:t>
            </a:r>
            <a:r>
              <a:rPr lang="en-US" altLang="ko-KR" sz="14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i="1" dirty="0">
                <a:solidFill>
                  <a:srgbClr val="C00000"/>
                </a:solidFill>
              </a:rPr>
              <a:t>이렇게 거대하고 복잡한 도전에 직면했을 때 우리 모두가 할 수 있는 일은 무엇일까요</a:t>
            </a:r>
            <a:r>
              <a:rPr lang="en-US" altLang="ko-KR" sz="1400" i="1" dirty="0">
                <a:solidFill>
                  <a:srgbClr val="C00000"/>
                </a:solidFill>
              </a:rPr>
              <a:t>?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그래서 오픈도어는 아프리카의 많은 단체와 협력하여 </a:t>
            </a:r>
            <a:r>
              <a:rPr lang="en-US" altLang="ko-KR" sz="1400" dirty="0"/>
              <a:t>2024</a:t>
            </a:r>
            <a:r>
              <a:rPr lang="ko-KR" altLang="en-US" sz="1400" dirty="0"/>
              <a:t>년에 새로운 교회를 대상으로 </a:t>
            </a:r>
            <a:r>
              <a:rPr lang="en-US" altLang="ko-KR" sz="1400" dirty="0"/>
              <a:t>'</a:t>
            </a:r>
            <a:r>
              <a:rPr lang="ko-KR" altLang="en-US" sz="1400" dirty="0"/>
              <a:t>일어나 아프리카</a:t>
            </a:r>
            <a:r>
              <a:rPr lang="en-US" altLang="ko-KR" sz="1400" dirty="0"/>
              <a:t>' </a:t>
            </a:r>
            <a:r>
              <a:rPr lang="ko-KR" altLang="en-US" sz="1400" dirty="0"/>
              <a:t>캠페인을 시작합니다</a:t>
            </a:r>
            <a:r>
              <a:rPr lang="en-US" altLang="ko-KR" sz="1400" dirty="0"/>
              <a:t>. </a:t>
            </a:r>
            <a:r>
              <a:rPr lang="ko-KR" altLang="en-US" sz="1400" dirty="0"/>
              <a:t>그리고 우리는 한국에서도 한국교회의 기도와 지원</a:t>
            </a:r>
            <a:r>
              <a:rPr lang="en-US" altLang="ko-KR" sz="1400" dirty="0"/>
              <a:t>, </a:t>
            </a:r>
            <a:r>
              <a:rPr lang="ko-KR" altLang="en-US" sz="1400" dirty="0"/>
              <a:t>그리고 참여를 동원하여 진정한 글로벌 운동으로 확산시킬 것을 요청하고 있습니다</a:t>
            </a:r>
            <a:r>
              <a:rPr lang="en-US" altLang="ko-KR" sz="1400" dirty="0"/>
              <a:t>.</a:t>
            </a:r>
            <a:endParaRPr lang="en-US" sz="1400" dirty="0"/>
          </a:p>
        </p:txBody>
      </p:sp>
      <p:pic>
        <p:nvPicPr>
          <p:cNvPr id="1026" name="Picture 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295F9AF4-18A5-A33A-9892-08299B84FF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3336"/>
          <a:stretch/>
        </p:blipFill>
        <p:spPr bwMode="auto">
          <a:xfrm>
            <a:off x="7675658" y="2094011"/>
            <a:ext cx="3941064" cy="4096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75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7BFBFE50-15FB-0454-97A3-3E5A1028E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530225"/>
          </a:xfrm>
        </p:spPr>
        <p:txBody>
          <a:bodyPr>
            <a:normAutofit fontScale="90000"/>
          </a:bodyPr>
          <a:lstStyle/>
          <a:p>
            <a:r>
              <a:rPr lang="ko-KR" altLang="en-US" sz="2000" dirty="0"/>
              <a:t>포위당한 교회</a:t>
            </a:r>
            <a:r>
              <a:rPr lang="en-US" altLang="ko-KR" sz="2000" dirty="0"/>
              <a:t>: </a:t>
            </a:r>
            <a:r>
              <a:rPr lang="ko-KR" altLang="en-US" sz="2000" dirty="0"/>
              <a:t>세계에서 가장 젊은 교회</a:t>
            </a:r>
            <a:r>
              <a:rPr lang="en-US" altLang="ko-KR" sz="2000" dirty="0"/>
              <a:t>,</a:t>
            </a:r>
            <a:r>
              <a:rPr lang="ko-KR" altLang="en-US" sz="2000" dirty="0"/>
              <a:t> 적극적 반응 필요</a:t>
            </a:r>
          </a:p>
        </p:txBody>
      </p:sp>
      <p:pic>
        <p:nvPicPr>
          <p:cNvPr id="10" name="그림 개체 틀 9" descr="텍스트, 지도이(가) 표시된 사진&#10;&#10;자동 생성된 설명">
            <a:extLst>
              <a:ext uri="{FF2B5EF4-FFF2-40B4-BE49-F238E27FC236}">
                <a16:creationId xmlns:a16="http://schemas.microsoft.com/office/drawing/2014/main" id="{B7059FB9-BB4D-3777-B913-48A9A9CB7CA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6280" b="6280"/>
          <a:stretch>
            <a:fillRect/>
          </a:stretch>
        </p:blipFill>
        <p:spPr>
          <a:xfrm>
            <a:off x="5269453" y="1311215"/>
            <a:ext cx="6172200" cy="4873625"/>
          </a:xfrm>
        </p:spPr>
      </p:pic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99D439F6-5F5A-1AAE-AA74-569F2EE25A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311215"/>
            <a:ext cx="3932237" cy="4557773"/>
          </a:xfrm>
        </p:spPr>
        <p:txBody>
          <a:bodyPr>
            <a:normAutofit/>
          </a:bodyPr>
          <a:lstStyle/>
          <a:p>
            <a:pPr algn="just"/>
            <a:r>
              <a:rPr lang="ko-KR" altLang="en-US" sz="1000" dirty="0"/>
              <a:t>사하라 사막 이남 아프리카</a:t>
            </a:r>
            <a:r>
              <a:rPr lang="en-US" altLang="ko-KR" sz="1000" dirty="0"/>
              <a:t>(SSA)</a:t>
            </a:r>
            <a:r>
              <a:rPr lang="ko-KR" altLang="en-US" sz="1000" dirty="0"/>
              <a:t>의 폭력이 사상 최고치를 기록하고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이러한 폭력의 증가는 점점 더 많은 국가에서 활동하는 </a:t>
            </a:r>
            <a:r>
              <a:rPr lang="ko-KR" altLang="en-US" sz="1000" dirty="0" err="1"/>
              <a:t>지하디스트</a:t>
            </a:r>
            <a:r>
              <a:rPr lang="ko-KR" altLang="en-US" sz="1000" dirty="0"/>
              <a:t> 단체의 존재로 인해 촉발되었습니다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일반적인 영향은 다음과 같습니다</a:t>
            </a:r>
            <a:r>
              <a:rPr lang="en-US" altLang="ko-KR" sz="1000" dirty="0"/>
              <a:t>. 2021</a:t>
            </a:r>
            <a:r>
              <a:rPr lang="ko-KR" altLang="en-US" sz="1000" dirty="0"/>
              <a:t>년 </a:t>
            </a:r>
            <a:r>
              <a:rPr lang="en-US" altLang="ko-KR" sz="1000" dirty="0"/>
              <a:t>12</a:t>
            </a:r>
            <a:r>
              <a:rPr lang="ko-KR" altLang="en-US" sz="1000" dirty="0"/>
              <a:t>월 </a:t>
            </a:r>
            <a:r>
              <a:rPr lang="en-US" altLang="ko-KR" sz="1000" dirty="0"/>
              <a:t>31</a:t>
            </a:r>
            <a:r>
              <a:rPr lang="ko-KR" altLang="en-US" sz="1000" dirty="0"/>
              <a:t>일까지 무려 </a:t>
            </a:r>
            <a:r>
              <a:rPr lang="en-US" altLang="ko-KR" sz="1000" dirty="0"/>
              <a:t>1,160</a:t>
            </a:r>
            <a:r>
              <a:rPr lang="ko-KR" altLang="en-US" sz="1000" dirty="0"/>
              <a:t>만 명에 달하는 사람들이 </a:t>
            </a:r>
            <a:r>
              <a:rPr lang="en-US" altLang="ko-KR" sz="1000" dirty="0"/>
              <a:t>SSA </a:t>
            </a:r>
            <a:r>
              <a:rPr lang="ko-KR" altLang="en-US" sz="1000" dirty="0"/>
              <a:t>내전으로 인한 폭력으로 난민이 되었습니다</a:t>
            </a:r>
            <a:r>
              <a:rPr lang="en-US" altLang="ko-KR" sz="1000" dirty="0"/>
              <a:t>, </a:t>
            </a:r>
            <a:r>
              <a:rPr lang="ko-KR" altLang="en-US" sz="1000" dirty="0"/>
              <a:t>사람들은 가장 기본적인 생계조차 유지하기가 점점 더 어려워지고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때때로 이사실을 잊고 있지만 이러한 폭력이 특히 교회에 미치는 파괴적인 영향은 긴급한 관심을 필요로 합니다</a:t>
            </a:r>
            <a:r>
              <a:rPr lang="en-US" altLang="ko-KR" sz="1000" dirty="0"/>
              <a:t>.</a:t>
            </a:r>
          </a:p>
          <a:p>
            <a:pPr algn="just"/>
            <a:r>
              <a:rPr lang="ko-KR" altLang="en-US" sz="1000" dirty="0"/>
              <a:t>기독교인은 </a:t>
            </a:r>
            <a:r>
              <a:rPr lang="ko-KR" altLang="en-US" sz="1000" dirty="0" err="1"/>
              <a:t>지하디스트</a:t>
            </a:r>
            <a:r>
              <a:rPr lang="ko-KR" altLang="en-US" sz="1000" dirty="0"/>
              <a:t> 단체들의 주요 표적이 되고 있지만</a:t>
            </a:r>
            <a:r>
              <a:rPr lang="en-US" altLang="ko-KR" sz="1000" dirty="0"/>
              <a:t>, </a:t>
            </a:r>
            <a:r>
              <a:rPr lang="ko-KR" altLang="en-US" sz="1000" dirty="0"/>
              <a:t>이에 대한 정부 차원의 인식이나 대응은 매우 부족합니다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우리의 형제자매들은 버림받았다고 느낍니다</a:t>
            </a:r>
            <a:r>
              <a:rPr lang="en-US" altLang="ko-KR" sz="1000" dirty="0"/>
              <a:t>. </a:t>
            </a:r>
            <a:r>
              <a:rPr lang="ko-KR" altLang="en-US" sz="1000" dirty="0"/>
              <a:t>이 캠페인에는 나이지리아</a:t>
            </a:r>
            <a:r>
              <a:rPr lang="en-US" altLang="ko-KR" sz="1000" dirty="0"/>
              <a:t>, </a:t>
            </a:r>
            <a:r>
              <a:rPr lang="ko-KR" altLang="en-US" sz="1000" dirty="0"/>
              <a:t>부르키나파소</a:t>
            </a:r>
            <a:r>
              <a:rPr lang="en-US" altLang="ko-KR" sz="1000" dirty="0"/>
              <a:t>, </a:t>
            </a:r>
            <a:r>
              <a:rPr lang="ko-KR" altLang="en-US" sz="1000" dirty="0"/>
              <a:t>콩고민주공화국에서 목숨을 걸고 주님을 따르고 있는 기독교인들의 이야기로 가득 차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그들은 놀랍도록 회복력이 강하고</a:t>
            </a:r>
            <a:r>
              <a:rPr lang="en-US" altLang="ko-KR" sz="1000" dirty="0"/>
              <a:t>, </a:t>
            </a:r>
            <a:r>
              <a:rPr lang="ko-KR" altLang="en-US" sz="1000" dirty="0"/>
              <a:t>믿을 수 없을 정도로 용감하며</a:t>
            </a:r>
            <a:r>
              <a:rPr lang="en-US" altLang="ko-KR" sz="1000" dirty="0"/>
              <a:t>, </a:t>
            </a:r>
            <a:r>
              <a:rPr lang="ko-KR" altLang="en-US" sz="1000" dirty="0"/>
              <a:t>세상의 한 귀퉁이에서 도전적으로 예수님의 복음을 전하기 위해 헌신하고 있습니다</a:t>
            </a:r>
            <a:r>
              <a:rPr lang="en-US" altLang="ko-KR" sz="1000" dirty="0"/>
              <a:t>. </a:t>
            </a:r>
          </a:p>
          <a:p>
            <a:pPr algn="just"/>
            <a:r>
              <a:rPr lang="ko-KR" altLang="en-US" sz="1000" dirty="0"/>
              <a:t>그러나 이들은 또한 매우 취약합니다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때론 정신적으로 </a:t>
            </a:r>
            <a:r>
              <a:rPr lang="ko-KR" altLang="en-US" sz="1000" dirty="0" err="1"/>
              <a:t>맨붕에</a:t>
            </a:r>
            <a:r>
              <a:rPr lang="ko-KR" altLang="en-US" sz="1000" dirty="0"/>
              <a:t> 빠지기도 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지금 전 세계 교회가 이들을 위해 기도와 행동으로 연합해야 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우리는 이 상황을 해결하기 위하여 다년간의 캠페인을 시작하면서 전 세계 교회를 향하여 동참해 줄 것을 요청합니다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우리의 연합된 행동 없이는 </a:t>
            </a:r>
            <a:r>
              <a:rPr lang="en-US" altLang="ko-KR" sz="1000" dirty="0"/>
              <a:t>SSA</a:t>
            </a:r>
            <a:r>
              <a:rPr lang="ko-KR" altLang="en-US" sz="1000" dirty="0"/>
              <a:t>의 전략적 요충지에서 교회의 존재 자체가 위태로워질 수 있습니다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A6BDD7C-B987-665C-3384-FC62CA25B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302B6-EE02-409E-B19E-633D299CF275}" type="datetime1">
              <a:rPr lang="en-US" altLang="ko-KR" smtClean="0"/>
              <a:t>4/2/2024</a:t>
            </a:fld>
            <a:endParaRPr lang="en-US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762AE4D-A1BA-10FE-5BE2-422AB1627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BB7B205-1C82-5446-7FA0-1801433D1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3617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6816789-ADED-FE04-20C2-A4D6824B7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564" y="658332"/>
            <a:ext cx="10132981" cy="564879"/>
          </a:xfr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-US" altLang="ko-KR" sz="2000" b="1" kern="100" dirty="0">
                <a:latin typeface="맑은 고딕"/>
                <a:ea typeface="맑은 고딕"/>
                <a:cs typeface="Times New Roman"/>
              </a:rPr>
              <a:t>#</a:t>
            </a:r>
            <a:r>
              <a:rPr lang="ko-KR" altLang="en-US" sz="2000" b="1" kern="100" dirty="0">
                <a:latin typeface="맑은 고딕"/>
                <a:ea typeface="맑은 고딕"/>
                <a:cs typeface="Times New Roman"/>
              </a:rPr>
              <a:t>남수단</a:t>
            </a:r>
            <a:r>
              <a:rPr lang="en-US" altLang="ko-KR" sz="2000" b="1" kern="100" dirty="0">
                <a:latin typeface="맑은 고딕"/>
                <a:ea typeface="맑은 고딕"/>
                <a:cs typeface="Times New Roman"/>
              </a:rPr>
              <a:t>,</a:t>
            </a:r>
            <a:r>
              <a:rPr lang="ko-KR" altLang="en-US" sz="2000" b="1" kern="100" dirty="0">
                <a:latin typeface="맑은 고딕"/>
                <a:ea typeface="맑은 고딕"/>
                <a:cs typeface="Times New Roman"/>
              </a:rPr>
              <a:t> 거짓 혐의로 수감된 </a:t>
            </a:r>
            <a:r>
              <a:rPr lang="ko-KR" altLang="en-US" sz="2000" b="1" kern="100" dirty="0" err="1">
                <a:latin typeface="맑은 고딕"/>
                <a:ea typeface="맑은 고딕"/>
                <a:cs typeface="Times New Roman"/>
              </a:rPr>
              <a:t>프란시스를</a:t>
            </a:r>
            <a:r>
              <a:rPr lang="ko-KR" altLang="en-US" sz="2000" b="1" kern="100" dirty="0">
                <a:latin typeface="맑은 고딕"/>
                <a:ea typeface="맑은 고딕"/>
                <a:cs typeface="Times New Roman"/>
              </a:rPr>
              <a:t> 위한 긴급 기도 요청</a:t>
            </a:r>
            <a:endParaRPr lang="ko-KR" altLang="en-US" sz="105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FBEDBD6-85CC-FD75-61DA-0E401C2791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79043" y="1476331"/>
            <a:ext cx="4245690" cy="749284"/>
          </a:xfr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/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남수단에서 살인 미수 혐의로 정당한 법적 절차를 거부당하고 있는 </a:t>
            </a:r>
            <a:r>
              <a:rPr lang="ko-KR" altLang="en-US" sz="1050" b="0" kern="100" dirty="0" err="1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프란시스를</a:t>
            </a:r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 위해 긴급한 기도를 요청합니다</a:t>
            </a:r>
            <a:r>
              <a:rPr lang="en-US" altLang="ko-KR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. </a:t>
            </a:r>
            <a:endParaRPr lang="ko-KR" altLang="en-US" sz="1050" b="0" dirty="0">
              <a:solidFill>
                <a:srgbClr val="0070C0"/>
              </a:solidFill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1F03548-FA0C-ECCB-6B02-6674FDA4FE0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77565" y="2467155"/>
            <a:ext cx="4245690" cy="4064849"/>
          </a:xfrm>
        </p:spPr>
        <p:txBody>
          <a:bodyPr vert="horz" lIns="68580" tIns="34291" rIns="68580" bIns="34291" rtlCol="0" anchor="t">
            <a:noAutofit/>
          </a:bodyPr>
          <a:lstStyle/>
          <a:p>
            <a:pPr marL="160016" indent="-160016" algn="just">
              <a:lnSpc>
                <a:spcPct val="107000"/>
              </a:lnSpc>
              <a:spcAft>
                <a:spcPts val="600"/>
              </a:spcAft>
            </a:pPr>
            <a:r>
              <a:rPr lang="ko-KR" altLang="en-US" sz="1050" kern="100" dirty="0" err="1">
                <a:latin typeface="맑은 고딕"/>
                <a:ea typeface="맑은 고딕"/>
                <a:cs typeface="Times New Roman"/>
              </a:rPr>
              <a:t>프란시스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 </a:t>
            </a:r>
            <a:r>
              <a:rPr lang="ko-KR" altLang="en-US" sz="1050" kern="100" dirty="0" err="1">
                <a:latin typeface="맑은 고딕"/>
                <a:ea typeface="맑은 고딕"/>
                <a:cs typeface="Times New Roman"/>
              </a:rPr>
              <a:t>아율은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 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1998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년 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OD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의 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TTI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신학 훈련 학생으로 시작했습니다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초기 교육을 마친 후 그는 고급 과정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학사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석사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박사 학위까지 모두 마쳤습니다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결국 그는 </a:t>
            </a:r>
            <a:r>
              <a:rPr lang="ko-KR" altLang="en-US" sz="1050" kern="100" dirty="0" err="1">
                <a:latin typeface="맑은 고딕"/>
                <a:ea typeface="맑은 고딕"/>
                <a:cs typeface="Times New Roman"/>
              </a:rPr>
              <a:t>엠마누엘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 크리스천 칼리지의 학장이 되었고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현재는 남부 </a:t>
            </a:r>
            <a:r>
              <a:rPr lang="ko-KR" altLang="en-US" sz="1050" kern="100" dirty="0" err="1">
                <a:latin typeface="맑은 고딕"/>
                <a:ea typeface="맑은 고딕"/>
                <a:cs typeface="Times New Roman"/>
              </a:rPr>
              <a:t>골리에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 위치한 독립 기독교 대학의 이사로 재직하고 있습니다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</a:t>
            </a:r>
          </a:p>
          <a:p>
            <a:pPr marL="160016" indent="-160016" algn="just">
              <a:lnSpc>
                <a:spcPct val="107000"/>
              </a:lnSpc>
              <a:spcAft>
                <a:spcPts val="600"/>
              </a:spcAft>
            </a:pP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이사회 </a:t>
            </a:r>
            <a:r>
              <a:rPr lang="ko-KR" altLang="en-US" sz="1050" kern="100" dirty="0" err="1">
                <a:latin typeface="맑은 고딕"/>
                <a:ea typeface="맑은 고딕"/>
                <a:cs typeface="Times New Roman"/>
              </a:rPr>
              <a:t>멤버로서의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 역할 외에도 </a:t>
            </a:r>
            <a:r>
              <a:rPr lang="ko-KR" altLang="en-US" sz="1050" kern="100" dirty="0" err="1">
                <a:latin typeface="맑은 고딕"/>
                <a:ea typeface="맑은 고딕"/>
                <a:cs typeface="Times New Roman"/>
              </a:rPr>
              <a:t>프란시스는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 </a:t>
            </a:r>
            <a:r>
              <a:rPr lang="ko-KR" altLang="en-US" sz="1050" kern="100" dirty="0" err="1">
                <a:latin typeface="맑은 고딕"/>
                <a:ea typeface="맑은 고딕"/>
                <a:cs typeface="Times New Roman"/>
              </a:rPr>
              <a:t>어퍼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 나일 주 </a:t>
            </a:r>
            <a:r>
              <a:rPr lang="ko-KR" altLang="en-US" sz="1050" kern="100" dirty="0" err="1">
                <a:latin typeface="맑은 고딕"/>
                <a:ea typeface="맑은 고딕"/>
                <a:cs typeface="Times New Roman"/>
              </a:rPr>
              <a:t>멜루트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 카운티의 전 구청장을 역임했습니다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또한 남수단에서 석유 컨소시엄의 리더로도 활동했습니다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이러한 직책과 특히 </a:t>
            </a:r>
            <a:r>
              <a:rPr lang="ko-KR" altLang="en-US" sz="1050" kern="100" dirty="0" err="1">
                <a:latin typeface="맑은 고딕"/>
                <a:ea typeface="맑은 고딕"/>
                <a:cs typeface="Times New Roman"/>
              </a:rPr>
              <a:t>멜루트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 카운티의 부패에 반대하는 그의 발언은 상당한 위험을 불러왔습니다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kern="100" dirty="0" err="1">
                <a:latin typeface="맑은 고딕"/>
                <a:ea typeface="맑은 고딕"/>
                <a:cs typeface="Times New Roman"/>
              </a:rPr>
              <a:t>프란시스는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 지금까지 한 번의 암살과 납치 시도에서도 살아남았습니다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</a:t>
            </a:r>
          </a:p>
          <a:p>
            <a:pPr marL="160016" indent="-160016" algn="just">
              <a:lnSpc>
                <a:spcPct val="107000"/>
              </a:lnSpc>
              <a:spcAft>
                <a:spcPts val="600"/>
              </a:spcAft>
            </a:pP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2023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년 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12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월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군 정보 장교들은 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"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신변 보호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＂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라는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명목으로 </a:t>
            </a:r>
            <a:r>
              <a:rPr lang="ko-KR" altLang="en-US" sz="1050" kern="100" dirty="0" err="1">
                <a:latin typeface="맑은 고딕"/>
                <a:ea typeface="맑은 고딕"/>
                <a:cs typeface="Times New Roman"/>
              </a:rPr>
              <a:t>프란시스를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 체포했습니다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이후 그는 위험한 무기 소지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방조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살인 미수 혐의로 기소되었는데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그는 이 혐의를 부인하고 있으며 아직 법정에서 변호할 기회도 얻지 못하고 있습니다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체포된 이후 군 정보 책임자는 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1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월 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3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일 군 검찰총장의 </a:t>
            </a:r>
            <a:r>
              <a:rPr lang="ko-KR" altLang="en-US" sz="1050" kern="100" dirty="0" err="1">
                <a:latin typeface="맑은 고딕"/>
                <a:ea typeface="맑은 고딕"/>
                <a:cs typeface="Times New Roman"/>
              </a:rPr>
              <a:t>프란시스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 석방 명령을 무시했습니다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그는 또한 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1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월 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12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일 </a:t>
            </a:r>
            <a:r>
              <a:rPr lang="ko-KR" altLang="en-US" sz="1050" kern="100" dirty="0" err="1">
                <a:latin typeface="맑은 고딕"/>
                <a:ea typeface="맑은 고딕"/>
                <a:cs typeface="Times New Roman"/>
              </a:rPr>
              <a:t>프란시스를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 경찰 구치소로 이송하고 기소를 허용하라는 검찰 고위 검사의 지시를 무시했습니다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46148735-FE35-99A5-3B4C-EB9F7C438E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386422" y="1633803"/>
            <a:ext cx="3881984" cy="258798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AC805A-F13E-054C-972F-058F5D2F0332}"/>
              </a:ext>
            </a:extLst>
          </p:cNvPr>
          <p:cNvSpPr txBox="1"/>
          <p:nvPr/>
        </p:nvSpPr>
        <p:spPr>
          <a:xfrm>
            <a:off x="6021238" y="4246122"/>
            <a:ext cx="4247168" cy="228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000" kern="100" dirty="0">
                <a:solidFill>
                  <a:srgbClr val="C00000"/>
                </a:solidFill>
                <a:latin typeface="맑은 고딕"/>
                <a:ea typeface="맑은 고딕"/>
                <a:cs typeface="Times New Roman"/>
              </a:rPr>
              <a:t>기도해 주세요</a:t>
            </a:r>
            <a:r>
              <a:rPr lang="en-US" altLang="ko-KR" sz="1000" kern="100" dirty="0">
                <a:solidFill>
                  <a:srgbClr val="C00000"/>
                </a:solidFill>
                <a:latin typeface="맑은 고딕"/>
                <a:ea typeface="맑은 고딕"/>
                <a:cs typeface="Times New Roman"/>
              </a:rPr>
              <a:t>.</a:t>
            </a:r>
            <a:r>
              <a:rPr lang="ko-KR" altLang="en-US" sz="1000" kern="100" dirty="0">
                <a:solidFill>
                  <a:srgbClr val="C00000"/>
                </a:solidFill>
                <a:latin typeface="맑은 고딕"/>
                <a:ea typeface="맑은 고딕"/>
                <a:cs typeface="Times New Roman"/>
              </a:rPr>
              <a:t> </a:t>
            </a:r>
            <a:endParaRPr lang="en-US" altLang="ko-KR" sz="1000" kern="100" dirty="0">
              <a:solidFill>
                <a:srgbClr val="C00000"/>
              </a:solidFill>
              <a:latin typeface="맑은 고딕"/>
              <a:ea typeface="맑은 고딕"/>
              <a:cs typeface="Times New Roman"/>
            </a:endParaRPr>
          </a:p>
          <a:p>
            <a:pPr marL="171450" indent="-171450" algn="just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000" kern="100" dirty="0" err="1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프란시스에게</a:t>
            </a:r>
            <a:r>
              <a:rPr lang="ko-KR" altLang="en-US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 하나님의 지혜와 인도하심을 받도록 기도합니다</a:t>
            </a:r>
            <a:r>
              <a:rPr lang="en-US" altLang="ko-KR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남수단에 서 부정부패에 반대하는 목소리를 계속 내고 있는 </a:t>
            </a:r>
            <a:r>
              <a:rPr lang="ko-KR" altLang="en-US" sz="1000" kern="100" dirty="0" err="1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프란시스에게</a:t>
            </a:r>
            <a:r>
              <a:rPr lang="ko-KR" altLang="en-US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 용기를 주시고</a:t>
            </a:r>
            <a:r>
              <a:rPr lang="en-US" altLang="ko-KR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보호해 주시고</a:t>
            </a:r>
            <a:r>
              <a:rPr lang="en-US" altLang="ko-KR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하나님의 정의가 이루어 지도록 기도합니다</a:t>
            </a:r>
            <a:r>
              <a:rPr lang="en-US" altLang="ko-KR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.  </a:t>
            </a:r>
          </a:p>
          <a:p>
            <a:pPr marL="171450" indent="-171450" algn="just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ko-KR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2013</a:t>
            </a:r>
            <a:r>
              <a:rPr lang="ko-KR" altLang="en-US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년 </a:t>
            </a:r>
            <a:r>
              <a:rPr lang="en-US" altLang="ko-KR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12</a:t>
            </a:r>
            <a:r>
              <a:rPr lang="ko-KR" altLang="en-US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월 내전 발발 이후 여전히 평화가 취약한 남수단의 상황을 위해서 기도합니다</a:t>
            </a:r>
            <a:r>
              <a:rPr lang="en-US" altLang="ko-KR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과도기를 끝내기 위한 선거가 </a:t>
            </a:r>
            <a:r>
              <a:rPr lang="en-US" altLang="ko-KR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2024</a:t>
            </a:r>
            <a:r>
              <a:rPr lang="ko-KR" altLang="en-US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년 </a:t>
            </a:r>
            <a:r>
              <a:rPr lang="en-US" altLang="ko-KR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12</a:t>
            </a:r>
            <a:r>
              <a:rPr lang="ko-KR" altLang="en-US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월에 예정되어 있지만</a:t>
            </a:r>
            <a:r>
              <a:rPr lang="en-US" altLang="ko-KR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정부가 후보를 내고자 하는 정당에 미화 </a:t>
            </a:r>
            <a:r>
              <a:rPr lang="en-US" altLang="ko-KR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5</a:t>
            </a:r>
            <a:r>
              <a:rPr lang="ko-KR" altLang="en-US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만 달러</a:t>
            </a:r>
            <a:r>
              <a:rPr lang="en-US" altLang="ko-KR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(</a:t>
            </a:r>
            <a:r>
              <a:rPr lang="ko-KR" altLang="en-US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이전에는 </a:t>
            </a:r>
            <a:r>
              <a:rPr lang="en-US" altLang="ko-KR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150</a:t>
            </a:r>
            <a:r>
              <a:rPr lang="ko-KR" altLang="en-US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달러</a:t>
            </a:r>
            <a:r>
              <a:rPr lang="en-US" altLang="ko-KR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)</a:t>
            </a:r>
            <a:r>
              <a:rPr lang="ko-KR" altLang="en-US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의 등록비를 부과한 후 이 절차의 유효성에 대한 우려가 제기되고 있습니다</a:t>
            </a:r>
            <a:r>
              <a:rPr lang="en-US" altLang="ko-KR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남수단에 정직하고 하나님을 두려워하는 지도자들을 허락해 주시기를 기도합니다</a:t>
            </a:r>
            <a:r>
              <a:rPr lang="en-US" altLang="ko-KR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. </a:t>
            </a:r>
          </a:p>
          <a:p>
            <a:pPr marL="160016" indent="-160016" algn="just">
              <a:lnSpc>
                <a:spcPct val="107000"/>
              </a:lnSpc>
              <a:spcAft>
                <a:spcPts val="600"/>
              </a:spcAft>
            </a:pPr>
            <a:endParaRPr lang="en-US" altLang="ko-KR" sz="1000" kern="100" dirty="0">
              <a:solidFill>
                <a:srgbClr val="0070C0"/>
              </a:solidFill>
              <a:latin typeface="맑은 고딕"/>
              <a:ea typeface="맑은 고딕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95063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E9BDB3-0BD4-7948-3073-3CB27900F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base"/>
            <a:r>
              <a:rPr lang="en-US" altLang="ko-KR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#</a:t>
            </a:r>
            <a:r>
              <a:rPr lang="ko-KR" altLang="en-US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나이지리아</a:t>
            </a:r>
            <a:r>
              <a:rPr lang="en-US" altLang="ko-KR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:</a:t>
            </a:r>
            <a:r>
              <a:rPr lang="ko-KR" altLang="en-US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7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보코하람에</a:t>
            </a:r>
            <a:r>
              <a:rPr lang="ko-KR" altLang="en-US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납치된 여성</a:t>
            </a:r>
            <a:r>
              <a:rPr lang="en-US" altLang="ko-KR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어린이 </a:t>
            </a:r>
            <a:r>
              <a:rPr lang="en-US" altLang="ko-KR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200</a:t>
            </a:r>
            <a:r>
              <a:rPr lang="ko-KR" altLang="en-US" sz="27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여 명 </a:t>
            </a:r>
            <a:r>
              <a:rPr lang="ko-KR" altLang="en-US" sz="2700" dirty="0">
                <a:solidFill>
                  <a:srgbClr val="000000"/>
                </a:solidFill>
              </a:rPr>
              <a:t>즉각적 석방 요구 </a:t>
            </a:r>
            <a:br>
              <a:rPr lang="ko-KR" altLang="en-US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8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 </a:t>
            </a:r>
            <a:br>
              <a:rPr lang="ko-KR" altLang="en-US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br>
              <a:rPr lang="ko-KR" altLang="en-US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64A599C-2E47-7A05-DB97-08E38522AE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273095"/>
            <a:ext cx="5081954" cy="554038"/>
          </a:xfrm>
        </p:spPr>
        <p:txBody>
          <a:bodyPr>
            <a:normAutofit fontScale="62500" lnSpcReduction="20000"/>
          </a:bodyPr>
          <a:lstStyle/>
          <a:p>
            <a:r>
              <a:rPr lang="ko-KR" altLang="en-US" b="0" dirty="0">
                <a:solidFill>
                  <a:srgbClr val="0070C0"/>
                </a:solidFill>
              </a:rPr>
              <a:t>나이지리아 북동부의 난민 캠프에 거주하는 여성</a:t>
            </a:r>
            <a:r>
              <a:rPr lang="en-US" altLang="ko-KR" b="0" dirty="0">
                <a:solidFill>
                  <a:srgbClr val="0070C0"/>
                </a:solidFill>
              </a:rPr>
              <a:t>, </a:t>
            </a:r>
            <a:r>
              <a:rPr lang="ko-KR" altLang="en-US" b="0" dirty="0">
                <a:solidFill>
                  <a:srgbClr val="0070C0"/>
                </a:solidFill>
              </a:rPr>
              <a:t>소년</a:t>
            </a:r>
            <a:r>
              <a:rPr lang="en-US" altLang="ko-KR" b="0" dirty="0">
                <a:solidFill>
                  <a:srgbClr val="0070C0"/>
                </a:solidFill>
              </a:rPr>
              <a:t>, </a:t>
            </a:r>
            <a:r>
              <a:rPr lang="ko-KR" altLang="en-US" b="0" dirty="0">
                <a:solidFill>
                  <a:srgbClr val="0070C0"/>
                </a:solidFill>
              </a:rPr>
              <a:t>소녀 수십 명이 이슬람 테러 단체 </a:t>
            </a:r>
            <a:r>
              <a:rPr lang="ko-KR" altLang="en-US" b="0" dirty="0" err="1">
                <a:solidFill>
                  <a:srgbClr val="0070C0"/>
                </a:solidFill>
              </a:rPr>
              <a:t>보코하람에</a:t>
            </a:r>
            <a:r>
              <a:rPr lang="ko-KR" altLang="en-US" b="0" dirty="0">
                <a:solidFill>
                  <a:srgbClr val="0070C0"/>
                </a:solidFill>
              </a:rPr>
              <a:t> 의해 납치된 것으로 우려되고 있습니다</a:t>
            </a:r>
            <a:r>
              <a:rPr lang="en-US" altLang="ko-KR" b="0" dirty="0">
                <a:solidFill>
                  <a:srgbClr val="0070C0"/>
                </a:solidFill>
              </a:rPr>
              <a:t>.</a:t>
            </a:r>
            <a:r>
              <a:rPr lang="ko-KR" altLang="en-US" b="0" dirty="0">
                <a:solidFill>
                  <a:srgbClr val="0070C0"/>
                </a:solidFill>
              </a:rPr>
              <a:t> </a:t>
            </a:r>
            <a:endParaRPr lang="ko-KR" altLang="en-US" dirty="0">
              <a:solidFill>
                <a:srgbClr val="0070C0"/>
              </a:solidFill>
            </a:endParaRPr>
          </a:p>
          <a:p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B74C153-27CA-A6C7-B337-F851678A36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2026267"/>
            <a:ext cx="5081588" cy="4374533"/>
          </a:xfrm>
        </p:spPr>
        <p:txBody>
          <a:bodyPr>
            <a:normAutofit fontScale="32500" lnSpcReduction="20000"/>
          </a:bodyPr>
          <a:lstStyle/>
          <a:p>
            <a:pPr marL="0" indent="0" algn="just" rtl="0" fontAlgn="base">
              <a:lnSpc>
                <a:spcPct val="120000"/>
              </a:lnSpc>
              <a:buNone/>
            </a:pP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보도에 따르면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보르노주의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시장인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감보루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응갈라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en-US" altLang="ko-KR" sz="3200" b="0" i="0" dirty="0" err="1">
                <a:solidFill>
                  <a:srgbClr val="000000"/>
                </a:solidFill>
                <a:effectLst/>
                <a:latin typeface="Malgun Gothic" panose="020B0503020000020004" pitchFamily="50" charset="-127"/>
                <a:ea typeface="맑은 고딕" panose="020B0503020000020004" pitchFamily="50" charset="-127"/>
              </a:rPr>
              <a:t>Gamboru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Malgun Gothic" panose="020B0503020000020004" pitchFamily="50" charset="-127"/>
                <a:ea typeface="맑은 고딕" panose="020B0503020000020004" pitchFamily="50" charset="-127"/>
              </a:rPr>
              <a:t>Ngala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에서 장작을 구하러 가던 중 반군에 의해 최대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200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명이 납치되었을 수 있다고 합니다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</a:t>
            </a:r>
          </a:p>
          <a:p>
            <a:pPr marL="0" indent="0" algn="just" rtl="0" fontAlgn="base">
              <a:lnSpc>
                <a:spcPct val="120000"/>
              </a:lnSpc>
              <a:buNone/>
            </a:pP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오픈 도어는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"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우리는 최근 나이지리아에서 발생한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보코하람의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여성과 어린이 대량 납치 사건에 경악을 금치 못하며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이들의 즉각적인 석방을 촉구합니다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많은 사람들에게 이번 사건은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2014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보르노주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출신인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치복의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중학교에서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16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세에서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18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세의 대부분 기독교인 여학생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276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명이 이슬람 테러 단체에 납치된 사건을 떠올리게 할 것입니다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하지만 이는 어쩌다 발생한 납치 사건이 아닙니다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나이지리아 북부에서 발생한 공격과 납치는 지난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년 동안 심각하게 악화되었습니다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기독교인들은 특히 표적이 되는 사람들 중 하나입니다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나이지리아 정부는 폭력과 공격으로부터 자국민을 보호해야 할 의무를 다하지 못하고 있습니다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무기 확산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정부의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무처벌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무대책으로 인해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보코하람의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세력이 확장되고 나이지리아 북부에서 마을과 학교에 대한 무장 강도의 공격이 만연해지면서 폭력이 증가하고 있습니다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."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</a:t>
            </a:r>
          </a:p>
          <a:p>
            <a:pPr marL="0" indent="0" algn="just" rtl="0" fontAlgn="base">
              <a:lnSpc>
                <a:spcPct val="120000"/>
              </a:lnSpc>
              <a:buNone/>
            </a:pP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오픈도어 조사에 따르면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2011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보코하람의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반란이 시작된 이래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37,500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명 이상이 사망한 것으로 추정됩니다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나이지리아는 오픈 도어가 선정한 기독교인의 삶이 가장 위험한 세계 감시 국가 목록에서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위에 올랐습니다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</a:t>
            </a:r>
          </a:p>
          <a:p>
            <a:pPr marL="0" indent="0" algn="just" rtl="0" fontAlgn="base">
              <a:lnSpc>
                <a:spcPct val="120000"/>
              </a:lnSpc>
              <a:buNone/>
            </a:pP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"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우리는 나이지리아 대통령에게 이미 불안으로 인해 트라우마와 난민이 된 사람들을 대상으로 한 이 끔찍한 공격에서 납치된 사람들을 해방시켜 줄 것을 긴급히 촉구합니다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보코하람은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기독교인을 표적으로 삼아 남성을 납치해 살해하고 여성과 소녀를 납치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강간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강제 결혼하는 것으로 악명이 높습니다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우리는 또한 나이지리아 정부가 레아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샤리부와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같은 어린 기독교 소녀들과 여전히 포로로 잡혀 있는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치복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소녀들을 포함하여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보코하람이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이미 붙잡고 있는 인질들을 해방시키기 위해 노력할 것을 촉구합니다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."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</a:t>
            </a:r>
          </a:p>
          <a:p>
            <a:pPr marL="0" indent="0" algn="just" rtl="0" fontAlgn="base">
              <a:lnSpc>
                <a:spcPct val="120000"/>
              </a:lnSpc>
              <a:buNone/>
            </a:pP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현재 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100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명 이상의 </a:t>
            </a:r>
            <a:r>
              <a:rPr lang="ko-KR" altLang="en-US" sz="3200" b="0" i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치복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소녀들이 여전히 포로로 잡혀 있습니다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인질들의 가족들은 인질 석방을 위한 정부의 노력에 대한 소식을 거의 접하지 못하고 있습니다</a:t>
            </a:r>
            <a:r>
              <a:rPr lang="en-US" altLang="ko-KR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3200" b="0" i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</a:t>
            </a:r>
          </a:p>
          <a:p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3C8D5CD-917A-908B-3101-FA3099F72F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65985" y="1273096"/>
            <a:ext cx="4307865" cy="1684566"/>
          </a:xfrm>
        </p:spPr>
        <p:txBody>
          <a:bodyPr>
            <a:normAutofit fontScale="62500" lnSpcReduction="20000"/>
          </a:bodyPr>
          <a:lstStyle/>
          <a:p>
            <a:r>
              <a:rPr lang="ko-KR" altLang="en-US" dirty="0"/>
              <a:t>기도해주세요</a:t>
            </a:r>
            <a:endParaRPr lang="en-US" altLang="ko-KR" dirty="0"/>
          </a:p>
          <a:p>
            <a:pPr algn="just" rtl="0" fontAlgn="base"/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1. 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아이들을 위해 기도합니다</a:t>
            </a:r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이들이 어디에 있든지 하나님의 임재와 평화를 깨닫게 해주시길 소망합니다</a:t>
            </a:r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 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 </a:t>
            </a:r>
            <a:endParaRPr lang="ko-KR" altLang="en-US" sz="1800" b="0" i="0" dirty="0">
              <a:solidFill>
                <a:srgbClr val="000000"/>
              </a:solidFill>
              <a:effectLst/>
              <a:latin typeface="Malgun Gothic" panose="020B0503020000020004" pitchFamily="50" charset="-127"/>
              <a:ea typeface="Malgun Gothic" panose="020B0503020000020004" pitchFamily="50" charset="-127"/>
            </a:endParaRPr>
          </a:p>
          <a:p>
            <a:pPr algn="just" rtl="0" fontAlgn="base"/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2. 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아이들의 부모와 보호자들을 위해 기도합니다</a:t>
            </a:r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 교회가 이번 공격으로 상처받은 모든 이들에게 위로와 힘이 되는 평화의 장소가 될 수 있도록 기도합니다</a:t>
            </a:r>
            <a:r>
              <a:rPr lang="en-US" altLang="ko-KR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r>
              <a:rPr lang="ko-KR" altLang="en-US" sz="18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 </a:t>
            </a:r>
            <a:endParaRPr lang="ko-KR" altLang="en-US" sz="1800" b="0" i="0" dirty="0">
              <a:solidFill>
                <a:srgbClr val="000000"/>
              </a:solidFill>
              <a:effectLst/>
              <a:latin typeface="Malgun Gothic" panose="020B0503020000020004" pitchFamily="50" charset="-127"/>
              <a:ea typeface="Malgun Gothic" panose="020B0503020000020004" pitchFamily="50" charset="-127"/>
            </a:endParaRPr>
          </a:p>
          <a:p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83E2F276-8DC4-CD12-8A4E-0B861E3E75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66839" y="3571336"/>
            <a:ext cx="4306888" cy="2290328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669C2ED-2ACF-A676-D4AB-571701DCB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defRPr/>
            </a:pPr>
            <a:fld id="{595302B6-EE02-409E-B19E-633D299CF275}" type="datetime1">
              <a:rPr lang="en-US" altLang="ko-KR" smtClean="0"/>
              <a:pPr rtl="0">
                <a:defRPr/>
              </a:pPr>
              <a:t>4/2/2024</a:t>
            </a:fld>
            <a:endParaRPr lang="ko-KR" altLang="en-US" noProof="0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E1E7388-6E80-8D75-BBA2-BFB444E2A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54CB8BC-0401-6657-43C6-5D6D64A2B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13</a:t>
            </a:fld>
            <a:endParaRPr lang="ko-KR" altLang="en-US" noProof="0"/>
          </a:p>
        </p:txBody>
      </p:sp>
      <p:pic>
        <p:nvPicPr>
          <p:cNvPr id="11" name="그림 10" descr="인간의 얼굴, 의류, 사람, 예술이(가) 표시된 사진&#10;&#10;자동 생성된 설명">
            <a:extLst>
              <a:ext uri="{FF2B5EF4-FFF2-40B4-BE49-F238E27FC236}">
                <a16:creationId xmlns:a16="http://schemas.microsoft.com/office/drawing/2014/main" id="{6D0025EA-3FEA-E5F7-6252-5FB3C4543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2214" y="2713544"/>
            <a:ext cx="4306888" cy="3230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78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야외, 하늘, 경치이(가) 표시된 사진&#10;&#10;자동 생성된 설명">
            <a:extLst>
              <a:ext uri="{FF2B5EF4-FFF2-40B4-BE49-F238E27FC236}">
                <a16:creationId xmlns:a16="http://schemas.microsoft.com/office/drawing/2014/main" id="{F0D2E53F-4BEC-C867-6438-C2E18733C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143930"/>
            <a:ext cx="9144000" cy="185682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5989401-1DF5-263D-C854-AACFD3975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495" y="1360322"/>
            <a:ext cx="2388742" cy="1632789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/>
              <a:t>Day 1. </a:t>
            </a:r>
            <a:r>
              <a:rPr lang="ko-KR" altLang="en-US" sz="2025" b="1" dirty="0"/>
              <a:t>사하라 이남 아프리카의 교회를 위해 기도합니다</a:t>
            </a:r>
            <a:r>
              <a:rPr lang="en-US" altLang="ko-KR" sz="2025" b="1" dirty="0"/>
              <a:t>.</a:t>
            </a:r>
            <a:r>
              <a:rPr lang="en-US" altLang="ko-KR" sz="2025" b="1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1500" b="1" dirty="0">
                <a:solidFill>
                  <a:schemeClr val="tx1">
                    <a:lumMod val="8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the Church in Sub-Saharan Africa. 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A5DBC8-21D6-AFA1-7F2B-88CB50C9C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6426" y="1360322"/>
            <a:ext cx="5486400" cy="267744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 교회의 생존을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기독교인들이 예수님을 굳게 붙들 수 있도록 도와주세요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 err="1"/>
              <a:t>사헬</a:t>
            </a:r>
            <a:r>
              <a:rPr lang="ko-KR" altLang="en-US" sz="1050" dirty="0"/>
              <a:t> 지역 성도들을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폭력과 살인으로 인해 생긴 트라우마를 치료해 주시고</a:t>
            </a:r>
            <a:r>
              <a:rPr lang="en-US" altLang="ko-KR" sz="1050" dirty="0"/>
              <a:t>, </a:t>
            </a:r>
            <a:r>
              <a:rPr lang="ko-KR" altLang="en-US" sz="1050" dirty="0"/>
              <a:t>이들의 마음을 위로하여 </a:t>
            </a:r>
            <a:r>
              <a:rPr lang="ko-KR" altLang="en-US" sz="1050" dirty="0" err="1"/>
              <a:t>주옵소서</a:t>
            </a:r>
            <a:r>
              <a:rPr lang="en-US" altLang="ko-KR" sz="1050" dirty="0"/>
              <a:t>.  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박해가 심해지는 가운데에서도 그리스도인들이 하나님의 영광을 구할 때에 지혜와 믿음과 피할 길을 주시기를 간절히 기도합니다</a:t>
            </a:r>
            <a:r>
              <a:rPr lang="en-US" altLang="ko-KR" sz="1050" dirty="0"/>
              <a:t>. 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2D7FD2-403B-123D-D738-164A6FE9D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67120" y="3112943"/>
            <a:ext cx="2315492" cy="1632789"/>
          </a:xfrm>
        </p:spPr>
        <p:txBody>
          <a:bodyPr>
            <a:normAutofit/>
          </a:bodyPr>
          <a:lstStyle/>
          <a:p>
            <a:r>
              <a:rPr lang="ko-KR" altLang="en-US" sz="1000" dirty="0"/>
              <a:t>우리가 사방으로 욱여쌈을 당하여도 싸이지 아니하며 답답한 일을 당하여도 낙심하지 아니하며 박해를 받아도 버린 바 되지 아니하며 거꾸러뜨림을 당하여도 망하지 아니하고 </a:t>
            </a:r>
            <a:r>
              <a:rPr lang="en-US" altLang="ko-KR" sz="1000" dirty="0"/>
              <a:t>(</a:t>
            </a:r>
            <a:r>
              <a:rPr lang="ko-KR" altLang="en-US" sz="1000" dirty="0"/>
              <a:t>고후 </a:t>
            </a:r>
            <a:r>
              <a:rPr lang="en-US" altLang="ko-KR" sz="1000" dirty="0"/>
              <a:t>4:8-9)</a:t>
            </a:r>
            <a:endParaRPr lang="ko-KR" altLang="en-US" sz="1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E9C81E-134A-B54D-C6AC-E4E9D2FA4FB6}"/>
              </a:ext>
            </a:extLst>
          </p:cNvPr>
          <p:cNvSpPr txBox="1"/>
          <p:nvPr/>
        </p:nvSpPr>
        <p:spPr>
          <a:xfrm>
            <a:off x="221411" y="6349042"/>
            <a:ext cx="13025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95302B6-EE02-409E-B19E-633D299CF275}" type="datetime1">
              <a:rPr lang="en-US" altLang="ko-KR" sz="900" smtClean="0"/>
              <a:pPr/>
              <a:t>4/2/2024</a:t>
            </a:fld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10244257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F998F914-ED93-8B19-2C5C-D47D0474E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8138" y="4919536"/>
            <a:ext cx="6699302" cy="1025345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EC57F65-F75B-24EF-D3A6-FA0B2BC4A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930" y="1714499"/>
            <a:ext cx="1919074" cy="1931240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Day 2. </a:t>
            </a:r>
            <a:r>
              <a:rPr lang="ko-KR" altLang="en-US" sz="2025" b="1" dirty="0">
                <a:solidFill>
                  <a:schemeClr val="tx1">
                    <a:alpha val="75000"/>
                  </a:schemeClr>
                </a:solidFill>
              </a:rPr>
              <a:t>사하라 이남 아프리카의 지도자를 위해 기도합니다</a:t>
            </a:r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.</a:t>
            </a:r>
            <a:br>
              <a:rPr lang="en-US" altLang="ko-KR" sz="2025" dirty="0">
                <a:solidFill>
                  <a:schemeClr val="tx1">
                    <a:alpha val="75000"/>
                  </a:schemeClr>
                </a:solidFill>
              </a:rPr>
            </a:br>
            <a:br>
              <a:rPr lang="en-US" altLang="ko-KR" sz="1800" dirty="0"/>
            </a:br>
            <a:r>
              <a:rPr lang="en-US" altLang="ko-KR" sz="1800" dirty="0"/>
              <a:t>Pray for the leaders of sub-Saharan Africa.</a:t>
            </a:r>
            <a:endParaRPr lang="ko-KR" altLang="en-US" sz="18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C77D8C-4643-706F-6B12-F754C6043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934" y="1714499"/>
            <a:ext cx="5486400" cy="26623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아프리카의 혼란 속에서 안정을 찾을 수 있도록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특별히 정치 지도자들이 부족</a:t>
            </a:r>
            <a:r>
              <a:rPr lang="en-US" altLang="ko-KR" sz="1050" dirty="0"/>
              <a:t>, </a:t>
            </a:r>
            <a:r>
              <a:rPr lang="ko-KR" altLang="en-US" sz="1050" dirty="0"/>
              <a:t>종교</a:t>
            </a:r>
            <a:r>
              <a:rPr lang="en-US" altLang="ko-KR" sz="1050" dirty="0"/>
              <a:t>, </a:t>
            </a:r>
            <a:r>
              <a:rPr lang="ko-KR" altLang="en-US" sz="1050" dirty="0"/>
              <a:t>성별에 관계없이 모든 사람들이 평화롭게 살 수 있는 안전한 국가를 만들 수 있도록 도와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현명한 지도자들이 경제 위기 가운데서도 국가를 안정적으로 이끌 수 있도록 인도해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박해를 받은 교회 지도자들을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새 힘을 더하시고</a:t>
            </a:r>
            <a:r>
              <a:rPr lang="en-US" altLang="ko-KR" sz="1050" dirty="0"/>
              <a:t>, </a:t>
            </a:r>
            <a:r>
              <a:rPr lang="ko-KR" altLang="en-US" sz="1050" dirty="0"/>
              <a:t>회복시켜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다시 교회를 인도할 수 있도록 영적으로 잘 준비시켜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F11626-E03A-5C8C-9110-29806C244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22930" y="3788075"/>
            <a:ext cx="1919075" cy="14313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/>
              <a:t>임금들과 높은 지위에 있는 모든 사람들을 위하여 하라 이는 우리가 모든 경건과 단정함으로 고요하고 평안한 생활을 하려 함이라</a:t>
            </a:r>
            <a:endParaRPr lang="en-US" altLang="ko-KR" sz="1000" dirty="0"/>
          </a:p>
          <a:p>
            <a:pPr>
              <a:lnSpc>
                <a:spcPct val="120000"/>
              </a:lnSpc>
            </a:pPr>
            <a:r>
              <a:rPr lang="en-US" altLang="ko-KR" sz="1000" dirty="0"/>
              <a:t>(</a:t>
            </a:r>
            <a:r>
              <a:rPr lang="ko-KR" altLang="en-US" sz="1000" dirty="0" err="1"/>
              <a:t>딤전</a:t>
            </a:r>
            <a:r>
              <a:rPr lang="en-US" altLang="ko-KR" sz="1000" dirty="0"/>
              <a:t>2:2)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AC4BEC-D34B-14B7-5E0A-A00C4BF9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3655" y="6223011"/>
            <a:ext cx="213442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595302B6-EE02-409E-B19E-633D299CF275}" type="datetime1">
              <a:rPr lang="en-US" altLang="ko-KR" smtClean="0"/>
              <a:pPr rtl="0"/>
              <a:t>4/2/2024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A12EAC-76FC-53BB-2069-F64F985AB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207847" y="2427149"/>
            <a:ext cx="3118104" cy="312062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ko-KR" altLang="en-US" noProof="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59582B-D30F-44D4-42B9-A179567CA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7440" y="5644134"/>
            <a:ext cx="37574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r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FAB73BC-B049-4115-A692-8D63A059BFB8}" type="slidenum">
              <a:rPr lang="en-US" altLang="ko-KR" smtClean="0"/>
              <a:pPr rtl="0"/>
              <a:t>15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040484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980D7E-B32C-40EC-DF1D-628076AB5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615" y="1211710"/>
            <a:ext cx="2204357" cy="1613443"/>
          </a:xfrm>
        </p:spPr>
        <p:txBody>
          <a:bodyPr>
            <a:noAutofit/>
          </a:bodyPr>
          <a:lstStyle/>
          <a:p>
            <a:r>
              <a:rPr lang="en-US" altLang="ko-KR" sz="1800" b="1" dirty="0"/>
              <a:t>Day 3. </a:t>
            </a:r>
            <a:r>
              <a:rPr lang="ko-KR" altLang="en-US" sz="1800" b="1" dirty="0"/>
              <a:t>사하라 사막 이남 지역의 젊은이들을 위해 기도해 주세요</a:t>
            </a:r>
            <a:r>
              <a:rPr lang="en-US" altLang="ko-KR" sz="1800" b="1" dirty="0"/>
              <a:t>.</a:t>
            </a:r>
            <a:endParaRPr lang="ko-KR" altLang="en-US" sz="1800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E5C482C-9F6C-E61E-AE6B-F10698187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935" y="940022"/>
            <a:ext cx="5474139" cy="192024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아프리카 인구의 </a:t>
            </a:r>
            <a:r>
              <a:rPr lang="en-US" altLang="ko-KR" sz="1050" dirty="0"/>
              <a:t>60% </a:t>
            </a:r>
            <a:r>
              <a:rPr lang="ko-KR" altLang="en-US" sz="1050" dirty="0"/>
              <a:t>이상이 </a:t>
            </a:r>
            <a:r>
              <a:rPr lang="en-US" altLang="ko-KR" sz="1050" dirty="0"/>
              <a:t>25</a:t>
            </a:r>
            <a:r>
              <a:rPr lang="ko-KR" altLang="en-US" sz="1050" dirty="0"/>
              <a:t>세 미만입니다</a:t>
            </a:r>
            <a:r>
              <a:rPr lang="en-US" altLang="ko-KR" sz="1050" dirty="0"/>
              <a:t>. </a:t>
            </a:r>
            <a:r>
              <a:rPr lang="ko-KR" altLang="en-US" sz="1050" dirty="0"/>
              <a:t>교회는 젊고 역동적이며 성장하고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그러나 사하라 이남 아프리카에서는 폭력적인 박해로 젊은이들의 삶이 황폐화되고 있습니다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아버지</a:t>
            </a:r>
            <a:r>
              <a:rPr lang="en-US" altLang="ko-KR" sz="1050" dirty="0"/>
              <a:t>!</a:t>
            </a:r>
            <a:r>
              <a:rPr lang="ko-KR" altLang="en-US" sz="1050" dirty="0"/>
              <a:t> 사하라 사막 이남 아프리카의 젊은 그리스도인들을 보호하여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예수님</a:t>
            </a:r>
            <a:r>
              <a:rPr lang="en-US" altLang="ko-KR" sz="1050" dirty="0"/>
              <a:t>!</a:t>
            </a:r>
            <a:r>
              <a:rPr lang="ko-KR" altLang="en-US" sz="1050" dirty="0"/>
              <a:t> 청소년들에게 힘과 은혜를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극심한 핍박에도 불구하고 예수님을 계속 따르게 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트라우마 치료</a:t>
            </a:r>
            <a:r>
              <a:rPr lang="en-US" altLang="ko-KR" sz="1050" dirty="0"/>
              <a:t>, </a:t>
            </a:r>
            <a:r>
              <a:rPr lang="ko-KR" altLang="en-US" sz="1050" dirty="0"/>
              <a:t>영적 도움</a:t>
            </a:r>
            <a:r>
              <a:rPr lang="en-US" altLang="ko-KR" sz="1050" dirty="0"/>
              <a:t>, </a:t>
            </a:r>
            <a:r>
              <a:rPr lang="ko-KR" altLang="en-US" sz="1050" dirty="0"/>
              <a:t>기술 및 고용 훈련을 통해 올해 나이지리아에서 </a:t>
            </a:r>
            <a:r>
              <a:rPr lang="en-US" altLang="ko-KR" sz="1050" dirty="0"/>
              <a:t>42,000</a:t>
            </a:r>
            <a:r>
              <a:rPr lang="ko-KR" altLang="en-US" sz="1050" dirty="0"/>
              <a:t>명의 젊은 기독교인을 지원하고자 하는 </a:t>
            </a:r>
            <a:r>
              <a:rPr lang="en-US" altLang="ko-KR" sz="1050" dirty="0"/>
              <a:t>Open Doors</a:t>
            </a:r>
            <a:r>
              <a:rPr lang="ko-KR" altLang="en-US" sz="1050" dirty="0"/>
              <a:t>의 사역을 사용하여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4299EF8-DD47-53CD-32BE-8A5FFA1F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85615" y="3333809"/>
            <a:ext cx="2127301" cy="161344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/>
              <a:t>대대로 주께서 행하시는 일을 크게 찬양하며 주의 능한 일을 </a:t>
            </a:r>
            <a:r>
              <a:rPr lang="ko-KR" altLang="en-US" sz="1000" dirty="0" err="1"/>
              <a:t>선포하리로다</a:t>
            </a:r>
            <a:r>
              <a:rPr lang="en-US" altLang="ko-KR" sz="1000" dirty="0"/>
              <a:t>. (</a:t>
            </a:r>
            <a:r>
              <a:rPr lang="ko-KR" altLang="en-US" sz="1000" dirty="0"/>
              <a:t>시</a:t>
            </a:r>
            <a:r>
              <a:rPr lang="en-US" altLang="ko-KR" sz="1000" dirty="0"/>
              <a:t>145:4)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BE6126-6280-1648-EF06-9C77AC882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4/2/2024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35076AE-0EEA-1370-6386-A32FE6AC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1913BA7-F4B5-4FDD-B9DE-8BEB0C67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ko-KR" noProof="0" smtClean="0"/>
              <a:pPr rtl="0"/>
              <a:t>16</a:t>
            </a:fld>
            <a:endParaRPr lang="ko-KR" altLang="en-US" noProof="0" dirty="0"/>
          </a:p>
        </p:txBody>
      </p:sp>
      <p:pic>
        <p:nvPicPr>
          <p:cNvPr id="9" name="그림 8" descr="텍스트, 사람, 의류, 야외이(가) 표시된 사진&#10;&#10;자동 생성된 설명">
            <a:extLst>
              <a:ext uri="{FF2B5EF4-FFF2-40B4-BE49-F238E27FC236}">
                <a16:creationId xmlns:a16="http://schemas.microsoft.com/office/drawing/2014/main" id="{4347CDD8-13E6-FF83-DB1A-958FDAA9A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4935" y="3412272"/>
            <a:ext cx="5474139" cy="250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385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EB3B46-20C6-4A0F-FA47-7019A7CF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936" y="1234441"/>
            <a:ext cx="7427214" cy="994172"/>
          </a:xfrm>
        </p:spPr>
        <p:txBody>
          <a:bodyPr anchor="ctr">
            <a:normAutofit/>
          </a:bodyPr>
          <a:lstStyle/>
          <a:p>
            <a:r>
              <a:rPr lang="en-US" altLang="ko-KR" sz="1800" b="1"/>
              <a:t>Day 4. </a:t>
            </a:r>
            <a:r>
              <a:rPr lang="ko-KR" altLang="en-US" sz="1800" b="1"/>
              <a:t>사하라 사막 이남 지역의 슬픔에 잠긴 사람들을 위해 기도해 주세요</a:t>
            </a:r>
            <a:r>
              <a:rPr lang="en-US" altLang="ko-KR" sz="1800" b="1"/>
              <a:t>.</a:t>
            </a:r>
            <a:endParaRPr lang="ko-KR" altLang="en-US" sz="1800" b="1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1A8E64B4-2BC0-1994-9C3C-48A0E2D0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207847" y="2427149"/>
            <a:ext cx="3118104" cy="312062"/>
          </a:xfrm>
        </p:spPr>
        <p:txBody>
          <a:bodyPr/>
          <a:lstStyle/>
          <a:p>
            <a:pPr>
              <a:spcAft>
                <a:spcPts val="450"/>
              </a:spcAft>
            </a:pPr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A33DB96-9F0A-E795-38E8-9537E6EBF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3" y="2118123"/>
            <a:ext cx="7224509" cy="369521"/>
          </a:xfrm>
        </p:spPr>
        <p:txBody>
          <a:bodyPr anchor="b">
            <a:normAutofit/>
          </a:bodyPr>
          <a:lstStyle/>
          <a:p>
            <a:pPr>
              <a:lnSpc>
                <a:spcPct val="140000"/>
              </a:lnSpc>
            </a:pPr>
            <a:r>
              <a:rPr lang="ko-KR" altLang="en-US" sz="1000">
                <a:latin typeface="+mj-ea"/>
                <a:ea typeface="+mj-ea"/>
              </a:rPr>
              <a:t>“여호와는 마음이 상한 자를 가까이 하시고 충심으로 통회하는 자를 구원하시는도다</a:t>
            </a:r>
            <a:r>
              <a:rPr lang="en-US" altLang="ko-KR" sz="1000">
                <a:latin typeface="+mj-ea"/>
                <a:ea typeface="+mj-ea"/>
              </a:rPr>
              <a:t>.” - </a:t>
            </a:r>
            <a:r>
              <a:rPr lang="ko-KR" altLang="en-US" sz="1000">
                <a:latin typeface="+mj-ea"/>
                <a:ea typeface="+mj-ea"/>
              </a:rPr>
              <a:t>시편 </a:t>
            </a:r>
            <a:r>
              <a:rPr lang="en-US" altLang="ko-KR" sz="1000">
                <a:latin typeface="+mj-ea"/>
                <a:ea typeface="+mj-ea"/>
              </a:rPr>
              <a:t>34:18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6B3273-C47A-0904-9437-0F0DDA56D4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41358" y="2933295"/>
            <a:ext cx="3654101" cy="269026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슬픔과 상실감에 사로잡혀 절망속에 있는 가족들을 위해 기도해 주세요</a:t>
            </a:r>
            <a:r>
              <a:rPr lang="en-US" altLang="ko-KR" sz="1050" dirty="0"/>
              <a:t>.</a:t>
            </a:r>
            <a:r>
              <a:rPr lang="ko-KR" altLang="en-US" sz="1050" dirty="0"/>
              <a:t>  </a:t>
            </a:r>
            <a:endParaRPr lang="en-US" altLang="ko-KR" sz="1050" dirty="0"/>
          </a:p>
          <a:p>
            <a:pPr>
              <a:lnSpc>
                <a:spcPct val="150000"/>
              </a:lnSpc>
            </a:pPr>
            <a:r>
              <a:rPr lang="ko-KR" altLang="en-US" sz="1050" dirty="0"/>
              <a:t>주님께서 개입하여 치명적인 공격을 중단시키고 반군들의 마음이 증오에서 사랑으로 바뀌도록 기도해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긴급한 도움이 필요한 유가족들에게 오픈도어의 실질적인 지원과 돌봄의 손길이 이어지도록 기도해 주세요</a:t>
            </a:r>
            <a:r>
              <a:rPr lang="en-US" altLang="ko-KR" sz="1050" dirty="0"/>
              <a:t>. </a:t>
            </a:r>
          </a:p>
          <a:p>
            <a:endParaRPr lang="en-US" alt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2F9BD0-32B5-4296-CB2F-6EFA1D768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3655" y="6328244"/>
            <a:ext cx="2134426" cy="273844"/>
          </a:xfrm>
        </p:spPr>
        <p:txBody>
          <a:bodyPr anchor="ctr">
            <a:normAutofit/>
          </a:bodyPr>
          <a:lstStyle/>
          <a:p>
            <a:pPr rtl="0"/>
            <a:fld id="{595302B6-EE02-409E-B19E-633D299CF275}" type="datetime1">
              <a:rPr lang="en-US" altLang="ko-KR" smtClean="0"/>
              <a:pPr rtl="0"/>
              <a:t>4/2/2024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877473-3624-7E49-7882-E9A6A736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7440" y="5644134"/>
            <a:ext cx="375748" cy="27384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4FAB73BC-B049-4115-A692-8D63A059BFB8}" type="slidenum">
              <a:rPr lang="en-US" altLang="ko-KR" noProof="0" smtClean="0"/>
              <a:pPr>
                <a:spcAft>
                  <a:spcPts val="450"/>
                </a:spcAft>
              </a:pPr>
              <a:t>17</a:t>
            </a:fld>
            <a:endParaRPr lang="ko-KR" altLang="en-US" noProof="0"/>
          </a:p>
        </p:txBody>
      </p:sp>
      <p:pic>
        <p:nvPicPr>
          <p:cNvPr id="11" name="그림 10" descr="사람, 인간의 얼굴, 의류, 포유류이(가) 표시된 사진&#10;&#10;자동 생성된 설명">
            <a:extLst>
              <a:ext uri="{FF2B5EF4-FFF2-40B4-BE49-F238E27FC236}">
                <a16:creationId xmlns:a16="http://schemas.microsoft.com/office/drawing/2014/main" id="{3C0671F7-A2C3-C0A9-3784-1C2954071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3842" y="2933296"/>
            <a:ext cx="3587020" cy="269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983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52A906-48D9-C940-DB95-468B888FC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Day 5. </a:t>
            </a:r>
            <a:r>
              <a:rPr lang="ko-KR" altLang="en-US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강제로 피신한 사람들을 위해 기도해 주세요</a:t>
            </a:r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5419190-F38D-271B-FBD9-45AD7CC72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6ED1FB0-902C-AEDB-FBE0-74F37D665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39006" y="2369861"/>
            <a:ext cx="7456242" cy="48597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아프리카 전역에서 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1,200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만 명이 넘는 사람들이 집을 잃었고 어떤 지역에서는 교회의 존재 자체가 위협 받고 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많은 사람들이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보코하람과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이슬람 국가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(IS)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와 같은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지하디스트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무장단체를 피해 탈출했습니다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</a:t>
            </a:r>
            <a:endParaRPr lang="ko-KR" altLang="en-US" sz="1000" dirty="0">
              <a:solidFill>
                <a:srgbClr val="0070C0"/>
              </a:solidFill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9CEE2BD4-EC1A-6B6D-EB4C-6A62AB247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3841" y="3018167"/>
            <a:ext cx="3654100" cy="24854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강제로 도망쳐야 하는 그리스도인 가족들이 인내할 수 있는 용기와 힘을 주시도록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점점 더 위험해 지는 곳에서 교회를 인도하는 목회자들에게 지혜를 주세요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그리스도인들이 피신하는 동안에도 교회가 강하고 영향력 있고 담대하게 회복되도록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</p:txBody>
      </p:sp>
      <p:pic>
        <p:nvPicPr>
          <p:cNvPr id="11" name="내용 개체 틀 10" descr="하늘, 야외, 의류, 지상이(가) 표시된 사진&#10;&#10;자동 생성된 설명">
            <a:extLst>
              <a:ext uri="{FF2B5EF4-FFF2-40B4-BE49-F238E27FC236}">
                <a16:creationId xmlns:a16="http://schemas.microsoft.com/office/drawing/2014/main" id="{7839DA3C-FB51-377B-122D-79823CBCD7A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41220" y="3090082"/>
            <a:ext cx="3654029" cy="2055391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D6E72E4-2060-2C0B-B5B5-20C7D7E06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4/2/2024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A67F492-B72F-ED93-8647-68912F5FC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18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5974104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149F2A-F616-233C-64A5-0096EFBD4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Day 6. </a:t>
            </a:r>
            <a:r>
              <a:rPr lang="ko-KR" altLang="en-US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학대 받는 여성들을 위해 기도해 주세요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F193C15-41D1-2355-F417-289A8F1C7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A29DAB4-3948-24EF-9318-67A77BBEC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2" y="2060849"/>
            <a:ext cx="7693225" cy="433477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사하라 사막 이남 아프리카 전역에서 우리는 마을에서 납치되어 혹독하고 잔인한 학대를 당하는 소녀와 여성에 대한 소식을 종종 듣습니다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강간과 성폭력은 잔인한 박해 전술입니다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22708CD1-A344-5535-ECB1-A2C410AD6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3841" y="2899861"/>
            <a:ext cx="3654100" cy="2603804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콩고민주공화국에서 매일 폭행의 위험을 안고 살아가는 젊은 그리스도인 여성들을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기독교 여성들이 이 위협적인 시대에서 보호받으며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예수님께 굳건히 붙들린 바 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하나님의 </a:t>
            </a:r>
            <a:r>
              <a:rPr lang="ko-KR" altLang="en-US" sz="1050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자녀로서의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정체성을 확고히 하며 살아 갈수 있도록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극단주의 단체의 기독교 소녀들의 잔인한 납치가 중단되도록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소녀들은 폭도들과 강제로 결혼하게 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1" name="내용 개체 틀 10" descr="사람, 인간의 얼굴, 의류, 야외이(가) 표시된 사진&#10;&#10;자동 생성된 설명">
            <a:extLst>
              <a:ext uri="{FF2B5EF4-FFF2-40B4-BE49-F238E27FC236}">
                <a16:creationId xmlns:a16="http://schemas.microsoft.com/office/drawing/2014/main" id="{3ABBC83B-5AFF-7BAB-E835-97B9885B093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41357" y="2899861"/>
            <a:ext cx="3905708" cy="2603805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61786AAF-64CA-BA16-1EC3-445FC9707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4/2/2024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BD0EAC8-3B13-AE5D-FDC9-2C364E49B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19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430111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D5F40B-35F6-0AFB-3A4C-F413535C3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/>
              <a:t>Day7.</a:t>
            </a:r>
            <a:r>
              <a:rPr lang="en-US" altLang="ko-KR" sz="180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Arise Africa.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D6F2F26-9D90-7066-13DE-0FC44D84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3E643A9-9577-2626-EBFF-9D7A1958B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2" y="2118123"/>
            <a:ext cx="7701854" cy="388930"/>
          </a:xfrm>
        </p:spPr>
        <p:txBody>
          <a:bodyPr>
            <a:normAutofit fontScale="77500" lnSpcReduction="20000"/>
          </a:bodyPr>
          <a:lstStyle/>
          <a:p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“일어나라 빛을 발하라 이는 네 빛이 </a:t>
            </a:r>
            <a:r>
              <a:rPr lang="ko-KR" altLang="en-US" b="0" i="1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이르렀음이니라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”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- 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이사야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60:1</a:t>
            </a:r>
            <a:endParaRPr lang="ko-KR" altLang="en-US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366DCB9F-242D-C020-AFB7-47B95928082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사역적으로 우리는 사하라 사막 이남 아프리카에 있는 수백만 명의 기독교인을 영적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육체적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정서적으로 지원하는 것을 목표로 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4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년 간의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캠페인을 통해 전 세계 교회가 깨어나 이 지역에서 일어나고 있는 사건들에 대해 직접 관여하는 것을 보고 싶습니다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기도로 참여하든지 다른 어떤 것이든지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에서 나의 역할을 보여달라고 하나님께 간구하십시오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전 세계의 기독교인들이 사하라 사막 이남의 아프리카 가족을 위해 기도하고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목소리를 내고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후원할 것을 확신하도록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 있는 오픈도어의 파트너들의 주님의 보호하심을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2" name="내용 개체 틀 11" descr="야외, 사람, 하늘, 의류이(가) 표시된 사진&#10;&#10;자동 생성된 설명">
            <a:extLst>
              <a:ext uri="{FF2B5EF4-FFF2-40B4-BE49-F238E27FC236}">
                <a16:creationId xmlns:a16="http://schemas.microsoft.com/office/drawing/2014/main" id="{D0F9CF36-7C20-A2B9-1E1C-F8B3726C06A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510285" y="3023587"/>
            <a:ext cx="3641080" cy="2427386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CE915F1-5C7A-C5E2-2DF4-7A97226E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4/2/2024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6347DD-7278-FF2C-0427-EE7A5169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20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18682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5F2E4-7F61-0700-97C2-26E4E962C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EF4DCC4-8907-63BC-D7FE-98A493946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8468" y="559814"/>
            <a:ext cx="8125827" cy="416236"/>
          </a:xfrm>
        </p:spPr>
        <p:txBody>
          <a:bodyPr>
            <a:noAutofit/>
          </a:bodyPr>
          <a:lstStyle/>
          <a:p>
            <a:r>
              <a:rPr lang="en-US" altLang="ko-KR" sz="2000" dirty="0">
                <a:solidFill>
                  <a:srgbClr val="C00000"/>
                </a:solidFill>
              </a:rPr>
              <a:t>#</a:t>
            </a:r>
            <a:r>
              <a:rPr lang="ko-KR" altLang="en-US" sz="2000" dirty="0">
                <a:solidFill>
                  <a:srgbClr val="C00000"/>
                </a:solidFill>
              </a:rPr>
              <a:t> 인도</a:t>
            </a:r>
            <a:r>
              <a:rPr lang="en-US" altLang="ko-KR" sz="2000" dirty="0">
                <a:solidFill>
                  <a:srgbClr val="C00000"/>
                </a:solidFill>
              </a:rPr>
              <a:t>: </a:t>
            </a:r>
            <a:r>
              <a:rPr lang="ko-KR" altLang="en-US" sz="2000" dirty="0" err="1">
                <a:solidFill>
                  <a:srgbClr val="C00000"/>
                </a:solidFill>
                <a:latin typeface="Arial" panose="020B0604020202020204" pitchFamily="34" charset="0"/>
              </a:rPr>
              <a:t>차티스가르주</a:t>
            </a:r>
            <a:r>
              <a:rPr lang="en-US" altLang="ko-KR" sz="2000" dirty="0">
                <a:solidFill>
                  <a:srgbClr val="C00000"/>
                </a:solidFill>
                <a:latin typeface="Arial" panose="020B0604020202020204" pitchFamily="34" charset="0"/>
              </a:rPr>
              <a:t>(</a:t>
            </a:r>
            <a:r>
              <a:rPr lang="zh-CN" altLang="en-US" sz="2000" dirty="0">
                <a:solidFill>
                  <a:srgbClr val="C00000"/>
                </a:solidFill>
                <a:latin typeface="Arial" panose="020B0604020202020204" pitchFamily="34" charset="0"/>
              </a:rPr>
              <a:t>州</a:t>
            </a:r>
            <a:r>
              <a:rPr lang="en-US" altLang="ko-KR" sz="2000" dirty="0">
                <a:solidFill>
                  <a:srgbClr val="C00000"/>
                </a:solidFill>
                <a:latin typeface="Arial" panose="020B0604020202020204" pitchFamily="34" charset="0"/>
              </a:rPr>
              <a:t>), </a:t>
            </a:r>
            <a:r>
              <a:rPr lang="ko-KR" altLang="en-US" sz="2000" dirty="0">
                <a:solidFill>
                  <a:srgbClr val="C00000"/>
                </a:solidFill>
                <a:latin typeface="Arial" panose="020B0604020202020204" pitchFamily="34" charset="0"/>
              </a:rPr>
              <a:t>개종 금지법 강화 예정</a:t>
            </a:r>
            <a:endParaRPr lang="ko-KR" altLang="en-US" sz="2000" dirty="0">
              <a:solidFill>
                <a:srgbClr val="C00000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C913CA-63B6-C9E8-E718-E595F48357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9894" y="1291643"/>
            <a:ext cx="5083947" cy="904508"/>
          </a:xfrm>
        </p:spPr>
        <p:txBody>
          <a:bodyPr>
            <a:normAutofit/>
          </a:bodyPr>
          <a:lstStyle/>
          <a:p>
            <a:pPr algn="just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ko-KR" altLang="en-US" sz="1050" b="0" dirty="0">
                <a:solidFill>
                  <a:srgbClr val="0070C0"/>
                </a:solidFill>
                <a:latin typeface="Arial" panose="020B0604020202020204" pitchFamily="34" charset="0"/>
              </a:rPr>
              <a:t>인도의 </a:t>
            </a:r>
            <a:r>
              <a:rPr lang="ko-KR" altLang="en-US" sz="1050" b="0" dirty="0" err="1">
                <a:solidFill>
                  <a:srgbClr val="0070C0"/>
                </a:solidFill>
                <a:latin typeface="Arial" panose="020B0604020202020204" pitchFamily="34" charset="0"/>
              </a:rPr>
              <a:t>차티스가르주</a:t>
            </a:r>
            <a:r>
              <a:rPr lang="en-US" altLang="ko-KR" sz="1050" b="0" dirty="0">
                <a:solidFill>
                  <a:srgbClr val="0070C0"/>
                </a:solidFill>
                <a:latin typeface="Arial" panose="020B0604020202020204" pitchFamily="34" charset="0"/>
              </a:rPr>
              <a:t>(</a:t>
            </a:r>
            <a:r>
              <a:rPr lang="zh-CN" altLang="en-US" sz="1050" b="0" dirty="0">
                <a:solidFill>
                  <a:srgbClr val="0070C0"/>
                </a:solidFill>
                <a:latin typeface="Arial" panose="020B0604020202020204" pitchFamily="34" charset="0"/>
              </a:rPr>
              <a:t>州</a:t>
            </a:r>
            <a:r>
              <a:rPr lang="en-US" altLang="zh-CN" sz="1050" b="0" dirty="0">
                <a:solidFill>
                  <a:srgbClr val="0070C0"/>
                </a:solidFill>
                <a:latin typeface="Arial" panose="020B0604020202020204" pitchFamily="34" charset="0"/>
              </a:rPr>
              <a:t>)</a:t>
            </a:r>
            <a:r>
              <a:rPr lang="ko-KR" altLang="en-US" sz="1050" b="0" dirty="0">
                <a:solidFill>
                  <a:srgbClr val="0070C0"/>
                </a:solidFill>
                <a:latin typeface="Arial" panose="020B0604020202020204" pitchFamily="34" charset="0"/>
              </a:rPr>
              <a:t>가 개종 금지법을 강화하는 움직임을 보이고 있습니다</a:t>
            </a:r>
            <a:r>
              <a:rPr lang="en-US" altLang="ko-KR" sz="1050" b="0" dirty="0">
                <a:solidFill>
                  <a:srgbClr val="0070C0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50" b="0" dirty="0">
                <a:solidFill>
                  <a:srgbClr val="0070C0"/>
                </a:solidFill>
                <a:latin typeface="Arial" panose="020B0604020202020204" pitchFamily="34" charset="0"/>
              </a:rPr>
              <a:t>주 정부는 최근 미성년자</a:t>
            </a:r>
            <a:r>
              <a:rPr lang="en-US" altLang="ko-KR" sz="1050" b="0" dirty="0">
                <a:solidFill>
                  <a:srgbClr val="0070C0"/>
                </a:solidFill>
                <a:latin typeface="Arial" panose="020B0604020202020204" pitchFamily="34" charset="0"/>
              </a:rPr>
              <a:t>, </a:t>
            </a:r>
            <a:r>
              <a:rPr lang="ko-KR" altLang="en-US" sz="1050" b="0" dirty="0">
                <a:solidFill>
                  <a:srgbClr val="0070C0"/>
                </a:solidFill>
                <a:latin typeface="Arial" panose="020B0604020202020204" pitchFamily="34" charset="0"/>
              </a:rPr>
              <a:t>여성</a:t>
            </a:r>
            <a:r>
              <a:rPr lang="en-US" altLang="ko-KR" sz="1050" b="0" dirty="0">
                <a:solidFill>
                  <a:srgbClr val="0070C0"/>
                </a:solidFill>
                <a:latin typeface="Arial" panose="020B0604020202020204" pitchFamily="34" charset="0"/>
              </a:rPr>
              <a:t>, </a:t>
            </a:r>
            <a:r>
              <a:rPr lang="ko-KR" altLang="en-US" sz="1050" b="0" dirty="0">
                <a:solidFill>
                  <a:srgbClr val="0070C0"/>
                </a:solidFill>
                <a:latin typeface="Arial" panose="020B0604020202020204" pitchFamily="34" charset="0"/>
              </a:rPr>
              <a:t>부족 공동체에 속한 사람을 강제 </a:t>
            </a:r>
            <a:r>
              <a:rPr lang="ko-KR" altLang="en-US" sz="1050" b="0" dirty="0" err="1">
                <a:solidFill>
                  <a:srgbClr val="0070C0"/>
                </a:solidFill>
                <a:latin typeface="Arial" panose="020B0604020202020204" pitchFamily="34" charset="0"/>
              </a:rPr>
              <a:t>개종시키는</a:t>
            </a:r>
            <a:r>
              <a:rPr lang="ko-KR" altLang="en-US" sz="1050" b="0" dirty="0">
                <a:solidFill>
                  <a:srgbClr val="0070C0"/>
                </a:solidFill>
                <a:latin typeface="Arial" panose="020B0604020202020204" pitchFamily="34" charset="0"/>
              </a:rPr>
              <a:t> 행위를 범죄로 규정하고 벌금과 최대 </a:t>
            </a:r>
            <a:r>
              <a:rPr lang="en-US" altLang="ko-KR" sz="1050" b="0" dirty="0">
                <a:solidFill>
                  <a:srgbClr val="0070C0"/>
                </a:solidFill>
                <a:latin typeface="Arial" panose="020B0604020202020204" pitchFamily="34" charset="0"/>
              </a:rPr>
              <a:t>10</a:t>
            </a:r>
            <a:r>
              <a:rPr lang="ko-KR" altLang="en-US" sz="1050" b="0" dirty="0">
                <a:solidFill>
                  <a:srgbClr val="0070C0"/>
                </a:solidFill>
                <a:latin typeface="Arial" panose="020B0604020202020204" pitchFamily="34" charset="0"/>
              </a:rPr>
              <a:t>년의 징역형에 처할 수 있는 새 법안을 발의할 예정이라고 발표했습니다</a:t>
            </a:r>
            <a:r>
              <a:rPr lang="en-US" altLang="ko-KR" sz="1050" b="0" dirty="0">
                <a:solidFill>
                  <a:srgbClr val="0070C0"/>
                </a:solidFill>
                <a:latin typeface="Arial" panose="020B0604020202020204" pitchFamily="34" charset="0"/>
              </a:rPr>
              <a:t>. </a:t>
            </a:r>
            <a:endParaRPr lang="en-US" altLang="ko-KR" sz="1050" b="0" i="0" dirty="0">
              <a:solidFill>
                <a:srgbClr val="0070C0"/>
              </a:solidFill>
              <a:effectLst/>
              <a:latin typeface="나눔고딕" panose="020D0604000000000000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F0B758-46EB-B4A6-ED2A-EE949625B1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79894" y="2286000"/>
            <a:ext cx="5083947" cy="3950898"/>
          </a:xfrm>
        </p:spPr>
        <p:txBody>
          <a:bodyPr>
            <a:noAutofit/>
          </a:bodyPr>
          <a:lstStyle/>
          <a:p>
            <a:pPr marL="0" lvl="0" indent="0" algn="just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새 법안은 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2006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년 제정된 </a:t>
            </a:r>
            <a:r>
              <a:rPr lang="ko-KR" altLang="en-US" sz="1000" dirty="0" err="1">
                <a:solidFill>
                  <a:schemeClr val="tx1"/>
                </a:solidFill>
                <a:latin typeface="Arial" panose="020B0604020202020204" pitchFamily="34" charset="0"/>
              </a:rPr>
              <a:t>차티스가르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 종교 자유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개정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) 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법보다 사기적 개종에 대해 더 무거운 처벌을 내리고 있습니다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또한 개종자가 미리 당국에 신청서를 제출해야 하는 기간을 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30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일에서 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60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일로 두 배로 늘리도록 규정하고 있습니다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사기적 또는 불법 개종은 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"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학대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강제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부당한 영향력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강요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유인 또는 사기적 수단이나 결혼에 의한 개종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"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등을 포함하고 있습니다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 불법이 아님을 입증할 책임은 전도한 사람에게 있습니다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인도의 다수 종교인 힌두교로 다시 개종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('</a:t>
            </a:r>
            <a:r>
              <a:rPr lang="ko-KR" altLang="en-US" sz="1000" dirty="0" err="1">
                <a:solidFill>
                  <a:schemeClr val="tx1"/>
                </a:solidFill>
                <a:latin typeface="Arial" panose="020B0604020202020204" pitchFamily="34" charset="0"/>
              </a:rPr>
              <a:t>가르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ko-KR" altLang="en-US" sz="1000" dirty="0" err="1">
                <a:solidFill>
                  <a:schemeClr val="tx1"/>
                </a:solidFill>
                <a:latin typeface="Arial" panose="020B0604020202020204" pitchFamily="34" charset="0"/>
              </a:rPr>
              <a:t>왑시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'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라고 함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하는 사람에게는 이러한 규정이 적용되지 않습니다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</a:p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000" dirty="0" err="1">
                <a:solidFill>
                  <a:schemeClr val="tx1"/>
                </a:solidFill>
                <a:latin typeface="Arial" panose="020B0604020202020204" pitchFamily="34" charset="0"/>
              </a:rPr>
              <a:t>차티스가르에는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 인구의 약 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30%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에 달하는 대규모 부족 공동체가 있으며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힌두 민족주의 단체들은 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'</a:t>
            </a:r>
            <a:r>
              <a:rPr lang="ko-KR" altLang="en-US" sz="1000" dirty="0" err="1">
                <a:solidFill>
                  <a:schemeClr val="tx1"/>
                </a:solidFill>
                <a:latin typeface="Arial" panose="020B0604020202020204" pitchFamily="34" charset="0"/>
              </a:rPr>
              <a:t>가르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ko-KR" altLang="en-US" sz="1000" dirty="0" err="1">
                <a:solidFill>
                  <a:schemeClr val="tx1"/>
                </a:solidFill>
                <a:latin typeface="Arial" panose="020B0604020202020204" pitchFamily="34" charset="0"/>
              </a:rPr>
              <a:t>왑시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' 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프로그램을 통해 이들을 힌두교로 </a:t>
            </a:r>
            <a:r>
              <a:rPr lang="ko-KR" altLang="en-US" sz="1000" dirty="0" err="1">
                <a:solidFill>
                  <a:schemeClr val="tx1"/>
                </a:solidFill>
                <a:latin typeface="Arial" panose="020B0604020202020204" pitchFamily="34" charset="0"/>
              </a:rPr>
              <a:t>개종시키는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 임무를 수행하고 있습니다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</a:p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이 법안에는 범죄에 대한 적절한 정의가 없기 때문에 악용될 소지가 다분합니다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.  "</a:t>
            </a:r>
            <a:r>
              <a:rPr lang="ko-KR" altLang="en-US" sz="1000" dirty="0" err="1">
                <a:solidFill>
                  <a:schemeClr val="tx1"/>
                </a:solidFill>
                <a:latin typeface="Arial" panose="020B0604020202020204" pitchFamily="34" charset="0"/>
              </a:rPr>
              <a:t>차티스가르에는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 상당한 규모의 부족 인구가 있으며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현재 주 정부는 부족이 이슬람이나 기독교로 개종할 경우 예정된 지위에서 제외할 것을 제안한 상태입니다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이 법안이 통과되면 기독교로 개종한 부족은 헌법에 따라 보장된 모든 사회경제적 보호를 잃게 됩니다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이러한 법안과 제안은 면책특권을 가진 </a:t>
            </a:r>
            <a:r>
              <a:rPr lang="ko-KR" altLang="en-US" sz="1000" dirty="0" err="1">
                <a:solidFill>
                  <a:schemeClr val="tx1"/>
                </a:solidFill>
                <a:latin typeface="Arial" panose="020B0604020202020204" pitchFamily="34" charset="0"/>
              </a:rPr>
              <a:t>힌두트바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 극단주의 단체가 소수자를 표적으로 삼는 데 악용되고 있습니다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.“</a:t>
            </a:r>
          </a:p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10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인도에서 기독교인은 전체 인구의 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5%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에 불과하지만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, 12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개 주에서 시행된 개종 금지법은 기독교인과 무슬림 등 종교적 소수자를 표적으로 삼는 데 사용되어 왔습니다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ko-KR" altLang="en-US" sz="1000" dirty="0">
                <a:solidFill>
                  <a:schemeClr val="tx1"/>
                </a:solidFill>
                <a:latin typeface="Arial" panose="020B0604020202020204" pitchFamily="34" charset="0"/>
              </a:rPr>
              <a:t>지금까지 이 법에 따라 유죄 판결을 받은 사람은 아직 소수에 불과합니다</a:t>
            </a:r>
            <a:r>
              <a:rPr lang="en-US" altLang="ko-KR" sz="1000" dirty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6EC9F63-7995-5EB1-6776-935863A76E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1" y="1291643"/>
            <a:ext cx="1685026" cy="1287732"/>
          </a:xfrm>
        </p:spPr>
        <p:txBody>
          <a:bodyPr>
            <a:noAutofit/>
          </a:bodyPr>
          <a:lstStyle/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기도해 주세요</a:t>
            </a:r>
            <a:r>
              <a:rPr kumimoji="0" lang="en-US" altLang="ko-KR" sz="1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228600" indent="-228600" algn="just">
              <a:lnSpc>
                <a:spcPct val="120000"/>
              </a:lnSpc>
              <a:buAutoNum type="arabicPeriod"/>
            </a:pPr>
            <a:r>
              <a:rPr lang="ko-KR" altLang="en-US" sz="1000" b="0" i="0" dirty="0">
                <a:solidFill>
                  <a:srgbClr val="002060"/>
                </a:solidFill>
                <a:effectLst/>
                <a:latin typeface="NanumBarunGothic"/>
              </a:rPr>
              <a:t>개종금지법이 신앙의 자유를 인정한 인도 헌법에 반한다는 소송이 대법원에 </a:t>
            </a:r>
            <a:r>
              <a:rPr lang="ko-KR" altLang="en-US" sz="1000" b="0" i="0" dirty="0" err="1">
                <a:solidFill>
                  <a:srgbClr val="002060"/>
                </a:solidFill>
                <a:effectLst/>
                <a:latin typeface="NanumBarunGothic"/>
              </a:rPr>
              <a:t>계류중입니다</a:t>
            </a:r>
            <a:r>
              <a:rPr lang="en-US" altLang="ko-KR" sz="1000" b="0" i="0" dirty="0">
                <a:solidFill>
                  <a:srgbClr val="002060"/>
                </a:solidFill>
                <a:effectLst/>
                <a:latin typeface="NanumBarunGothic"/>
              </a:rPr>
              <a:t>. </a:t>
            </a:r>
            <a:r>
              <a:rPr lang="ko-KR" altLang="en-US" sz="1000" b="0" i="0" dirty="0">
                <a:solidFill>
                  <a:srgbClr val="002060"/>
                </a:solidFill>
                <a:effectLst/>
                <a:latin typeface="NanumBarunGothic"/>
              </a:rPr>
              <a:t>판사들이 양심과 공의에 따라 바르게 판단할 수 있기를 기도합니다</a:t>
            </a:r>
            <a:r>
              <a:rPr lang="en-US" altLang="ko-KR" sz="1000" b="0" i="0" dirty="0">
                <a:solidFill>
                  <a:srgbClr val="002060"/>
                </a:solidFill>
                <a:effectLst/>
                <a:latin typeface="NanumBarunGothic"/>
              </a:rPr>
              <a:t>. </a:t>
            </a:r>
          </a:p>
          <a:p>
            <a:pPr marL="228600" indent="-228600" algn="just">
              <a:lnSpc>
                <a:spcPct val="120000"/>
              </a:lnSpc>
              <a:buAutoNum type="arabicPeriod"/>
            </a:pPr>
            <a:r>
              <a:rPr lang="ko-KR" altLang="en-US" sz="1000" b="0" i="0" dirty="0">
                <a:solidFill>
                  <a:srgbClr val="002060"/>
                </a:solidFill>
                <a:effectLst/>
                <a:latin typeface="NanumBarunGothic"/>
              </a:rPr>
              <a:t>이 법안의 독소조항으로 인해 교회와 선교사들의 활동이 위축되거나 두려워하지 않고</a:t>
            </a:r>
            <a:r>
              <a:rPr lang="en-US" altLang="ko-KR" sz="1000" b="0" i="0" dirty="0">
                <a:solidFill>
                  <a:srgbClr val="002060"/>
                </a:solidFill>
                <a:effectLst/>
                <a:latin typeface="NanumBarunGothic"/>
              </a:rPr>
              <a:t>, </a:t>
            </a:r>
            <a:r>
              <a:rPr lang="ko-KR" altLang="en-US" sz="1000" b="0" i="0" dirty="0">
                <a:solidFill>
                  <a:srgbClr val="002060"/>
                </a:solidFill>
                <a:effectLst/>
                <a:latin typeface="NanumBarunGothic"/>
              </a:rPr>
              <a:t>오히려 더 지혜롭고 용감하게 복음을 전할 수 있도록 기도합니다</a:t>
            </a:r>
            <a:r>
              <a:rPr lang="en-US" altLang="ko-KR" sz="1000" b="0" i="0" dirty="0">
                <a:solidFill>
                  <a:srgbClr val="002060"/>
                </a:solidFill>
                <a:effectLst/>
                <a:latin typeface="NanumBarunGothic"/>
              </a:rPr>
              <a:t>. </a:t>
            </a:r>
            <a:r>
              <a:rPr lang="ko-KR" altLang="en-US" sz="1000" b="0" i="0" dirty="0">
                <a:solidFill>
                  <a:srgbClr val="002060"/>
                </a:solidFill>
                <a:effectLst/>
                <a:latin typeface="NanumBarunGothic"/>
              </a:rPr>
              <a:t> </a:t>
            </a:r>
            <a:endParaRPr lang="en-US" altLang="ko-KR" sz="1000" b="0" i="0" dirty="0">
              <a:solidFill>
                <a:srgbClr val="002060"/>
              </a:solidFill>
              <a:effectLst/>
              <a:latin typeface="NanumBarunGothic"/>
            </a:endParaRPr>
          </a:p>
          <a:p>
            <a:pPr marL="228600" indent="-228600" algn="just">
              <a:lnSpc>
                <a:spcPct val="120000"/>
              </a:lnSpc>
              <a:buAutoNum type="arabicPeriod"/>
            </a:pPr>
            <a:r>
              <a:rPr lang="ko-KR" altLang="en-US" sz="1000" b="0" dirty="0">
                <a:solidFill>
                  <a:srgbClr val="002060"/>
                </a:solidFill>
                <a:latin typeface="NanumBarunGothic"/>
              </a:rPr>
              <a:t>지난 </a:t>
            </a:r>
            <a:r>
              <a:rPr lang="en-US" altLang="ko-KR" sz="1000" b="0" dirty="0">
                <a:solidFill>
                  <a:srgbClr val="002060"/>
                </a:solidFill>
                <a:latin typeface="NanumBarunGothic"/>
              </a:rPr>
              <a:t>2022</a:t>
            </a:r>
            <a:r>
              <a:rPr lang="ko-KR" altLang="en-US" sz="1000" b="0" dirty="0">
                <a:solidFill>
                  <a:srgbClr val="002060"/>
                </a:solidFill>
                <a:latin typeface="NanumBarunGothic"/>
              </a:rPr>
              <a:t>년 공격을 받아 고향을 떠난 </a:t>
            </a:r>
            <a:r>
              <a:rPr lang="ko-KR" altLang="en-US" sz="1000" b="0" dirty="0" err="1">
                <a:solidFill>
                  <a:srgbClr val="002060"/>
                </a:solidFill>
                <a:latin typeface="NanumBarunGothic"/>
              </a:rPr>
              <a:t>나라얀푸르</a:t>
            </a:r>
            <a:r>
              <a:rPr lang="ko-KR" altLang="en-US" sz="1000" b="0" dirty="0">
                <a:solidFill>
                  <a:srgbClr val="002060"/>
                </a:solidFill>
                <a:latin typeface="NanumBarunGothic"/>
              </a:rPr>
              <a:t> 기독교인들을 위해 기도합니다</a:t>
            </a:r>
            <a:r>
              <a:rPr lang="en-US" altLang="ko-KR" sz="1000" b="0" dirty="0">
                <a:solidFill>
                  <a:srgbClr val="002060"/>
                </a:solidFill>
                <a:latin typeface="NanumBarunGothic"/>
              </a:rPr>
              <a:t>. </a:t>
            </a:r>
            <a:r>
              <a:rPr lang="ko-KR" altLang="en-US" sz="1000" b="0" dirty="0">
                <a:solidFill>
                  <a:srgbClr val="002060"/>
                </a:solidFill>
                <a:latin typeface="NanumBarunGothic"/>
              </a:rPr>
              <a:t>비밀리에 모이는 이들을 보호하시고</a:t>
            </a:r>
            <a:r>
              <a:rPr lang="en-US" altLang="ko-KR" sz="1000" b="0" dirty="0">
                <a:solidFill>
                  <a:srgbClr val="002060"/>
                </a:solidFill>
                <a:latin typeface="NanumBarunGothic"/>
              </a:rPr>
              <a:t>, </a:t>
            </a:r>
            <a:r>
              <a:rPr lang="ko-KR" altLang="en-US" sz="1000" b="0" dirty="0">
                <a:solidFill>
                  <a:srgbClr val="002060"/>
                </a:solidFill>
                <a:latin typeface="NanumBarunGothic"/>
              </a:rPr>
              <a:t>충분한 일자리로 일용할 양식을 공급하여 </a:t>
            </a:r>
            <a:r>
              <a:rPr lang="ko-KR" altLang="en-US" sz="1000" b="0" dirty="0" err="1">
                <a:solidFill>
                  <a:srgbClr val="002060"/>
                </a:solidFill>
                <a:latin typeface="NanumBarunGothic"/>
              </a:rPr>
              <a:t>주옵소서</a:t>
            </a:r>
            <a:r>
              <a:rPr lang="en-US" altLang="ko-KR" sz="1000" b="0" dirty="0">
                <a:solidFill>
                  <a:srgbClr val="002060"/>
                </a:solidFill>
                <a:latin typeface="NanumBarunGothic"/>
              </a:rPr>
              <a:t>.</a:t>
            </a:r>
            <a:endParaRPr lang="ko-KR" altLang="en-US" sz="1000" b="0" i="0" dirty="0">
              <a:solidFill>
                <a:srgbClr val="002060"/>
              </a:solidFill>
              <a:effectLst/>
              <a:latin typeface="NanumBarunGothic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017C18B6-61FD-9695-C829-92AFC7020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3D48C2BC-A6CE-CD8E-C0DA-F8B28949F5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163353" y="1291643"/>
            <a:ext cx="3590194" cy="49504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42932C-D419-AA27-63EA-D9F1FFBF1797}"/>
              </a:ext>
            </a:extLst>
          </p:cNvPr>
          <p:cNvSpPr txBox="1"/>
          <p:nvPr/>
        </p:nvSpPr>
        <p:spPr>
          <a:xfrm>
            <a:off x="297611" y="6326747"/>
            <a:ext cx="11645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95302B6-EE02-409E-B19E-633D299CF275}" type="datetime1">
              <a:rPr lang="en-US" altLang="ko-KR" sz="800" smtClean="0"/>
              <a:pPr/>
              <a:t>4/2/2024</a:t>
            </a:fld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1957805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8956" y="326201"/>
            <a:ext cx="7543800" cy="497937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100" b="1" kern="0" dirty="0">
                <a:ea typeface="굴림" panose="020B0600000101010101" pitchFamily="50" charset="-127"/>
              </a:rPr>
              <a:t>WWL </a:t>
            </a:r>
            <a:r>
              <a:rPr lang="ko-KR" altLang="en-US" sz="2100" b="1" kern="0" dirty="0">
                <a:ea typeface="굴림" panose="020B0600000101010101" pitchFamily="50" charset="-127"/>
              </a:rPr>
              <a:t>박해순위 </a:t>
            </a:r>
            <a:r>
              <a:rPr lang="en-US" altLang="ko-KR" sz="2100" b="1" kern="0" dirty="0">
                <a:ea typeface="굴림" panose="020B0600000101010101" pitchFamily="50" charset="-127"/>
              </a:rPr>
              <a:t>4</a:t>
            </a:r>
            <a:r>
              <a:rPr lang="ko-KR" altLang="en-US" sz="2100" b="1" kern="0" dirty="0">
                <a:ea typeface="굴림" panose="020B0600000101010101" pitchFamily="50" charset="-127"/>
              </a:rPr>
              <a:t>위 국가</a:t>
            </a:r>
            <a:r>
              <a:rPr lang="en-US" altLang="ko-KR" sz="2100" dirty="0"/>
              <a:t>/</a:t>
            </a:r>
            <a:r>
              <a:rPr lang="en-US" altLang="ko-KR" sz="2100" b="1" dirty="0"/>
              <a:t>ERITREA</a:t>
            </a:r>
            <a:endParaRPr lang="ko-KR" altLang="en-US" sz="21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68958" y="1107855"/>
            <a:ext cx="3907556" cy="497937"/>
          </a:xfrm>
        </p:spPr>
        <p:txBody>
          <a:bodyPr rtlCol="0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altLang="ko-KR" sz="1000" dirty="0"/>
              <a:t>“</a:t>
            </a:r>
            <a:r>
              <a:rPr lang="ko-KR" altLang="en-US" sz="1000" dirty="0"/>
              <a:t>하나님이여 주의 판단력을 왕에게 주시고 주의 공의를 왕의 아들에게 주소서</a:t>
            </a:r>
            <a:r>
              <a:rPr lang="en-US" altLang="ko-KR" sz="1000" dirty="0"/>
              <a:t>(</a:t>
            </a:r>
            <a:r>
              <a:rPr lang="ko-KR" altLang="en-US" sz="1000" dirty="0"/>
              <a:t>시 </a:t>
            </a:r>
            <a:r>
              <a:rPr lang="en-US" altLang="ko-KR" sz="1000" dirty="0"/>
              <a:t>72:1) </a:t>
            </a:r>
            <a:endParaRPr lang="ko-KR" altLang="en-US" sz="2870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68956" y="2293133"/>
            <a:ext cx="3907557" cy="3831971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 b="0" i="0" u="none" strike="noStrike" baseline="0" dirty="0">
                <a:latin typeface="NanumSquareEB"/>
              </a:rPr>
              <a:t>에리트레아는 강력한 권위주의 정부로 인해 </a:t>
            </a:r>
            <a:r>
              <a:rPr lang="en-US" altLang="ko-KR" sz="1000" b="0" i="0" u="none" strike="noStrike" baseline="0" dirty="0">
                <a:latin typeface="NanumSquareEB"/>
              </a:rPr>
              <a:t>'</a:t>
            </a:r>
            <a:r>
              <a:rPr lang="ko-KR" altLang="en-US" sz="1000" b="0" i="0" u="none" strike="noStrike" baseline="0" dirty="0">
                <a:latin typeface="NanumSquareEB"/>
              </a:rPr>
              <a:t>아프리카의 북한</a:t>
            </a:r>
            <a:r>
              <a:rPr lang="en-US" altLang="ko-KR" sz="1000" b="0" i="0" u="none" strike="noStrike" baseline="0" dirty="0">
                <a:latin typeface="NanumSquareEB"/>
              </a:rPr>
              <a:t>'</a:t>
            </a:r>
            <a:r>
              <a:rPr lang="ko-KR" altLang="en-US" sz="1000" b="0" i="0" u="none" strike="noStrike" baseline="0" dirty="0">
                <a:latin typeface="NanumSquareEB"/>
              </a:rPr>
              <a:t>으로 알려져 있습니다</a:t>
            </a:r>
            <a:r>
              <a:rPr lang="en-US" altLang="ko-KR" sz="1000" b="0" i="0" u="none" strike="noStrike" baseline="0" dirty="0">
                <a:latin typeface="NanumSquareEB"/>
              </a:rPr>
              <a:t>. </a:t>
            </a:r>
            <a:r>
              <a:rPr lang="ko-KR" altLang="en-US" sz="1000" b="0" i="0" u="none" strike="noStrike" baseline="0" dirty="0">
                <a:latin typeface="NanumSquareR"/>
              </a:rPr>
              <a:t>에리트레아는 엄격히 감시되는 세 개의 기독교</a:t>
            </a:r>
          </a:p>
          <a:p>
            <a:pPr marL="0" indent="0" algn="just">
              <a:buNone/>
            </a:pPr>
            <a:r>
              <a:rPr lang="ko-KR" altLang="en-US" sz="1000" b="0" i="0" u="none" strike="noStrike" baseline="0" dirty="0">
                <a:latin typeface="NanumSquareR"/>
              </a:rPr>
              <a:t>종파</a:t>
            </a:r>
            <a:r>
              <a:rPr lang="en-US" altLang="ko-KR" sz="1000" b="0" i="0" u="none" strike="noStrike" baseline="0" dirty="0">
                <a:latin typeface="NanumSquareR"/>
              </a:rPr>
              <a:t>(</a:t>
            </a:r>
            <a:r>
              <a:rPr lang="ko-KR" altLang="en-US" sz="1000" b="0" i="0" u="none" strike="noStrike" baseline="0" dirty="0">
                <a:latin typeface="NanumSquareR"/>
              </a:rPr>
              <a:t>에리트레아 정교회</a:t>
            </a:r>
            <a:r>
              <a:rPr lang="en-US" altLang="ko-KR" sz="1000" b="0" i="0" u="none" strike="noStrike" baseline="0" dirty="0">
                <a:latin typeface="NanumSquareR"/>
              </a:rPr>
              <a:t>, </a:t>
            </a:r>
            <a:r>
              <a:rPr lang="ko-KR" altLang="en-US" sz="1000" b="0" i="0" u="none" strike="noStrike" baseline="0" dirty="0">
                <a:latin typeface="NanumSquareR"/>
              </a:rPr>
              <a:t>로마 카톨릭</a:t>
            </a:r>
            <a:r>
              <a:rPr lang="en-US" altLang="ko-KR" sz="1000" b="0" i="0" u="none" strike="noStrike" baseline="0" dirty="0">
                <a:latin typeface="NanumSquareR"/>
              </a:rPr>
              <a:t>, </a:t>
            </a:r>
            <a:r>
              <a:rPr lang="ko-KR" altLang="en-US" sz="1000" b="0" i="0" u="none" strike="noStrike" baseline="0" dirty="0" err="1">
                <a:latin typeface="NanumSquareR"/>
              </a:rPr>
              <a:t>루터교</a:t>
            </a:r>
            <a:r>
              <a:rPr lang="en-US" altLang="ko-KR" sz="1000" b="0" i="0" u="none" strike="noStrike" baseline="0" dirty="0">
                <a:latin typeface="NanumSquareR"/>
              </a:rPr>
              <a:t>)</a:t>
            </a:r>
            <a:r>
              <a:rPr lang="ko-KR" altLang="en-US" sz="1000" b="0" i="0" u="none" strike="noStrike" baseline="0" dirty="0">
                <a:latin typeface="NanumSquareR"/>
              </a:rPr>
              <a:t>만을 인정합니다</a:t>
            </a:r>
            <a:r>
              <a:rPr lang="en-US" altLang="ko-KR" sz="1000" b="0" i="0" u="none" strike="noStrike" baseline="0" dirty="0">
                <a:latin typeface="NanumSquareR"/>
              </a:rPr>
              <a:t>. </a:t>
            </a:r>
            <a:r>
              <a:rPr lang="ko-KR" altLang="en-US" sz="1000" b="0" i="0" u="none" strike="noStrike" baseline="0" dirty="0">
                <a:latin typeface="NanumSquareR"/>
              </a:rPr>
              <a:t>따라서 복음주의나 오순절파에 속한 신자들은 누구나 지속적인 위험에 처해 있습니다</a:t>
            </a:r>
            <a:r>
              <a:rPr lang="en-US" altLang="ko-KR" sz="1000" b="0" i="0" u="none" strike="noStrike" baseline="0" dirty="0">
                <a:latin typeface="NanumSquareR"/>
              </a:rPr>
              <a:t>. </a:t>
            </a:r>
            <a:r>
              <a:rPr lang="ko-KR" altLang="en-US" sz="1000" b="0" i="0" u="none" strike="noStrike" baseline="0" dirty="0">
                <a:latin typeface="NanumSquareR"/>
              </a:rPr>
              <a:t>현재 약 </a:t>
            </a:r>
            <a:r>
              <a:rPr lang="en-US" altLang="ko-KR" sz="1000" b="0" i="0" u="none" strike="noStrike" baseline="0" dirty="0">
                <a:latin typeface="NanumSquareR"/>
              </a:rPr>
              <a:t>1,000</a:t>
            </a:r>
            <a:r>
              <a:rPr lang="ko-KR" altLang="en-US" sz="1000" b="0" i="0" u="none" strike="noStrike" baseline="0" dirty="0">
                <a:latin typeface="NanumSquareR"/>
              </a:rPr>
              <a:t>명의 에리트레아 기독교인들이 어떠한 범죄 혐의도 없이 감옥에 갇혀 있습니다</a:t>
            </a:r>
            <a:r>
              <a:rPr lang="en-US" altLang="ko-KR" sz="1000" b="0" i="0" u="none" strike="noStrike" baseline="0" dirty="0">
                <a:latin typeface="NanumSquareR"/>
              </a:rPr>
              <a:t>. </a:t>
            </a:r>
            <a:r>
              <a:rPr lang="ko-KR" altLang="en-US" sz="1000" b="0" i="0" u="none" strike="noStrike" baseline="0" dirty="0">
                <a:latin typeface="NanumSquareR"/>
              </a:rPr>
              <a:t>일부는 충격적인 상황을 견디며 </a:t>
            </a:r>
            <a:r>
              <a:rPr lang="en-US" altLang="ko-KR" sz="1000" b="0" i="0" u="none" strike="noStrike" baseline="0" dirty="0">
                <a:latin typeface="NanumSquareR"/>
              </a:rPr>
              <a:t>10</a:t>
            </a:r>
            <a:r>
              <a:rPr lang="ko-KR" altLang="en-US" sz="1000" b="0" i="0" u="none" strike="noStrike" baseline="0" dirty="0">
                <a:latin typeface="NanumSquareR"/>
              </a:rPr>
              <a:t>년 이상 감금되기도 했습니다</a:t>
            </a:r>
            <a:r>
              <a:rPr lang="en-US" altLang="ko-KR" sz="1000" b="0" i="0" u="none" strike="noStrike" baseline="0" dirty="0">
                <a:latin typeface="NanumSquareR"/>
              </a:rPr>
              <a:t>.</a:t>
            </a:r>
          </a:p>
          <a:p>
            <a:pPr algn="just"/>
            <a:endParaRPr lang="en-US" altLang="ko-KR" sz="1000" dirty="0">
              <a:solidFill>
                <a:srgbClr val="C00000"/>
              </a:solidFill>
              <a:latin typeface="NanumSquareR"/>
            </a:endParaRPr>
          </a:p>
          <a:p>
            <a:pPr marL="0" indent="0" algn="just">
              <a:buNone/>
            </a:pPr>
            <a:r>
              <a:rPr lang="ko-KR" altLang="en-US" sz="1100" b="1" dirty="0" err="1">
                <a:solidFill>
                  <a:srgbClr val="C00000"/>
                </a:solidFill>
                <a:latin typeface="NanumSquare ExtraBold"/>
              </a:rPr>
              <a:t>에리트리아</a:t>
            </a:r>
            <a:r>
              <a:rPr lang="ko-KR" altLang="en-US" sz="1100" b="1" i="0" u="none" strike="noStrike" baseline="0" dirty="0" err="1">
                <a:solidFill>
                  <a:srgbClr val="C00000"/>
                </a:solidFill>
                <a:latin typeface="NanumSquare ExtraBold"/>
              </a:rPr>
              <a:t>를</a:t>
            </a:r>
            <a:r>
              <a:rPr lang="ko-KR" altLang="en-US" sz="1100" b="1" i="0" u="none" strike="noStrike" baseline="0" dirty="0">
                <a:solidFill>
                  <a:srgbClr val="C00000"/>
                </a:solidFill>
                <a:latin typeface="NanumSquare ExtraBold"/>
              </a:rPr>
              <a:t> 위해 기도합니다 </a:t>
            </a:r>
            <a:endParaRPr lang="ko-KR" altLang="en-US" sz="1100" b="0" i="0" u="none" strike="noStrike" baseline="0" dirty="0">
              <a:solidFill>
                <a:srgbClr val="C00000"/>
              </a:solidFill>
              <a:latin typeface="NanumSquare"/>
            </a:endParaRPr>
          </a:p>
          <a:p>
            <a:r>
              <a:rPr lang="ko-KR" altLang="en-US" sz="1000" b="0" i="0" u="none" strike="noStrike" baseline="0" dirty="0">
                <a:latin typeface="NanumSquareR"/>
              </a:rPr>
              <a:t>감옥에 있는 기독인들이 하나님의 은혜와 성령의 동행하심을 통해 위로를 받기를 기도합니다</a:t>
            </a:r>
            <a:r>
              <a:rPr lang="en-US" altLang="ko-KR" sz="1000" b="0" i="0" u="none" strike="noStrike" baseline="0" dirty="0">
                <a:latin typeface="NanumSquareR"/>
              </a:rPr>
              <a:t>.</a:t>
            </a:r>
          </a:p>
          <a:p>
            <a:r>
              <a:rPr lang="ko-KR" altLang="en-US" sz="1000" b="0" i="0" u="none" strike="noStrike" baseline="0" dirty="0">
                <a:latin typeface="NanumSquareR"/>
              </a:rPr>
              <a:t>모든 반대에도 불구하고 에리트레아에 복음이 계속 전파되기를 기도합니다</a:t>
            </a:r>
            <a:r>
              <a:rPr lang="en-US" altLang="ko-KR" sz="1000" b="0" i="0" u="none" strike="noStrike" baseline="0" dirty="0">
                <a:latin typeface="NanumSquareR"/>
              </a:rPr>
              <a:t>.</a:t>
            </a:r>
          </a:p>
          <a:p>
            <a:r>
              <a:rPr lang="ko-KR" altLang="en-US" sz="1000" b="0" i="0" u="none" strike="noStrike" baseline="0" dirty="0">
                <a:latin typeface="NanumSquareR"/>
              </a:rPr>
              <a:t>하나님께서 </a:t>
            </a:r>
            <a:r>
              <a:rPr lang="ko-KR" altLang="en-US" sz="1000" b="0" i="0" u="none" strike="noStrike" baseline="0" dirty="0" err="1">
                <a:latin typeface="NanumSquareR"/>
              </a:rPr>
              <a:t>아페웨르키</a:t>
            </a:r>
            <a:r>
              <a:rPr lang="ko-KR" altLang="en-US" sz="1000" b="0" i="0" u="none" strike="noStrike" baseline="0" dirty="0">
                <a:latin typeface="NanumSquareR"/>
              </a:rPr>
              <a:t> 대통령과 정부를 변화시켜 모든 에리트레아인들에게 종교의 자유가 허용되기를 기도합니다</a:t>
            </a:r>
            <a:r>
              <a:rPr lang="en-US" altLang="ko-KR" sz="1000" b="0" i="0" u="none" strike="noStrike" baseline="0" dirty="0">
                <a:latin typeface="NanumSquareR"/>
              </a:rPr>
              <a:t>.</a:t>
            </a:r>
            <a:endParaRPr lang="ko-KR" altLang="ko-KR" sz="1000" kern="100" dirty="0">
              <a:solidFill>
                <a:srgbClr val="0070C0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57472" y="6351633"/>
            <a:ext cx="386310" cy="273844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685800" rtl="0" eaLnBrk="1" latinLnBrk="0" hangingPunct="1">
              <a:defRPr sz="135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22</a:t>
            </a:fld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74520" y="1107855"/>
            <a:ext cx="4282952" cy="781654"/>
          </a:xfrm>
        </p:spPr>
        <p:txBody>
          <a:bodyPr>
            <a:normAutofit fontScale="25000" lnSpcReduction="20000"/>
          </a:bodyPr>
          <a:lstStyle/>
          <a:p>
            <a:pPr algn="l"/>
            <a:endParaRPr lang="ko-KR" altLang="en-US" sz="1800" b="0" i="0" u="none" strike="noStrike" baseline="0" dirty="0">
              <a:solidFill>
                <a:srgbClr val="000000"/>
              </a:solidFill>
              <a:latin typeface="NanumSquare Bold"/>
            </a:endParaRPr>
          </a:p>
          <a:p>
            <a:pPr algn="l"/>
            <a:endParaRPr lang="ko-KR" altLang="en-US" sz="1800" b="0" i="0" u="none" strike="noStrike" baseline="0" dirty="0">
              <a:solidFill>
                <a:srgbClr val="000000"/>
              </a:solidFill>
              <a:latin typeface="NanumSquare ExtraBold"/>
            </a:endParaRPr>
          </a:p>
          <a:p>
            <a:pPr algn="just"/>
            <a:r>
              <a:rPr lang="ko-KR" altLang="en-US" sz="4000" b="1" i="0" u="none" strike="noStrike" baseline="0" dirty="0" err="1">
                <a:solidFill>
                  <a:srgbClr val="0070C0"/>
                </a:solidFill>
                <a:latin typeface="NanumSquare ExtraBold"/>
              </a:rPr>
              <a:t>에리트리아를</a:t>
            </a:r>
            <a:r>
              <a:rPr lang="ko-KR" altLang="en-US" sz="4000" b="1" i="0" u="none" strike="noStrike" baseline="0" dirty="0">
                <a:solidFill>
                  <a:srgbClr val="0070C0"/>
                </a:solidFill>
                <a:latin typeface="NanumSquare ExtraBold"/>
              </a:rPr>
              <a:t> 위한 오픈도어 사역 </a:t>
            </a:r>
            <a:endParaRPr lang="ko-KR" altLang="en-US" sz="4000" b="0" i="0" u="none" strike="noStrike" baseline="0" dirty="0">
              <a:solidFill>
                <a:srgbClr val="0070C0"/>
              </a:solidFill>
              <a:latin typeface="NanumSquare ExtraBold"/>
            </a:endParaRPr>
          </a:p>
          <a:p>
            <a:pPr algn="l"/>
            <a:r>
              <a:rPr lang="ko-KR" altLang="en-US" sz="4000" b="0" i="0" u="none" strike="noStrike" baseline="0" dirty="0">
                <a:latin typeface="NanumSquareB"/>
              </a:rPr>
              <a:t>오픈도어는 에리트레아 현지 파트너들과 협력해 경제활성화 프로젝트</a:t>
            </a:r>
            <a:r>
              <a:rPr lang="en-US" altLang="ko-KR" sz="4000" b="0" i="0" u="none" strike="noStrike" baseline="0" dirty="0">
                <a:latin typeface="NanumSquareB"/>
              </a:rPr>
              <a:t>, </a:t>
            </a:r>
            <a:r>
              <a:rPr lang="ko-KR" altLang="en-US" sz="4000" b="0" i="0" u="none" strike="noStrike" baseline="0" dirty="0">
                <a:latin typeface="NanumSquareB"/>
              </a:rPr>
              <a:t>제자훈련</a:t>
            </a:r>
            <a:r>
              <a:rPr lang="en-US" altLang="ko-KR" sz="4000" b="0" i="0" u="none" strike="noStrike" baseline="0" dirty="0">
                <a:latin typeface="NanumSquareB"/>
              </a:rPr>
              <a:t>, </a:t>
            </a:r>
            <a:r>
              <a:rPr lang="ko-KR" altLang="en-US" sz="4000" b="0" i="0" u="none" strike="noStrike" baseline="0" dirty="0">
                <a:latin typeface="NanumSquareB"/>
              </a:rPr>
              <a:t>박해생존훈련을 제공합니다</a:t>
            </a:r>
            <a:r>
              <a:rPr lang="en-US" altLang="ko-KR" sz="4000" b="0" i="0" u="none" strike="noStrike" baseline="0" dirty="0">
                <a:latin typeface="NanumSquareB"/>
              </a:rPr>
              <a:t>.</a:t>
            </a:r>
            <a:endParaRPr lang="ko-KR" altLang="en-US" sz="4000" dirty="0">
              <a:latin typeface="+mn-ea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F8F11ED-2BED-4A40-8D3F-1399998BE0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78769" y="100493"/>
            <a:ext cx="1889323" cy="186871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C8FA9BD4-787E-8CDA-4F21-A43E031D215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059557" y="2293133"/>
            <a:ext cx="4197915" cy="357507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F583BA3-31C0-4AF6-E2B6-366227959048}"/>
              </a:ext>
            </a:extLst>
          </p:cNvPr>
          <p:cNvSpPr txBox="1"/>
          <p:nvPr/>
        </p:nvSpPr>
        <p:spPr>
          <a:xfrm>
            <a:off x="612475" y="6394645"/>
            <a:ext cx="12767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95302B6-EE02-409E-B19E-633D299CF275}" type="datetime1">
              <a:rPr lang="en-US" altLang="ko-KR" sz="900" smtClean="0"/>
              <a:pPr/>
              <a:t>4/2/2024</a:t>
            </a:fld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20503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1FEE66D-0AE7-E506-CED5-F90600880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1" y="559814"/>
            <a:ext cx="7301644" cy="416236"/>
          </a:xfrm>
        </p:spPr>
        <p:txBody>
          <a:bodyPr>
            <a:noAutofit/>
          </a:bodyPr>
          <a:lstStyle/>
          <a:p>
            <a:pPr algn="l"/>
            <a:r>
              <a:rPr lang="en-US" altLang="ko-KR" sz="1400" dirty="0">
                <a:solidFill>
                  <a:srgbClr val="C00000"/>
                </a:solidFill>
              </a:rPr>
              <a:t>#</a:t>
            </a:r>
            <a:r>
              <a:rPr lang="ko-KR" altLang="en-US" sz="1400" dirty="0">
                <a:solidFill>
                  <a:srgbClr val="C00000"/>
                </a:solidFill>
              </a:rPr>
              <a:t>이집트</a:t>
            </a:r>
            <a:r>
              <a:rPr lang="en-US" altLang="ko-KR" sz="1400" dirty="0">
                <a:solidFill>
                  <a:srgbClr val="C00000"/>
                </a:solidFill>
              </a:rPr>
              <a:t>: MBB</a:t>
            </a:r>
            <a:r>
              <a:rPr lang="ko-KR" altLang="en-US" sz="1400" dirty="0">
                <a:solidFill>
                  <a:srgbClr val="C00000"/>
                </a:solidFill>
              </a:rPr>
              <a:t>신자들을 위한 기도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AF1F2EC-B867-2586-3FF8-CB47AE9EB7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28469" y="1043590"/>
            <a:ext cx="3605840" cy="56092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altLang="ko-KR" sz="1100" b="0" dirty="0">
                <a:solidFill>
                  <a:srgbClr val="0070C0"/>
                </a:solidFill>
              </a:rPr>
              <a:t>35</a:t>
            </a:r>
            <a:r>
              <a:rPr lang="ko-KR" altLang="en-US" sz="1100" b="0" dirty="0">
                <a:solidFill>
                  <a:srgbClr val="0070C0"/>
                </a:solidFill>
              </a:rPr>
              <a:t>세에 예수를 믿은 </a:t>
            </a:r>
            <a:r>
              <a:rPr lang="en-US" altLang="ko-KR" sz="1100" b="0" dirty="0">
                <a:solidFill>
                  <a:srgbClr val="0070C0"/>
                </a:solidFill>
              </a:rPr>
              <a:t>MBB </a:t>
            </a:r>
            <a:r>
              <a:rPr lang="ko-KR" altLang="en-US" sz="1100" b="0" dirty="0">
                <a:solidFill>
                  <a:srgbClr val="0070C0"/>
                </a:solidFill>
              </a:rPr>
              <a:t>신자인 소비</a:t>
            </a:r>
            <a:r>
              <a:rPr lang="en-US" altLang="ko-KR" sz="1100" b="0" dirty="0">
                <a:solidFill>
                  <a:srgbClr val="0070C0"/>
                </a:solidFill>
              </a:rPr>
              <a:t>*</a:t>
            </a:r>
            <a:r>
              <a:rPr lang="ko-KR" altLang="en-US" sz="1100" b="0" dirty="0">
                <a:solidFill>
                  <a:srgbClr val="0070C0"/>
                </a:solidFill>
              </a:rPr>
              <a:t>는 예수를 믿고 난 이후의 삶의 변화를 이렇게 간증합니다</a:t>
            </a:r>
            <a:r>
              <a:rPr lang="en-US" altLang="ko-KR" sz="1100" b="0" dirty="0">
                <a:solidFill>
                  <a:srgbClr val="0070C0"/>
                </a:solidFill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29E17DA-3FC8-E6E5-0C85-F8D089E77B6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28470" y="1672053"/>
            <a:ext cx="3605840" cy="474478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altLang="ko-KR" sz="1050" dirty="0"/>
              <a:t>35</a:t>
            </a:r>
            <a:r>
              <a:rPr lang="ko-KR" altLang="en-US" sz="1050" dirty="0"/>
              <a:t>세의 </a:t>
            </a:r>
            <a:r>
              <a:rPr lang="en-US" altLang="ko-KR" sz="1050" dirty="0"/>
              <a:t>MBB </a:t>
            </a:r>
            <a:r>
              <a:rPr lang="ko-KR" altLang="en-US" sz="1050" dirty="0"/>
              <a:t>신자인 소비</a:t>
            </a:r>
            <a:r>
              <a:rPr lang="en-US" altLang="ko-KR" sz="1050" dirty="0"/>
              <a:t>*</a:t>
            </a:r>
            <a:r>
              <a:rPr lang="ko-KR" altLang="en-US" sz="1050" dirty="0"/>
              <a:t>는 </a:t>
            </a:r>
            <a:r>
              <a:rPr lang="en-US" altLang="ko-KR" sz="1050" dirty="0"/>
              <a:t>2</a:t>
            </a:r>
            <a:r>
              <a:rPr lang="ko-KR" altLang="en-US" sz="1050" dirty="0"/>
              <a:t>년 전에 주 예수님을 구세주로 영접했습니다</a:t>
            </a:r>
            <a:r>
              <a:rPr lang="en-US" altLang="ko-KR" sz="1050" dirty="0"/>
              <a:t>. “</a:t>
            </a:r>
            <a:r>
              <a:rPr lang="ko-KR" altLang="en-US" sz="1050" dirty="0"/>
              <a:t>저는 두 자녀가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제가 새로 찾은 신앙을 발견했을 때 아내와 저는 결국 이혼하게 되었습니다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아내는 아이들을 데려갔고</a:t>
            </a:r>
            <a:r>
              <a:rPr lang="en-US" altLang="ko-KR" sz="1050" dirty="0"/>
              <a:t>,</a:t>
            </a:r>
            <a:r>
              <a:rPr lang="ko-KR" altLang="en-US" sz="1050" dirty="0"/>
              <a:t> 저와 아이들이 만나지 못하도록 막았습니다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이로 인해 저는 점점 황폐해져 갔고</a:t>
            </a:r>
            <a:r>
              <a:rPr lang="en-US" altLang="ko-KR" sz="1050" dirty="0"/>
              <a:t>, </a:t>
            </a:r>
            <a:r>
              <a:rPr lang="ko-KR" altLang="en-US" sz="1050" dirty="0"/>
              <a:t>결국 마약 중독에 빠졌습니다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가족에게 버림받은 후 저는 완전히 상실감을 느꼈습니다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그러던 중 한 사역 지도자의 권유로 사경회에 참석하게 되었습니다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이곳에서 저는 </a:t>
            </a:r>
            <a:r>
              <a:rPr lang="en-US" altLang="ko-KR" sz="1050" dirty="0"/>
              <a:t>'</a:t>
            </a:r>
            <a:r>
              <a:rPr lang="ko-KR" altLang="en-US" sz="1050" dirty="0"/>
              <a:t>나를 따르라</a:t>
            </a:r>
            <a:r>
              <a:rPr lang="en-US" altLang="ko-KR" sz="1050" dirty="0"/>
              <a:t>'</a:t>
            </a:r>
            <a:r>
              <a:rPr lang="ko-KR" altLang="en-US" sz="1050" dirty="0"/>
              <a:t>는 하나님의 음성을 분명히 들었습니다</a:t>
            </a:r>
            <a:r>
              <a:rPr lang="en-US" altLang="ko-KR" sz="1050" dirty="0"/>
              <a:t>.</a:t>
            </a:r>
          </a:p>
          <a:p>
            <a:pPr marL="0" indent="0" algn="just">
              <a:buNone/>
            </a:pPr>
            <a:r>
              <a:rPr lang="ko-KR" altLang="en-US" sz="1050" dirty="0"/>
              <a:t>하나님 덕분에 결국 저는 중독에서 벗어났고 하나님의 용서를 구하게 되었습니다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저는 이제 그분과 정기적으로 말씀을 묵상하는 습관을 들였고</a:t>
            </a:r>
            <a:r>
              <a:rPr lang="en-US" altLang="ko-KR" sz="1050" dirty="0"/>
              <a:t>, </a:t>
            </a:r>
            <a:r>
              <a:rPr lang="ko-KR" altLang="en-US" sz="1050" dirty="0"/>
              <a:t>제 생각을 나누고 마음을 열 수 있는 안전하고 저를 적극적으로 지지하는 공동체를 찾아 제자 양육 그룹에 가입했습니다</a:t>
            </a:r>
            <a:r>
              <a:rPr lang="en-US" altLang="ko-KR" sz="1050" dirty="0"/>
              <a:t>.  </a:t>
            </a:r>
            <a:r>
              <a:rPr lang="ko-KR" altLang="en-US" sz="1050" dirty="0"/>
              <a:t>가족과 다시 재회할 수 있기를 정말 소망합니다</a:t>
            </a:r>
            <a:r>
              <a:rPr lang="en-US" altLang="ko-KR" sz="1050" dirty="0"/>
              <a:t>.</a:t>
            </a:r>
            <a:endParaRPr lang="en-US" altLang="ko-KR" sz="1050" dirty="0">
              <a:solidFill>
                <a:schemeClr val="tx1"/>
              </a:solidFill>
            </a:endParaRP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F511BA7-8188-B44D-A0D4-4E3E768CE3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28159" y="1043590"/>
            <a:ext cx="4635372" cy="203604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ko-KR" altLang="en-US" sz="1000" dirty="0">
                <a:solidFill>
                  <a:srgbClr val="C00000"/>
                </a:solidFill>
              </a:rPr>
              <a:t>기도해 주세요</a:t>
            </a:r>
            <a:r>
              <a:rPr lang="en-US" altLang="ko-KR" sz="1000" dirty="0">
                <a:solidFill>
                  <a:srgbClr val="C00000"/>
                </a:solidFill>
              </a:rPr>
              <a:t>: </a:t>
            </a:r>
          </a:p>
          <a:p>
            <a:pPr marL="171450" indent="-1714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00" b="0" dirty="0">
                <a:solidFill>
                  <a:srgbClr val="0070C0"/>
                </a:solidFill>
              </a:rPr>
              <a:t>아내와 아이들에게 소비</a:t>
            </a:r>
            <a:r>
              <a:rPr lang="en-US" altLang="ko-KR" sz="1000" b="0" dirty="0">
                <a:solidFill>
                  <a:srgbClr val="0070C0"/>
                </a:solidFill>
              </a:rPr>
              <a:t>*</a:t>
            </a:r>
            <a:r>
              <a:rPr lang="ko-KR" altLang="en-US" sz="1000" b="0" dirty="0">
                <a:solidFill>
                  <a:srgbClr val="0070C0"/>
                </a:solidFill>
              </a:rPr>
              <a:t>의 역할과 가치를 보여주셔서 기적적으로 다시 한 번 가족이 재결합할 수 있도록 기도합니다</a:t>
            </a:r>
            <a:r>
              <a:rPr lang="en-US" altLang="ko-KR" sz="1000" b="0" dirty="0">
                <a:solidFill>
                  <a:srgbClr val="0070C0"/>
                </a:solidFill>
              </a:rPr>
              <a:t>.</a:t>
            </a:r>
          </a:p>
          <a:p>
            <a:pPr marL="171450" indent="-1714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00" b="0" dirty="0">
                <a:solidFill>
                  <a:srgbClr val="0070C0"/>
                </a:solidFill>
              </a:rPr>
              <a:t>소비</a:t>
            </a:r>
            <a:r>
              <a:rPr lang="en-US" altLang="ko-KR" sz="1000" b="0" dirty="0">
                <a:solidFill>
                  <a:srgbClr val="0070C0"/>
                </a:solidFill>
              </a:rPr>
              <a:t>*</a:t>
            </a:r>
            <a:r>
              <a:rPr lang="ko-KR" altLang="en-US" sz="1000" b="0" dirty="0">
                <a:solidFill>
                  <a:srgbClr val="0070C0"/>
                </a:solidFill>
              </a:rPr>
              <a:t>의 미래와 내면의 치유를 위해 기도합니다</a:t>
            </a:r>
            <a:r>
              <a:rPr lang="en-US" altLang="ko-KR" sz="1000" b="0" dirty="0">
                <a:solidFill>
                  <a:srgbClr val="0070C0"/>
                </a:solidFill>
              </a:rPr>
              <a:t>. </a:t>
            </a:r>
            <a:r>
              <a:rPr lang="ko-KR" altLang="en-US" sz="1000" b="0" dirty="0">
                <a:solidFill>
                  <a:srgbClr val="0070C0"/>
                </a:solidFill>
              </a:rPr>
              <a:t>절망가운데 있을 때 소망을  갖게 하신 것처럼 소비</a:t>
            </a:r>
            <a:r>
              <a:rPr lang="en-US" altLang="ko-KR" sz="1000" b="0" dirty="0">
                <a:solidFill>
                  <a:srgbClr val="0070C0"/>
                </a:solidFill>
              </a:rPr>
              <a:t>*</a:t>
            </a:r>
            <a:r>
              <a:rPr lang="ko-KR" altLang="en-US" sz="1000" b="0" dirty="0">
                <a:solidFill>
                  <a:srgbClr val="0070C0"/>
                </a:solidFill>
              </a:rPr>
              <a:t>에게 새 길을 열어 주실 것을 믿습니다</a:t>
            </a:r>
            <a:r>
              <a:rPr lang="en-US" altLang="ko-KR" sz="1000" b="0" dirty="0">
                <a:solidFill>
                  <a:srgbClr val="0070C0"/>
                </a:solidFill>
              </a:rPr>
              <a:t>.</a:t>
            </a:r>
          </a:p>
          <a:p>
            <a:pPr marL="171450" indent="-1714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00" b="0" dirty="0">
                <a:solidFill>
                  <a:srgbClr val="0070C0"/>
                </a:solidFill>
              </a:rPr>
              <a:t>하나님</a:t>
            </a:r>
            <a:r>
              <a:rPr lang="en-US" altLang="ko-KR" sz="1000" b="0" dirty="0">
                <a:solidFill>
                  <a:srgbClr val="0070C0"/>
                </a:solidFill>
              </a:rPr>
              <a:t>, </a:t>
            </a:r>
            <a:r>
              <a:rPr lang="ko-KR" altLang="en-US" sz="1000" b="0" dirty="0">
                <a:solidFill>
                  <a:srgbClr val="0070C0"/>
                </a:solidFill>
              </a:rPr>
              <a:t>소비</a:t>
            </a:r>
            <a:r>
              <a:rPr lang="en-US" altLang="ko-KR" sz="1000" b="0" dirty="0">
                <a:solidFill>
                  <a:srgbClr val="0070C0"/>
                </a:solidFill>
              </a:rPr>
              <a:t>*</a:t>
            </a:r>
            <a:r>
              <a:rPr lang="ko-KR" altLang="en-US" sz="1000" b="0" dirty="0">
                <a:solidFill>
                  <a:srgbClr val="0070C0"/>
                </a:solidFill>
              </a:rPr>
              <a:t>를 비롯한 모든 취약한 박해 받는 성도들을 기억하시고</a:t>
            </a:r>
            <a:r>
              <a:rPr lang="en-US" altLang="ko-KR" sz="1000" b="0" dirty="0">
                <a:solidFill>
                  <a:srgbClr val="0070C0"/>
                </a:solidFill>
              </a:rPr>
              <a:t>, </a:t>
            </a:r>
            <a:r>
              <a:rPr lang="ko-KR" altLang="en-US" sz="1000" b="0" dirty="0">
                <a:solidFill>
                  <a:srgbClr val="0070C0"/>
                </a:solidFill>
              </a:rPr>
              <a:t>믿음의 확신을 주시며</a:t>
            </a:r>
            <a:r>
              <a:rPr lang="en-US" altLang="ko-KR" sz="1000" b="0" dirty="0">
                <a:solidFill>
                  <a:srgbClr val="0070C0"/>
                </a:solidFill>
              </a:rPr>
              <a:t>, </a:t>
            </a:r>
            <a:r>
              <a:rPr lang="ko-KR" altLang="en-US" sz="1000" b="0" dirty="0">
                <a:solidFill>
                  <a:srgbClr val="0070C0"/>
                </a:solidFill>
              </a:rPr>
              <a:t>주님이 동행하셔서 어려운 여정속에서도 흔들리지 않게 하시기를 기도합니다</a:t>
            </a:r>
            <a:r>
              <a:rPr lang="en-US" altLang="ko-KR" sz="1000" b="0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7C275E19-64D8-E86E-9ACB-66C3B1E9585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24129" y="4623758"/>
            <a:ext cx="3230166" cy="1578634"/>
          </a:xfrm>
        </p:spPr>
        <p:txBody>
          <a:bodyPr>
            <a:normAutofit/>
          </a:bodyPr>
          <a:lstStyle/>
          <a:p>
            <a:endParaRPr lang="en-US" altLang="ko-KR" sz="1000" dirty="0"/>
          </a:p>
          <a:p>
            <a:endParaRPr lang="ko-KR" altLang="en-US" sz="1000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BBF40A43-AA33-BD1A-4B4A-8BD3BD8472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584289" y="3429000"/>
            <a:ext cx="4159825" cy="27732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24497DE-FBBE-A250-B26D-3E72FBBAAEEF}"/>
              </a:ext>
            </a:extLst>
          </p:cNvPr>
          <p:cNvSpPr txBox="1"/>
          <p:nvPr/>
        </p:nvSpPr>
        <p:spPr>
          <a:xfrm>
            <a:off x="414068" y="6416839"/>
            <a:ext cx="12853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95302B6-EE02-409E-B19E-633D299CF275}" type="datetime1">
              <a:rPr lang="en-US" altLang="ko-KR" sz="900" smtClean="0"/>
              <a:pPr/>
              <a:t>4/2/2024</a:t>
            </a:fld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8606573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 dirty="0"/>
              <a:t>박해 받는 교회를 위한 기도가 이 땅에 요원의 불길처럼 뜨겁게 일어나기를 기도합니다</a:t>
            </a:r>
            <a:r>
              <a:rPr lang="en-US" altLang="ko-KR" sz="1499" dirty="0"/>
              <a:t>.</a:t>
            </a:r>
            <a:endParaRPr lang="ko-KR" altLang="en-US" sz="14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049150" y="1600845"/>
            <a:ext cx="254195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00" dirty="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9151" y="2002202"/>
            <a:ext cx="2541959" cy="1508033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900" dirty="0"/>
              <a:t>오픈도어 </a:t>
            </a:r>
            <a:r>
              <a:rPr lang="en-US" altLang="ko-KR" sz="900" dirty="0"/>
              <a:t>1,300</a:t>
            </a:r>
            <a:r>
              <a:rPr lang="ko-KR" altLang="en-US" sz="900" dirty="0"/>
              <a:t>여 명의 사역자들이 </a:t>
            </a:r>
            <a:r>
              <a:rPr lang="ko-KR" altLang="en-US" sz="900" dirty="0" err="1"/>
              <a:t>브라더</a:t>
            </a:r>
            <a:r>
              <a:rPr lang="ko-KR" altLang="en-US" sz="900" dirty="0"/>
              <a:t> </a:t>
            </a:r>
            <a:r>
              <a:rPr lang="ko-KR" altLang="en-US" sz="900" dirty="0" err="1"/>
              <a:t>앤드류의</a:t>
            </a:r>
            <a:r>
              <a:rPr lang="ko-KR" altLang="en-US" sz="900" dirty="0"/>
              <a:t> 길을 따라 믿음과 용기를 잃지 않고</a:t>
            </a:r>
            <a:r>
              <a:rPr lang="en-US" altLang="ko-KR" sz="900" dirty="0"/>
              <a:t>, </a:t>
            </a:r>
            <a:r>
              <a:rPr lang="ko-KR" altLang="en-US" sz="900" dirty="0"/>
              <a:t>겸손하게 박해 받는 교회를 잘 섬길 수 있게 </a:t>
            </a:r>
            <a:r>
              <a:rPr lang="ko-KR" altLang="en-US" sz="900" dirty="0" err="1"/>
              <a:t>하옵소서</a:t>
            </a:r>
            <a:r>
              <a:rPr lang="en-US" altLang="ko-KR" sz="900" dirty="0"/>
              <a:t>! </a:t>
            </a:r>
            <a:r>
              <a:rPr lang="ko-KR" altLang="en-US" sz="900" dirty="0"/>
              <a:t>예수의 제자의 길을 끝까지 걸어가게 </a:t>
            </a:r>
            <a:r>
              <a:rPr lang="ko-KR" altLang="en-US" sz="900" dirty="0" err="1"/>
              <a:t>하옵소서</a:t>
            </a:r>
            <a:r>
              <a:rPr lang="en-US" altLang="ko-KR" sz="900" dirty="0"/>
              <a:t>!</a:t>
            </a:r>
          </a:p>
          <a:p>
            <a:pPr marL="0" indent="0" algn="just">
              <a:buNone/>
            </a:pPr>
            <a:r>
              <a:rPr lang="ko-KR" altLang="en-US" sz="900" dirty="0" err="1"/>
              <a:t>화요기도모임을</a:t>
            </a:r>
            <a:r>
              <a:rPr lang="ko-KR" altLang="en-US" sz="900" dirty="0"/>
              <a:t> 지키는 기도용사들을 축복하시고</a:t>
            </a:r>
            <a:r>
              <a:rPr lang="en-US" altLang="ko-KR" sz="900" dirty="0"/>
              <a:t>, </a:t>
            </a:r>
            <a:r>
              <a:rPr lang="ko-KR" altLang="en-US" sz="900" dirty="0"/>
              <a:t>각 가정마다</a:t>
            </a:r>
            <a:r>
              <a:rPr lang="en-US" altLang="ko-KR" sz="900" dirty="0"/>
              <a:t> </a:t>
            </a:r>
            <a:r>
              <a:rPr lang="ko-KR" altLang="en-US" sz="900" dirty="0"/>
              <a:t>하나님의 부르심의 소망이 밝게 빛나게 하시고</a:t>
            </a:r>
            <a:r>
              <a:rPr lang="en-US" altLang="ko-KR" sz="900" dirty="0"/>
              <a:t>, </a:t>
            </a:r>
            <a:r>
              <a:rPr lang="ko-KR" altLang="en-US" sz="900" dirty="0"/>
              <a:t>부르짖는 간구를 들으시며</a:t>
            </a:r>
            <a:r>
              <a:rPr lang="en-US" altLang="ko-KR" sz="900" dirty="0"/>
              <a:t>, </a:t>
            </a:r>
            <a:r>
              <a:rPr lang="ko-KR" altLang="en-US" sz="900" dirty="0"/>
              <a:t>일평생 주님을 영화롭게 하는 거룩한 삶이 되게 </a:t>
            </a:r>
            <a:r>
              <a:rPr lang="ko-KR" altLang="en-US" sz="900" dirty="0" err="1"/>
              <a:t>하옵소서</a:t>
            </a:r>
            <a:endParaRPr lang="en-US" altLang="ko-KR" sz="900" dirty="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541959" cy="394964"/>
          </a:xfrm>
        </p:spPr>
        <p:txBody>
          <a:bodyPr rtlCol="0">
            <a:noAutofit/>
          </a:bodyPr>
          <a:lstStyle/>
          <a:p>
            <a:pPr rtl="0"/>
            <a:r>
              <a:rPr lang="en-US" altLang="ko-KR" sz="1000" dirty="0">
                <a:solidFill>
                  <a:schemeClr val="tx1"/>
                </a:solidFill>
              </a:rPr>
              <a:t>WWL 2024 </a:t>
            </a:r>
            <a:r>
              <a:rPr lang="ko-KR" altLang="en-US" sz="1000" dirty="0">
                <a:solidFill>
                  <a:schemeClr val="tx1"/>
                </a:solidFill>
              </a:rPr>
              <a:t>지역별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 err="1">
                <a:solidFill>
                  <a:schemeClr val="tx1"/>
                </a:solidFill>
              </a:rPr>
              <a:t>교회별</a:t>
            </a:r>
            <a:r>
              <a:rPr lang="ko-KR" altLang="en-US" sz="1000" dirty="0">
                <a:solidFill>
                  <a:schemeClr val="tx1"/>
                </a:solidFill>
              </a:rPr>
              <a:t> 설명회를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87528" y="2002202"/>
            <a:ext cx="2541959" cy="171078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en-US" altLang="ko-KR" sz="900" dirty="0">
                <a:latin typeface="roboto" panose="02000000000000000000" pitchFamily="2" charset="0"/>
              </a:rPr>
              <a:t>2024</a:t>
            </a:r>
            <a:r>
              <a:rPr lang="ko-KR" altLang="en-US" sz="900" dirty="0">
                <a:latin typeface="roboto" panose="02000000000000000000" pitchFamily="2" charset="0"/>
              </a:rPr>
              <a:t>년 </a:t>
            </a:r>
            <a:r>
              <a:rPr lang="ko-KR" altLang="en-US" sz="900" dirty="0" err="1">
                <a:latin typeface="roboto" panose="02000000000000000000" pitchFamily="2" charset="0"/>
              </a:rPr>
              <a:t>월드와치리스트</a:t>
            </a:r>
            <a:r>
              <a:rPr lang="ko-KR" altLang="en-US" sz="900" dirty="0">
                <a:latin typeface="roboto" panose="02000000000000000000" pitchFamily="2" charset="0"/>
              </a:rPr>
              <a:t> 부천지역 설명회가 </a:t>
            </a:r>
            <a:r>
              <a:rPr lang="en-US" altLang="ko-KR" sz="900" dirty="0">
                <a:latin typeface="roboto" panose="02000000000000000000" pitchFamily="2" charset="0"/>
              </a:rPr>
              <a:t>4</a:t>
            </a:r>
            <a:r>
              <a:rPr lang="ko-KR" altLang="en-US" sz="900" dirty="0">
                <a:latin typeface="roboto" panose="02000000000000000000" pitchFamily="2" charset="0"/>
              </a:rPr>
              <a:t>월</a:t>
            </a:r>
            <a:r>
              <a:rPr lang="en-US" altLang="ko-KR" sz="900" dirty="0">
                <a:latin typeface="roboto" panose="02000000000000000000" pitchFamily="2" charset="0"/>
              </a:rPr>
              <a:t>25</a:t>
            </a:r>
            <a:r>
              <a:rPr lang="ko-KR" altLang="en-US" sz="900" dirty="0">
                <a:latin typeface="roboto" panose="02000000000000000000" pitchFamily="2" charset="0"/>
              </a:rPr>
              <a:t>일</a:t>
            </a:r>
            <a:r>
              <a:rPr lang="en-US" altLang="ko-KR" sz="900" dirty="0">
                <a:latin typeface="roboto" panose="02000000000000000000" pitchFamily="2" charset="0"/>
              </a:rPr>
              <a:t>(</a:t>
            </a:r>
            <a:r>
              <a:rPr lang="ko-KR" altLang="en-US" sz="900" dirty="0">
                <a:latin typeface="roboto" panose="02000000000000000000" pitchFamily="2" charset="0"/>
              </a:rPr>
              <a:t>목</a:t>
            </a:r>
            <a:r>
              <a:rPr lang="en-US" altLang="ko-KR" sz="900" dirty="0">
                <a:latin typeface="roboto" panose="02000000000000000000" pitchFamily="2" charset="0"/>
              </a:rPr>
              <a:t>) </a:t>
            </a:r>
            <a:r>
              <a:rPr lang="ko-KR" altLang="en-US" sz="900" dirty="0">
                <a:latin typeface="roboto" panose="02000000000000000000" pitchFamily="2" charset="0"/>
              </a:rPr>
              <a:t>오전</a:t>
            </a:r>
            <a:r>
              <a:rPr lang="en-US" altLang="ko-KR" sz="900" dirty="0">
                <a:latin typeface="roboto" panose="02000000000000000000" pitchFamily="2" charset="0"/>
              </a:rPr>
              <a:t>10</a:t>
            </a:r>
            <a:r>
              <a:rPr lang="ko-KR" altLang="en-US" sz="900" dirty="0">
                <a:latin typeface="roboto" panose="02000000000000000000" pitchFamily="2" charset="0"/>
              </a:rPr>
              <a:t>시</a:t>
            </a:r>
            <a:r>
              <a:rPr lang="en-US" altLang="ko-KR" sz="900" dirty="0">
                <a:latin typeface="roboto" panose="02000000000000000000" pitchFamily="2" charset="0"/>
              </a:rPr>
              <a:t>-11</a:t>
            </a:r>
            <a:r>
              <a:rPr lang="ko-KR" altLang="en-US" sz="900" dirty="0">
                <a:latin typeface="roboto" panose="02000000000000000000" pitchFamily="2" charset="0"/>
              </a:rPr>
              <a:t>시</a:t>
            </a:r>
            <a:r>
              <a:rPr lang="en-US" altLang="ko-KR" sz="900" dirty="0">
                <a:latin typeface="roboto" panose="02000000000000000000" pitchFamily="2" charset="0"/>
              </a:rPr>
              <a:t>30</a:t>
            </a:r>
            <a:r>
              <a:rPr lang="ko-KR" altLang="en-US" sz="900" dirty="0">
                <a:latin typeface="roboto" panose="02000000000000000000" pitchFamily="2" charset="0"/>
              </a:rPr>
              <a:t>분에 있습니다</a:t>
            </a:r>
            <a:r>
              <a:rPr lang="en-US" altLang="ko-KR" sz="900" dirty="0">
                <a:latin typeface="roboto" panose="02000000000000000000" pitchFamily="2" charset="0"/>
              </a:rPr>
              <a:t>.  </a:t>
            </a:r>
          </a:p>
          <a:p>
            <a:pPr marL="0" indent="0">
              <a:buNone/>
            </a:pPr>
            <a:r>
              <a:rPr lang="ko-KR" altLang="en-US" sz="900" dirty="0">
                <a:latin typeface="roboto" panose="02000000000000000000" pitchFamily="2" charset="0"/>
              </a:rPr>
              <a:t>전세계 박해 현장의 동향이 한국교회 성도들에게 잘 전달 될 수 있도록 신문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방송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인터넷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유튜브 매체가 선하게 사용되기를 원합니다</a:t>
            </a:r>
            <a:r>
              <a:rPr lang="en-US" altLang="ko-KR" sz="900" dirty="0">
                <a:latin typeface="roboto" panose="02000000000000000000" pitchFamily="2" charset="0"/>
              </a:rPr>
              <a:t>. </a:t>
            </a:r>
          </a:p>
          <a:p>
            <a:pPr marL="0" indent="0">
              <a:buNone/>
            </a:pPr>
            <a:r>
              <a:rPr lang="ko-KR" altLang="en-US" sz="900" dirty="0">
                <a:latin typeface="roboto" panose="02000000000000000000" pitchFamily="2" charset="0"/>
              </a:rPr>
              <a:t>부천지역 설명회를 통해 성도들을 직접 만나 박해 받는 교회들의 이야기를 함께 나누고 그들의 음성을 듣고 기도하는 시간을 축복하여 </a:t>
            </a:r>
            <a:r>
              <a:rPr lang="ko-KR" altLang="en-US" sz="900" dirty="0" err="1">
                <a:latin typeface="roboto" panose="02000000000000000000" pitchFamily="2" charset="0"/>
              </a:rPr>
              <a:t>주옵소서</a:t>
            </a:r>
            <a:r>
              <a:rPr lang="en-US" altLang="ko-KR" sz="900" dirty="0">
                <a:latin typeface="roboto" panose="02000000000000000000" pitchFamily="2" charset="0"/>
              </a:rPr>
              <a:t>!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74166" y="1600845"/>
            <a:ext cx="2620373" cy="394964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2024 </a:t>
            </a:r>
            <a:r>
              <a:rPr lang="en-US" altLang="ko-KR" sz="1000" dirty="0" err="1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Muskathlon</a:t>
            </a:r>
            <a:r>
              <a:rPr lang="en-US" altLang="ko-KR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대회를 위하여</a:t>
            </a:r>
            <a:endParaRPr lang="ko-KR" altLang="en-US" sz="10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474167" y="2002202"/>
            <a:ext cx="2620373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900" dirty="0"/>
              <a:t>2024</a:t>
            </a:r>
            <a:r>
              <a:rPr lang="ko-KR" altLang="en-US" sz="900" dirty="0"/>
              <a:t>년 </a:t>
            </a:r>
            <a:r>
              <a:rPr lang="ko-KR" altLang="en-US" sz="900" dirty="0" err="1"/>
              <a:t>머스카슬론</a:t>
            </a:r>
            <a:r>
              <a:rPr lang="ko-KR" altLang="en-US" sz="900" dirty="0"/>
              <a:t> 대회가 </a:t>
            </a:r>
            <a:r>
              <a:rPr lang="en-US" altLang="ko-KR" sz="900" dirty="0"/>
              <a:t>10</a:t>
            </a:r>
            <a:r>
              <a:rPr lang="ko-KR" altLang="en-US" sz="900" dirty="0"/>
              <a:t>월 </a:t>
            </a:r>
            <a:r>
              <a:rPr lang="en-US" altLang="ko-KR" sz="900" dirty="0"/>
              <a:t>9-10</a:t>
            </a:r>
            <a:r>
              <a:rPr lang="ko-KR" altLang="en-US" sz="900" dirty="0"/>
              <a:t>일 진행됩니다</a:t>
            </a:r>
            <a:r>
              <a:rPr lang="en-US" altLang="ko-KR" sz="900" dirty="0"/>
              <a:t>. </a:t>
            </a:r>
            <a:r>
              <a:rPr lang="ko-KR" altLang="en-US" sz="900" dirty="0"/>
              <a:t>화란에서 </a:t>
            </a:r>
            <a:r>
              <a:rPr lang="en-US" altLang="ko-KR" sz="900" dirty="0"/>
              <a:t>41</a:t>
            </a:r>
            <a:r>
              <a:rPr lang="ko-KR" altLang="en-US" sz="900" dirty="0"/>
              <a:t>명이 지원했습니다</a:t>
            </a:r>
            <a:r>
              <a:rPr lang="en-US" altLang="ko-KR" sz="900" dirty="0"/>
              <a:t>. 1</a:t>
            </a:r>
            <a:r>
              <a:rPr lang="ko-KR" altLang="en-US" sz="900" dirty="0"/>
              <a:t>만 유로 참가비 모금과 준비하는 기간동안 북한지하교회 성도들을 향한 주님의 긍휼한 마음을 부어 주시기를 기도합니다</a:t>
            </a:r>
            <a:r>
              <a:rPr lang="en-US" altLang="ko-KR" sz="900" dirty="0"/>
              <a:t>. </a:t>
            </a:r>
            <a:r>
              <a:rPr lang="ko-KR" altLang="en-US" sz="900" dirty="0"/>
              <a:t> </a:t>
            </a:r>
            <a:endParaRPr lang="en-US" altLang="ko-KR" sz="900" dirty="0"/>
          </a:p>
          <a:p>
            <a:pPr marL="0" indent="0" algn="just">
              <a:buNone/>
            </a:pPr>
            <a:r>
              <a:rPr lang="ko-KR" altLang="en-US" sz="900" dirty="0"/>
              <a:t>한국 참가자 </a:t>
            </a:r>
            <a:r>
              <a:rPr lang="en-US" altLang="ko-KR" sz="900" dirty="0"/>
              <a:t>50</a:t>
            </a:r>
            <a:r>
              <a:rPr lang="ko-KR" altLang="en-US" sz="900" dirty="0"/>
              <a:t>명을 예비하여 주시고</a:t>
            </a:r>
            <a:r>
              <a:rPr lang="en-US" altLang="ko-KR" sz="900" dirty="0"/>
              <a:t>, </a:t>
            </a:r>
            <a:r>
              <a:rPr lang="ko-KR" altLang="en-US" sz="900" dirty="0"/>
              <a:t>한국 기독 청년들이 영적으로 서로 도전 받고 일깨어 남은 바 죽게 된 자를 돌아보는 비전이 공유되기를 기도합니다</a:t>
            </a:r>
            <a:r>
              <a:rPr lang="en-US" altLang="ko-KR" sz="900" dirty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fld id="{595302B6-EE02-409E-B19E-633D299CF275}" type="datetime1">
              <a:rPr lang="en-US" altLang="ko-KR" smtClean="0"/>
              <a:pPr rtl="0"/>
              <a:t>4/2/2024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6760" y="3840525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15381D8-DFFF-4518-A87C-2FF7F02CCD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6275" y="394623"/>
            <a:ext cx="5996619" cy="2131033"/>
          </a:xfrm>
        </p:spPr>
        <p:txBody>
          <a:bodyPr rtlCol="0"/>
          <a:lstStyle/>
          <a:p>
            <a:pPr rtl="0"/>
            <a:r>
              <a:rPr lang="en-US" altLang="ko-KR" dirty="0"/>
              <a:t>Blessings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DF80084-FC54-42F2-9B3A-553D97B026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5429" y="381000"/>
            <a:ext cx="3997745" cy="2133600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2000" dirty="0" err="1">
                <a:latin typeface="새굴림" panose="02030600000101010101" pitchFamily="18" charset="-127"/>
                <a:ea typeface="새굴림" panose="02030600000101010101" pitchFamily="18" charset="-127"/>
              </a:rPr>
              <a:t>김경복선교사</a:t>
            </a:r>
            <a:endParaRPr lang="en-US" altLang="ko-KR" sz="2000" dirty="0">
              <a:latin typeface="새굴림" panose="02030600000101010101" pitchFamily="18" charset="-127"/>
              <a:ea typeface="새굴림" panose="02030600000101010101" pitchFamily="18" charset="-127"/>
            </a:endParaRPr>
          </a:p>
          <a:p>
            <a:pPr rtl="0"/>
            <a:r>
              <a:rPr lang="en-US" altLang="ko-KR" sz="2000" dirty="0">
                <a:latin typeface="새굴림" panose="02030600000101010101" pitchFamily="18" charset="-127"/>
                <a:ea typeface="새굴림" panose="02030600000101010101" pitchFamily="18" charset="-127"/>
                <a:hlinkClick r:id="rId3"/>
              </a:rPr>
              <a:t>odsk@opendoors.or.kr</a:t>
            </a:r>
            <a:endParaRPr lang="en-US" altLang="ko-KR" sz="2000" dirty="0">
              <a:latin typeface="새굴림" panose="02030600000101010101" pitchFamily="18" charset="-127"/>
              <a:ea typeface="새굴림" panose="02030600000101010101" pitchFamily="18" charset="-127"/>
            </a:endParaRPr>
          </a:p>
          <a:p>
            <a:pPr rtl="0"/>
            <a:r>
              <a:rPr lang="ko-KR" altLang="en-US" sz="2000" dirty="0">
                <a:latin typeface="새굴림" panose="02030600000101010101" pitchFamily="18" charset="-127"/>
                <a:ea typeface="새굴림" panose="02030600000101010101" pitchFamily="18" charset="-127"/>
                <a:hlinkClick r:id="rId4"/>
              </a:rPr>
              <a:t>한국오픈도어선교회 카카오채널</a:t>
            </a:r>
            <a:endParaRPr lang="ko-KR" altLang="en-US" sz="2000" dirty="0"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pic>
        <p:nvPicPr>
          <p:cNvPr id="7" name="그림 개체 틀 6" descr="꽃을 상자에 담는 사람">
            <a:extLst>
              <a:ext uri="{FF2B5EF4-FFF2-40B4-BE49-F238E27FC236}">
                <a16:creationId xmlns:a16="http://schemas.microsoft.com/office/drawing/2014/main" id="{5BF31D2B-C056-4DF4-B56D-B79671C937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3816" y="2670048"/>
            <a:ext cx="5175504" cy="3639312"/>
          </a:xfrm>
        </p:spPr>
      </p:pic>
      <p:pic>
        <p:nvPicPr>
          <p:cNvPr id="9" name="그림 개체 틀 8" descr="꽃바구니">
            <a:extLst>
              <a:ext uri="{FF2B5EF4-FFF2-40B4-BE49-F238E27FC236}">
                <a16:creationId xmlns:a16="http://schemas.microsoft.com/office/drawing/2014/main" id="{18FA2AC7-49CD-49AE-8CF7-9D33C8C4E73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0488" y="2670048"/>
            <a:ext cx="5175504" cy="3639312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E8C4EB8-FE5E-4752-81EF-DAF2F54E7E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4" y="6416675"/>
            <a:ext cx="2743200" cy="365125"/>
          </a:xfrm>
        </p:spPr>
        <p:txBody>
          <a:bodyPr rtlCol="0"/>
          <a:lstStyle/>
          <a:p>
            <a:pPr rtl="0"/>
            <a:fld id="{595302B6-EE02-409E-B19E-633D299CF275}" type="datetime1">
              <a:rPr lang="en-US" altLang="ko-KR" smtClean="0"/>
              <a:pPr rtl="0"/>
              <a:t>4/2/2024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346BE14-BD4F-4DBD-9B58-FC4C6EC5D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16675"/>
            <a:ext cx="4114800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BEF0E49-62B5-488C-B988-BDE7F7F30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0106" y="6416675"/>
            <a:ext cx="2743200" cy="365125"/>
          </a:xfrm>
        </p:spPr>
        <p:txBody>
          <a:bodyPr rtlCol="0"/>
          <a:lstStyle/>
          <a:p>
            <a:pPr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25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4536130"/>
      </p:ext>
    </p:extLst>
  </p:cSld>
  <p:clrMapOvr>
    <a:masterClrMapping/>
  </p:clrMapOvr>
</p:sld>
</file>

<file path=ppt/theme/theme1.xml><?xml version="1.0" encoding="utf-8"?>
<a:theme xmlns:a="http://schemas.openxmlformats.org/drawingml/2006/main" name="DappledVTI">
  <a:themeElements>
    <a:clrScheme name="Custom 81">
      <a:dk1>
        <a:sysClr val="windowText" lastClr="000000"/>
      </a:dk1>
      <a:lt1>
        <a:sysClr val="window" lastClr="FFFFFF"/>
      </a:lt1>
      <a:dk2>
        <a:srgbClr val="21363B"/>
      </a:dk2>
      <a:lt2>
        <a:srgbClr val="F4F2F0"/>
      </a:lt2>
      <a:accent1>
        <a:srgbClr val="758468"/>
      </a:accent1>
      <a:accent2>
        <a:srgbClr val="B5A7AC"/>
      </a:accent2>
      <a:accent3>
        <a:srgbClr val="CC9C6F"/>
      </a:accent3>
      <a:accent4>
        <a:srgbClr val="767640"/>
      </a:accent4>
      <a:accent5>
        <a:srgbClr val="A5B295"/>
      </a:accent5>
      <a:accent6>
        <a:srgbClr val="C19DA7"/>
      </a:accent6>
      <a:hlink>
        <a:srgbClr val="D13D6E"/>
      </a:hlink>
      <a:folHlink>
        <a:srgbClr val="6C9D92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848426_TF67070595_Win32" id="{504F1011-7283-4E10-9F6E-3DBCFD4C1DF1}" vid="{0C68CAF5-5DCC-443B-9EEC-D6A46EF7D3F7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88EF3A0-5A01-4576-8764-452FD3A2CB70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9841D0F8-A96E-436B-B6A7-2AFF6F30F9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41377AF-B80E-4F93-8088-50DE225F345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얼룩 디자인</Template>
  <TotalTime>4296</TotalTime>
  <Words>3222</Words>
  <Application>Microsoft Office PowerPoint</Application>
  <PresentationFormat>와이드스크린</PresentationFormat>
  <Paragraphs>202</Paragraphs>
  <Slides>25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27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53" baseType="lpstr">
      <vt:lpstr>Futura</vt:lpstr>
      <vt:lpstr>Helvetica Neue Medium</vt:lpstr>
      <vt:lpstr>NanumBarunGothic</vt:lpstr>
      <vt:lpstr>NanumSquare</vt:lpstr>
      <vt:lpstr>NanumSquare Bold</vt:lpstr>
      <vt:lpstr>NanumSquare ExtraBold</vt:lpstr>
      <vt:lpstr>NanumSquareB</vt:lpstr>
      <vt:lpstr>NanumSquareEB</vt:lpstr>
      <vt:lpstr>NanumSquareR</vt:lpstr>
      <vt:lpstr>Yu Gothic UI Semibold</vt:lpstr>
      <vt:lpstr>Gulim</vt:lpstr>
      <vt:lpstr>Gulim</vt:lpstr>
      <vt:lpstr>나눔고딕</vt:lpstr>
      <vt:lpstr>나눔고딕 ExtraBold</vt:lpstr>
      <vt:lpstr>Malgun Gothic</vt:lpstr>
      <vt:lpstr>Malgun Gothic</vt:lpstr>
      <vt:lpstr>새굴림</vt:lpstr>
      <vt:lpstr>함초롬바탕</vt:lpstr>
      <vt:lpstr>Aharoni</vt:lpstr>
      <vt:lpstr>Arial</vt:lpstr>
      <vt:lpstr>Helvetica</vt:lpstr>
      <vt:lpstr>Posterama</vt:lpstr>
      <vt:lpstr>roboto</vt:lpstr>
      <vt:lpstr>Segoe UI</vt:lpstr>
      <vt:lpstr>Segoe UI Semilight</vt:lpstr>
      <vt:lpstr>Tahoma</vt:lpstr>
      <vt:lpstr>Wingdings</vt:lpstr>
      <vt:lpstr>DappledVTI</vt:lpstr>
      <vt:lpstr>Prayer Meeting  for Persecuted Church Worldwide 박해받는 교회를 위한 화요기도모임</vt:lpstr>
      <vt:lpstr>순서</vt:lpstr>
      <vt:lpstr>시72:1-2</vt:lpstr>
      <vt:lpstr>OPEN DOORS CORE VALUE/핵심가치</vt:lpstr>
      <vt:lpstr>PowerPoint 프레젠테이션</vt:lpstr>
      <vt:lpstr>PowerPoint 프레젠테이션</vt:lpstr>
      <vt:lpstr>Open Doors 카카오 채널</vt:lpstr>
      <vt:lpstr>박해 받는 교회를 위한 기도(30')</vt:lpstr>
      <vt:lpstr>Arise Africa Campaign  아프리카여 일어나라 폭력적 박해에 맞서서</vt:lpstr>
      <vt:lpstr>PowerPoint 프레젠테이션</vt:lpstr>
      <vt:lpstr>포위당한 교회: 세계에서 가장 젊은 교회, 적극적 반응 필요</vt:lpstr>
      <vt:lpstr>#남수단, 거짓 혐의로 수감된 프란시스를 위한 긴급 기도 요청</vt:lpstr>
      <vt:lpstr>#나이지리아: 보코하람에 납치된 여성, 어린이 200여 명 즉각적 석방 요구      </vt:lpstr>
      <vt:lpstr>Day 1. 사하라 이남 아프리카의 교회를 위해 기도합니다.   Pray for the Church in Sub-Saharan Africa. </vt:lpstr>
      <vt:lpstr>Day 2. 사하라 이남 아프리카의 지도자를 위해 기도합니다.  Pray for the leaders of sub-Saharan Africa.</vt:lpstr>
      <vt:lpstr>Day 3. 사하라 사막 이남 지역의 젊은이들을 위해 기도해 주세요.</vt:lpstr>
      <vt:lpstr>Day 4. 사하라 사막 이남 지역의 슬픔에 잠긴 사람들을 위해 기도해 주세요.</vt:lpstr>
      <vt:lpstr>Day 5. 강제로 피신한 사람들을 위해 기도해 주세요.</vt:lpstr>
      <vt:lpstr>Day 6. 학대 받는 여성들을 위해 기도해 주세요.</vt:lpstr>
      <vt:lpstr>Day7. Pray for Arise Africa.</vt:lpstr>
      <vt:lpstr># 인도: 차티스가르주(州), 개종 금지법 강화 예정</vt:lpstr>
      <vt:lpstr>WWL 박해순위 4위 국가/ERITREA</vt:lpstr>
      <vt:lpstr>#이집트: MBB신자들을 위한 기도</vt:lpstr>
      <vt:lpstr>박해 받는 교회를 위한 기도가 이 땅에 요원의 불길처럼 뜨겁게 일어나기를 기도합니다.</vt:lpstr>
      <vt:lpstr>Blessings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DANIEL KIM</cp:lastModifiedBy>
  <cp:revision>28</cp:revision>
  <dcterms:created xsi:type="dcterms:W3CDTF">2024-01-23T01:32:08Z</dcterms:created>
  <dcterms:modified xsi:type="dcterms:W3CDTF">2024-04-02T09:46:58Z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