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1"/>
  </p:notesMasterIdLst>
  <p:handoutMasterIdLst>
    <p:handoutMasterId r:id="rId32"/>
  </p:handoutMasterIdLst>
  <p:sldIdLst>
    <p:sldId id="259" r:id="rId5"/>
    <p:sldId id="260" r:id="rId6"/>
    <p:sldId id="257" r:id="rId7"/>
    <p:sldId id="373" r:id="rId8"/>
    <p:sldId id="396" r:id="rId9"/>
    <p:sldId id="401" r:id="rId10"/>
    <p:sldId id="282" r:id="rId11"/>
    <p:sldId id="2489" r:id="rId12"/>
    <p:sldId id="324" r:id="rId13"/>
    <p:sldId id="2449" r:id="rId14"/>
    <p:sldId id="298" r:id="rId15"/>
    <p:sldId id="2490" r:id="rId16"/>
    <p:sldId id="2491" r:id="rId17"/>
    <p:sldId id="2452" r:id="rId18"/>
    <p:sldId id="2453" r:id="rId19"/>
    <p:sldId id="2454" r:id="rId20"/>
    <p:sldId id="2456" r:id="rId21"/>
    <p:sldId id="2460" r:id="rId22"/>
    <p:sldId id="2458" r:id="rId23"/>
    <p:sldId id="2459" r:id="rId24"/>
    <p:sldId id="2492" r:id="rId25"/>
    <p:sldId id="2488" r:id="rId26"/>
    <p:sldId id="2483" r:id="rId27"/>
    <p:sldId id="2478" r:id="rId28"/>
    <p:sldId id="2462" r:id="rId29"/>
    <p:sldId id="267" r:id="rId3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1585"/>
    <a:srgbClr val="A8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61"/>
          <a:ext cx="4143065" cy="414306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591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468" y="562829"/>
        <a:ext cx="1458041" cy="1458041"/>
      </dsp:txXfrm>
    </dsp:sp>
    <dsp:sp modelId="{1E605D44-75F4-48C9-859D-D19AC985B650}">
      <dsp:nvSpPr>
        <dsp:cNvPr id="0" name=""/>
        <dsp:cNvSpPr/>
      </dsp:nvSpPr>
      <dsp:spPr>
        <a:xfrm>
          <a:off x="2133678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2555" y="562829"/>
        <a:ext cx="1458041" cy="1458041"/>
      </dsp:txXfrm>
    </dsp:sp>
    <dsp:sp modelId="{1B2A6CDE-329D-4820-BC7E-33F9F52B4372}">
      <dsp:nvSpPr>
        <dsp:cNvPr id="0" name=""/>
        <dsp:cNvSpPr/>
      </dsp:nvSpPr>
      <dsp:spPr>
        <a:xfrm>
          <a:off x="393591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468" y="2302916"/>
        <a:ext cx="1458041" cy="1458041"/>
      </dsp:txXfrm>
    </dsp:sp>
    <dsp:sp modelId="{133B2B98-6F95-4473-8DB3-081922C2E9BB}">
      <dsp:nvSpPr>
        <dsp:cNvPr id="0" name=""/>
        <dsp:cNvSpPr/>
      </dsp:nvSpPr>
      <dsp:spPr>
        <a:xfrm>
          <a:off x="2133678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We</a:t>
          </a:r>
          <a:r>
            <a:rPr lang="ko-KR" sz="1200" kern="1200" dirty="0"/>
            <a:t> </a:t>
          </a:r>
          <a:r>
            <a:rPr lang="en-US" sz="1200" kern="1200" dirty="0"/>
            <a:t>serve those who pay the highest price for following Jesus by listening to them and meeting their needs wherever possible.</a:t>
          </a:r>
        </a:p>
      </dsp:txBody>
      <dsp:txXfrm>
        <a:off x="2212555" y="2302916"/>
        <a:ext cx="1458041" cy="14580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2024-04-09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2024-04-09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2024-04-09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i="0" dirty="0">
                <a:latin typeface="Helvetica" pitchFamily="2" charset="0"/>
              </a:rPr>
              <a:t>올해는 지난 </a:t>
            </a:r>
            <a:r>
              <a:rPr lang="en-US" altLang="ko-KR" i="0" dirty="0">
                <a:latin typeface="Helvetica" pitchFamily="2" charset="0"/>
              </a:rPr>
              <a:t>29</a:t>
            </a:r>
            <a:r>
              <a:rPr lang="ko-KR" altLang="en-US" i="0" dirty="0">
                <a:latin typeface="Helvetica" pitchFamily="2" charset="0"/>
              </a:rPr>
              <a:t>년간 </a:t>
            </a:r>
            <a:r>
              <a:rPr lang="en-US" altLang="ko-KR" i="0" dirty="0">
                <a:latin typeface="Helvetica" pitchFamily="2" charset="0"/>
              </a:rPr>
              <a:t>WWL</a:t>
            </a:r>
            <a:r>
              <a:rPr lang="ko-KR" altLang="en-US" i="0" dirty="0">
                <a:latin typeface="Helvetica" pitchFamily="2" charset="0"/>
              </a:rPr>
              <a:t>를 발표한 이래 가장 높은 수준의 박해 지수를 기록하고 있습니다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그리고 최근 몇 년간 꾸준히 증가하는 추세를 보여주고 있습니다</a:t>
            </a:r>
            <a:r>
              <a:rPr lang="en-US" altLang="ko-KR" i="0" dirty="0">
                <a:latin typeface="Helvetica" pitchFamily="2" charset="0"/>
              </a:rPr>
              <a:t>. 2021</a:t>
            </a:r>
            <a:r>
              <a:rPr lang="ko-KR" altLang="en-US" i="0" dirty="0">
                <a:latin typeface="Helvetica" pitchFamily="2" charset="0"/>
              </a:rPr>
              <a:t>년 발표된 자료와 비교하여 신앙이라는 이유로 심한 차별과 박해를 받고 있는 기독교인의 수가 </a:t>
            </a:r>
            <a:r>
              <a:rPr lang="en-US" altLang="ko-KR" i="0" dirty="0">
                <a:latin typeface="Helvetica" pitchFamily="2" charset="0"/>
              </a:rPr>
              <a:t>2,000</a:t>
            </a:r>
            <a:r>
              <a:rPr lang="ko-KR" altLang="en-US" i="0" dirty="0">
                <a:latin typeface="Helvetica" pitchFamily="2" charset="0"/>
              </a:rPr>
              <a:t>만명이 증가하였습니다</a:t>
            </a:r>
            <a:r>
              <a:rPr lang="en-US" altLang="ko-KR" i="0" dirty="0">
                <a:latin typeface="Helvetica" pitchFamily="2" charset="0"/>
              </a:rPr>
              <a:t>. 2020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312,442,000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2021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341,868,000</a:t>
            </a:r>
            <a:r>
              <a:rPr lang="ko-KR" altLang="en-US" i="0" dirty="0">
                <a:latin typeface="Helvetica" pitchFamily="2" charset="0"/>
              </a:rPr>
              <a:t>명에서 </a:t>
            </a:r>
            <a:r>
              <a:rPr lang="en-US" altLang="ko-KR" i="0" dirty="0">
                <a:latin typeface="Helvetica" pitchFamily="2" charset="0"/>
              </a:rPr>
              <a:t>2022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359,072,100</a:t>
            </a:r>
            <a:r>
              <a:rPr lang="ko-KR" altLang="en-US" i="0" dirty="0">
                <a:latin typeface="Helvetica" pitchFamily="2" charset="0"/>
              </a:rPr>
              <a:t>명으로 집계되었다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 수치는 전 세계 기독교인 </a:t>
            </a:r>
            <a:r>
              <a:rPr lang="en-US" altLang="ko-KR" i="0" dirty="0">
                <a:latin typeface="Helvetica" pitchFamily="2" charset="0"/>
              </a:rPr>
              <a:t>7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명이 박해를 받고 있다는 것을 의미한다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대륙별로 살펴보면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아프리카는 </a:t>
            </a:r>
            <a:r>
              <a:rPr lang="en-US" altLang="ko-KR" i="0" dirty="0">
                <a:latin typeface="Helvetica" pitchFamily="2" charset="0"/>
              </a:rPr>
              <a:t>5</a:t>
            </a:r>
            <a:r>
              <a:rPr lang="ko-KR" altLang="en-US" i="0" dirty="0">
                <a:latin typeface="Helvetica" pitchFamily="2" charset="0"/>
              </a:rPr>
              <a:t>명중에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아시아는 </a:t>
            </a:r>
            <a:r>
              <a:rPr lang="en-US" altLang="ko-KR" i="0" dirty="0">
                <a:latin typeface="Helvetica" pitchFamily="2" charset="0"/>
              </a:rPr>
              <a:t>2.2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라틴아메리카는 </a:t>
            </a:r>
            <a:r>
              <a:rPr lang="en-US" altLang="ko-KR" i="0" dirty="0">
                <a:latin typeface="Helvetica" pitchFamily="2" charset="0"/>
              </a:rPr>
              <a:t>15</a:t>
            </a:r>
            <a:r>
              <a:rPr lang="ko-KR" altLang="en-US" i="0" dirty="0">
                <a:latin typeface="Helvetica" pitchFamily="2" charset="0"/>
              </a:rPr>
              <a:t>명 중의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명의 비율에 해당한다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이것은 올해의 박해상황이 최근 </a:t>
            </a:r>
            <a:r>
              <a:rPr lang="en-US" altLang="ko-KR" i="0" dirty="0">
                <a:latin typeface="Helvetica" pitchFamily="2" charset="0"/>
              </a:rPr>
              <a:t>30</a:t>
            </a:r>
            <a:r>
              <a:rPr lang="ko-KR" altLang="en-US" i="0" dirty="0">
                <a:latin typeface="Helvetica" pitchFamily="2" charset="0"/>
              </a:rPr>
              <a:t>년 동안 가장 심각하다는 것을 보여주는 것이다</a:t>
            </a:r>
            <a:r>
              <a:rPr lang="en-US" altLang="ko-KR" i="0" dirty="0">
                <a:latin typeface="Helvetica" pitchFamily="2" charset="0"/>
              </a:rPr>
              <a:t>. </a:t>
            </a:r>
            <a:endParaRPr lang="en-US" i="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2CF67-494B-9C4A-BF74-D0DF58F15E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2" r:id="rId23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jpe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4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9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13:11-12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너희가 이 시기를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알거니와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자다가 깰 때가 벌써 되었으니 이는 이제 우리의 구원이 처음 믿을 때보다 가까웠음이라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밤이 깊고 낮이 가까웠으니 그러므로 우리가 어둠의 일을 벗고 빛의 갑옷을 입자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And do this, understanding the present time. </a:t>
            </a:r>
            <a:r>
              <a:rPr lang="en-US" altLang="ko-KR" sz="1200" dirty="0"/>
              <a:t>The hour has come for you to wake up from your slumber, because our salvation is nearer now than when we first believed. </a:t>
            </a:r>
            <a:r>
              <a:rPr lang="en-US" altLang="ko-KR" sz="800" dirty="0"/>
              <a:t>12</a:t>
            </a:r>
            <a:r>
              <a:rPr lang="en-US" altLang="ko-KR" sz="1200" dirty="0"/>
              <a:t>The night is nearly over; the day is almost here.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1523543-273E-48F8-94CA-41A0368F3E12}"/>
              </a:ext>
            </a:extLst>
          </p:cNvPr>
          <p:cNvSpPr txBox="1">
            <a:spLocks/>
          </p:cNvSpPr>
          <p:nvPr/>
        </p:nvSpPr>
        <p:spPr>
          <a:xfrm>
            <a:off x="2497436" y="1700808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A466FA-0B7B-4474-BCB4-44849C1D1FD3}"/>
              </a:ext>
            </a:extLst>
          </p:cNvPr>
          <p:cNvSpPr txBox="1">
            <a:spLocks/>
          </p:cNvSpPr>
          <p:nvPr/>
        </p:nvSpPr>
        <p:spPr>
          <a:xfrm>
            <a:off x="2518520" y="2636912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6B3E8-6150-5BB7-AEA2-EF9283AAEB4C}"/>
              </a:ext>
            </a:extLst>
          </p:cNvPr>
          <p:cNvSpPr txBox="1"/>
          <p:nvPr/>
        </p:nvSpPr>
        <p:spPr>
          <a:xfrm>
            <a:off x="2889848" y="1056736"/>
            <a:ext cx="77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Christ; 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people to people </a:t>
            </a:r>
            <a:r>
              <a:rPr lang="en-US" altLang="ko-K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C385EA-CC1B-FB39-CCBD-BE14F29B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8567" y="2428257"/>
            <a:ext cx="7120708" cy="44297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1EDA5B-DDC8-0FC5-49D2-8808773AB928}"/>
              </a:ext>
            </a:extLst>
          </p:cNvPr>
          <p:cNvSpPr txBox="1"/>
          <p:nvPr/>
        </p:nvSpPr>
        <p:spPr>
          <a:xfrm>
            <a:off x="8000519" y="2661943"/>
            <a:ext cx="3686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현장에 함께 있어 준다</a:t>
            </a:r>
            <a:r>
              <a:rPr lang="en-US" altLang="ko-KR" sz="1600" dirty="0"/>
              <a:t>. </a:t>
            </a:r>
          </a:p>
          <a:p>
            <a:r>
              <a:rPr lang="en-US" altLang="ko-KR" dirty="0"/>
              <a:t> </a:t>
            </a:r>
            <a:r>
              <a:rPr lang="en-US" altLang="ko-KR" sz="1200" dirty="0"/>
              <a:t>Be present.</a:t>
            </a:r>
          </a:p>
          <a:p>
            <a:endParaRPr lang="en-US" altLang="ko-KR" dirty="0"/>
          </a:p>
          <a:p>
            <a:r>
              <a:rPr lang="ko-KR" altLang="en-US" sz="1600" dirty="0"/>
              <a:t>우리는 서로 인격적인 만남이 필요하다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We</a:t>
            </a:r>
            <a:r>
              <a:rPr lang="ko-KR" altLang="en-US" sz="1200" dirty="0"/>
              <a:t> </a:t>
            </a:r>
            <a:r>
              <a:rPr lang="en-US" altLang="ko-KR" sz="1200" dirty="0"/>
              <a:t>need</a:t>
            </a:r>
            <a:r>
              <a:rPr lang="ko-KR" altLang="en-US" sz="1200" dirty="0"/>
              <a:t> </a:t>
            </a:r>
            <a:r>
              <a:rPr lang="en-US" altLang="ko-KR" sz="1200" dirty="0"/>
              <a:t>the</a:t>
            </a:r>
            <a:r>
              <a:rPr lang="ko-KR" altLang="en-US" sz="1200" dirty="0"/>
              <a:t> </a:t>
            </a:r>
            <a:r>
              <a:rPr lang="en-US" altLang="ko-KR" sz="1200" dirty="0"/>
              <a:t>personal</a:t>
            </a:r>
            <a:r>
              <a:rPr lang="ko-KR" altLang="en-US" sz="1200" dirty="0"/>
              <a:t> </a:t>
            </a:r>
            <a:r>
              <a:rPr lang="en-US" altLang="ko-KR" sz="1200" dirty="0"/>
              <a:t>touch</a:t>
            </a:r>
            <a:r>
              <a:rPr lang="ko-KR" altLang="en-US" sz="1200" dirty="0"/>
              <a:t> </a:t>
            </a:r>
            <a:r>
              <a:rPr lang="en-US" altLang="ko-KR" sz="1200" dirty="0"/>
              <a:t>of</a:t>
            </a:r>
            <a:r>
              <a:rPr lang="ko-KR" altLang="en-US" sz="1200" dirty="0"/>
              <a:t> </a:t>
            </a:r>
            <a:r>
              <a:rPr lang="en-US" altLang="ko-KR" sz="1200" dirty="0"/>
              <a:t>each</a:t>
            </a:r>
            <a:r>
              <a:rPr lang="ko-KR" altLang="en-US" sz="1200" dirty="0"/>
              <a:t> </a:t>
            </a:r>
            <a:r>
              <a:rPr lang="en-US" altLang="ko-KR" sz="1200" dirty="0"/>
              <a:t>other.</a:t>
            </a:r>
          </a:p>
          <a:p>
            <a:endParaRPr lang="en-US" altLang="ko-KR" dirty="0"/>
          </a:p>
          <a:p>
            <a:r>
              <a:rPr lang="ko-KR" altLang="en-US" sz="1600" dirty="0"/>
              <a:t>서로에게 예수 그리스도가 되어 준다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Be Jesus to each other.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880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2980" y="1036997"/>
            <a:ext cx="7065035" cy="895320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400" dirty="0"/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72" y="2301299"/>
            <a:ext cx="6395973" cy="4407965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1629" y="2301299"/>
          <a:ext cx="4143065" cy="4323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7186" y="609049"/>
            <a:ext cx="1422436" cy="5639902"/>
          </a:xfrm>
          <a:solidFill>
            <a:srgbClr val="A80000"/>
          </a:solidFill>
        </p:spPr>
        <p:txBody>
          <a:bodyPr>
            <a:norm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어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린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이</a:t>
            </a:r>
            <a:br>
              <a:rPr lang="en-US" altLang="ko-KR" dirty="0">
                <a:solidFill>
                  <a:schemeClr val="bg1"/>
                </a:solidFill>
              </a:rPr>
            </a:b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박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해 지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248"/>
            <a:ext cx="9698987" cy="685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>
            <a:extLst>
              <a:ext uri="{FF2B5EF4-FFF2-40B4-BE49-F238E27FC236}">
                <a16:creationId xmlns:a16="http://schemas.microsoft.com/office/drawing/2014/main" id="{1C91D475-032C-0B60-FB75-2CC273B6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23" y="421154"/>
            <a:ext cx="3141384" cy="3002751"/>
          </a:xfrm>
          <a:solidFill>
            <a:srgbClr val="5A1585"/>
          </a:solidFill>
        </p:spPr>
        <p:txBody>
          <a:bodyPr>
            <a:norm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Open Doors</a:t>
            </a:r>
            <a:br>
              <a:rPr lang="en-US" altLang="ko-KR" sz="4000" b="1" dirty="0">
                <a:solidFill>
                  <a:schemeClr val="bg1"/>
                </a:solidFill>
              </a:rPr>
            </a:br>
            <a:r>
              <a:rPr lang="ko-KR" altLang="en-US" sz="4000" b="1" dirty="0">
                <a:solidFill>
                  <a:schemeClr val="bg1"/>
                </a:solidFill>
              </a:rPr>
              <a:t>카카오 채널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A90A5BEA-3CA0-A7FA-7F8E-3B7ACCE0A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722" y="3309952"/>
            <a:ext cx="3141384" cy="3098705"/>
          </a:xfrm>
          <a:solidFill>
            <a:srgbClr val="5A1585"/>
          </a:solidFill>
        </p:spPr>
        <p:txBody>
          <a:bodyPr/>
          <a:lstStyle/>
          <a:p>
            <a:r>
              <a:rPr lang="ko-KR" altLang="en-US" b="1" dirty="0">
                <a:solidFill>
                  <a:schemeClr val="bg1"/>
                </a:solidFill>
              </a:rPr>
              <a:t>가입 </a:t>
            </a:r>
            <a:r>
              <a:rPr lang="en-US" altLang="ko-KR" b="1" dirty="0">
                <a:solidFill>
                  <a:schemeClr val="bg1"/>
                </a:solidFill>
              </a:rPr>
              <a:t>&amp;</a:t>
            </a:r>
            <a:r>
              <a:rPr lang="ko-KR" altLang="en-US" b="1" dirty="0">
                <a:solidFill>
                  <a:schemeClr val="bg1"/>
                </a:solidFill>
              </a:rPr>
              <a:t> 활용 안내</a:t>
            </a:r>
          </a:p>
        </p:txBody>
      </p:sp>
      <p:pic>
        <p:nvPicPr>
          <p:cNvPr id="19" name="내용 개체 틀 18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23626640-A0F8-C604-39C1-DD11494C2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87455" y="469304"/>
            <a:ext cx="1557349" cy="2961039"/>
          </a:xfrm>
        </p:spPr>
      </p:pic>
      <p:pic>
        <p:nvPicPr>
          <p:cNvPr id="21" name="내용 개체 틀 20" descr="텍스트, 스크린샷, 휴대 전화이(가) 표시된 사진&#10;&#10;자동 생성된 설명">
            <a:extLst>
              <a:ext uri="{FF2B5EF4-FFF2-40B4-BE49-F238E27FC236}">
                <a16:creationId xmlns:a16="http://schemas.microsoft.com/office/drawing/2014/main" id="{D2D23E64-C8CC-4681-CFE5-A1F001BE92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988198" y="3584162"/>
            <a:ext cx="1572075" cy="2979666"/>
          </a:xfrm>
        </p:spPr>
      </p:pic>
      <p:pic>
        <p:nvPicPr>
          <p:cNvPr id="23" name="내용 개체 틀 2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D72A28-A8AC-460A-51F8-CBA08D45C40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9749395" y="3590702"/>
            <a:ext cx="1558997" cy="2954877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B94EB08-6329-415E-A8B5-3A608E39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pPr/>
              <a:t>4/9/2024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8B3F95B-6EAC-4DC0-F324-9853D408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AE44721-0E3F-5751-6505-B85770AC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8</a:t>
            </a:fld>
            <a:endParaRPr lang="ko-KR" altLang="en-US"/>
          </a:p>
        </p:txBody>
      </p:sp>
      <p:pic>
        <p:nvPicPr>
          <p:cNvPr id="25" name="그림 24" descr="텍스트, 스크린샷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1B40AA84-5D73-B112-A57C-A5319FDC7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1785" y="463028"/>
            <a:ext cx="1572076" cy="2979666"/>
          </a:xfrm>
          <a:prstGeom prst="rect">
            <a:avLst/>
          </a:prstGeom>
        </p:spPr>
      </p:pic>
      <p:pic>
        <p:nvPicPr>
          <p:cNvPr id="27" name="그림 26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D5F425F4-42BA-B0B5-6EBA-C986056BC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669" y="464260"/>
            <a:ext cx="3183849" cy="609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6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/>
              <a:t>1,160</a:t>
            </a:r>
            <a:r>
              <a:rPr lang="ko-KR" altLang="en-US" sz="1000" dirty="0"/>
              <a:t>만 명에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난민이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/>
              <a:t>기독교인은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단체들의 주요 표적이 되고 있지만</a:t>
            </a:r>
            <a:r>
              <a:rPr lang="en-US" altLang="ko-KR" sz="1000" dirty="0"/>
              <a:t>, </a:t>
            </a:r>
            <a:r>
              <a:rPr lang="ko-KR" altLang="en-US" sz="1000" dirty="0"/>
              <a:t>이에 대한 정부 차원의 인식이나 대응은 매우 부족합니다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4/9/2024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7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보코하람에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납치된 여성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 명 </a:t>
            </a:r>
            <a:r>
              <a:rPr lang="ko-KR" altLang="en-US" sz="2700" dirty="0">
                <a:solidFill>
                  <a:srgbClr val="000000"/>
                </a:solidFill>
              </a:rPr>
              <a:t>즉각적 석방 요구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b="0" dirty="0">
                <a:solidFill>
                  <a:srgbClr val="0070C0"/>
                </a:solidFill>
              </a:rPr>
              <a:t>나이지리아 북동부의 난민 캠프에 거주하는 여성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소년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소녀 수십 명이 이슬람 테러 단체 </a:t>
            </a:r>
            <a:r>
              <a:rPr lang="ko-KR" altLang="en-US" b="0" dirty="0" err="1">
                <a:solidFill>
                  <a:srgbClr val="0070C0"/>
                </a:solidFill>
              </a:rPr>
              <a:t>보코하람에</a:t>
            </a:r>
            <a:r>
              <a:rPr lang="ko-KR" altLang="en-US" b="0" dirty="0">
                <a:solidFill>
                  <a:srgbClr val="0070C0"/>
                </a:solidFill>
              </a:rPr>
              <a:t> 의해 납치된 것으로 우려되고 있습니다</a:t>
            </a:r>
            <a:r>
              <a:rPr lang="en-US" altLang="ko-KR" b="0" dirty="0">
                <a:solidFill>
                  <a:srgbClr val="0070C0"/>
                </a:solidFill>
              </a:rPr>
              <a:t>.</a:t>
            </a:r>
            <a:r>
              <a:rPr lang="ko-KR" altLang="en-US" b="0" dirty="0">
                <a:solidFill>
                  <a:srgbClr val="0070C0"/>
                </a:solidFill>
              </a:rPr>
              <a:t> </a:t>
            </a:r>
            <a:endParaRPr lang="ko-KR" altLang="en-US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26267"/>
            <a:ext cx="5081588" cy="4374533"/>
          </a:xfrm>
        </p:spPr>
        <p:txBody>
          <a:bodyPr>
            <a:normAutofit fontScale="32500" lnSpcReduction="20000"/>
          </a:bodyPr>
          <a:lstStyle/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보도에 따르면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시장인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감보루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응갈라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3200" b="0" i="0" dirty="0" err="1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Gamboru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Ngala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장작을 구하러 가던 중 반군에 의해 최대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납치되었을 수 있다고 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 도어는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최근 나이지리아에서 발생한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여성과 어린이 대량 납치 사건에 경악을 금치 못하며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이들의 즉각적인 석방을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많은 사람들에게 이번 사건은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출신인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중학교에서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세의 대부분 기독교인 여학생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276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이슬람 테러 단체에 납치된 사건을 떠올리게 할 것입니다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하지만 이는 어쩌다 발생한 납치 사건이 아닙니다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북부에서 발생한 공격과 납치는 지난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심각하게 악화되었습니다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기독교인들은 특히 표적이 되는 사람들 중 하나입니다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나이지리아 정부는 폭력과 공격으로부터 자국민을 보호해야 할 의무를 다하지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무기 확산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정부의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무처벌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무대책으로 인해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세력이 확장되고 나이지리아 북부에서 마을과 학교에 대한 무장 강도의 공격이 만연해지면서 폭력이 증가하고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조사에 따르면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2011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반란이 시작된 이래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37,500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이상이 사망한 것으로 추정됩니다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나이지리아는 오픈 도어가 선정한 기독교인의 삶이 가장 위험한 세계 감시 국가 목록에서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위에 올랐습니다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나이지리아 대통령에게 이미 불안으로 인해 트라우마와 난민이 된 사람들을 대상으로 한 이 끔찍한 공격에서 납치된 사람들을 해방시켜 줄 것을 긴급히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기독교인을 표적으로 삼아 남성을 납치해 살해하고 여성과 소녀를 납치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강간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강제 결혼하는 것으로 악명이 높습니다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또한 나이지리아 정부가 레아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샤리부와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같은 어린 기독교 소녀들과 여전히 포로로 잡혀 있는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소녀들을 포함하여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보코하람이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이미 붙잡고 있는 인질들을 해방시키기 위해 노력할 것을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소녀들이 여전히 포로로 잡혀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인질들의 가족들은 인질 석방을 위한 정부의 노력에 대한 소식을 거의 접하지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이들이 어디에 있든지 하나님의 임재와 평화를 깨닫게 해주시길 소망합니다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 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아이들의 부모와 보호자들을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 교회가 이번 공격으로 상처받은 모든 이들에게 위로와 힘이 되는 평화의 장소가 될 수 있도록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E2F276-8DC4-CD12-8A4E-0B861E3E7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571336"/>
            <a:ext cx="4306888" cy="22903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4/9/2024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13</a:t>
            </a:fld>
            <a:endParaRPr lang="ko-KR" altLang="en-US" noProof="0"/>
          </a:p>
        </p:txBody>
      </p:sp>
      <p:pic>
        <p:nvPicPr>
          <p:cNvPr id="11" name="그림 10" descr="인간의 얼굴, 의류, 사람, 예술이(가) 표시된 사진&#10;&#10;자동 생성된 설명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4" y="2713544"/>
            <a:ext cx="4306888" cy="32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4/9/2024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15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16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17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956" y="326201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4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ERITREA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958" y="1107855"/>
            <a:ext cx="3907556" cy="49793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“</a:t>
            </a:r>
            <a:r>
              <a:rPr lang="ko-KR" altLang="en-US" sz="1000" dirty="0"/>
              <a:t>하나님이여 주의 판단력을 왕에게 주시고 주의 공의를 왕의 아들에게 주소서</a:t>
            </a:r>
            <a:r>
              <a:rPr lang="en-US" altLang="ko-KR" sz="1000" dirty="0"/>
              <a:t>(</a:t>
            </a:r>
            <a:r>
              <a:rPr lang="ko-KR" altLang="en-US" sz="1000" dirty="0"/>
              <a:t>시 </a:t>
            </a:r>
            <a:r>
              <a:rPr lang="en-US" altLang="ko-KR" sz="1000" dirty="0"/>
              <a:t>72:1)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8956" y="2293133"/>
            <a:ext cx="3907557" cy="3831971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b="0" i="0" u="none" strike="noStrike" baseline="0" dirty="0">
                <a:latin typeface="NanumSquareEB"/>
              </a:rPr>
              <a:t>에리트레아는 강력한 권위주의 정부로 인해 </a:t>
            </a:r>
            <a:r>
              <a:rPr lang="en-US" altLang="ko-KR" sz="1000" b="0" i="0" u="none" strike="noStrike" baseline="0" dirty="0">
                <a:latin typeface="NanumSquareEB"/>
              </a:rPr>
              <a:t>'</a:t>
            </a:r>
            <a:r>
              <a:rPr lang="ko-KR" altLang="en-US" sz="1000" b="0" i="0" u="none" strike="noStrike" baseline="0" dirty="0">
                <a:latin typeface="NanumSquareEB"/>
              </a:rPr>
              <a:t>아프리카의 북한</a:t>
            </a:r>
            <a:r>
              <a:rPr lang="en-US" altLang="ko-KR" sz="1000" b="0" i="0" u="none" strike="noStrike" baseline="0" dirty="0">
                <a:latin typeface="NanumSquareEB"/>
              </a:rPr>
              <a:t>'</a:t>
            </a:r>
            <a:r>
              <a:rPr lang="ko-KR" altLang="en-US" sz="1000" b="0" i="0" u="none" strike="noStrike" baseline="0" dirty="0">
                <a:latin typeface="NanumSquareEB"/>
              </a:rPr>
              <a:t>으로 알려져 있습니다</a:t>
            </a:r>
            <a:r>
              <a:rPr lang="en-US" altLang="ko-KR" sz="1000" b="0" i="0" u="none" strike="noStrike" baseline="0" dirty="0">
                <a:latin typeface="NanumSquareEB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에리트레아는 엄격히 감시되는 세 개의 기독교</a:t>
            </a:r>
          </a:p>
          <a:p>
            <a:pPr marL="0" indent="0" algn="just">
              <a:buNone/>
            </a:pPr>
            <a:r>
              <a:rPr lang="ko-KR" altLang="en-US" sz="1000" b="0" i="0" u="none" strike="noStrike" baseline="0" dirty="0">
                <a:latin typeface="NanumSquareR"/>
              </a:rPr>
              <a:t>종파</a:t>
            </a:r>
            <a:r>
              <a:rPr lang="en-US" altLang="ko-KR" sz="1000" b="0" i="0" u="none" strike="noStrike" baseline="0" dirty="0">
                <a:latin typeface="NanumSquareR"/>
              </a:rPr>
              <a:t>(</a:t>
            </a:r>
            <a:r>
              <a:rPr lang="ko-KR" altLang="en-US" sz="1000" b="0" i="0" u="none" strike="noStrike" baseline="0" dirty="0">
                <a:latin typeface="NanumSquareR"/>
              </a:rPr>
              <a:t>에리트레아 정교회</a:t>
            </a:r>
            <a:r>
              <a:rPr lang="en-US" altLang="ko-KR" sz="1000" b="0" i="0" u="none" strike="noStrike" baseline="0" dirty="0">
                <a:latin typeface="NanumSquareR"/>
              </a:rPr>
              <a:t>, </a:t>
            </a:r>
            <a:r>
              <a:rPr lang="ko-KR" altLang="en-US" sz="1000" b="0" i="0" u="none" strike="noStrike" baseline="0" dirty="0">
                <a:latin typeface="NanumSquareR"/>
              </a:rPr>
              <a:t>로마 카톨릭</a:t>
            </a:r>
            <a:r>
              <a:rPr lang="en-US" altLang="ko-KR" sz="1000" b="0" i="0" u="none" strike="noStrike" baseline="0" dirty="0">
                <a:latin typeface="NanumSquareR"/>
              </a:rPr>
              <a:t>, </a:t>
            </a:r>
            <a:r>
              <a:rPr lang="ko-KR" altLang="en-US" sz="1000" b="0" i="0" u="none" strike="noStrike" baseline="0" dirty="0" err="1">
                <a:latin typeface="NanumSquareR"/>
              </a:rPr>
              <a:t>루터교</a:t>
            </a:r>
            <a:r>
              <a:rPr lang="en-US" altLang="ko-KR" sz="1000" b="0" i="0" u="none" strike="noStrike" baseline="0" dirty="0">
                <a:latin typeface="NanumSquareR"/>
              </a:rPr>
              <a:t>)</a:t>
            </a:r>
            <a:r>
              <a:rPr lang="ko-KR" altLang="en-US" sz="1000" b="0" i="0" u="none" strike="noStrike" baseline="0" dirty="0">
                <a:latin typeface="NanumSquareR"/>
              </a:rPr>
              <a:t>만을 인정합니다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따라서 복음주의나 오순절파에 속한 신자들은 누구나 지속적인 위험에 처해 있습니다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현재 약 </a:t>
            </a:r>
            <a:r>
              <a:rPr lang="en-US" altLang="ko-KR" sz="1000" b="0" i="0" u="none" strike="noStrike" baseline="0" dirty="0">
                <a:latin typeface="NanumSquareR"/>
              </a:rPr>
              <a:t>1,000</a:t>
            </a:r>
            <a:r>
              <a:rPr lang="ko-KR" altLang="en-US" sz="1000" b="0" i="0" u="none" strike="noStrike" baseline="0" dirty="0">
                <a:latin typeface="NanumSquareR"/>
              </a:rPr>
              <a:t>명의 에리트레아 기독교인들이 어떠한 범죄 혐의도 없이 감옥에 갇혀 있습니다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일부는 충격적인 상황을 견디며 </a:t>
            </a:r>
            <a:r>
              <a:rPr lang="en-US" altLang="ko-KR" sz="1000" b="0" i="0" u="none" strike="noStrike" baseline="0" dirty="0">
                <a:latin typeface="NanumSquareR"/>
              </a:rPr>
              <a:t>10</a:t>
            </a:r>
            <a:r>
              <a:rPr lang="ko-KR" altLang="en-US" sz="1000" b="0" i="0" u="none" strike="noStrike" baseline="0" dirty="0">
                <a:latin typeface="NanumSquareR"/>
              </a:rPr>
              <a:t>년 이상 감금되기도 했습니다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pPr algn="just"/>
            <a:endParaRPr lang="en-US" altLang="ko-KR" sz="1000" dirty="0">
              <a:solidFill>
                <a:srgbClr val="C00000"/>
              </a:solidFill>
              <a:latin typeface="NanumSquareR"/>
            </a:endParaRPr>
          </a:p>
          <a:p>
            <a:pPr marL="0" indent="0" algn="just">
              <a:buNone/>
            </a:pPr>
            <a:r>
              <a:rPr lang="ko-KR" altLang="en-US" sz="1100" b="1" dirty="0" err="1">
                <a:solidFill>
                  <a:srgbClr val="C00000"/>
                </a:solidFill>
                <a:latin typeface="NanumSquare ExtraBold"/>
              </a:rPr>
              <a:t>에리트리아</a:t>
            </a:r>
            <a:r>
              <a:rPr lang="ko-KR" altLang="en-US" sz="1100" b="1" i="0" u="none" strike="noStrike" baseline="0" dirty="0" err="1">
                <a:solidFill>
                  <a:srgbClr val="C00000"/>
                </a:solidFill>
                <a:latin typeface="NanumSquare ExtraBold"/>
              </a:rPr>
              <a:t>를</a:t>
            </a:r>
            <a:r>
              <a:rPr lang="ko-KR" altLang="en-US" sz="1100" b="1" i="0" u="none" strike="noStrike" baseline="0" dirty="0">
                <a:solidFill>
                  <a:srgbClr val="C00000"/>
                </a:solidFill>
                <a:latin typeface="NanumSquare ExtraBold"/>
              </a:rPr>
              <a:t> 위해 기도합니다 </a:t>
            </a:r>
            <a:endParaRPr lang="ko-KR" altLang="en-US" sz="1100" b="0" i="0" u="none" strike="noStrike" baseline="0" dirty="0">
              <a:solidFill>
                <a:srgbClr val="C00000"/>
              </a:solidFill>
              <a:latin typeface="NanumSquare"/>
            </a:endParaRPr>
          </a:p>
          <a:p>
            <a:r>
              <a:rPr lang="ko-KR" altLang="en-US" sz="1000" b="0" i="0" u="none" strike="noStrike" baseline="0" dirty="0">
                <a:latin typeface="NanumSquareR"/>
              </a:rPr>
              <a:t>감옥에 있는 기독인들이 하나님의 은혜와 성령의 동행하심을 통해 위로를 받기를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r>
              <a:rPr lang="ko-KR" altLang="en-US" sz="1000" b="0" i="0" u="none" strike="noStrike" baseline="0" dirty="0">
                <a:latin typeface="NanumSquareR"/>
              </a:rPr>
              <a:t>모든 반대에도 불구하고 에리트레아에 복음이 계속 전파되기를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r>
              <a:rPr lang="ko-KR" altLang="en-US" sz="1000" b="0" i="0" u="none" strike="noStrike" baseline="0" dirty="0">
                <a:latin typeface="NanumSquareR"/>
              </a:rPr>
              <a:t>하나님께서 </a:t>
            </a:r>
            <a:r>
              <a:rPr lang="ko-KR" altLang="en-US" sz="1000" b="0" i="0" u="none" strike="noStrike" baseline="0" dirty="0" err="1">
                <a:latin typeface="NanumSquareR"/>
              </a:rPr>
              <a:t>아페웨르키</a:t>
            </a:r>
            <a:r>
              <a:rPr lang="ko-KR" altLang="en-US" sz="1000" b="0" i="0" u="none" strike="noStrike" baseline="0" dirty="0">
                <a:latin typeface="NanumSquareR"/>
              </a:rPr>
              <a:t> 대통령과 정부를 변화시켜 모든 에리트레아인들에게 종교의 자유가 허용되기를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  <a:endParaRPr lang="ko-KR" altLang="ko-KR" sz="1000" kern="1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7472" y="635163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21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4520" y="1107855"/>
            <a:ext cx="4282952" cy="781654"/>
          </a:xfrm>
        </p:spPr>
        <p:txBody>
          <a:bodyPr>
            <a:normAutofit fontScale="25000" lnSpcReduction="20000"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ExtraBold"/>
            </a:endParaRPr>
          </a:p>
          <a:p>
            <a:pPr algn="just"/>
            <a:r>
              <a:rPr lang="ko-KR" altLang="en-US" sz="4000" b="1" i="0" u="none" strike="noStrike" baseline="0" dirty="0" err="1">
                <a:solidFill>
                  <a:srgbClr val="0070C0"/>
                </a:solidFill>
                <a:latin typeface="NanumSquare ExtraBold"/>
              </a:rPr>
              <a:t>에리트리아를</a:t>
            </a:r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ExtraBold"/>
              </a:rPr>
              <a:t> 위한 오픈도어 사역 </a:t>
            </a:r>
            <a:endParaRPr lang="ko-KR" altLang="en-US" sz="4000" b="0" i="0" u="none" strike="noStrike" baseline="0" dirty="0">
              <a:solidFill>
                <a:srgbClr val="0070C0"/>
              </a:solidFill>
              <a:latin typeface="NanumSquare ExtraBold"/>
            </a:endParaRPr>
          </a:p>
          <a:p>
            <a:pPr algn="l"/>
            <a:r>
              <a:rPr lang="ko-KR" altLang="en-US" sz="4000" b="0" i="0" u="none" strike="noStrike" baseline="0" dirty="0">
                <a:latin typeface="NanumSquareB"/>
              </a:rPr>
              <a:t>오픈도어는 에리트레아 현지 파트너들과 협력해 경제활성화 프로젝트</a:t>
            </a:r>
            <a:r>
              <a:rPr lang="en-US" altLang="ko-KR" sz="4000" b="0" i="0" u="none" strike="noStrike" baseline="0" dirty="0">
                <a:latin typeface="NanumSquareB"/>
              </a:rPr>
              <a:t>, </a:t>
            </a:r>
            <a:r>
              <a:rPr lang="ko-KR" altLang="en-US" sz="4000" b="0" i="0" u="none" strike="noStrike" baseline="0" dirty="0">
                <a:latin typeface="NanumSquareB"/>
              </a:rPr>
              <a:t>제자훈련</a:t>
            </a:r>
            <a:r>
              <a:rPr lang="en-US" altLang="ko-KR" sz="4000" b="0" i="0" u="none" strike="noStrike" baseline="0" dirty="0">
                <a:latin typeface="NanumSquareB"/>
              </a:rPr>
              <a:t>, </a:t>
            </a:r>
            <a:r>
              <a:rPr lang="ko-KR" altLang="en-US" sz="4000" b="0" i="0" u="none" strike="noStrike" baseline="0" dirty="0">
                <a:latin typeface="NanumSquareB"/>
              </a:rPr>
              <a:t>박해생존훈련을 제공합니다</a:t>
            </a:r>
            <a:r>
              <a:rPr lang="en-US" altLang="ko-KR" sz="4000" b="0" i="0" u="none" strike="noStrike" baseline="0" dirty="0">
                <a:latin typeface="NanumSquareB"/>
              </a:rPr>
              <a:t>.</a:t>
            </a:r>
            <a:endParaRPr lang="ko-KR" altLang="en-US" sz="4000" dirty="0"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8769" y="100493"/>
            <a:ext cx="1889323" cy="186871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8FA9BD4-787E-8CDA-4F21-A43E031D21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59557" y="2293133"/>
            <a:ext cx="4197915" cy="35750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83BA3-31C0-4AF6-E2B6-366227959048}"/>
              </a:ext>
            </a:extLst>
          </p:cNvPr>
          <p:cNvSpPr txBox="1"/>
          <p:nvPr/>
        </p:nvSpPr>
        <p:spPr>
          <a:xfrm>
            <a:off x="612475" y="6394645"/>
            <a:ext cx="1276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4/9/2024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405188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956" y="326201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5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YEMEN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958" y="1107855"/>
            <a:ext cx="3907556" cy="49793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“</a:t>
            </a:r>
            <a:r>
              <a:rPr lang="ko-KR" altLang="en-US" sz="1000" dirty="0"/>
              <a:t>주께서 생명의 길을 내게 </a:t>
            </a:r>
            <a:r>
              <a:rPr lang="ko-KR" altLang="en-US" sz="1000" dirty="0" err="1"/>
              <a:t>보이시리니</a:t>
            </a:r>
            <a:r>
              <a:rPr lang="ko-KR" altLang="en-US" sz="1000" dirty="0"/>
              <a:t> 주의 앞에는 충만한 기쁨이 있고 주의 오른쪽에는 영원한 즐거움이 있나이다</a:t>
            </a:r>
            <a:r>
              <a:rPr lang="en-US" altLang="ko-KR" sz="1000" dirty="0"/>
              <a:t>(</a:t>
            </a:r>
            <a:r>
              <a:rPr lang="ko-KR" altLang="en-US" sz="1000" dirty="0"/>
              <a:t>시 </a:t>
            </a:r>
            <a:r>
              <a:rPr lang="en-US" altLang="ko-KR" sz="1000" dirty="0"/>
              <a:t>16:11)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8956" y="2293133"/>
            <a:ext cx="3907557" cy="3831971"/>
          </a:xfrm>
        </p:spPr>
        <p:txBody>
          <a:bodyPr rtlCol="0">
            <a:noAutofit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ExtraBold"/>
            </a:endParaRPr>
          </a:p>
          <a:p>
            <a:pPr marL="0" indent="0" algn="just">
              <a:buNone/>
            </a:pPr>
            <a:r>
              <a:rPr lang="ko-KR" altLang="en-US" sz="1050" b="1" i="0" u="none" strike="noStrike" baseline="0" dirty="0">
                <a:latin typeface="NanumSquare ExtraBold"/>
              </a:rPr>
              <a:t>예멘에서 지속적으로 예수님을 따르는 것은 극도로 위험합니다</a:t>
            </a:r>
            <a:r>
              <a:rPr lang="en-US" altLang="ko-KR" sz="1050" b="1" i="0" u="none" strike="noStrike" baseline="0" dirty="0">
                <a:latin typeface="NanumSquare ExtraBold"/>
              </a:rPr>
              <a:t>. </a:t>
            </a:r>
            <a:endParaRPr lang="ko-KR" altLang="en-US" sz="1050" b="0" i="0" u="none" strike="noStrike" baseline="0" dirty="0">
              <a:latin typeface="NanumSquare ExtraBold"/>
            </a:endParaRPr>
          </a:p>
          <a:p>
            <a:pPr marL="0" indent="0" algn="just">
              <a:buNone/>
            </a:pPr>
            <a:r>
              <a:rPr lang="ko-KR" altLang="en-US" sz="1050" b="0" i="0" u="none" strike="noStrike" baseline="0" dirty="0">
                <a:latin typeface="NanumSquare"/>
              </a:rPr>
              <a:t>예멘 사회는 이슬람 성향이 강하고 보수적이며 </a:t>
            </a:r>
            <a:r>
              <a:rPr lang="ko-KR" altLang="en-US" sz="1050" b="0" i="0" u="none" strike="noStrike" baseline="0" dirty="0" err="1">
                <a:latin typeface="NanumSquare"/>
              </a:rPr>
              <a:t>부족중심적입니다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r>
              <a:rPr lang="ko-KR" altLang="en-US" sz="1050" b="0" i="0" u="none" strike="noStrike" baseline="0" dirty="0">
                <a:latin typeface="NanumSquare"/>
              </a:rPr>
              <a:t>이슬람을 비난하는 부족은 사형이나 추방을 당할 수 있습니다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r>
              <a:rPr lang="ko-KR" altLang="en-US" sz="1050" b="0" i="0" u="none" strike="noStrike" baseline="0" dirty="0">
                <a:latin typeface="NanumSquare"/>
              </a:rPr>
              <a:t>대부분의 신자들은 </a:t>
            </a:r>
            <a:r>
              <a:rPr lang="ko-KR" altLang="en-US" sz="1050" b="0" i="0" u="none" strike="noStrike" baseline="0" dirty="0" err="1">
                <a:latin typeface="NanumSquare"/>
              </a:rPr>
              <a:t>예멘인이며</a:t>
            </a:r>
            <a:r>
              <a:rPr lang="ko-KR" altLang="en-US" sz="1050" b="0" i="0" u="none" strike="noStrike" baseline="0" dirty="0">
                <a:latin typeface="NanumSquare"/>
              </a:rPr>
              <a:t> 이슬람 배경을 가지고 </a:t>
            </a:r>
            <a:r>
              <a:rPr lang="ko-KR" altLang="en-US" sz="1050" b="0" i="0" u="none" strike="noStrike" baseline="0" dirty="0" err="1">
                <a:latin typeface="NanumSquare"/>
              </a:rPr>
              <a:t>있습니</a:t>
            </a:r>
            <a:r>
              <a:rPr lang="ko-KR" altLang="en-US" sz="1050" b="0" i="0" u="none" strike="noStrike" baseline="0" dirty="0">
                <a:latin typeface="NanumSquare"/>
              </a:rPr>
              <a:t> 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r>
              <a:rPr lang="ko-KR" altLang="en-US" sz="1050" b="0" i="0" u="none" strike="noStrike" baseline="0" dirty="0">
                <a:latin typeface="NanumSquare"/>
              </a:rPr>
              <a:t>이슬람에서 개종하는 것은 법으로 금지되어 있기 때문에 기독교인들은 자신의 신앙을 비밀로 유지해야 합니다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r>
              <a:rPr lang="ko-KR" altLang="en-US" sz="1050" b="0" i="0" u="none" strike="noStrike" baseline="0" dirty="0">
                <a:latin typeface="NanumSquare"/>
              </a:rPr>
              <a:t>그렇지 않으면 가족</a:t>
            </a:r>
            <a:r>
              <a:rPr lang="en-US" altLang="ko-KR" sz="1050" b="0" i="0" u="none" strike="noStrike" baseline="0" dirty="0">
                <a:latin typeface="NanumSquare"/>
              </a:rPr>
              <a:t>, </a:t>
            </a:r>
            <a:r>
              <a:rPr lang="ko-KR" altLang="en-US" sz="1050" b="0" i="0" u="none" strike="noStrike" baseline="0" dirty="0">
                <a:latin typeface="NanumSquare"/>
              </a:rPr>
              <a:t>당국 또는 과격 단체로부터 심각한 영향을 받을 위험이 있습니다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r>
              <a:rPr lang="ko-KR" altLang="en-US" sz="1050" b="0" i="0" u="none" strike="noStrike" baseline="0" dirty="0">
                <a:latin typeface="NanumSquare"/>
              </a:rPr>
              <a:t>여기에는 이혼</a:t>
            </a:r>
            <a:r>
              <a:rPr lang="en-US" altLang="ko-KR" sz="1050" b="0" i="0" u="none" strike="noStrike" baseline="0" dirty="0">
                <a:latin typeface="NanumSquare"/>
              </a:rPr>
              <a:t>, </a:t>
            </a:r>
            <a:r>
              <a:rPr lang="ko-KR" altLang="en-US" sz="1050" b="0" i="0" u="none" strike="noStrike" baseline="0" dirty="0">
                <a:latin typeface="NanumSquare"/>
              </a:rPr>
              <a:t>자녀 양육권 상실</a:t>
            </a:r>
            <a:r>
              <a:rPr lang="en-US" altLang="ko-KR" sz="1050" b="0" i="0" u="none" strike="noStrike" baseline="0" dirty="0">
                <a:latin typeface="NanumSquare"/>
              </a:rPr>
              <a:t>, </a:t>
            </a:r>
            <a:r>
              <a:rPr lang="ko-KR" altLang="en-US" sz="1050" b="0" i="0" u="none" strike="noStrike" baseline="0" dirty="0">
                <a:latin typeface="NanumSquare"/>
              </a:rPr>
              <a:t>체포</a:t>
            </a:r>
            <a:r>
              <a:rPr lang="en-US" altLang="ko-KR" sz="1050" b="0" i="0" u="none" strike="noStrike" baseline="0" dirty="0">
                <a:latin typeface="NanumSquare"/>
              </a:rPr>
              <a:t>, </a:t>
            </a:r>
            <a:r>
              <a:rPr lang="ko-KR" altLang="en-US" sz="1050" b="0" i="0" u="none" strike="noStrike" baseline="0" dirty="0">
                <a:latin typeface="NanumSquare"/>
              </a:rPr>
              <a:t>심문</a:t>
            </a:r>
            <a:r>
              <a:rPr lang="en-US" altLang="ko-KR" sz="1050" b="0" i="0" u="none" strike="noStrike" baseline="0" dirty="0">
                <a:latin typeface="NanumSquare"/>
              </a:rPr>
              <a:t>, </a:t>
            </a:r>
            <a:r>
              <a:rPr lang="ko-KR" altLang="en-US" sz="1050" b="0" i="0" u="none" strike="noStrike" baseline="0" dirty="0">
                <a:latin typeface="NanumSquare"/>
              </a:rPr>
              <a:t>심지어 </a:t>
            </a:r>
            <a:r>
              <a:rPr lang="en-US" altLang="ko-KR" sz="1050" b="0" i="0" u="none" strike="noStrike" baseline="0" dirty="0">
                <a:latin typeface="NanumSquare"/>
              </a:rPr>
              <a:t>'</a:t>
            </a:r>
            <a:r>
              <a:rPr lang="ko-KR" altLang="en-US" sz="1050" b="0" i="0" u="none" strike="noStrike" baseline="0" dirty="0">
                <a:latin typeface="NanumSquare"/>
              </a:rPr>
              <a:t>명예살인</a:t>
            </a:r>
            <a:r>
              <a:rPr lang="en-US" altLang="ko-KR" sz="1050" b="0" i="0" u="none" strike="noStrike" baseline="0" dirty="0">
                <a:latin typeface="NanumSquare"/>
              </a:rPr>
              <a:t>’</a:t>
            </a:r>
            <a:r>
              <a:rPr lang="ko-KR" altLang="en-US" sz="1050" b="0" i="0" u="none" strike="noStrike" baseline="0" dirty="0">
                <a:latin typeface="NanumSquare"/>
              </a:rPr>
              <a:t>까지 포함될 수 있습니다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endParaRPr lang="en-US" altLang="ko-KR" sz="1050" dirty="0">
              <a:solidFill>
                <a:srgbClr val="C00000"/>
              </a:solidFill>
              <a:latin typeface="NanumSquareR"/>
            </a:endParaRPr>
          </a:p>
          <a:p>
            <a:pPr marL="0" indent="0" algn="just">
              <a:buNone/>
            </a:pPr>
            <a:r>
              <a:rPr lang="ko-KR" altLang="en-US" sz="1100" b="1" dirty="0">
                <a:solidFill>
                  <a:srgbClr val="C00000"/>
                </a:solidFill>
                <a:latin typeface="NanumSquare ExtraBold"/>
              </a:rPr>
              <a:t>예멘을</a:t>
            </a:r>
            <a:r>
              <a:rPr lang="ko-KR" altLang="en-US" sz="1100" b="1" i="0" u="none" strike="noStrike" baseline="0" dirty="0">
                <a:solidFill>
                  <a:srgbClr val="C00000"/>
                </a:solidFill>
                <a:latin typeface="NanumSquare ExtraBold"/>
              </a:rPr>
              <a:t> 위해 기도합니다 </a:t>
            </a:r>
            <a:endParaRPr lang="ko-KR" altLang="en-US" sz="1800" b="0" i="0" u="none" strike="noStrike" baseline="0" dirty="0">
              <a:solidFill>
                <a:srgbClr val="000000"/>
              </a:solidFill>
              <a:latin typeface="NanumSquare"/>
            </a:endParaRPr>
          </a:p>
          <a:p>
            <a:pPr algn="just"/>
            <a:r>
              <a:rPr lang="ko-KR" altLang="en-US" sz="1050" b="0" i="0" u="none" strike="noStrike" baseline="0" dirty="0">
                <a:latin typeface="NanumSquare"/>
              </a:rPr>
              <a:t>모든 예멘 신자들이 강건하고 보호되기를 기 도합니다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</a:p>
          <a:p>
            <a:pPr algn="just"/>
            <a:r>
              <a:rPr lang="ko-KR" altLang="en-US" sz="1050" b="0" i="0" u="none" strike="noStrike" baseline="0" dirty="0">
                <a:latin typeface="NanumSquare"/>
              </a:rPr>
              <a:t>이슬람에서 개종한 사람들이 자신의 신앙을 드러내는 지혜와 용기를 얻도록 기도합니다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</a:p>
          <a:p>
            <a:pPr algn="just"/>
            <a:r>
              <a:rPr lang="ko-KR" altLang="en-US" sz="1050" b="0" i="0" u="none" strike="noStrike" baseline="0" dirty="0">
                <a:latin typeface="NanumSquare"/>
              </a:rPr>
              <a:t>수 년간의 잔혹한 전쟁과 인도주의적 위기가 평화로 대체되기를 기도합니다</a:t>
            </a:r>
            <a:r>
              <a:rPr lang="en-US" altLang="ko-KR" sz="1050" b="0" i="0" u="none" strike="noStrike" baseline="0" dirty="0">
                <a:latin typeface="NanumSquare"/>
              </a:rPr>
              <a:t>. </a:t>
            </a:r>
            <a:endParaRPr lang="ko-KR" altLang="ko-KR" sz="1050" kern="1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7472" y="635163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22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4520" y="1107855"/>
            <a:ext cx="4282952" cy="781654"/>
          </a:xfrm>
        </p:spPr>
        <p:txBody>
          <a:bodyPr>
            <a:normAutofit fontScale="25000" lnSpcReduction="20000"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just"/>
            <a:r>
              <a:rPr lang="ko-KR" altLang="en-US" sz="4000" i="0" u="none" strike="noStrike" baseline="0" dirty="0">
                <a:solidFill>
                  <a:srgbClr val="0070C0"/>
                </a:solidFill>
                <a:latin typeface="NanumSquare ExtraBold"/>
              </a:rPr>
              <a:t>예멘을 위한 오픈도어 사역 </a:t>
            </a:r>
            <a:endParaRPr lang="ko-KR" altLang="en-US" sz="180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just"/>
            <a:r>
              <a:rPr lang="ko-KR" altLang="en-US" sz="4000" i="0" u="none" strike="noStrike" baseline="0" dirty="0">
                <a:latin typeface="NanumSquare Bold"/>
              </a:rPr>
              <a:t>오픈도어는 구호물품을 나눠주고</a:t>
            </a:r>
            <a:r>
              <a:rPr lang="en-US" altLang="ko-KR" sz="4000" i="0" u="none" strike="noStrike" baseline="0" dirty="0">
                <a:latin typeface="NanumSquare Bold"/>
              </a:rPr>
              <a:t>, </a:t>
            </a:r>
            <a:r>
              <a:rPr lang="ko-KR" altLang="en-US" sz="4000" i="0" u="none" strike="noStrike" baseline="0" dirty="0">
                <a:latin typeface="NanumSquare Bold"/>
              </a:rPr>
              <a:t>신자들과 목사들을 훈련시키며</a:t>
            </a:r>
            <a:r>
              <a:rPr lang="en-US" altLang="ko-KR" sz="4000" i="0" u="none" strike="noStrike" baseline="0" dirty="0">
                <a:latin typeface="NanumSquare Bold"/>
              </a:rPr>
              <a:t>, </a:t>
            </a:r>
            <a:r>
              <a:rPr lang="ko-KR" altLang="en-US" sz="4000" i="0" u="none" strike="noStrike" baseline="0" dirty="0">
                <a:latin typeface="NanumSquare Bold"/>
              </a:rPr>
              <a:t>박해 받는 신자들과 그 친척 들에게 쉼터와 생계 지원을 제공하여 예멘의 교회를 지원합니다</a:t>
            </a:r>
            <a:r>
              <a:rPr lang="en-US" altLang="ko-KR" sz="4000" i="0" u="none" strike="noStrike" baseline="0" dirty="0">
                <a:latin typeface="NanumSquare Bold"/>
              </a:rPr>
              <a:t>. </a:t>
            </a:r>
            <a:endParaRPr lang="ko-KR" altLang="en-US" sz="7200" dirty="0"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2283" y="173499"/>
            <a:ext cx="1827791" cy="186871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8FA9BD4-787E-8CDA-4F21-A43E031D21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13665" y="2293133"/>
            <a:ext cx="3689699" cy="35750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83BA3-31C0-4AF6-E2B6-366227959048}"/>
              </a:ext>
            </a:extLst>
          </p:cNvPr>
          <p:cNvSpPr txBox="1"/>
          <p:nvPr/>
        </p:nvSpPr>
        <p:spPr>
          <a:xfrm>
            <a:off x="612475" y="6394645"/>
            <a:ext cx="1276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4/9/2024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050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 중앙아시아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</a:rPr>
              <a:t>어린이</a:t>
            </a:r>
            <a:r>
              <a:rPr lang="en-US" altLang="ko-KR" sz="2000" dirty="0">
                <a:solidFill>
                  <a:srgbClr val="C00000"/>
                </a:solidFill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청소년</a:t>
            </a:r>
            <a:r>
              <a:rPr lang="en-US" altLang="ko-KR" sz="2000" dirty="0">
                <a:solidFill>
                  <a:srgbClr val="C00000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사역자 훈련 캠프를 위한 기도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9894" y="1291643"/>
            <a:ext cx="5083947" cy="1158260"/>
          </a:xfrm>
        </p:spPr>
        <p:txBody>
          <a:bodyPr>
            <a:normAutofit/>
          </a:bodyPr>
          <a:lstStyle/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어린이 캠프</a:t>
            </a:r>
            <a:endParaRPr lang="en-US" altLang="ko-KR" sz="1000" b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정말 재미있었어요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! 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이번이 제 첫 캠프였어요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참 하나님의 자녀가 된다는 것이 어떤 의미인지 </a:t>
            </a:r>
            <a:r>
              <a:rPr lang="ko-KR" altLang="en-US" sz="1000" b="0" dirty="0" err="1">
                <a:solidFill>
                  <a:srgbClr val="0070C0"/>
                </a:solidFill>
                <a:latin typeface="Arial" panose="020B0604020202020204" pitchFamily="34" charset="0"/>
              </a:rPr>
              <a:t>깨달았고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제 삶에 예수님을 영접했습니다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선생님들은 정말 자상하고 친절했어요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그렇게 사랑스러운 사람들은 처음 봤어요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성경을 읽어달라고 요청했더니 성경을 주셨어요</a:t>
            </a:r>
            <a:r>
              <a:rPr lang="en-US" altLang="ko-KR" sz="1000" b="0" dirty="0">
                <a:solidFill>
                  <a:srgbClr val="0070C0"/>
                </a:solidFill>
                <a:latin typeface="Arial" panose="020B0604020202020204" pitchFamily="34" charset="0"/>
              </a:rPr>
              <a:t>.“</a:t>
            </a:r>
          </a:p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n-US" altLang="ko-KR" sz="1000" b="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9894" y="2449903"/>
            <a:ext cx="5083947" cy="3700731"/>
          </a:xfrm>
        </p:spPr>
        <p:txBody>
          <a:bodyPr>
            <a:noAutofit/>
          </a:bodyPr>
          <a:lstStyle/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청소년 캠프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ko-KR" altLang="en-US" sz="1000" b="0" dirty="0" err="1">
                <a:solidFill>
                  <a:schemeClr val="tx1"/>
                </a:solidFill>
                <a:latin typeface="Arial" panose="020B0604020202020204" pitchFamily="34" charset="0"/>
              </a:rPr>
              <a:t>아이샤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*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 자매 </a:t>
            </a:r>
            <a:endParaRPr lang="en-US" altLang="ko-KR" sz="10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올해 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16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살인 아들과 함께 캠프에 봉사하러 갔습니다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우리 가족의 이혼으로 인해 아들은 세상으로부터 많은 상처를 받았어요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하지만 어린이 지도자 프로그램에 참여하여 봉사를 계속했습니다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저는 아들이 더 밝아지는 모습을 보았습니다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그는 항상 하나님을 섬기겠다고 말했습니다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아들이 아버지를 용서해준 것도 하나님께 감사해요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우리 그룹에 아빠에게 상처받은 여자아이도 있었어요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저는 그 아이와 대화를 시도했습니다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결국 제 아들은 대화 후에 아버지를 용서했습니다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그리고 성공했어요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!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그리고 그 여자아이도 울면서 아빠를 용서한다고 말했어요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캠프가 끝난 후에도 계속 연락하고 있습니다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오픈도어 팀에게 감사해요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en-US" altLang="ko-KR" sz="1000" b="0" i="0" dirty="0">
              <a:solidFill>
                <a:schemeClr val="tx1"/>
              </a:solidFill>
              <a:effectLst/>
              <a:latin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사역자 훈련 세미나</a:t>
            </a: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우리 팀은 자신의 사역과 상황을 객관적으로 바라볼 수 있게 되어 매우 만족스러워 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멘토링을 받았고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영감을 얻었습니다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전반적으로 이 훈련은 현재 진행 중인 사역과 이미 수행한 일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그리고 앞으로의 계획에 대해 소개했습니다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많은 사람들이 하나님 나라의 지경을 넓혀가고 있다는 사실을 알게 되어 기뻤습니다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우리는 때때로 모든 노력과 지도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그리고 격려를 아끼지 않는 오픈도어 파트너들에게 감사하고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우리가 복음을 전한다는 공통의 목표로 연결되어 있다는 것은 놀라운 일입니다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."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1" y="1291643"/>
            <a:ext cx="1685026" cy="1287732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기도해 주세요</a:t>
            </a:r>
            <a:r>
              <a:rPr kumimoji="0" lang="en-US" altLang="ko-KR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18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세 미만의 교회활동을 제한하는 법이 있지만 어린이들이 캠프를 통하여 예수님을 만나고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,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건강하게 자라 교회의 귀한 일꾼이 되기를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삶의 상처를 청소년 캠프를 통해서 치료하심을 감사드립니다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그리스도의 십자가의 용서와 사랑의 복음이 중앙아시아 청소년들에게 널리 전파되기를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각지역에서 온 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15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개 팀이 훈련을 받아 복음전도의 열정을 깨우게 하심을 감사드립니다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아직도 복음을 듣지 못한 지역에 가서 가정 교회를 개척할 수 있도록 도와 주시기를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D48C2BC-A6CE-CD8E-C0DA-F8B28949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66135" y="1291643"/>
            <a:ext cx="2784630" cy="4950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42932C-D419-AA27-63EA-D9F1FFBF1797}"/>
              </a:ext>
            </a:extLst>
          </p:cNvPr>
          <p:cNvSpPr txBox="1"/>
          <p:nvPr/>
        </p:nvSpPr>
        <p:spPr>
          <a:xfrm>
            <a:off x="297611" y="6326747"/>
            <a:ext cx="1164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800" smtClean="0"/>
              <a:pPr/>
              <a:t>4/9/2024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pPr algn="l"/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시리아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>
                <a:solidFill>
                  <a:srgbClr val="C00000"/>
                </a:solidFill>
              </a:rPr>
              <a:t>전쟁의 트라우마에 시달리는 신자들을 위한 기도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043590"/>
            <a:ext cx="3605840" cy="56092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ko-KR" altLang="en-US" sz="1100" b="0" dirty="0">
                <a:solidFill>
                  <a:srgbClr val="0070C0"/>
                </a:solidFill>
              </a:rPr>
              <a:t>다마스쿠스 출신의 </a:t>
            </a:r>
            <a:r>
              <a:rPr lang="en-US" altLang="ko-KR" sz="1100" b="0" dirty="0">
                <a:solidFill>
                  <a:srgbClr val="0070C0"/>
                </a:solidFill>
              </a:rPr>
              <a:t>25</a:t>
            </a:r>
            <a:r>
              <a:rPr lang="ko-KR" altLang="en-US" sz="1100" b="0" dirty="0">
                <a:solidFill>
                  <a:srgbClr val="0070C0"/>
                </a:solidFill>
              </a:rPr>
              <a:t>세 기독교인 여성 </a:t>
            </a:r>
            <a:r>
              <a:rPr lang="ko-KR" altLang="en-US" sz="1100" b="0" dirty="0" err="1">
                <a:solidFill>
                  <a:srgbClr val="0070C0"/>
                </a:solidFill>
              </a:rPr>
              <a:t>자스민</a:t>
            </a:r>
            <a:r>
              <a:rPr lang="ko-KR" altLang="en-US" sz="1100" b="0" dirty="0">
                <a:solidFill>
                  <a:srgbClr val="0070C0"/>
                </a:solidFill>
              </a:rPr>
              <a:t>*은 지난 </a:t>
            </a:r>
            <a:r>
              <a:rPr lang="en-US" altLang="ko-KR" sz="1100" b="0" dirty="0">
                <a:solidFill>
                  <a:srgbClr val="0070C0"/>
                </a:solidFill>
              </a:rPr>
              <a:t>4</a:t>
            </a:r>
            <a:r>
              <a:rPr lang="ko-KR" altLang="en-US" sz="1100" b="0" dirty="0">
                <a:solidFill>
                  <a:srgbClr val="0070C0"/>
                </a:solidFill>
              </a:rPr>
              <a:t>월 </a:t>
            </a:r>
            <a:r>
              <a:rPr lang="en-US" altLang="ko-KR" sz="1100" b="0" dirty="0">
                <a:solidFill>
                  <a:srgbClr val="0070C0"/>
                </a:solidFill>
              </a:rPr>
              <a:t>1</a:t>
            </a:r>
            <a:r>
              <a:rPr lang="ko-KR" altLang="en-US" sz="1100" b="0" dirty="0">
                <a:solidFill>
                  <a:srgbClr val="0070C0"/>
                </a:solidFill>
              </a:rPr>
              <a:t>일 이스라엘의 이란 영사관 폭격에 대해 이렇게 말했습니다</a:t>
            </a:r>
            <a:r>
              <a:rPr lang="en-US" altLang="ko-KR" sz="11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70" y="1672053"/>
            <a:ext cx="3605840" cy="47447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050" dirty="0"/>
              <a:t>"</a:t>
            </a:r>
            <a:r>
              <a:rPr lang="ko-KR" altLang="en-US" sz="1050" dirty="0"/>
              <a:t>시리아를 걸을 때마다 항상 러시안 </a:t>
            </a:r>
            <a:r>
              <a:rPr lang="ko-KR" altLang="en-US" sz="1050" dirty="0" err="1"/>
              <a:t>룰렛을</a:t>
            </a:r>
            <a:r>
              <a:rPr lang="ko-KR" altLang="en-US" sz="1050" dirty="0"/>
              <a:t> 하는 것 같고</a:t>
            </a:r>
            <a:r>
              <a:rPr lang="en-US" altLang="ko-KR" sz="1050" dirty="0"/>
              <a:t>, </a:t>
            </a:r>
            <a:r>
              <a:rPr lang="ko-KR" altLang="en-US" sz="1050" dirty="0"/>
              <a:t>언제든지 죽을 수 있다는 생각이 듭니다</a:t>
            </a:r>
            <a:r>
              <a:rPr lang="en-US" altLang="ko-KR" sz="1050" dirty="0"/>
              <a:t>." </a:t>
            </a:r>
            <a:r>
              <a:rPr lang="ko-KR" altLang="en-US" sz="1050" dirty="0"/>
              <a:t>폭발소리를 들었을 때 </a:t>
            </a:r>
            <a:r>
              <a:rPr lang="ko-KR" altLang="en-US" sz="1050" dirty="0" err="1"/>
              <a:t>자스민</a:t>
            </a:r>
            <a:r>
              <a:rPr lang="en-US" altLang="ko-KR" sz="1050" dirty="0"/>
              <a:t>*</a:t>
            </a:r>
            <a:r>
              <a:rPr lang="ko-KR" altLang="en-US" sz="1050" dirty="0"/>
              <a:t>은 이란 영사관 인근 지역을 걷고 있었습니다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이스라엘의 공습으로 추정되는 폭발음은 매우 컸습니다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 소리는 그녀의 오래된 외상 후 스트레스 장애를 촉발시켰습니다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en-US" altLang="ko-KR" sz="1050" dirty="0"/>
              <a:t>＂</a:t>
            </a:r>
            <a:r>
              <a:rPr lang="ko-KR" altLang="en-US" sz="1050" dirty="0"/>
              <a:t>내전 중에 겪은 모든 나쁜 기억들이 항상 저를 괴롭힙니다</a:t>
            </a:r>
            <a:r>
              <a:rPr lang="en-US" altLang="ko-KR" sz="1050" dirty="0"/>
              <a:t>." </a:t>
            </a:r>
            <a:r>
              <a:rPr lang="ko-KR" altLang="en-US" sz="1050" dirty="0"/>
              <a:t>그녀는 도망치면서 심장이 뛰고</a:t>
            </a:r>
            <a:r>
              <a:rPr lang="en-US" altLang="ko-KR" sz="1050" dirty="0"/>
              <a:t>, </a:t>
            </a:r>
            <a:r>
              <a:rPr lang="ko-KR" altLang="en-US" sz="1050" dirty="0"/>
              <a:t>맥박이 빨라지며 매우 </a:t>
            </a:r>
            <a:r>
              <a:rPr lang="ko-KR" altLang="en-US" sz="1050" dirty="0" err="1"/>
              <a:t>불안했었다고</a:t>
            </a:r>
            <a:r>
              <a:rPr lang="ko-KR" altLang="en-US" sz="1050" dirty="0"/>
              <a:t> 말합니다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친구들에게 전화를 걸어 다마스쿠스 중심부에서 모이기로 계획했던 부활절 축하 만찬을 취소했습니다</a:t>
            </a:r>
            <a:r>
              <a:rPr lang="en-US" altLang="ko-KR" sz="1050" dirty="0"/>
              <a:t>.</a:t>
            </a:r>
          </a:p>
          <a:p>
            <a:pPr marL="0" indent="0" algn="just">
              <a:buNone/>
            </a:pPr>
            <a:r>
              <a:rPr lang="en-US" altLang="ko-KR" sz="1050" dirty="0"/>
              <a:t>CNN</a:t>
            </a:r>
            <a:r>
              <a:rPr lang="ko-KR" altLang="en-US" sz="1050" dirty="0"/>
              <a:t>에 따르면 이번 공습으로 </a:t>
            </a:r>
            <a:r>
              <a:rPr lang="en-US" altLang="ko-KR" sz="1050" dirty="0"/>
              <a:t>"</a:t>
            </a:r>
            <a:r>
              <a:rPr lang="ko-KR" altLang="en-US" sz="1050" dirty="0"/>
              <a:t>이란의 정예 혁명수비대 최고 사령관과 고위 지휘관을 포함해 최소 </a:t>
            </a:r>
            <a:r>
              <a:rPr lang="en-US" altLang="ko-KR" sz="1050" dirty="0"/>
              <a:t>7</a:t>
            </a:r>
            <a:r>
              <a:rPr lang="ko-KR" altLang="en-US" sz="1050" dirty="0"/>
              <a:t>명의 관리가 사망했다</a:t>
            </a:r>
            <a:r>
              <a:rPr lang="en-US" altLang="ko-KR" sz="1050" dirty="0"/>
              <a:t>"</a:t>
            </a:r>
            <a:r>
              <a:rPr lang="ko-KR" altLang="en-US" sz="1050" dirty="0"/>
              <a:t>고 합니다</a:t>
            </a:r>
            <a:r>
              <a:rPr lang="en-US" altLang="ko-KR" sz="1050" dirty="0"/>
              <a:t>.</a:t>
            </a:r>
            <a:r>
              <a:rPr lang="ko-KR" altLang="en-US" sz="1050" dirty="0"/>
              <a:t>사태가 급속히 확대되고 있는 시리아의 전체 상황을 위해 기도해 주세요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/>
              <a:t>이 분쟁에 관련된 모든 당사자들을 위해 기도해주시고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 주님께서 이 어려운 상황을 처리할 지혜를 </a:t>
            </a:r>
            <a:r>
              <a:rPr lang="ko-KR" altLang="en-US" sz="1050" dirty="0" err="1"/>
              <a:t>주시길</a:t>
            </a:r>
            <a:r>
              <a:rPr lang="ko-KR" altLang="en-US" sz="1050" dirty="0"/>
              <a:t> 바랍니다</a:t>
            </a:r>
            <a:r>
              <a:rPr lang="en-US" altLang="ko-KR" sz="1050" dirty="0"/>
              <a:t>. </a:t>
            </a:r>
            <a:r>
              <a:rPr lang="ko-KR" altLang="en-US" sz="1050" dirty="0"/>
              <a:t>자국이 경쟁하는 국가들의 전쟁터가 </a:t>
            </a:r>
            <a:r>
              <a:rPr lang="ko-KR" altLang="en-US" sz="1050" dirty="0" err="1"/>
              <a:t>될까봐</a:t>
            </a:r>
            <a:r>
              <a:rPr lang="ko-KR" altLang="en-US" sz="1050" dirty="0"/>
              <a:t> 걱정하는 모든 시리아인들을 위해 기도해주세요</a:t>
            </a:r>
            <a:r>
              <a:rPr lang="en-US" altLang="ko-KR" sz="1050" dirty="0"/>
              <a:t>. </a:t>
            </a:r>
            <a:r>
              <a:rPr lang="ko-KR" altLang="en-US" sz="1050" dirty="0"/>
              <a:t>평화와 위로</a:t>
            </a:r>
            <a:r>
              <a:rPr lang="en-US" altLang="ko-KR" sz="1050" dirty="0"/>
              <a:t>, </a:t>
            </a:r>
            <a:r>
              <a:rPr lang="ko-KR" altLang="en-US" sz="1050" dirty="0"/>
              <a:t>그리고 악을 종식시키는 하나님의 강력한 손길을 위해 기도해 주세요</a:t>
            </a:r>
            <a:r>
              <a:rPr lang="en-US" altLang="ko-KR" sz="1050" dirty="0"/>
              <a:t>.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20360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분쟁의 한가운데 있는 시리아인들을 위해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하나님의 평화와 위로를 주시고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악한 세력들의 모든 계획을 파하여 주시기를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이스라엘과 시리아 그리고 이란의 모든 분쟁 당사국을 긍휼히 여겨 주시고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이 어려운 상황을 지혜롭게 해결할 수 있도록 지도자들의 마음을 주관해 주시기를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 err="1">
                <a:solidFill>
                  <a:srgbClr val="0070C0"/>
                </a:solidFill>
              </a:rPr>
              <a:t>자스민</a:t>
            </a:r>
            <a:r>
              <a:rPr lang="en-US" altLang="ko-KR" sz="1000" b="0" dirty="0">
                <a:solidFill>
                  <a:srgbClr val="0070C0"/>
                </a:solidFill>
              </a:rPr>
              <a:t>*</a:t>
            </a:r>
            <a:r>
              <a:rPr lang="ko-KR" altLang="en-US" sz="1000" b="0" dirty="0">
                <a:solidFill>
                  <a:srgbClr val="0070C0"/>
                </a:solidFill>
              </a:rPr>
              <a:t>과 같은 전쟁 외상에 시달리는 신자들을 지켜 주시고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교회가 이들의 피난처가 되게 하시며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마음의 상처를 치료하여 주시기를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84289" y="3431107"/>
            <a:ext cx="4159825" cy="2769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497DE-FBBE-A250-B26D-3E72FBBAAEEF}"/>
              </a:ext>
            </a:extLst>
          </p:cNvPr>
          <p:cNvSpPr txBox="1"/>
          <p:nvPr/>
        </p:nvSpPr>
        <p:spPr>
          <a:xfrm>
            <a:off x="414068" y="6416839"/>
            <a:ext cx="1285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4/9/2024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부천지역 설명회가 </a:t>
            </a:r>
            <a:r>
              <a:rPr lang="en-US" altLang="ko-KR" sz="900" dirty="0">
                <a:latin typeface="roboto" panose="02000000000000000000" pitchFamily="2" charset="0"/>
              </a:rPr>
              <a:t>4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25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부천지역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4/9/2024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4988</TotalTime>
  <Words>3206</Words>
  <Application>Microsoft Office PowerPoint</Application>
  <PresentationFormat>와이드스크린</PresentationFormat>
  <Paragraphs>218</Paragraphs>
  <Slides>26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26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53" baseType="lpstr">
      <vt:lpstr>Futura</vt:lpstr>
      <vt:lpstr>Helvetica Neue Medium</vt:lpstr>
      <vt:lpstr>NanumBarunGothic</vt:lpstr>
      <vt:lpstr>NanumSquare</vt:lpstr>
      <vt:lpstr>NanumSquare Bold</vt:lpstr>
      <vt:lpstr>NanumSquare ExtraBold</vt:lpstr>
      <vt:lpstr>NanumSquareB</vt:lpstr>
      <vt:lpstr>NanumSquareEB</vt:lpstr>
      <vt:lpstr>NanumSquareR</vt:lpstr>
      <vt:lpstr>Yu Gothic UI Semibold</vt:lpstr>
      <vt:lpstr>굴림</vt:lpstr>
      <vt:lpstr>굴림</vt:lpstr>
      <vt:lpstr>나눔고딕</vt:lpstr>
      <vt:lpstr>나눔고딕 ExtraBold</vt:lpstr>
      <vt:lpstr>Malgun Gothic</vt:lpstr>
      <vt:lpstr>Malgun Gothic</vt:lpstr>
      <vt:lpstr>새굴림</vt:lpstr>
      <vt:lpstr>함초롬바탕</vt:lpstr>
      <vt:lpstr>Aharoni</vt:lpstr>
      <vt:lpstr>Arial</vt:lpstr>
      <vt:lpstr>Helvetica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롬13:11-12</vt:lpstr>
      <vt:lpstr>OPEN DOORS CORE VALUE/핵심가치</vt:lpstr>
      <vt:lpstr>PowerPoint 프레젠테이션</vt:lpstr>
      <vt:lpstr>PowerPoint 프레젠테이션</vt:lpstr>
      <vt:lpstr>어 린 이  박 해 지 도</vt:lpstr>
      <vt:lpstr>Open Doors 카카오 채널</vt:lpstr>
      <vt:lpstr>박해 받는 교회를 위한 기도(30')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#나이지리아: 보코하람에 납치된 여성, 어린이 200여 명 즉각적 석방 요구      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WWL 박해순위 4위 국가/ERITREA</vt:lpstr>
      <vt:lpstr>WWL 박해순위 5위 국가/YEMEN</vt:lpstr>
      <vt:lpstr># 중앙아시아: 어린이, 청소년, 사역자 훈련 캠프를 위한 기도</vt:lpstr>
      <vt:lpstr>#시리아: 전쟁의 트라우마에 시달리는 신자들을 위한 기도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</cp:revision>
  <dcterms:created xsi:type="dcterms:W3CDTF">2024-01-23T01:32:08Z</dcterms:created>
  <dcterms:modified xsi:type="dcterms:W3CDTF">2024-04-09T09:51:06Z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