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2"/>
  </p:notesMasterIdLst>
  <p:handoutMasterIdLst>
    <p:handoutMasterId r:id="rId33"/>
  </p:handoutMasterIdLst>
  <p:sldIdLst>
    <p:sldId id="259" r:id="rId5"/>
    <p:sldId id="260" r:id="rId6"/>
    <p:sldId id="257" r:id="rId7"/>
    <p:sldId id="373" r:id="rId8"/>
    <p:sldId id="396" r:id="rId9"/>
    <p:sldId id="401" r:id="rId10"/>
    <p:sldId id="402" r:id="rId11"/>
    <p:sldId id="282" r:id="rId12"/>
    <p:sldId id="2489" r:id="rId13"/>
    <p:sldId id="324" r:id="rId14"/>
    <p:sldId id="2493" r:id="rId15"/>
    <p:sldId id="2449" r:id="rId16"/>
    <p:sldId id="298" r:id="rId17"/>
    <p:sldId id="2490" r:id="rId18"/>
    <p:sldId id="2452" r:id="rId19"/>
    <p:sldId id="2453" r:id="rId20"/>
    <p:sldId id="2454" r:id="rId21"/>
    <p:sldId id="2456" r:id="rId22"/>
    <p:sldId id="2460" r:id="rId23"/>
    <p:sldId id="2458" r:id="rId24"/>
    <p:sldId id="2459" r:id="rId25"/>
    <p:sldId id="2491" r:id="rId26"/>
    <p:sldId id="2488" r:id="rId27"/>
    <p:sldId id="2483" r:id="rId28"/>
    <p:sldId id="2478" r:id="rId29"/>
    <p:sldId id="2462" r:id="rId30"/>
    <p:sldId id="267" r:id="rId3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1585"/>
    <a:srgbClr val="A8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61"/>
          <a:ext cx="4143065" cy="41430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591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468" y="562829"/>
        <a:ext cx="1458041" cy="1458041"/>
      </dsp:txXfrm>
    </dsp:sp>
    <dsp:sp modelId="{1E605D44-75F4-48C9-859D-D19AC985B650}">
      <dsp:nvSpPr>
        <dsp:cNvPr id="0" name=""/>
        <dsp:cNvSpPr/>
      </dsp:nvSpPr>
      <dsp:spPr>
        <a:xfrm>
          <a:off x="2133678" y="483952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2555" y="562829"/>
        <a:ext cx="1458041" cy="1458041"/>
      </dsp:txXfrm>
    </dsp:sp>
    <dsp:sp modelId="{1B2A6CDE-329D-4820-BC7E-33F9F52B4372}">
      <dsp:nvSpPr>
        <dsp:cNvPr id="0" name=""/>
        <dsp:cNvSpPr/>
      </dsp:nvSpPr>
      <dsp:spPr>
        <a:xfrm>
          <a:off x="393591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468" y="2302916"/>
        <a:ext cx="1458041" cy="1458041"/>
      </dsp:txXfrm>
    </dsp:sp>
    <dsp:sp modelId="{133B2B98-6F95-4473-8DB3-081922C2E9BB}">
      <dsp:nvSpPr>
        <dsp:cNvPr id="0" name=""/>
        <dsp:cNvSpPr/>
      </dsp:nvSpPr>
      <dsp:spPr>
        <a:xfrm>
          <a:off x="2133678" y="2224039"/>
          <a:ext cx="1615795" cy="16157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</a:t>
          </a:r>
          <a:r>
            <a:rPr lang="ko-KR" sz="1200" kern="1200" dirty="0"/>
            <a:t> </a:t>
          </a:r>
          <a:r>
            <a:rPr lang="en-US" sz="1200" kern="1200" dirty="0"/>
            <a:t>serve those who pay the highest price for following Jesus by listening to them and meeting their needs wherever possible.</a:t>
          </a:r>
        </a:p>
      </dsp:txBody>
      <dsp:txXfrm>
        <a:off x="2212555" y="2302916"/>
        <a:ext cx="1458041" cy="14580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2024-04-23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2024-04-23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2024-04-23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i="0" dirty="0">
                <a:latin typeface="Helvetica" pitchFamily="2" charset="0"/>
              </a:rPr>
              <a:t>올해는 지난 </a:t>
            </a:r>
            <a:r>
              <a:rPr lang="en-US" altLang="ko-KR" i="0" dirty="0">
                <a:latin typeface="Helvetica" pitchFamily="2" charset="0"/>
              </a:rPr>
              <a:t>29</a:t>
            </a:r>
            <a:r>
              <a:rPr lang="ko-KR" altLang="en-US" i="0" dirty="0">
                <a:latin typeface="Helvetica" pitchFamily="2" charset="0"/>
              </a:rPr>
              <a:t>년간 </a:t>
            </a:r>
            <a:r>
              <a:rPr lang="en-US" altLang="ko-KR" i="0" dirty="0">
                <a:latin typeface="Helvetica" pitchFamily="2" charset="0"/>
              </a:rPr>
              <a:t>WWL</a:t>
            </a:r>
            <a:r>
              <a:rPr lang="ko-KR" altLang="en-US" i="0" dirty="0">
                <a:latin typeface="Helvetica" pitchFamily="2" charset="0"/>
              </a:rPr>
              <a:t>를 발표한 이래 가장 높은 수준의 박해 지수를 기록하고 있습니다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그리고 최근 몇 년간 꾸준히 증가하는 추세를 보여주고 있습니다</a:t>
            </a:r>
            <a:r>
              <a:rPr lang="en-US" altLang="ko-KR" i="0" dirty="0">
                <a:latin typeface="Helvetica" pitchFamily="2" charset="0"/>
              </a:rPr>
              <a:t>. 2021</a:t>
            </a:r>
            <a:r>
              <a:rPr lang="ko-KR" altLang="en-US" i="0" dirty="0">
                <a:latin typeface="Helvetica" pitchFamily="2" charset="0"/>
              </a:rPr>
              <a:t>년 발표된 자료와 비교하여 신앙이라는 이유로 심한 차별과 박해를 받고 있는 기독교인의 수가 </a:t>
            </a:r>
            <a:r>
              <a:rPr lang="en-US" altLang="ko-KR" i="0" dirty="0">
                <a:latin typeface="Helvetica" pitchFamily="2" charset="0"/>
              </a:rPr>
              <a:t>2,000</a:t>
            </a:r>
            <a:r>
              <a:rPr lang="ko-KR" altLang="en-US" i="0" dirty="0">
                <a:latin typeface="Helvetica" pitchFamily="2" charset="0"/>
              </a:rPr>
              <a:t>만명이 증가하였습니다</a:t>
            </a:r>
            <a:r>
              <a:rPr lang="en-US" altLang="ko-KR" i="0" dirty="0">
                <a:latin typeface="Helvetica" pitchFamily="2" charset="0"/>
              </a:rPr>
              <a:t>. 2020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312,442,000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2021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341,868,000</a:t>
            </a:r>
            <a:r>
              <a:rPr lang="ko-KR" altLang="en-US" i="0" dirty="0">
                <a:latin typeface="Helvetica" pitchFamily="2" charset="0"/>
              </a:rPr>
              <a:t>명에서 </a:t>
            </a:r>
            <a:r>
              <a:rPr lang="en-US" altLang="ko-KR" i="0" dirty="0">
                <a:latin typeface="Helvetica" pitchFamily="2" charset="0"/>
              </a:rPr>
              <a:t>2022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359,072,100</a:t>
            </a:r>
            <a:r>
              <a:rPr lang="ko-KR" altLang="en-US" i="0" dirty="0">
                <a:latin typeface="Helvetica" pitchFamily="2" charset="0"/>
              </a:rPr>
              <a:t>명으로 집계되었다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 수치는 전 세계 기독교인 </a:t>
            </a:r>
            <a:r>
              <a:rPr lang="en-US" altLang="ko-KR" i="0" dirty="0">
                <a:latin typeface="Helvetica" pitchFamily="2" charset="0"/>
              </a:rPr>
              <a:t>7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명이 박해를 받고 있다는 것을 의미한다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대륙별로 살펴보면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아프리카는 </a:t>
            </a:r>
            <a:r>
              <a:rPr lang="en-US" altLang="ko-KR" i="0" dirty="0">
                <a:latin typeface="Helvetica" pitchFamily="2" charset="0"/>
              </a:rPr>
              <a:t>5</a:t>
            </a:r>
            <a:r>
              <a:rPr lang="ko-KR" altLang="en-US" i="0" dirty="0">
                <a:latin typeface="Helvetica" pitchFamily="2" charset="0"/>
              </a:rPr>
              <a:t>명중에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아시아는 </a:t>
            </a:r>
            <a:r>
              <a:rPr lang="en-US" altLang="ko-KR" i="0" dirty="0">
                <a:latin typeface="Helvetica" pitchFamily="2" charset="0"/>
              </a:rPr>
              <a:t>2.2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라틴아메리카는 </a:t>
            </a:r>
            <a:r>
              <a:rPr lang="en-US" altLang="ko-KR" i="0" dirty="0">
                <a:latin typeface="Helvetica" pitchFamily="2" charset="0"/>
              </a:rPr>
              <a:t>15</a:t>
            </a:r>
            <a:r>
              <a:rPr lang="ko-KR" altLang="en-US" i="0" dirty="0">
                <a:latin typeface="Helvetica" pitchFamily="2" charset="0"/>
              </a:rPr>
              <a:t>명 중의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명의 비율에 해당한다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이것은 올해의 박해상황이 최근 </a:t>
            </a:r>
            <a:r>
              <a:rPr lang="en-US" altLang="ko-KR" i="0" dirty="0">
                <a:latin typeface="Helvetica" pitchFamily="2" charset="0"/>
              </a:rPr>
              <a:t>30</a:t>
            </a:r>
            <a:r>
              <a:rPr lang="ko-KR" altLang="en-US" i="0" dirty="0">
                <a:latin typeface="Helvetica" pitchFamily="2" charset="0"/>
              </a:rPr>
              <a:t>년 동안 가장 심각하다는 것을 보여주는 것이다</a:t>
            </a:r>
            <a:r>
              <a:rPr lang="en-US" altLang="ko-KR" i="0" dirty="0">
                <a:latin typeface="Helvetica" pitchFamily="2" charset="0"/>
              </a:rPr>
              <a:t>. </a:t>
            </a:r>
            <a:endParaRPr lang="en-US" i="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2CF67-494B-9C4A-BF74-D0DF58F15E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2" r:id="rId23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2024/apr/18/nigeria-woman-rescued-10-years-after-kidnap-boko-haram-chibok" TargetMode="External"/><Relationship Id="rId2" Type="http://schemas.openxmlformats.org/officeDocument/2006/relationships/hyperlink" Target="https://www.bbc.com/news/world-africa-68851982" TargetMode="Externa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jpeg"/><Relationship Id="rId4" Type="http://schemas.openxmlformats.org/officeDocument/2006/relationships/hyperlink" Target="https://punchng.com/troops-rescue-pregnant-chibok-girl-with-three-childre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4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23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/>
              <a:t>요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16:32-33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보라 너희가 다 각각 제 곳으로 흩어지고 나를 혼자 둘 때가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오나니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벌써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왔도다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그러나 내가 혼자 있는 것이 아니라 아버지께서 나와 함께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계시느니라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이것을 너희에게 이르는 것은 너희로 내 안에서 평안을 누리게 하려 함이라 세상에서는 너희가 환난을 당하나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담대하라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내가 세상을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이기었노라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32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But a time is coming, and has come, when you will be </a:t>
            </a:r>
            <a:r>
              <a:rPr lang="en-US" altLang="ko-KR" sz="1200" dirty="0"/>
              <a:t>scattered, each to his own home. You will leave me all alone. Yet I am not alone, for my Father is with me, </a:t>
            </a:r>
            <a:r>
              <a:rPr lang="en-US" altLang="ko-KR" sz="800" dirty="0"/>
              <a:t>33</a:t>
            </a:r>
            <a:r>
              <a:rPr lang="en-US" altLang="ko-KR" sz="1200" dirty="0"/>
              <a:t>” I have told you these things, so that in me you may have peace. In this world you will have trouble, But take heart! I have overcome the world.” 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1523543-273E-48F8-94CA-41A0368F3E12}"/>
              </a:ext>
            </a:extLst>
          </p:cNvPr>
          <p:cNvSpPr txBox="1">
            <a:spLocks/>
          </p:cNvSpPr>
          <p:nvPr/>
        </p:nvSpPr>
        <p:spPr>
          <a:xfrm>
            <a:off x="2497436" y="1700808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A466FA-0B7B-4474-BCB4-44849C1D1FD3}"/>
              </a:ext>
            </a:extLst>
          </p:cNvPr>
          <p:cNvSpPr txBox="1">
            <a:spLocks/>
          </p:cNvSpPr>
          <p:nvPr/>
        </p:nvSpPr>
        <p:spPr>
          <a:xfrm>
            <a:off x="2518520" y="2636912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6B3E8-6150-5BB7-AEA2-EF9283AAEB4C}"/>
              </a:ext>
            </a:extLst>
          </p:cNvPr>
          <p:cNvSpPr txBox="1"/>
          <p:nvPr/>
        </p:nvSpPr>
        <p:spPr>
          <a:xfrm>
            <a:off x="2889848" y="1056736"/>
            <a:ext cx="77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Christ;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people to people </a:t>
            </a:r>
            <a:r>
              <a:rPr lang="en-US" altLang="ko-K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C385EA-CC1B-FB39-CCBD-BE14F29B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8567" y="2428257"/>
            <a:ext cx="7120708" cy="4429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1EDA5B-DDC8-0FC5-49D2-8808773AB928}"/>
              </a:ext>
            </a:extLst>
          </p:cNvPr>
          <p:cNvSpPr txBox="1"/>
          <p:nvPr/>
        </p:nvSpPr>
        <p:spPr>
          <a:xfrm>
            <a:off x="8000519" y="2661943"/>
            <a:ext cx="3686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현장에 함께 있어 준다</a:t>
            </a:r>
            <a:r>
              <a:rPr lang="en-US" altLang="ko-KR" sz="1600" dirty="0"/>
              <a:t>. </a:t>
            </a:r>
          </a:p>
          <a:p>
            <a:r>
              <a:rPr lang="en-US" altLang="ko-KR" dirty="0"/>
              <a:t> </a:t>
            </a:r>
            <a:r>
              <a:rPr lang="en-US" altLang="ko-KR" sz="1200" dirty="0"/>
              <a:t>Be present.</a:t>
            </a:r>
          </a:p>
          <a:p>
            <a:endParaRPr lang="en-US" altLang="ko-KR" dirty="0"/>
          </a:p>
          <a:p>
            <a:r>
              <a:rPr lang="ko-KR" altLang="en-US" sz="1600" dirty="0"/>
              <a:t>우리는 서로 인격적인 만남이 필요하다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We</a:t>
            </a:r>
            <a:r>
              <a:rPr lang="ko-KR" altLang="en-US" sz="1200" dirty="0"/>
              <a:t> </a:t>
            </a:r>
            <a:r>
              <a:rPr lang="en-US" altLang="ko-KR" sz="1200" dirty="0"/>
              <a:t>need</a:t>
            </a:r>
            <a:r>
              <a:rPr lang="ko-KR" altLang="en-US" sz="1200" dirty="0"/>
              <a:t> </a:t>
            </a:r>
            <a:r>
              <a:rPr lang="en-US" altLang="ko-KR" sz="1200" dirty="0"/>
              <a:t>the</a:t>
            </a:r>
            <a:r>
              <a:rPr lang="ko-KR" altLang="en-US" sz="1200" dirty="0"/>
              <a:t> </a:t>
            </a:r>
            <a:r>
              <a:rPr lang="en-US" altLang="ko-KR" sz="1200" dirty="0"/>
              <a:t>personal</a:t>
            </a:r>
            <a:r>
              <a:rPr lang="ko-KR" altLang="en-US" sz="1200" dirty="0"/>
              <a:t> </a:t>
            </a:r>
            <a:r>
              <a:rPr lang="en-US" altLang="ko-KR" sz="1200" dirty="0"/>
              <a:t>touch</a:t>
            </a:r>
            <a:r>
              <a:rPr lang="ko-KR" altLang="en-US" sz="1200" dirty="0"/>
              <a:t> </a:t>
            </a:r>
            <a:r>
              <a:rPr lang="en-US" altLang="ko-KR" sz="1200" dirty="0"/>
              <a:t>of</a:t>
            </a:r>
            <a:r>
              <a:rPr lang="ko-KR" altLang="en-US" sz="1200" dirty="0"/>
              <a:t> </a:t>
            </a:r>
            <a:r>
              <a:rPr lang="en-US" altLang="ko-KR" sz="1200" dirty="0"/>
              <a:t>each</a:t>
            </a:r>
            <a:r>
              <a:rPr lang="ko-KR" altLang="en-US" sz="1200" dirty="0"/>
              <a:t> </a:t>
            </a:r>
            <a:r>
              <a:rPr lang="en-US" altLang="ko-KR" sz="1200" dirty="0"/>
              <a:t>other.</a:t>
            </a:r>
          </a:p>
          <a:p>
            <a:endParaRPr lang="en-US" altLang="ko-KR" dirty="0"/>
          </a:p>
          <a:p>
            <a:r>
              <a:rPr lang="ko-KR" altLang="en-US" sz="1600" dirty="0"/>
              <a:t>서로에게 예수 그리스도가 되어 준다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Be Jesus to each other.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88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2980" y="1036997"/>
            <a:ext cx="7065035" cy="895320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400" dirty="0"/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72" y="2301299"/>
            <a:ext cx="6395973" cy="4407965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1629" y="2301299"/>
          <a:ext cx="4143065" cy="4323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5672" y="2402685"/>
            <a:ext cx="3519055" cy="322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11118"/>
            <a:ext cx="8143317" cy="809056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400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64" y="2402685"/>
            <a:ext cx="6030700" cy="4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7186" y="609049"/>
            <a:ext cx="1422436" cy="5639902"/>
          </a:xfrm>
          <a:solidFill>
            <a:srgbClr val="A80000"/>
          </a:solidFill>
        </p:spPr>
        <p:txBody>
          <a:bodyPr>
            <a:normAutofit/>
          </a:bodyPr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어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린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이</a:t>
            </a:r>
            <a:br>
              <a:rPr lang="en-US" altLang="ko-KR" dirty="0">
                <a:solidFill>
                  <a:schemeClr val="bg1"/>
                </a:solidFill>
              </a:rPr>
            </a:b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박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해 지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ko-KR" altLang="en-US" dirty="0">
                <a:solidFill>
                  <a:schemeClr val="bg1"/>
                </a:solidFill>
              </a:rPr>
              <a:t>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248"/>
            <a:ext cx="9698987" cy="685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1C91D475-032C-0B60-FB75-2CC273B6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23" y="421154"/>
            <a:ext cx="3141384" cy="3002751"/>
          </a:xfrm>
          <a:solidFill>
            <a:srgbClr val="5A1585"/>
          </a:solidFill>
        </p:spPr>
        <p:txBody>
          <a:bodyPr>
            <a:norm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Open Doors</a:t>
            </a:r>
            <a:br>
              <a:rPr lang="en-US" altLang="ko-KR" sz="4000" b="1" dirty="0">
                <a:solidFill>
                  <a:schemeClr val="bg1"/>
                </a:solidFill>
              </a:rPr>
            </a:br>
            <a:r>
              <a:rPr lang="ko-KR" altLang="en-US" sz="4000" b="1" dirty="0">
                <a:solidFill>
                  <a:schemeClr val="bg1"/>
                </a:solidFill>
              </a:rPr>
              <a:t>카카오 채널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A90A5BEA-3CA0-A7FA-7F8E-3B7ACCE0A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22" y="3309952"/>
            <a:ext cx="3141384" cy="3098705"/>
          </a:xfrm>
          <a:solidFill>
            <a:srgbClr val="5A1585"/>
          </a:solidFill>
        </p:spPr>
        <p:txBody>
          <a:bodyPr/>
          <a:lstStyle/>
          <a:p>
            <a:r>
              <a:rPr lang="ko-KR" altLang="en-US" b="1" dirty="0">
                <a:solidFill>
                  <a:schemeClr val="bg1"/>
                </a:solidFill>
              </a:rPr>
              <a:t>가입 </a:t>
            </a:r>
            <a:r>
              <a:rPr lang="en-US" altLang="ko-KR" b="1" dirty="0">
                <a:solidFill>
                  <a:schemeClr val="bg1"/>
                </a:solidFill>
              </a:rPr>
              <a:t>&amp;</a:t>
            </a:r>
            <a:r>
              <a:rPr lang="ko-KR" altLang="en-US" b="1" dirty="0">
                <a:solidFill>
                  <a:schemeClr val="bg1"/>
                </a:solidFill>
              </a:rPr>
              <a:t> 활용 안내</a:t>
            </a:r>
          </a:p>
        </p:txBody>
      </p:sp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87455" y="469304"/>
            <a:ext cx="1557349" cy="2961039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988198" y="3584162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9749395" y="3590702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4/23/2024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9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1785" y="463028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669" y="464260"/>
            <a:ext cx="3183849" cy="60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기도응답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자유를 되찾은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</a:t>
            </a:r>
            <a:r>
              <a:rPr lang="ko-KR" altLang="en-US" sz="2700" dirty="0">
                <a:solidFill>
                  <a:srgbClr val="000000"/>
                </a:solidFill>
              </a:rPr>
              <a:t>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1" i="1" dirty="0">
                <a:solidFill>
                  <a:srgbClr val="0070C0"/>
                </a:solidFill>
              </a:rPr>
              <a:t>우리 함께 또 다른 </a:t>
            </a:r>
            <a:r>
              <a:rPr lang="ko-KR" altLang="en-US" b="1" i="1" dirty="0" err="1">
                <a:solidFill>
                  <a:srgbClr val="0070C0"/>
                </a:solidFill>
              </a:rPr>
              <a:t>치복</a:t>
            </a:r>
            <a:r>
              <a:rPr lang="ko-KR" altLang="en-US" b="1" i="1" dirty="0">
                <a:solidFill>
                  <a:srgbClr val="0070C0"/>
                </a:solidFill>
              </a:rPr>
              <a:t> 소녀가 자유를 되찾은 것에 대해 하나님께 감사합시다</a:t>
            </a:r>
            <a:r>
              <a:rPr lang="en-US" altLang="ko-KR" b="1" i="1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ko-KR" altLang="en-US" b="1" i="1" dirty="0">
                <a:solidFill>
                  <a:srgbClr val="0070C0"/>
                </a:solidFill>
              </a:rPr>
              <a:t>지난 일요일</a:t>
            </a:r>
            <a:r>
              <a:rPr lang="en-US" altLang="ko-KR" b="1" i="1" dirty="0">
                <a:solidFill>
                  <a:srgbClr val="0070C0"/>
                </a:solidFill>
              </a:rPr>
              <a:t>(4/14), </a:t>
            </a:r>
            <a:r>
              <a:rPr lang="ko-KR" altLang="en-US" b="1" i="1" dirty="0" err="1">
                <a:solidFill>
                  <a:srgbClr val="0070C0"/>
                </a:solidFill>
              </a:rPr>
              <a:t>치복</a:t>
            </a:r>
            <a:r>
              <a:rPr lang="ko-KR" altLang="en-US" b="1" i="1" dirty="0">
                <a:solidFill>
                  <a:srgbClr val="0070C0"/>
                </a:solidFill>
              </a:rPr>
              <a:t> 지역사회와 가족들은 </a:t>
            </a:r>
            <a:r>
              <a:rPr lang="ko-KR" altLang="en-US" b="1" i="1" dirty="0" err="1">
                <a:solidFill>
                  <a:srgbClr val="0070C0"/>
                </a:solidFill>
              </a:rPr>
              <a:t>치복의</a:t>
            </a:r>
            <a:r>
              <a:rPr lang="ko-KR" altLang="en-US" b="1" i="1" dirty="0">
                <a:solidFill>
                  <a:srgbClr val="0070C0"/>
                </a:solidFill>
              </a:rPr>
              <a:t> 연방 정부 학교 기숙사에서 </a:t>
            </a:r>
            <a:r>
              <a:rPr lang="en-US" altLang="ko-KR" b="1" i="1" dirty="0">
                <a:solidFill>
                  <a:srgbClr val="0070C0"/>
                </a:solidFill>
              </a:rPr>
              <a:t>270</a:t>
            </a:r>
            <a:r>
              <a:rPr lang="ko-KR" altLang="en-US" b="1" i="1" dirty="0">
                <a:solidFill>
                  <a:srgbClr val="0070C0"/>
                </a:solidFill>
              </a:rPr>
              <a:t>여 명의 여학생이 납치된 지 </a:t>
            </a:r>
            <a:r>
              <a:rPr lang="en-US" altLang="ko-KR" b="1" i="1" dirty="0">
                <a:solidFill>
                  <a:srgbClr val="0070C0"/>
                </a:solidFill>
              </a:rPr>
              <a:t>10</a:t>
            </a:r>
            <a:r>
              <a:rPr lang="ko-KR" altLang="en-US" b="1" i="1" dirty="0">
                <a:solidFill>
                  <a:srgbClr val="0070C0"/>
                </a:solidFill>
              </a:rPr>
              <a:t>주년을 맞이했습니다</a:t>
            </a:r>
            <a:r>
              <a:rPr lang="en-US" altLang="ko-KR" b="1" i="1" dirty="0">
                <a:solidFill>
                  <a:srgbClr val="0070C0"/>
                </a:solidFill>
              </a:rPr>
              <a:t>.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58602"/>
            <a:ext cx="5081588" cy="4342198"/>
          </a:xfrm>
        </p:spPr>
        <p:txBody>
          <a:bodyPr>
            <a:normAutofit fontScale="92500"/>
          </a:bodyPr>
          <a:lstStyle/>
          <a:p>
            <a:pPr algn="just"/>
            <a:r>
              <a:rPr lang="en-US" altLang="ko-KR" sz="1100" u="sng" dirty="0">
                <a:hlinkClick r:id="rId2"/>
              </a:rPr>
              <a:t>BBC</a:t>
            </a:r>
            <a:r>
              <a:rPr lang="ko-KR" altLang="en-US" sz="1100" u="sng" dirty="0">
                <a:hlinkClick r:id="rId2"/>
              </a:rPr>
              <a:t>에</a:t>
            </a:r>
            <a:r>
              <a:rPr lang="ko-KR" altLang="en-US" sz="1100" dirty="0"/>
              <a:t> 따르면 군대는 임신 </a:t>
            </a:r>
            <a:r>
              <a:rPr lang="en-US" altLang="ko-KR" sz="1100" dirty="0"/>
              <a:t>5</a:t>
            </a:r>
            <a:r>
              <a:rPr lang="ko-KR" altLang="en-US" sz="1100" dirty="0"/>
              <a:t>개월인 세 아이의 엄마를 구출했습니다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이후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학생의 신원은 </a:t>
            </a:r>
            <a:r>
              <a:rPr lang="ko-KR" altLang="en-US" sz="1100" u="sng" dirty="0" err="1">
                <a:hlinkClick r:id="rId3"/>
              </a:rPr>
              <a:t>리디아</a:t>
            </a:r>
            <a:r>
              <a:rPr lang="ko-KR" altLang="en-US" sz="1100" u="sng" dirty="0">
                <a:hlinkClick r:id="rId3"/>
              </a:rPr>
              <a:t> 사이먼으로</a:t>
            </a:r>
            <a:r>
              <a:rPr lang="ko-KR" altLang="en-US" sz="1100" dirty="0"/>
              <a:t> 확인되었습니다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나이지리아 군대는 사이먼이 </a:t>
            </a:r>
            <a:r>
              <a:rPr lang="ko-KR" altLang="en-US" sz="1100" dirty="0" err="1"/>
              <a:t>응오셰</a:t>
            </a:r>
            <a:r>
              <a:rPr lang="ko-KR" altLang="en-US" sz="1100" dirty="0"/>
              <a:t> 지역에서 발견되었다는 것 외에는 구조에 대한 자세한 내용을 공유하지 않았습니다</a:t>
            </a:r>
            <a:r>
              <a:rPr lang="en-US" altLang="ko-KR" sz="1100" dirty="0"/>
              <a:t>.</a:t>
            </a:r>
            <a:br>
              <a:rPr lang="en-US" altLang="ko-KR" sz="1100" dirty="0"/>
            </a:br>
            <a:endParaRPr lang="en-US" altLang="ko-KR" sz="1100" dirty="0"/>
          </a:p>
          <a:p>
            <a:pPr algn="just"/>
            <a:r>
              <a:rPr lang="ko-KR" altLang="en-US" sz="1100" dirty="0"/>
              <a:t>나이지리아 신문 </a:t>
            </a:r>
            <a:r>
              <a:rPr lang="ko-KR" altLang="en-US" sz="1100" u="sng" dirty="0">
                <a:hlinkClick r:id="rId4"/>
              </a:rPr>
              <a:t>펀치는</a:t>
            </a:r>
            <a:r>
              <a:rPr lang="ko-KR" altLang="en-US" sz="1100" dirty="0"/>
              <a:t> 나이지리아 군이 목요일 성명을 통해 </a:t>
            </a:r>
            <a:r>
              <a:rPr lang="en-US" altLang="ko-KR" sz="1100" dirty="0"/>
              <a:t>"</a:t>
            </a:r>
            <a:r>
              <a:rPr lang="ko-KR" altLang="en-US" sz="1100" dirty="0"/>
              <a:t>북동부에 배치된 나이지리아 군대가 최근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테러리스트들에게 수년간 포로로 잡혀 있던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 </a:t>
            </a:r>
            <a:r>
              <a:rPr lang="ko-KR" altLang="en-US" sz="1100" dirty="0" err="1"/>
              <a:t>리디아</a:t>
            </a:r>
            <a:r>
              <a:rPr lang="ko-KR" altLang="en-US" sz="1100" dirty="0"/>
              <a:t> 사이먼을 구출하는 등 테러 및 반란과의 전쟁에서 상당한 진전을 보이고 있다</a:t>
            </a:r>
            <a:r>
              <a:rPr lang="en-US" altLang="ko-KR" sz="1100" dirty="0"/>
              <a:t>"</a:t>
            </a:r>
            <a:r>
              <a:rPr lang="ko-KR" altLang="en-US" sz="1100" dirty="0"/>
              <a:t>고 밝혔다고 보도했습니다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"</a:t>
            </a:r>
            <a:r>
              <a:rPr lang="ko-KR" altLang="en-US" sz="1100" dirty="0"/>
              <a:t>실종된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여중생 중 일련번호 </a:t>
            </a:r>
            <a:r>
              <a:rPr lang="en-US" altLang="ko-KR" sz="1100" dirty="0"/>
              <a:t>68</a:t>
            </a:r>
            <a:r>
              <a:rPr lang="ko-KR" altLang="en-US" sz="1100" dirty="0"/>
              <a:t>번인 </a:t>
            </a:r>
            <a:r>
              <a:rPr lang="ko-KR" altLang="en-US" sz="1100" dirty="0" err="1"/>
              <a:t>리디아는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보르노주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응고세</a:t>
            </a:r>
            <a:r>
              <a:rPr lang="ko-KR" altLang="en-US" sz="1100" dirty="0"/>
              <a:t> 인근에서 작전을 수행하던 군대에 의해 세 자녀와 함께 구조되었습니다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리디아는</a:t>
            </a:r>
            <a:r>
              <a:rPr lang="ko-KR" altLang="en-US" sz="1100" dirty="0"/>
              <a:t> 구조 당시 임신 </a:t>
            </a:r>
            <a:r>
              <a:rPr lang="en-US" altLang="ko-KR" sz="1100" dirty="0"/>
              <a:t>5</a:t>
            </a:r>
            <a:r>
              <a:rPr lang="ko-KR" altLang="en-US" sz="1100" dirty="0"/>
              <a:t>개월이었고 </a:t>
            </a:r>
            <a:r>
              <a:rPr lang="ko-KR" altLang="en-US" sz="1100" dirty="0" err="1"/>
              <a:t>치복의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페미</a:t>
            </a:r>
            <a:r>
              <a:rPr lang="ko-KR" altLang="en-US" sz="1100" dirty="0"/>
              <a:t> 마을 출신이라고 주장했습니다</a:t>
            </a:r>
            <a:r>
              <a:rPr lang="en-US" altLang="ko-KR" sz="1100" dirty="0"/>
              <a:t>.“</a:t>
            </a:r>
          </a:p>
          <a:p>
            <a:pPr algn="just"/>
            <a:r>
              <a:rPr lang="en-US" altLang="ko-KR" sz="1100" dirty="0"/>
              <a:t>10</a:t>
            </a:r>
            <a:r>
              <a:rPr lang="ko-KR" altLang="en-US" sz="1100" dirty="0"/>
              <a:t>주년 예배가 열린 일요일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치복의</a:t>
            </a:r>
            <a:r>
              <a:rPr lang="ko-KR" altLang="en-US" sz="1100" dirty="0"/>
              <a:t> 납치자 부모 </a:t>
            </a:r>
            <a:r>
              <a:rPr lang="ko-KR" altLang="en-US" sz="1100" dirty="0">
                <a:solidFill>
                  <a:srgbClr val="0070C0"/>
                </a:solidFill>
              </a:rPr>
              <a:t>야나 갈라</a:t>
            </a:r>
            <a:r>
              <a:rPr lang="ko-KR" altLang="en-US" sz="1100" dirty="0"/>
              <a:t>는 </a:t>
            </a:r>
            <a:r>
              <a:rPr lang="en-US" altLang="ko-KR" sz="1100" dirty="0"/>
              <a:t>"</a:t>
            </a:r>
            <a:r>
              <a:rPr lang="ko-KR" altLang="en-US" sz="1100" dirty="0"/>
              <a:t>저의 희망이자 기도는 실패하지 않으시는 하나님께서 우리 아이들을 다시 </a:t>
            </a:r>
            <a:r>
              <a:rPr lang="ko-KR" altLang="en-US" sz="1100" dirty="0" err="1"/>
              <a:t>데려오실</a:t>
            </a:r>
            <a:r>
              <a:rPr lang="ko-KR" altLang="en-US" sz="1100" dirty="0"/>
              <a:t> 것이라는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아이들이 어떤 상태에 있더라도 그렇게 되기를 바랍니다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야나의</a:t>
            </a:r>
            <a:r>
              <a:rPr lang="ko-KR" altLang="en-US" sz="1100" dirty="0"/>
              <a:t> 딸 </a:t>
            </a:r>
            <a:r>
              <a:rPr lang="ko-KR" altLang="en-US" sz="1100" dirty="0" err="1">
                <a:solidFill>
                  <a:srgbClr val="0070C0"/>
                </a:solidFill>
              </a:rPr>
              <a:t>리프카투</a:t>
            </a:r>
            <a:r>
              <a:rPr lang="ko-KR" altLang="en-US" sz="1100" dirty="0" err="1"/>
              <a:t>는</a:t>
            </a:r>
            <a:r>
              <a:rPr lang="ko-KR" altLang="en-US" sz="1100" dirty="0"/>
              <a:t> 여전히 실종자 중 한 명입니다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최근 로이터 통신은 일부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소녀들이 현재 군이 운영하는 재활 캠프에서 투항한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전사들과 함께 숲 속에서 생활하고 있다는 소식을 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여성들에 따르면 정부 관리들이 투항한 전사들을 달래기 위해 이러한 결혼식을 주례했다고 가족들은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소녀들의 부모들은 딸과 손자들과 재회하기를 간절히 바라고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딸들이 이슬람으로 개종한 것을 받아들이지 못하고 있습니다</a:t>
            </a:r>
            <a:r>
              <a:rPr lang="en-US" altLang="ko-KR" sz="1100" dirty="0"/>
              <a:t>. 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550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리디아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사이먼이 구조된 것에 감사를 드립니다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우리는 기도가 유일한 해결책이며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기도외에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다른 방법이 없음을 믿습니다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치복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소녀 일부가 풀려난 것처럼 모든 소녀들이 자유를 얻게 되기를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돌아온 납치된 소녀들과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오랫동안 마음에 쌓인 상처와 고통을 씻어 주시고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교회가 이들의 아픔을 오롯이 감싸며 위로와 평안을 나누는 은혜가 있기를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4/23/2024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11</a:t>
            </a:fld>
            <a:endParaRPr lang="ko-KR" altLang="en-US" noProof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65619" y="2862967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28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</a:t>
            </a:r>
          </a:p>
          <a:p>
            <a:pPr algn="just"/>
            <a:r>
              <a:rPr lang="en-US" altLang="ko-KR" sz="1000" dirty="0"/>
              <a:t>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/>
              <a:t>1,160</a:t>
            </a:r>
            <a:r>
              <a:rPr lang="ko-KR" altLang="en-US" sz="1000" dirty="0"/>
              <a:t>만 명에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난민이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/>
              <a:t>기독교인은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단체들의 주요 표적이 되고 있지만</a:t>
            </a:r>
            <a:r>
              <a:rPr lang="en-US" altLang="ko-KR" sz="1000" dirty="0"/>
              <a:t>, </a:t>
            </a:r>
            <a:r>
              <a:rPr lang="ko-KR" altLang="en-US" sz="1000" dirty="0"/>
              <a:t>이에 대한 정부 차원의 인식이나 대응은 매우 부족합니다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4/23/2024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4/23/2024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16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17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18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보코하람에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납치된 여성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 명 </a:t>
            </a:r>
            <a:r>
              <a:rPr lang="ko-KR" altLang="en-US" sz="2700" dirty="0">
                <a:solidFill>
                  <a:srgbClr val="000000"/>
                </a:solidFill>
              </a:rPr>
              <a:t>즉각적 석방 요구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0" dirty="0">
                <a:solidFill>
                  <a:srgbClr val="0070C0"/>
                </a:solidFill>
              </a:rPr>
              <a:t>나이지리아 북동부의 난민 캠프에 거주하는 여성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소년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소녀 수십 명이 이슬람 테러 단체 </a:t>
            </a:r>
            <a:r>
              <a:rPr lang="ko-KR" altLang="en-US" b="0" dirty="0" err="1">
                <a:solidFill>
                  <a:srgbClr val="0070C0"/>
                </a:solidFill>
              </a:rPr>
              <a:t>보코하람에</a:t>
            </a:r>
            <a:r>
              <a:rPr lang="ko-KR" altLang="en-US" b="0" dirty="0">
                <a:solidFill>
                  <a:srgbClr val="0070C0"/>
                </a:solidFill>
              </a:rPr>
              <a:t> 의해 납치된 것으로 우려되고 있습니다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r>
              <a:rPr lang="ko-KR" altLang="en-US" b="0" dirty="0">
                <a:solidFill>
                  <a:srgbClr val="0070C0"/>
                </a:solidFill>
              </a:rPr>
              <a:t> </a:t>
            </a:r>
            <a:endParaRPr lang="ko-KR" altLang="en-US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rmAutofit fontScale="32500" lnSpcReduction="20000"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보도에 따르면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시장인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감보루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응갈라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3200" b="0" i="0" dirty="0" err="1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Gamboru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Ngala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장작을 구하러 가던 중 반군에 의해 최대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납치되었을 수 있다고 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 도어는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최근 나이지리아에서 발생한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여성과 어린이 대량 납치 사건에 경악을 금치 못하며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이들의 즉각적인 석방을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많은 사람들에게 이번 사건은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출신인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중학교에서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세의 대부분 기독교인 여학생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276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이슬람 테러 단체에 납치된 사건을 떠올리게 할 것입니다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하지만 이는 어쩌다 발생한 납치 사건이 아닙니다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북부에서 발생한 공격과 납치는 지난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심각하게 악화되었습니다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기독교인들은 특히 표적이 되는 사람들 중 하나입니다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나이지리아 정부는 폭력과 공격으로부터 자국민을 보호해야 할 의무를 다하지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무기 확산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정부의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무처벌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무대책으로 인해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세력이 확장되고 나이지리아 북부에서 마을과 학교에 대한 무장 강도의 공격이 만연해지면서 폭력이 증가하고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조사에 따르면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2011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반란이 시작된 이래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37,500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이상이 사망한 것으로 추정됩니다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나이지리아는 오픈 도어가 선정한 기독교인의 삶이 가장 위험한 세계 감시 국가 목록에서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위에 올랐습니다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나이지리아 대통령에게 이미 불안으로 인해 트라우마와 난민이 된 사람들을 대상으로 한 이 끔찍한 공격에서 납치된 사람들을 해방시켜 줄 것을 긴급히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기독교인을 표적으로 삼아 남성을 납치해 살해하고 여성과 소녀를 납치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강간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강제 결혼하는 것으로 악명이 높습니다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또한 나이지리아 정부가 레아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샤리부와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같은 어린 기독교 소녀들과 여전히 포로로 잡혀 있는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소녀들을 포함하여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보코하람이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이미 붙잡고 있는 인질들을 해방시키기 위해 노력할 것을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소녀들이 여전히 포로로 잡혀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인질들의 가족들은 인질 석방을 위한 정부의 노력에 대한 소식을 거의 접하지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4/23/2024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22</a:t>
            </a:fld>
            <a:endParaRPr lang="ko-KR" altLang="en-US" noProof="0"/>
          </a:p>
        </p:txBody>
      </p:sp>
      <p:pic>
        <p:nvPicPr>
          <p:cNvPr id="11" name="그림 10" descr="인간의 얼굴, 의류, 사람, 예술이(가) 표시된 사진&#10;&#10;자동 생성된 설명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4" y="2713544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8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11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INDIA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7" y="1107856"/>
            <a:ext cx="4520031" cy="497938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 어떤 사람은 병거</a:t>
            </a:r>
            <a:r>
              <a:rPr lang="en-US" altLang="ko-KR" sz="1000" dirty="0"/>
              <a:t>, </a:t>
            </a:r>
            <a:r>
              <a:rPr lang="ko-KR" altLang="en-US" sz="1000" dirty="0"/>
              <a:t>어떤 사람은 말을 의지하나 우리는 여호와 우리 하나님의 이름을 </a:t>
            </a:r>
            <a:r>
              <a:rPr lang="ko-KR" altLang="en-US" sz="1000" dirty="0" err="1"/>
              <a:t>자랑하리로다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비틀거리며 엎드러지고 우리는 일어나 바로 서도다</a:t>
            </a:r>
            <a:r>
              <a:rPr lang="en-US" altLang="ko-KR" sz="1000" dirty="0"/>
              <a:t>(</a:t>
            </a:r>
            <a:r>
              <a:rPr lang="ko-KR" altLang="en-US" sz="1000" dirty="0"/>
              <a:t>시 </a:t>
            </a:r>
            <a:r>
              <a:rPr lang="en-US" altLang="ko-KR" sz="1000" dirty="0"/>
              <a:t>20:7-8)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1889509"/>
            <a:ext cx="4520033" cy="4235595"/>
          </a:xfrm>
        </p:spPr>
        <p:txBody>
          <a:bodyPr rtlCol="0">
            <a:noAutofit/>
          </a:bodyPr>
          <a:lstStyle/>
          <a:p>
            <a:pPr marL="0" indent="0" algn="l">
              <a:buNone/>
            </a:pPr>
            <a:r>
              <a:rPr lang="ko-KR" altLang="en-US" sz="1000" b="1" i="0" u="none" strike="noStrike" baseline="0" dirty="0">
                <a:latin typeface="NanumSquareEB"/>
              </a:rPr>
              <a:t>인도의 기독교인들은 힌두교 극단주의자들의 위협에 점점 더 노출되고 있습니다</a:t>
            </a:r>
            <a:r>
              <a:rPr lang="en-US" altLang="ko-KR" sz="1000" b="1" i="0" u="none" strike="noStrike" baseline="0" dirty="0">
                <a:latin typeface="NanumSquareEB"/>
              </a:rPr>
              <a:t>. </a:t>
            </a:r>
            <a:r>
              <a:rPr lang="ko-KR" altLang="en-US" sz="1000" b="1" i="0" u="none" strike="noStrike" baseline="0" dirty="0">
                <a:latin typeface="NanumSquareEB"/>
              </a:rPr>
              <a:t>힌두교 극단주의자들은 ‘인도인은 </a:t>
            </a:r>
            <a:r>
              <a:rPr lang="ko-KR" altLang="en-US" sz="1000" b="1" i="0" u="none" strike="noStrike" baseline="0" dirty="0" err="1">
                <a:latin typeface="NanumSquareEB"/>
              </a:rPr>
              <a:t>힌두교인이어야</a:t>
            </a:r>
            <a:r>
              <a:rPr lang="ko-KR" altLang="en-US" sz="1000" b="1" i="0" u="none" strike="noStrike" baseline="0" dirty="0">
                <a:latin typeface="NanumSquareEB"/>
              </a:rPr>
              <a:t> 하며 다른 신앙은 인도에서 환영 받지 </a:t>
            </a:r>
            <a:r>
              <a:rPr lang="ko-KR" altLang="en-US" sz="1000" b="1" i="0" u="none" strike="noStrike" baseline="0" dirty="0" err="1">
                <a:latin typeface="NanumSquareEB"/>
              </a:rPr>
              <a:t>못한다’고</a:t>
            </a:r>
            <a:r>
              <a:rPr lang="ko-KR" altLang="en-US" sz="1000" b="1" i="0" u="none" strike="noStrike" baseline="0" dirty="0">
                <a:latin typeface="NanumSquareEB"/>
              </a:rPr>
              <a:t> 주장하고 있습니다</a:t>
            </a:r>
            <a:r>
              <a:rPr lang="en-US" altLang="ko-KR" sz="1000" b="1" i="0" u="none" strike="noStrike" baseline="0" dirty="0">
                <a:latin typeface="NanumSquareEB"/>
              </a:rPr>
              <a:t>.</a:t>
            </a:r>
          </a:p>
          <a:p>
            <a:pPr marL="0" indent="0" algn="l">
              <a:buNone/>
            </a:pPr>
            <a:r>
              <a:rPr lang="ko-KR" altLang="en-US" sz="1000" b="0" i="0" u="none" strike="noStrike" baseline="0" dirty="0">
                <a:latin typeface="NanumSquareR"/>
              </a:rPr>
              <a:t>더 많은 주에서 기독교인을 표적으로 삼고 위협하는 데 사용되는 개종 금지법을 시행하고 있습니다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힌두교에서 개종한 사람들은 가족과 지역 사회로부터 극심한 압력을 받습니다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폭력적인 공격 영상은 온라인에 널리 유포됩니다</a:t>
            </a:r>
            <a:r>
              <a:rPr lang="en-US" altLang="ko-KR" sz="1000" b="0" i="0" u="none" strike="noStrike" baseline="0" dirty="0">
                <a:latin typeface="NanumSquareR"/>
              </a:rPr>
              <a:t>. 2023</a:t>
            </a:r>
            <a:r>
              <a:rPr lang="ko-KR" altLang="en-US" sz="1000" b="0" i="0" u="none" strike="noStrike" baseline="0" dirty="0">
                <a:latin typeface="NanumSquareR"/>
              </a:rPr>
              <a:t>년 </a:t>
            </a:r>
            <a:r>
              <a:rPr lang="ko-KR" altLang="en-US" sz="1000" b="0" i="0" u="none" strike="noStrike" baseline="0" dirty="0" err="1">
                <a:latin typeface="NanumSquareR"/>
              </a:rPr>
              <a:t>마니푸르에서</a:t>
            </a:r>
            <a:r>
              <a:rPr lang="ko-KR" altLang="en-US" sz="1000" b="0" i="0" u="none" strike="noStrike" baseline="0" dirty="0">
                <a:latin typeface="NanumSquareR"/>
              </a:rPr>
              <a:t> 발생한 인종간 폭력 사태에서 기독교인을 부당하게 표적으로 삼은 것은 인도의 여러 지역에서 기독교인이 직면하고 있는 박해를 냉철하게 일깨워 줍니다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  <a:endParaRPr lang="en-US" altLang="ko-KR" sz="1000" b="1" dirty="0">
              <a:solidFill>
                <a:srgbClr val="C00000"/>
              </a:solidFill>
              <a:latin typeface="NanumSquare ExtraBold"/>
            </a:endParaRPr>
          </a:p>
          <a:p>
            <a:pPr marL="0" indent="0" algn="just">
              <a:buNone/>
            </a:pPr>
            <a:endParaRPr lang="en-US" altLang="ko-KR" sz="1100" b="1" dirty="0">
              <a:solidFill>
                <a:srgbClr val="C00000"/>
              </a:solidFill>
              <a:latin typeface="NanumSquare ExtraBold"/>
            </a:endParaRPr>
          </a:p>
          <a:p>
            <a:pPr marL="0" indent="0" algn="just">
              <a:buNone/>
            </a:pPr>
            <a:r>
              <a:rPr lang="ko-KR" altLang="en-US" sz="1100" b="1" dirty="0">
                <a:solidFill>
                  <a:srgbClr val="C00000"/>
                </a:solidFill>
                <a:latin typeface="NanumSquare ExtraBold"/>
              </a:rPr>
              <a:t>인도를</a:t>
            </a: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 위해 기도합니다 </a:t>
            </a:r>
            <a:endParaRPr lang="ko-KR" altLang="en-US" sz="1800" b="0" i="0" u="none" strike="noStrike" baseline="0" dirty="0">
              <a:solidFill>
                <a:srgbClr val="000000"/>
              </a:solidFill>
              <a:latin typeface="NanumSquare"/>
            </a:endParaRPr>
          </a:p>
          <a:p>
            <a:r>
              <a:rPr lang="ko-KR" altLang="en-US" sz="1000" b="0" i="0" u="none" strike="noStrike" baseline="0" dirty="0">
                <a:latin typeface="NanumSquareR"/>
              </a:rPr>
              <a:t>힌두교 극단주의자들이 기독교인을 동료 인도인으로 받아들이고 종교의 자유를 인정하기를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하나님께서 </a:t>
            </a:r>
            <a:r>
              <a:rPr lang="ko-KR" altLang="en-US" sz="1000" b="0" i="0" u="none" strike="noStrike" baseline="0" dirty="0" err="1">
                <a:latin typeface="NanumSquareR"/>
              </a:rPr>
              <a:t>마니푸르에</a:t>
            </a:r>
            <a:r>
              <a:rPr lang="ko-KR" altLang="en-US" sz="1000" b="0" i="0" u="none" strike="noStrike" baseline="0" dirty="0">
                <a:latin typeface="NanumSquareR"/>
              </a:rPr>
              <a:t> 치유와 지속적인 평화를 허락하시길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인도 전역에 하나님의 교회가 확장되기를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  <a:endParaRPr lang="ko-KR" altLang="ko-KR" sz="100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7472" y="635163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23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59342" y="1107855"/>
            <a:ext cx="3398344" cy="781654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just"/>
            <a:r>
              <a:rPr lang="ko-KR" altLang="en-US" sz="4000" i="0" u="none" strike="noStrike" baseline="0" dirty="0">
                <a:solidFill>
                  <a:srgbClr val="0070C0"/>
                </a:solidFill>
                <a:latin typeface="NanumSquare ExtraBold"/>
              </a:rPr>
              <a:t>인도를 위한 오픈도어 사역 </a:t>
            </a:r>
            <a:endParaRPr lang="ko-KR" altLang="en-US" sz="180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l"/>
            <a:r>
              <a:rPr lang="ko-KR" altLang="en-US" sz="4000" b="0" i="0" u="none" strike="noStrike" baseline="0" dirty="0">
                <a:latin typeface="NanumSquareB"/>
              </a:rPr>
              <a:t>오픈도어 파트너는 성경전달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긴급 구호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박해 생존 훈련 및 생계 프로젝트를 제공하여 인도 교회를 지원합니다</a:t>
            </a:r>
            <a:r>
              <a:rPr lang="en-US" altLang="ko-KR" sz="4000" b="0" i="0" u="none" strike="noStrike" baseline="0" dirty="0">
                <a:latin typeface="NanumSquareB"/>
              </a:rPr>
              <a:t>.</a:t>
            </a:r>
            <a:endParaRPr lang="ko-KR" altLang="en-US" sz="14400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2283" y="233827"/>
            <a:ext cx="1827791" cy="174805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59342" y="2293133"/>
            <a:ext cx="3398344" cy="35750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83BA3-31C0-4AF6-E2B6-366227959048}"/>
              </a:ext>
            </a:extLst>
          </p:cNvPr>
          <p:cNvSpPr txBox="1"/>
          <p:nvPr/>
        </p:nvSpPr>
        <p:spPr>
          <a:xfrm>
            <a:off x="612475" y="6394645"/>
            <a:ext cx="1276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4/23/2024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50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인도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다가오는 인도 선거를 위해 기도해주세요</a:t>
            </a:r>
            <a:r>
              <a:rPr lang="en-US" altLang="ko-KR" sz="2000" dirty="0">
                <a:solidFill>
                  <a:srgbClr val="C00000"/>
                </a:solidFill>
              </a:rPr>
              <a:t>!!!</a:t>
            </a:r>
            <a:br>
              <a:rPr lang="ko-KR" altLang="en-US" sz="2000" dirty="0"/>
            </a:b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9894" y="1291643"/>
            <a:ext cx="3881887" cy="795949"/>
          </a:xfrm>
        </p:spPr>
        <p:txBody>
          <a:bodyPr>
            <a:normAutofit lnSpcReduction="10000"/>
          </a:bodyPr>
          <a:lstStyle/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인도는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2024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년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4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19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일부터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6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1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일까지 모든 주에서 제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18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대 록 사바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(Lok Sabha, 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연방 하원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의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543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명의 의원을 선출하는 총선거를 실시합니다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 err="1">
                <a:solidFill>
                  <a:srgbClr val="002060"/>
                </a:solidFill>
                <a:latin typeface="Arial" panose="020B0604020202020204" pitchFamily="34" charset="0"/>
              </a:rPr>
              <a:t>마니푸르주의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 경우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4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19</a:t>
            </a:r>
            <a:r>
              <a:rPr lang="ko-KR" altLang="en-US" sz="1000" b="0" dirty="0">
                <a:solidFill>
                  <a:srgbClr val="002060"/>
                </a:solidFill>
                <a:latin typeface="Arial" panose="020B0604020202020204" pitchFamily="34" charset="0"/>
              </a:rPr>
              <a:t>일에 선거가 예정되어 있습니다</a:t>
            </a:r>
            <a:r>
              <a:rPr lang="en-US" altLang="ko-KR" sz="1000" b="0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9895" y="2216989"/>
            <a:ext cx="3881886" cy="3804249"/>
          </a:xfrm>
        </p:spPr>
        <p:txBody>
          <a:bodyPr>
            <a:noAutofit/>
          </a:bodyPr>
          <a:lstStyle/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OD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현지 파트너인 프리야 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</a:rPr>
              <a:t>샤르마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*는 다음과 같이 말합니다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: "2023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년 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일에 발생한 폭력 사태로 인해 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</a:rPr>
              <a:t>마니푸르의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 선거는 매우 중요합니다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이번 선거를 통해 국민들의 반응과 지지 정당이 결정될 것입니다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정치적 개입 없이 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년 동안 지속된 폭력 사태로 인해 국민들은 미래에 대해 우려하고 있습니다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공동체간 불신과 긴장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분열이 존재합니다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</a:rPr>
              <a:t>마니푸르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 주민들은 평화와 안정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단결을 원한다고 밝혔습니다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이번 선거 결과는 폭력이 계속될지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아니면 국가가 정상화되고 화합을 이룰지 </a:t>
            </a:r>
            <a:r>
              <a:rPr lang="ko-KR" altLang="en-US" sz="1000" b="0" dirty="0" err="1">
                <a:solidFill>
                  <a:schemeClr val="tx1"/>
                </a:solidFill>
                <a:latin typeface="Arial" panose="020B0604020202020204" pitchFamily="34" charset="0"/>
              </a:rPr>
              <a:t>마니푸르의</a:t>
            </a:r>
            <a:r>
              <a:rPr lang="ko-KR" altLang="en-US" sz="1000" b="0" dirty="0">
                <a:solidFill>
                  <a:schemeClr val="tx1"/>
                </a:solidFill>
                <a:latin typeface="Arial" panose="020B0604020202020204" pitchFamily="34" charset="0"/>
              </a:rPr>
              <a:t> 미래 행보를 보여줄 것입니다</a:t>
            </a:r>
            <a:r>
              <a:rPr lang="en-US" altLang="ko-KR" sz="1000" b="0" dirty="0">
                <a:solidFill>
                  <a:schemeClr val="tx1"/>
                </a:solidFill>
                <a:latin typeface="Arial" panose="020B0604020202020204" pitchFamily="34" charset="0"/>
              </a:rPr>
              <a:t>.“</a:t>
            </a:r>
          </a:p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샤르마는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마니푸르의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선거를 위해 기도해 달라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고 요청했습니다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공명정대하고 편견 없는 정부가 집권하고 평화롭고 원활한 선거 과정이 이루어지도록 기도해 주세요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라고 요청했습니다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인도 북동부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마니푸르주는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지난해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5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일 발생한 종족 종교 폭동 이후 분쟁이 계속되고 있으며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400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개 이상의 교회가 불타고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만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1,500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명의 기독교인이 난민으로 떠돌고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94694" y="1291642"/>
            <a:ext cx="2907102" cy="4177505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기도해 주세요</a:t>
            </a: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각 정당과 지도자들이 선거운동과 집회를 진행하고 있습니다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사람들이 모략과 계략에 현혹되지 않고 현명하게 투표하고 지도자를 선택할 수 있도록 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정부가 모든 공동체를 우대하고 평등하게 통치하며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모든 공동체와 부족의 인권에 민감하게 반응할 수 있도록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박해 받는 기독교인들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특히 구호 캠프에 거주하는 기독교인들이 종교 극단주의자들의 위협을 받지 않고 자유롭게 투표할 수 있도록 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이번 선거를 통해 계속되는 폭력과 분쟁이 종식될 수 있도록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  <a:br>
              <a:rPr lang="en-US" altLang="ko-KR" sz="1000" b="0" dirty="0">
                <a:solidFill>
                  <a:srgbClr val="0070C0"/>
                </a:solidFill>
              </a:rPr>
            </a:br>
            <a:endParaRPr lang="en-US" altLang="ko-KR" sz="1000" b="0" dirty="0">
              <a:solidFill>
                <a:srgbClr val="0070C0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이번 선거를 통해 </a:t>
            </a:r>
            <a:r>
              <a:rPr lang="ko-KR" altLang="en-US" sz="1000" b="0" dirty="0" err="1">
                <a:solidFill>
                  <a:srgbClr val="0070C0"/>
                </a:solidFill>
              </a:rPr>
              <a:t>마니푸르</a:t>
            </a:r>
            <a:r>
              <a:rPr lang="ko-KR" altLang="en-US" sz="1000" b="0" dirty="0">
                <a:solidFill>
                  <a:srgbClr val="0070C0"/>
                </a:solidFill>
              </a:rPr>
              <a:t> 기독교 공동체가 자유롭게 예배하고 모일 수 있는 자유가 주어지도록 기도해주세요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10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79657" y="1446389"/>
            <a:ext cx="2784630" cy="19340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42932C-D419-AA27-63EA-D9F1FFBF1797}"/>
              </a:ext>
            </a:extLst>
          </p:cNvPr>
          <p:cNvSpPr txBox="1"/>
          <p:nvPr/>
        </p:nvSpPr>
        <p:spPr>
          <a:xfrm>
            <a:off x="297611" y="6326747"/>
            <a:ext cx="1164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800" smtClean="0"/>
              <a:pPr/>
              <a:t>4/23/2024</a:t>
            </a:fld>
            <a:endParaRPr lang="ko-KR" altLang="en-US" sz="1000" dirty="0"/>
          </a:p>
        </p:txBody>
      </p:sp>
      <p:pic>
        <p:nvPicPr>
          <p:cNvPr id="10" name="그림 9" descr="야외, 식물, 건물, 나무이(가) 표시된 사진&#10;&#10;자동 생성된 설명">
            <a:extLst>
              <a:ext uri="{FF2B5EF4-FFF2-40B4-BE49-F238E27FC236}">
                <a16:creationId xmlns:a16="http://schemas.microsoft.com/office/drawing/2014/main" id="{19D5B241-783A-2E2C-65FC-CD5EEB91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657" y="3477607"/>
            <a:ext cx="2784630" cy="185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9" y="559814"/>
            <a:ext cx="929927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콩고민주공화국</a:t>
            </a:r>
            <a:r>
              <a:rPr lang="en-US" altLang="ko-KR" sz="1400" dirty="0">
                <a:solidFill>
                  <a:srgbClr val="C00000"/>
                </a:solidFill>
              </a:rPr>
              <a:t>:</a:t>
            </a:r>
            <a:r>
              <a:rPr lang="en-US" altLang="ko-KR" sz="600" dirty="0">
                <a:solidFill>
                  <a:srgbClr val="C00000"/>
                </a:solidFill>
              </a:rPr>
              <a:t> </a:t>
            </a:r>
            <a:r>
              <a:rPr lang="ko-KR" altLang="en-US" sz="1600" dirty="0"/>
              <a:t>기독교인들의 계속된 납치</a:t>
            </a:r>
            <a:r>
              <a:rPr lang="en-US" altLang="ko-KR" sz="1600" dirty="0"/>
              <a:t>, </a:t>
            </a:r>
            <a:r>
              <a:rPr lang="ko-KR" altLang="en-US" sz="1600" dirty="0"/>
              <a:t>잔인한 살해</a:t>
            </a:r>
            <a:r>
              <a:rPr lang="en-US" altLang="ko-KR" sz="1600" dirty="0"/>
              <a:t> </a:t>
            </a:r>
            <a:r>
              <a:rPr lang="ko-KR" altLang="en-US" sz="1600" dirty="0"/>
              <a:t>중</a:t>
            </a:r>
            <a:r>
              <a:rPr lang="en-US" altLang="ko-KR" sz="1600" dirty="0"/>
              <a:t> </a:t>
            </a:r>
            <a:r>
              <a:rPr lang="ko-KR" altLang="en-US" sz="1600" dirty="0"/>
              <a:t>한 목사의 기도요청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8" y="976050"/>
            <a:ext cx="4635371" cy="783739"/>
          </a:xfrm>
        </p:spPr>
        <p:txBody>
          <a:bodyPr>
            <a:normAutofit fontScale="25000" lnSpcReduction="20000"/>
          </a:bodyPr>
          <a:lstStyle/>
          <a:p>
            <a:endParaRPr lang="ko-KR" altLang="en-US" dirty="0"/>
          </a:p>
          <a:p>
            <a:pPr indent="-228600">
              <a:lnSpc>
                <a:spcPct val="120000"/>
              </a:lnSpc>
            </a:pPr>
            <a:r>
              <a:rPr lang="ko-KR" altLang="en-US" sz="4000" b="1" dirty="0">
                <a:solidFill>
                  <a:srgbClr val="002060"/>
                </a:solidFill>
              </a:rPr>
              <a:t>콩고민주공화국 동부 </a:t>
            </a:r>
            <a:r>
              <a:rPr lang="ko-KR" altLang="en-US" sz="4000" b="1" dirty="0" err="1">
                <a:solidFill>
                  <a:srgbClr val="002060"/>
                </a:solidFill>
              </a:rPr>
              <a:t>북키부주</a:t>
            </a:r>
            <a:r>
              <a:rPr lang="ko-KR" altLang="en-US" sz="4000" b="1" dirty="0">
                <a:solidFill>
                  <a:srgbClr val="002060"/>
                </a:solidFill>
              </a:rPr>
              <a:t> </a:t>
            </a:r>
            <a:r>
              <a:rPr lang="ko-KR" altLang="en-US" sz="4000" b="1" dirty="0" err="1">
                <a:solidFill>
                  <a:srgbClr val="002060"/>
                </a:solidFill>
              </a:rPr>
              <a:t>베니시</a:t>
            </a:r>
            <a:r>
              <a:rPr lang="ko-KR" altLang="en-US" sz="4000" b="1" dirty="0">
                <a:solidFill>
                  <a:srgbClr val="002060"/>
                </a:solidFill>
              </a:rPr>
              <a:t> 외곽에 거주하는 기독교인들을 대상으로 한 연합민주군</a:t>
            </a:r>
            <a:r>
              <a:rPr lang="en-US" altLang="ko-KR" sz="4000" b="1" dirty="0">
                <a:solidFill>
                  <a:srgbClr val="002060"/>
                </a:solidFill>
              </a:rPr>
              <a:t>(ADF)</a:t>
            </a:r>
            <a:r>
              <a:rPr lang="ko-KR" altLang="en-US" sz="4000" b="1" dirty="0">
                <a:solidFill>
                  <a:srgbClr val="002060"/>
                </a:solidFill>
              </a:rPr>
              <a:t>의 공격이 증가하고 있습니다</a:t>
            </a:r>
            <a:r>
              <a:rPr lang="en-US" altLang="ko-KR" sz="4000" b="1" dirty="0">
                <a:solidFill>
                  <a:srgbClr val="002060"/>
                </a:solidFill>
              </a:rPr>
              <a:t>.</a:t>
            </a:r>
            <a:r>
              <a:rPr lang="ko-KR" altLang="en-US" sz="4000" dirty="0">
                <a:solidFill>
                  <a:srgbClr val="002060"/>
                </a:solidFill>
              </a:rPr>
              <a:t> </a:t>
            </a:r>
            <a:r>
              <a:rPr lang="en-US" altLang="ko-KR" sz="4000" b="1" dirty="0">
                <a:solidFill>
                  <a:srgbClr val="002060"/>
                </a:solidFill>
              </a:rPr>
              <a:t>2024</a:t>
            </a:r>
            <a:r>
              <a:rPr lang="ko-KR" altLang="en-US" sz="4000" b="1" dirty="0">
                <a:solidFill>
                  <a:srgbClr val="002060"/>
                </a:solidFill>
              </a:rPr>
              <a:t>년 </a:t>
            </a:r>
            <a:r>
              <a:rPr lang="en-US" altLang="ko-KR" sz="4000" b="1" dirty="0">
                <a:solidFill>
                  <a:srgbClr val="002060"/>
                </a:solidFill>
              </a:rPr>
              <a:t>3</a:t>
            </a:r>
            <a:r>
              <a:rPr lang="ko-KR" altLang="en-US" sz="4000" b="1" dirty="0">
                <a:solidFill>
                  <a:srgbClr val="002060"/>
                </a:solidFill>
              </a:rPr>
              <a:t>월 한 달 동안 이 단체는 최소 </a:t>
            </a:r>
            <a:r>
              <a:rPr lang="en-US" altLang="ko-KR" sz="4000" b="1" dirty="0">
                <a:solidFill>
                  <a:srgbClr val="002060"/>
                </a:solidFill>
              </a:rPr>
              <a:t>50</a:t>
            </a:r>
            <a:r>
              <a:rPr lang="ko-KR" altLang="en-US" sz="4000" b="1" dirty="0">
                <a:solidFill>
                  <a:srgbClr val="002060"/>
                </a:solidFill>
              </a:rPr>
              <a:t>명의 기독교인을 살해하고 여러 명을 납치했습니다</a:t>
            </a:r>
            <a:r>
              <a:rPr lang="en-US" altLang="ko-KR" sz="4000" b="1" dirty="0">
                <a:solidFill>
                  <a:srgbClr val="002060"/>
                </a:solidFill>
              </a:rPr>
              <a:t>.</a:t>
            </a:r>
            <a:r>
              <a:rPr lang="ko-KR" altLang="en-US" sz="4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70" y="1880557"/>
            <a:ext cx="4635372" cy="4536281"/>
          </a:xfrm>
        </p:spPr>
        <p:txBody>
          <a:bodyPr>
            <a:normAutofit fontScale="92500"/>
          </a:bodyPr>
          <a:lstStyle/>
          <a:p>
            <a:pPr marL="0" indent="-14287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en-US" altLang="ko-KR" sz="1000" dirty="0"/>
              <a:t>2</a:t>
            </a:r>
            <a:r>
              <a:rPr lang="ko-KR" altLang="en-US" sz="1000" dirty="0"/>
              <a:t>월 </a:t>
            </a:r>
            <a:r>
              <a:rPr lang="en-US" altLang="ko-KR" sz="1000" dirty="0"/>
              <a:t>29</a:t>
            </a:r>
            <a:r>
              <a:rPr lang="ko-KR" altLang="en-US" sz="1000" dirty="0"/>
              <a:t>일 밤부터 </a:t>
            </a:r>
            <a:r>
              <a:rPr lang="en-US" altLang="ko-KR" sz="1000" dirty="0"/>
              <a:t>3</a:t>
            </a:r>
            <a:r>
              <a:rPr lang="ko-KR" altLang="en-US" sz="1000" dirty="0"/>
              <a:t>월 </a:t>
            </a:r>
            <a:r>
              <a:rPr lang="en-US" altLang="ko-KR" sz="1000" dirty="0"/>
              <a:t>1</a:t>
            </a:r>
            <a:r>
              <a:rPr lang="ko-KR" altLang="en-US" sz="1000" dirty="0"/>
              <a:t>일 밤 </a:t>
            </a:r>
            <a:r>
              <a:rPr lang="en-US" altLang="ko-KR" sz="1000" dirty="0"/>
              <a:t>9</a:t>
            </a:r>
            <a:r>
              <a:rPr lang="ko-KR" altLang="en-US" sz="1000" dirty="0"/>
              <a:t>시경까지</a:t>
            </a:r>
            <a:r>
              <a:rPr lang="en-US" altLang="ko-KR" sz="1000" dirty="0"/>
              <a:t>, ADF</a:t>
            </a:r>
            <a:r>
              <a:rPr lang="ko-KR" altLang="en-US" sz="1000" dirty="0"/>
              <a:t>는 </a:t>
            </a:r>
            <a:r>
              <a:rPr lang="ko-KR" altLang="en-US" sz="1000" dirty="0" err="1"/>
              <a:t>응이테</a:t>
            </a:r>
            <a:r>
              <a:rPr lang="en-US" altLang="ko-KR" sz="1000" dirty="0"/>
              <a:t>-</a:t>
            </a:r>
            <a:r>
              <a:rPr lang="ko-KR" altLang="en-US" sz="1000" dirty="0"/>
              <a:t>마비비에서 두 명의 기독교인을 칼로 찔러 살해하고 다른 사람들에게 부상을 입혔습니다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공격 이후 주민들은 </a:t>
            </a:r>
            <a:r>
              <a:rPr lang="en-US" altLang="ko-KR" sz="1000" dirty="0"/>
              <a:t>3</a:t>
            </a:r>
            <a:r>
              <a:rPr lang="ko-KR" altLang="en-US" sz="1000" dirty="0"/>
              <a:t>월 </a:t>
            </a:r>
            <a:r>
              <a:rPr lang="en-US" altLang="ko-KR" sz="1000" dirty="0"/>
              <a:t>1</a:t>
            </a:r>
            <a:r>
              <a:rPr lang="ko-KR" altLang="en-US" sz="1000" dirty="0"/>
              <a:t>일 금요일 아침 베니</a:t>
            </a:r>
            <a:r>
              <a:rPr lang="en-US" altLang="ko-KR" sz="1000" dirty="0"/>
              <a:t>-</a:t>
            </a:r>
            <a:r>
              <a:rPr lang="ko-KR" altLang="en-US" sz="1000" dirty="0" err="1"/>
              <a:t>오이차</a:t>
            </a:r>
            <a:r>
              <a:rPr lang="ko-KR" altLang="en-US" sz="1000" dirty="0"/>
              <a:t> 도로에서 바리케이드를 쳤습니다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현지 시민단체인 인권존중협약</a:t>
            </a:r>
            <a:r>
              <a:rPr lang="en-US" altLang="ko-KR" sz="1000" dirty="0"/>
              <a:t>(CRDH)</a:t>
            </a:r>
            <a:r>
              <a:rPr lang="ko-KR" altLang="en-US" sz="1000" dirty="0"/>
              <a:t>에 따르면</a:t>
            </a:r>
            <a:r>
              <a:rPr lang="en-US" altLang="ko-KR" sz="1000" dirty="0"/>
              <a:t>, </a:t>
            </a:r>
            <a:r>
              <a:rPr lang="ko-KR" altLang="en-US" sz="1000" dirty="0"/>
              <a:t>경찰은 주민들을 해산시켰습니다</a:t>
            </a:r>
            <a:r>
              <a:rPr lang="en-US" altLang="ko-KR" sz="1000" dirty="0"/>
              <a:t>.</a:t>
            </a:r>
            <a:endParaRPr lang="ko-KR" altLang="en-US" dirty="0"/>
          </a:p>
          <a:p>
            <a:pPr marL="0" indent="-14287">
              <a:buNone/>
            </a:pPr>
            <a:r>
              <a:rPr lang="en-US" altLang="ko-KR" sz="1050" dirty="0"/>
              <a:t>2024</a:t>
            </a:r>
            <a:r>
              <a:rPr lang="ko-KR" altLang="en-US" sz="1050" dirty="0"/>
              <a:t>년 </a:t>
            </a:r>
            <a:r>
              <a:rPr lang="en-US" altLang="ko-KR" sz="1050" dirty="0"/>
              <a:t>3</a:t>
            </a:r>
            <a:r>
              <a:rPr lang="ko-KR" altLang="en-US" sz="1050" dirty="0"/>
              <a:t>월 </a:t>
            </a:r>
            <a:r>
              <a:rPr lang="en-US" altLang="ko-KR" sz="1050" dirty="0"/>
              <a:t>5</a:t>
            </a:r>
            <a:r>
              <a:rPr lang="ko-KR" altLang="en-US" sz="1050" dirty="0"/>
              <a:t>일</a:t>
            </a:r>
            <a:r>
              <a:rPr lang="en-US" altLang="ko-KR" sz="1050" dirty="0"/>
              <a:t>, </a:t>
            </a:r>
            <a:r>
              <a:rPr lang="ko-KR" altLang="en-US" sz="1050" dirty="0" err="1"/>
              <a:t>벰바</a:t>
            </a:r>
            <a:r>
              <a:rPr lang="en-US" altLang="ko-KR" sz="1050" dirty="0"/>
              <a:t>-</a:t>
            </a:r>
            <a:r>
              <a:rPr lang="ko-KR" altLang="en-US" sz="1050" dirty="0" err="1"/>
              <a:t>키냐무세</a:t>
            </a:r>
            <a:r>
              <a:rPr lang="ko-KR" altLang="en-US" sz="1050" dirty="0"/>
              <a:t> 마을 주민들은 한밤중에 기독교인들이 </a:t>
            </a:r>
            <a:r>
              <a:rPr lang="en-US" altLang="ko-KR" sz="1050" dirty="0"/>
              <a:t>ADF</a:t>
            </a:r>
            <a:r>
              <a:rPr lang="ko-KR" altLang="en-US" sz="1050" dirty="0"/>
              <a:t>에 의해 살해되었다는 소식에 잠에서 깨어났습니다</a:t>
            </a:r>
            <a:r>
              <a:rPr lang="en-US" altLang="ko-KR" sz="1050" dirty="0"/>
              <a:t>. 9</a:t>
            </a:r>
            <a:r>
              <a:rPr lang="ko-KR" altLang="en-US" sz="1050" dirty="0"/>
              <a:t>명의 신자가 사망한 것으로 알려졌습니다</a:t>
            </a:r>
            <a:r>
              <a:rPr lang="en-US" altLang="ko-KR" sz="1050" dirty="0"/>
              <a:t>. CRDH</a:t>
            </a:r>
            <a:r>
              <a:rPr lang="ko-KR" altLang="en-US" sz="1050" dirty="0"/>
              <a:t>는 </a:t>
            </a:r>
            <a:r>
              <a:rPr lang="en-US" altLang="ko-KR" sz="1050" dirty="0"/>
              <a:t>1</a:t>
            </a:r>
            <a:r>
              <a:rPr lang="ko-KR" altLang="en-US" sz="1050" dirty="0"/>
              <a:t>월과 </a:t>
            </a:r>
            <a:r>
              <a:rPr lang="en-US" altLang="ko-KR" sz="1050" dirty="0"/>
              <a:t>2</a:t>
            </a:r>
            <a:r>
              <a:rPr lang="ko-KR" altLang="en-US" sz="1050" dirty="0"/>
              <a:t>월에 발생한 공격 이후 이 지역의 학교와 보건소가 폐쇄되었다고 강조했습니다</a:t>
            </a:r>
            <a:r>
              <a:rPr lang="en-US" altLang="ko-KR" sz="1050" dirty="0"/>
              <a:t>. </a:t>
            </a:r>
          </a:p>
          <a:p>
            <a:pPr marL="0" indent="-14287">
              <a:buNone/>
            </a:pPr>
            <a:r>
              <a:rPr lang="en-US" altLang="ko-KR" sz="1050" dirty="0"/>
              <a:t>2024</a:t>
            </a:r>
            <a:r>
              <a:rPr lang="ko-KR" altLang="en-US" sz="1050" dirty="0"/>
              <a:t>년 </a:t>
            </a:r>
            <a:r>
              <a:rPr lang="en-US" altLang="ko-KR" sz="1050" dirty="0"/>
              <a:t>3</a:t>
            </a:r>
            <a:r>
              <a:rPr lang="ko-KR" altLang="en-US" sz="1050" dirty="0"/>
              <a:t>월 </a:t>
            </a:r>
            <a:r>
              <a:rPr lang="en-US" altLang="ko-KR" sz="1050" dirty="0"/>
              <a:t>17</a:t>
            </a:r>
            <a:r>
              <a:rPr lang="ko-KR" altLang="en-US" sz="1050" dirty="0"/>
              <a:t>일 일요일</a:t>
            </a:r>
            <a:r>
              <a:rPr lang="en-US" altLang="ko-KR" sz="1050" dirty="0"/>
              <a:t>, ADF</a:t>
            </a:r>
            <a:r>
              <a:rPr lang="ko-KR" altLang="en-US" sz="1050" dirty="0"/>
              <a:t>는 </a:t>
            </a:r>
            <a:r>
              <a:rPr lang="ko-KR" altLang="en-US" sz="1050" dirty="0" err="1"/>
              <a:t>베니시</a:t>
            </a:r>
            <a:r>
              <a:rPr lang="ko-KR" altLang="en-US" sz="1050" dirty="0"/>
              <a:t> </a:t>
            </a:r>
            <a:r>
              <a:rPr lang="ko-KR" altLang="en-US" sz="1050" dirty="0" err="1"/>
              <a:t>물레케라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코뮌의</a:t>
            </a:r>
            <a:r>
              <a:rPr lang="ko-KR" altLang="en-US" sz="1050" dirty="0"/>
              <a:t> 외곽 지역에서 경찰관을 포함한 기독교인 </a:t>
            </a:r>
            <a:r>
              <a:rPr lang="en-US" altLang="ko-KR" sz="1050" dirty="0"/>
              <a:t>3</a:t>
            </a:r>
            <a:r>
              <a:rPr lang="ko-KR" altLang="en-US" sz="1050" dirty="0"/>
              <a:t>명을 살해하고 여러 명을 납치했습니다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군 대변인은 기자회견에서 군대는 제 역할을 할 것이며 주민들은 적의 계획을 저지하기 위해 함께 노력해야 한다고 말했습니다</a:t>
            </a:r>
            <a:r>
              <a:rPr lang="en-US" altLang="ko-KR" sz="1050" dirty="0"/>
              <a:t>. </a:t>
            </a:r>
          </a:p>
          <a:p>
            <a:pPr marL="0" indent="-14287">
              <a:buNone/>
            </a:pP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3</a:t>
            </a:r>
            <a:r>
              <a:rPr lang="ko-KR" altLang="en-US" sz="1100" dirty="0"/>
              <a:t>월 </a:t>
            </a:r>
            <a:r>
              <a:rPr lang="en-US" altLang="ko-KR" sz="1100" dirty="0"/>
              <a:t>23</a:t>
            </a:r>
            <a:r>
              <a:rPr lang="ko-KR" altLang="en-US" sz="1100" dirty="0"/>
              <a:t>일 토요일</a:t>
            </a:r>
            <a:r>
              <a:rPr lang="en-US" altLang="ko-KR" sz="1100" dirty="0"/>
              <a:t>, </a:t>
            </a:r>
            <a:r>
              <a:rPr lang="ko-KR" altLang="en-US" sz="1100" dirty="0"/>
              <a:t>여전히 </a:t>
            </a:r>
            <a:r>
              <a:rPr lang="ko-KR" altLang="en-US" sz="1100" dirty="0" err="1"/>
              <a:t>물레케라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코뮌에서</a:t>
            </a:r>
            <a:r>
              <a:rPr lang="ko-KR" altLang="en-US" sz="1100" dirty="0"/>
              <a:t> </a:t>
            </a:r>
            <a:r>
              <a:rPr lang="en-US" altLang="ko-KR" sz="1100" dirty="0"/>
              <a:t>ADF</a:t>
            </a:r>
            <a:r>
              <a:rPr lang="ko-KR" altLang="en-US" sz="1100" dirty="0"/>
              <a:t>는 기독교인 한 명을 살해하고 주택을 불태웠으며 다른 여러 곳을 약탈했습니다</a:t>
            </a:r>
            <a:r>
              <a:rPr lang="en-US" altLang="ko-KR" sz="1100" dirty="0"/>
              <a:t>.</a:t>
            </a:r>
          </a:p>
          <a:p>
            <a:pPr marL="0" indent="-14287">
              <a:buNone/>
            </a:pPr>
            <a:r>
              <a:rPr lang="en-US" altLang="ko-KR" sz="1100" dirty="0"/>
              <a:t>3</a:t>
            </a:r>
            <a:r>
              <a:rPr lang="ko-KR" altLang="en-US" sz="1100" dirty="0"/>
              <a:t>월 </a:t>
            </a:r>
            <a:r>
              <a:rPr lang="en-US" altLang="ko-KR" sz="1100" dirty="0"/>
              <a:t>24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종려주일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물레케라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코뮌에서는</a:t>
            </a:r>
            <a:r>
              <a:rPr lang="ko-KR" altLang="en-US" sz="1100" dirty="0"/>
              <a:t> 반복되는 살해로 인해 고통스런 외침이 울려 퍼졌습니다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공격으로 최소 </a:t>
            </a:r>
            <a:r>
              <a:rPr lang="en-US" altLang="ko-KR" sz="1100" dirty="0"/>
              <a:t>13</a:t>
            </a:r>
            <a:r>
              <a:rPr lang="ko-KR" altLang="en-US" sz="1100" dirty="0"/>
              <a:t>명의 기독교인이 사망한 것으로 보고되었습니다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공격자들은 수십 채의 주택을 불태웠고</a:t>
            </a:r>
            <a:r>
              <a:rPr lang="en-US" altLang="ko-KR" sz="1100" dirty="0"/>
              <a:t>, </a:t>
            </a:r>
            <a:r>
              <a:rPr lang="ko-KR" altLang="en-US" sz="1100" dirty="0"/>
              <a:t>현지 목사가 실종된 것으로 보고되었다고 </a:t>
            </a:r>
            <a:r>
              <a:rPr lang="ko-KR" altLang="en-US" sz="1100" dirty="0" err="1"/>
              <a:t>국경없는의사회</a:t>
            </a:r>
            <a:r>
              <a:rPr lang="ko-KR" altLang="en-US" sz="1100" dirty="0"/>
              <a:t> 현장 파트너들은 전했습니다</a:t>
            </a:r>
            <a:r>
              <a:rPr lang="en-US" altLang="ko-KR" sz="1100" dirty="0"/>
              <a:t>.</a:t>
            </a:r>
          </a:p>
          <a:p>
            <a:pPr marL="0" indent="-14287">
              <a:buNone/>
            </a:pPr>
            <a:r>
              <a:rPr lang="ko-KR" altLang="en-US" sz="1100" dirty="0" err="1"/>
              <a:t>망기나</a:t>
            </a:r>
            <a:r>
              <a:rPr lang="ko-KR" altLang="en-US" sz="1100" dirty="0"/>
              <a:t> 공동체에서 약 </a:t>
            </a:r>
            <a:r>
              <a:rPr lang="en-US" altLang="ko-KR" sz="1100" dirty="0"/>
              <a:t>6km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물와</a:t>
            </a:r>
            <a:r>
              <a:rPr lang="ko-KR" altLang="en-US" sz="1100" dirty="0"/>
              <a:t> 마을에서 </a:t>
            </a:r>
            <a:r>
              <a:rPr lang="en-US" altLang="ko-KR" sz="1100" dirty="0"/>
              <a:t>ADF</a:t>
            </a:r>
            <a:r>
              <a:rPr lang="ko-KR" altLang="en-US" sz="1100" dirty="0"/>
              <a:t>는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3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일에 공개되지 않은 수의 기독교인들을 납치했습니다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망기나에</a:t>
            </a:r>
            <a:r>
              <a:rPr lang="ko-KR" altLang="en-US" sz="1100" dirty="0"/>
              <a:t> 있는 </a:t>
            </a:r>
            <a:r>
              <a:rPr lang="en-US" altLang="ko-KR" sz="1100" dirty="0"/>
              <a:t>CECA20 </a:t>
            </a:r>
            <a:r>
              <a:rPr lang="ko-KR" altLang="en-US" sz="1100" dirty="0"/>
              <a:t>교회의 </a:t>
            </a:r>
            <a:r>
              <a:rPr lang="ko-KR" altLang="en-US" sz="1100" dirty="0" err="1"/>
              <a:t>캄발레</a:t>
            </a:r>
            <a:r>
              <a:rPr lang="ko-KR" altLang="en-US" sz="1100" dirty="0"/>
              <a:t> 목사에 따르면</a:t>
            </a:r>
            <a:r>
              <a:rPr lang="en-US" altLang="ko-KR" sz="1100" dirty="0"/>
              <a:t>, </a:t>
            </a:r>
            <a:r>
              <a:rPr lang="ko-KR" altLang="en-US" sz="1100" dirty="0"/>
              <a:t>이 기독교인들은 알 수 없는 장소로 끌려갔고 이 사건은 지역사회에 엄청난 고통을 안겨주었습니다</a:t>
            </a:r>
            <a:r>
              <a:rPr lang="en-US" altLang="ko-KR" sz="1100" dirty="0"/>
              <a:t>.</a:t>
            </a:r>
          </a:p>
          <a:p>
            <a:pPr marL="0" indent="-14287">
              <a:buNone/>
            </a:pPr>
            <a:endParaRPr lang="en-US" altLang="ko-KR" sz="1100" dirty="0"/>
          </a:p>
          <a:p>
            <a:pPr marL="0" indent="-14287">
              <a:buNone/>
            </a:pPr>
            <a:endParaRPr lang="en-US" altLang="ko-KR" sz="1100" dirty="0"/>
          </a:p>
          <a:p>
            <a:pPr marL="0" indent="-14287">
              <a:buNone/>
            </a:pPr>
            <a:endParaRPr lang="en-US" altLang="ko-KR" sz="1050" dirty="0"/>
          </a:p>
          <a:p>
            <a:pPr marL="0" indent="-14287">
              <a:buNone/>
            </a:pPr>
            <a:endParaRPr lang="en-US" altLang="ko-KR" sz="10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17168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콩고민주공화국 동부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특히 </a:t>
            </a:r>
            <a:r>
              <a:rPr lang="ko-KR" altLang="en-US" sz="1000" b="0" dirty="0" err="1">
                <a:solidFill>
                  <a:srgbClr val="0070C0"/>
                </a:solidFill>
              </a:rPr>
              <a:t>북키부와</a:t>
            </a:r>
            <a:r>
              <a:rPr lang="ko-KR" altLang="en-US" sz="1000" b="0" dirty="0">
                <a:solidFill>
                  <a:srgbClr val="0070C0"/>
                </a:solidFill>
              </a:rPr>
              <a:t> </a:t>
            </a:r>
            <a:r>
              <a:rPr lang="ko-KR" altLang="en-US" sz="1000" b="0" dirty="0" err="1">
                <a:solidFill>
                  <a:srgbClr val="0070C0"/>
                </a:solidFill>
              </a:rPr>
              <a:t>이투리</a:t>
            </a:r>
            <a:r>
              <a:rPr lang="ko-KR" altLang="en-US" sz="1000" b="0" dirty="0">
                <a:solidFill>
                  <a:srgbClr val="0070C0"/>
                </a:solidFill>
              </a:rPr>
              <a:t> 지역의 평화와 안전을 위해 계속 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ko-KR" sz="1000" b="0" dirty="0">
                <a:solidFill>
                  <a:srgbClr val="0070C0"/>
                </a:solidFill>
              </a:rPr>
              <a:t>ADF</a:t>
            </a:r>
            <a:r>
              <a:rPr lang="ko-KR" altLang="en-US" sz="1000" b="0" dirty="0">
                <a:solidFill>
                  <a:srgbClr val="0070C0"/>
                </a:solidFill>
              </a:rPr>
              <a:t>의 공격을 자주 받는 기독교인들을 주님께서 보호해 주시도록 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콩고민주공화국의 정치 지도자들이 주님의 지혜와 인도하심을 받아 테러리스트와 반군 단체의 위기와 공격을 종식시킬 수 있도록 기도해 주십시오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indent="-228600"/>
            <a:endParaRPr lang="en-US" altLang="ko-KR" sz="8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53725" y="2904896"/>
            <a:ext cx="4155126" cy="2769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4/23/2024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부천지역 설명회가 </a:t>
            </a:r>
            <a:r>
              <a:rPr lang="en-US" altLang="ko-KR" sz="900" dirty="0">
                <a:latin typeface="roboto" panose="02000000000000000000" pitchFamily="2" charset="0"/>
              </a:rPr>
              <a:t>4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25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부천지역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5355</TotalTime>
  <Words>3553</Words>
  <Application>Microsoft Office PowerPoint</Application>
  <PresentationFormat>와이드스크린</PresentationFormat>
  <Paragraphs>227</Paragraphs>
  <Slides>27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24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52" baseType="lpstr">
      <vt:lpstr>Futura</vt:lpstr>
      <vt:lpstr>Helvetica Neue Medium</vt:lpstr>
      <vt:lpstr>NanumSquare</vt:lpstr>
      <vt:lpstr>NanumSquare Bold</vt:lpstr>
      <vt:lpstr>NanumSquare ExtraBold</vt:lpstr>
      <vt:lpstr>NanumSquareB</vt:lpstr>
      <vt:lpstr>NanumSquareEB</vt:lpstr>
      <vt:lpstr>NanumSquareR</vt:lpstr>
      <vt:lpstr>Yu Gothic UI Semibold</vt:lpstr>
      <vt:lpstr>굴림</vt:lpstr>
      <vt:lpstr>굴림</vt:lpstr>
      <vt:lpstr>나눔고딕 ExtraBold</vt:lpstr>
      <vt:lpstr>Malgun Gothic</vt:lpstr>
      <vt:lpstr>Malgun Gothic</vt:lpstr>
      <vt:lpstr>새굴림</vt:lpstr>
      <vt:lpstr>함초롬바탕</vt:lpstr>
      <vt:lpstr>Aharoni</vt:lpstr>
      <vt:lpstr>Arial</vt:lpstr>
      <vt:lpstr>Helvetica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요16:32-33</vt:lpstr>
      <vt:lpstr>OPEN DOORS CORE VALUE/핵심가치</vt:lpstr>
      <vt:lpstr>PowerPoint 프레젠테이션</vt:lpstr>
      <vt:lpstr>PowerPoint 프레젠테이션</vt:lpstr>
      <vt:lpstr>PowerPoint 프레젠테이션</vt:lpstr>
      <vt:lpstr>어 린 이  박 해 지 도</vt:lpstr>
      <vt:lpstr>Open Doors 카카오 채널</vt:lpstr>
      <vt:lpstr>박해 받는 교회를 위한 기도(30')</vt:lpstr>
      <vt:lpstr>#나이지리아: 기도응답, 자유를 되찾은 치복 소녀      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#나이지리아: 보코하람에 납치된 여성, 어린이 200여 명 즉각적 석방 요구      </vt:lpstr>
      <vt:lpstr>WWL 박해순위 11위 국가/INDIA</vt:lpstr>
      <vt:lpstr># 인도: 다가오는 인도 선거를 위해 기도해주세요!!! </vt:lpstr>
      <vt:lpstr>#콩고민주공화국: 기독교인들의 계속된 납치, 잔인한 살해 중 한 목사의 기도요청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34</cp:revision>
  <dcterms:created xsi:type="dcterms:W3CDTF">2024-01-23T01:32:08Z</dcterms:created>
  <dcterms:modified xsi:type="dcterms:W3CDTF">2024-04-23T06:32:26Z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