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32"/>
  </p:notesMasterIdLst>
  <p:handoutMasterIdLst>
    <p:handoutMasterId r:id="rId33"/>
  </p:handoutMasterIdLst>
  <p:sldIdLst>
    <p:sldId id="259" r:id="rId5"/>
    <p:sldId id="260" r:id="rId6"/>
    <p:sldId id="257" r:id="rId7"/>
    <p:sldId id="2496" r:id="rId8"/>
    <p:sldId id="373" r:id="rId9"/>
    <p:sldId id="396" r:id="rId10"/>
    <p:sldId id="401" r:id="rId11"/>
    <p:sldId id="402" r:id="rId12"/>
    <p:sldId id="403" r:id="rId13"/>
    <p:sldId id="404" r:id="rId14"/>
    <p:sldId id="2489" r:id="rId15"/>
    <p:sldId id="324" r:id="rId16"/>
    <p:sldId id="2449" r:id="rId17"/>
    <p:sldId id="298" r:id="rId18"/>
    <p:sldId id="2490" r:id="rId19"/>
    <p:sldId id="2452" r:id="rId20"/>
    <p:sldId id="2453" r:id="rId21"/>
    <p:sldId id="2454" r:id="rId22"/>
    <p:sldId id="2456" r:id="rId23"/>
    <p:sldId id="2460" r:id="rId24"/>
    <p:sldId id="2458" r:id="rId25"/>
    <p:sldId id="2459" r:id="rId26"/>
    <p:sldId id="2491" r:id="rId27"/>
    <p:sldId id="2497" r:id="rId28"/>
    <p:sldId id="2494" r:id="rId29"/>
    <p:sldId id="2462" r:id="rId30"/>
    <p:sldId id="267" r:id="rId31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1585"/>
    <a:srgbClr val="A800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202" autoAdjust="0"/>
  </p:normalViewPr>
  <p:slideViewPr>
    <p:cSldViewPr snapToGrid="0">
      <p:cViewPr varScale="1">
        <p:scale>
          <a:sx n="63" d="100"/>
          <a:sy n="63" d="100"/>
        </p:scale>
        <p:origin x="66" y="1074"/>
      </p:cViewPr>
      <p:guideLst/>
    </p:cSldViewPr>
  </p:slideViewPr>
  <p:outlineViewPr>
    <p:cViewPr>
      <p:scale>
        <a:sx n="33" d="100"/>
        <a:sy n="33" d="100"/>
      </p:scale>
      <p:origin x="0" y="-58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/>
            <a:t>이것은 우리의 사역을 다른 사역과 구분 짓는 핵심요소이다</a:t>
          </a:r>
          <a:r>
            <a:rPr lang="en-US" sz="1200" dirty="0"/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/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/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/>
            <a:t>We</a:t>
          </a:r>
          <a:r>
            <a:rPr lang="ko-KR" dirty="0"/>
            <a:t> </a:t>
          </a:r>
          <a:r>
            <a:rPr lang="en-US" dirty="0"/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EE1B5C-BF9E-43F4-937F-B7730E263B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AAB17D-2773-4524-9E68-3825B36FFB49}">
      <dgm:prSet/>
      <dgm:spPr/>
      <dgm:t>
        <a:bodyPr/>
        <a:lstStyle/>
        <a:p>
          <a:r>
            <a:rPr lang="ko-KR"/>
            <a:t>기도는 우리에게 산소와 같다</a:t>
          </a:r>
          <a:r>
            <a:rPr lang="en-US"/>
            <a:t>. </a:t>
          </a:r>
        </a:p>
      </dgm:t>
    </dgm:pt>
    <dgm:pt modelId="{FF636F85-7F53-401B-8086-6737F097A977}" type="parTrans" cxnId="{BC0294EA-A5CA-4EFB-B67B-D8AFB99ABDAB}">
      <dgm:prSet/>
      <dgm:spPr/>
      <dgm:t>
        <a:bodyPr/>
        <a:lstStyle/>
        <a:p>
          <a:endParaRPr lang="en-US"/>
        </a:p>
      </dgm:t>
    </dgm:pt>
    <dgm:pt modelId="{CF5824C8-2A3C-47CB-92CB-2354E4923AD5}" type="sibTrans" cxnId="{BC0294EA-A5CA-4EFB-B67B-D8AFB99ABDAB}">
      <dgm:prSet/>
      <dgm:spPr/>
      <dgm:t>
        <a:bodyPr/>
        <a:lstStyle/>
        <a:p>
          <a:endParaRPr lang="en-US"/>
        </a:p>
      </dgm:t>
    </dgm:pt>
    <dgm:pt modelId="{E437C45C-E4F5-4A7F-AFB9-AD2C2B8F05AA}">
      <dgm:prSet/>
      <dgm:spPr/>
      <dgm:t>
        <a:bodyPr/>
        <a:lstStyle/>
        <a:p>
          <a:r>
            <a:rPr lang="en-US"/>
            <a:t>Prayer is our oxygen.</a:t>
          </a:r>
        </a:p>
      </dgm:t>
    </dgm:pt>
    <dgm:pt modelId="{E928446C-5326-4E35-BE25-C0EF88DC1D68}" type="parTrans" cxnId="{B80646EE-F3CC-47DC-B7D5-5BD56F999306}">
      <dgm:prSet/>
      <dgm:spPr/>
      <dgm:t>
        <a:bodyPr/>
        <a:lstStyle/>
        <a:p>
          <a:endParaRPr lang="en-US"/>
        </a:p>
      </dgm:t>
    </dgm:pt>
    <dgm:pt modelId="{1667265F-6BE8-40E7-9B64-3BBC1E752715}" type="sibTrans" cxnId="{B80646EE-F3CC-47DC-B7D5-5BD56F999306}">
      <dgm:prSet/>
      <dgm:spPr/>
      <dgm:t>
        <a:bodyPr/>
        <a:lstStyle/>
        <a:p>
          <a:endParaRPr lang="en-US"/>
        </a:p>
      </dgm:t>
    </dgm:pt>
    <dgm:pt modelId="{B4CB8C0F-EA2B-43F3-936D-94C8D77E2834}">
      <dgm:prSet/>
      <dgm:spPr/>
      <dgm:t>
        <a:bodyPr/>
        <a:lstStyle/>
        <a:p>
          <a:r>
            <a:rPr lang="ko-KR"/>
            <a:t>기도는 하나님과 동행하는 우리의 삶이다</a:t>
          </a:r>
          <a:r>
            <a:rPr lang="en-US"/>
            <a:t>. </a:t>
          </a:r>
        </a:p>
      </dgm:t>
    </dgm:pt>
    <dgm:pt modelId="{78D5677F-3FE1-40E5-9FCA-7370131B4A62}" type="parTrans" cxnId="{D411C0C1-830A-4EAB-8D46-CEC1BF8F03E8}">
      <dgm:prSet/>
      <dgm:spPr/>
      <dgm:t>
        <a:bodyPr/>
        <a:lstStyle/>
        <a:p>
          <a:endParaRPr lang="en-US"/>
        </a:p>
      </dgm:t>
    </dgm:pt>
    <dgm:pt modelId="{82FD4237-282C-48E0-AAF1-5B83AA509629}" type="sibTrans" cxnId="{D411C0C1-830A-4EAB-8D46-CEC1BF8F03E8}">
      <dgm:prSet/>
      <dgm:spPr/>
      <dgm:t>
        <a:bodyPr/>
        <a:lstStyle/>
        <a:p>
          <a:endParaRPr lang="en-US"/>
        </a:p>
      </dgm:t>
    </dgm:pt>
    <dgm:pt modelId="{F1B77B03-59B1-476C-8B3A-2ACA1821E141}">
      <dgm:prSet/>
      <dgm:spPr/>
      <dgm:t>
        <a:bodyPr/>
        <a:lstStyle/>
        <a:p>
          <a:r>
            <a:rPr lang="en-US"/>
            <a:t>Prayer is our life with God.</a:t>
          </a:r>
        </a:p>
      </dgm:t>
    </dgm:pt>
    <dgm:pt modelId="{185858FB-C730-4DE6-8CC2-A9F567F67E75}" type="parTrans" cxnId="{1E7A90EB-37E4-4FE3-A359-61D51E3B22FF}">
      <dgm:prSet/>
      <dgm:spPr/>
      <dgm:t>
        <a:bodyPr/>
        <a:lstStyle/>
        <a:p>
          <a:endParaRPr lang="en-US"/>
        </a:p>
      </dgm:t>
    </dgm:pt>
    <dgm:pt modelId="{F716E37B-10D0-4E43-9844-B6055BC40A6A}" type="sibTrans" cxnId="{1E7A90EB-37E4-4FE3-A359-61D51E3B22FF}">
      <dgm:prSet/>
      <dgm:spPr/>
      <dgm:t>
        <a:bodyPr/>
        <a:lstStyle/>
        <a:p>
          <a:endParaRPr lang="en-US"/>
        </a:p>
      </dgm:t>
    </dgm:pt>
    <dgm:pt modelId="{5C196C57-48F1-4A83-AFE7-C700F271A6F3}" type="pres">
      <dgm:prSet presAssocID="{0DEE1B5C-BF9E-43F4-937F-B7730E263B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87C051-AFEA-4604-BE8E-54F761748F59}" type="pres">
      <dgm:prSet presAssocID="{45AAB17D-2773-4524-9E68-3825B36FFB49}" presName="hierRoot1" presStyleCnt="0"/>
      <dgm:spPr/>
    </dgm:pt>
    <dgm:pt modelId="{5CC8C659-AB6B-4B61-B67F-8A7E584F0B35}" type="pres">
      <dgm:prSet presAssocID="{45AAB17D-2773-4524-9E68-3825B36FFB49}" presName="composite" presStyleCnt="0"/>
      <dgm:spPr/>
    </dgm:pt>
    <dgm:pt modelId="{33051EA4-C638-484D-8B38-226044B2FD3A}" type="pres">
      <dgm:prSet presAssocID="{45AAB17D-2773-4524-9E68-3825B36FFB49}" presName="background" presStyleLbl="node0" presStyleIdx="0" presStyleCnt="4"/>
      <dgm:spPr/>
    </dgm:pt>
    <dgm:pt modelId="{B7418C2B-C771-4D19-A55D-F0EC2F0095CC}" type="pres">
      <dgm:prSet presAssocID="{45AAB17D-2773-4524-9E68-3825B36FFB49}" presName="text" presStyleLbl="fgAcc0" presStyleIdx="0" presStyleCnt="4">
        <dgm:presLayoutVars>
          <dgm:chPref val="3"/>
        </dgm:presLayoutVars>
      </dgm:prSet>
      <dgm:spPr/>
    </dgm:pt>
    <dgm:pt modelId="{F1B105E8-45D2-43A8-913B-6613A1833E5A}" type="pres">
      <dgm:prSet presAssocID="{45AAB17D-2773-4524-9E68-3825B36FFB49}" presName="hierChild2" presStyleCnt="0"/>
      <dgm:spPr/>
    </dgm:pt>
    <dgm:pt modelId="{7C370237-4C5B-4436-B301-0C44717A5D85}" type="pres">
      <dgm:prSet presAssocID="{E437C45C-E4F5-4A7F-AFB9-AD2C2B8F05AA}" presName="hierRoot1" presStyleCnt="0"/>
      <dgm:spPr/>
    </dgm:pt>
    <dgm:pt modelId="{28AEC231-18DA-4E0D-A337-D7B29EEDDB24}" type="pres">
      <dgm:prSet presAssocID="{E437C45C-E4F5-4A7F-AFB9-AD2C2B8F05AA}" presName="composite" presStyleCnt="0"/>
      <dgm:spPr/>
    </dgm:pt>
    <dgm:pt modelId="{7213B454-C07A-4B1E-AB8A-1332C05CC55B}" type="pres">
      <dgm:prSet presAssocID="{E437C45C-E4F5-4A7F-AFB9-AD2C2B8F05AA}" presName="background" presStyleLbl="node0" presStyleIdx="1" presStyleCnt="4"/>
      <dgm:spPr/>
    </dgm:pt>
    <dgm:pt modelId="{5F24B856-3B7C-427D-80DA-085EBC05B4DD}" type="pres">
      <dgm:prSet presAssocID="{E437C45C-E4F5-4A7F-AFB9-AD2C2B8F05AA}" presName="text" presStyleLbl="fgAcc0" presStyleIdx="1" presStyleCnt="4">
        <dgm:presLayoutVars>
          <dgm:chPref val="3"/>
        </dgm:presLayoutVars>
      </dgm:prSet>
      <dgm:spPr/>
    </dgm:pt>
    <dgm:pt modelId="{1C28FD42-6E2E-4A9C-AED7-BB4A474DF5F1}" type="pres">
      <dgm:prSet presAssocID="{E437C45C-E4F5-4A7F-AFB9-AD2C2B8F05AA}" presName="hierChild2" presStyleCnt="0"/>
      <dgm:spPr/>
    </dgm:pt>
    <dgm:pt modelId="{17059B86-70B5-4ABA-A33F-E6ADB76CEC2F}" type="pres">
      <dgm:prSet presAssocID="{B4CB8C0F-EA2B-43F3-936D-94C8D77E2834}" presName="hierRoot1" presStyleCnt="0"/>
      <dgm:spPr/>
    </dgm:pt>
    <dgm:pt modelId="{D627E86B-FE9B-43C4-95CB-E6D800D2F473}" type="pres">
      <dgm:prSet presAssocID="{B4CB8C0F-EA2B-43F3-936D-94C8D77E2834}" presName="composite" presStyleCnt="0"/>
      <dgm:spPr/>
    </dgm:pt>
    <dgm:pt modelId="{34D387BB-7EE4-4219-9BCC-F2F17F759AC9}" type="pres">
      <dgm:prSet presAssocID="{B4CB8C0F-EA2B-43F3-936D-94C8D77E2834}" presName="background" presStyleLbl="node0" presStyleIdx="2" presStyleCnt="4"/>
      <dgm:spPr/>
    </dgm:pt>
    <dgm:pt modelId="{10AF95E6-9875-4C05-8365-192458AEDABD}" type="pres">
      <dgm:prSet presAssocID="{B4CB8C0F-EA2B-43F3-936D-94C8D77E2834}" presName="text" presStyleLbl="fgAcc0" presStyleIdx="2" presStyleCnt="4">
        <dgm:presLayoutVars>
          <dgm:chPref val="3"/>
        </dgm:presLayoutVars>
      </dgm:prSet>
      <dgm:spPr/>
    </dgm:pt>
    <dgm:pt modelId="{425AAF41-4203-4397-AD14-AC5C2F10761E}" type="pres">
      <dgm:prSet presAssocID="{B4CB8C0F-EA2B-43F3-936D-94C8D77E2834}" presName="hierChild2" presStyleCnt="0"/>
      <dgm:spPr/>
    </dgm:pt>
    <dgm:pt modelId="{3AF39A6E-04D2-4A9A-B8B9-C765034547ED}" type="pres">
      <dgm:prSet presAssocID="{F1B77B03-59B1-476C-8B3A-2ACA1821E141}" presName="hierRoot1" presStyleCnt="0"/>
      <dgm:spPr/>
    </dgm:pt>
    <dgm:pt modelId="{7E0C1480-24EF-43FA-B365-CE4370C5ADC1}" type="pres">
      <dgm:prSet presAssocID="{F1B77B03-59B1-476C-8B3A-2ACA1821E141}" presName="composite" presStyleCnt="0"/>
      <dgm:spPr/>
    </dgm:pt>
    <dgm:pt modelId="{56D1EC13-304D-4052-8324-1CB68985B3F6}" type="pres">
      <dgm:prSet presAssocID="{F1B77B03-59B1-476C-8B3A-2ACA1821E141}" presName="background" presStyleLbl="node0" presStyleIdx="3" presStyleCnt="4"/>
      <dgm:spPr/>
    </dgm:pt>
    <dgm:pt modelId="{C7F33E96-D0A8-4BB6-AFFF-4103D2B0E7E9}" type="pres">
      <dgm:prSet presAssocID="{F1B77B03-59B1-476C-8B3A-2ACA1821E141}" presName="text" presStyleLbl="fgAcc0" presStyleIdx="3" presStyleCnt="4">
        <dgm:presLayoutVars>
          <dgm:chPref val="3"/>
        </dgm:presLayoutVars>
      </dgm:prSet>
      <dgm:spPr/>
    </dgm:pt>
    <dgm:pt modelId="{1BB2313D-27C2-4605-A5CF-58409AF640D9}" type="pres">
      <dgm:prSet presAssocID="{F1B77B03-59B1-476C-8B3A-2ACA1821E141}" presName="hierChild2" presStyleCnt="0"/>
      <dgm:spPr/>
    </dgm:pt>
  </dgm:ptLst>
  <dgm:cxnLst>
    <dgm:cxn modelId="{4D8B6E32-769D-4774-AD35-843C7CEFA4BE}" type="presOf" srcId="{0DEE1B5C-BF9E-43F4-937F-B7730E263B63}" destId="{5C196C57-48F1-4A83-AFE7-C700F271A6F3}" srcOrd="0" destOrd="0" presId="urn:microsoft.com/office/officeart/2005/8/layout/hierarchy1"/>
    <dgm:cxn modelId="{3323E134-B0E0-4425-8CD1-918B3C05752E}" type="presOf" srcId="{F1B77B03-59B1-476C-8B3A-2ACA1821E141}" destId="{C7F33E96-D0A8-4BB6-AFFF-4103D2B0E7E9}" srcOrd="0" destOrd="0" presId="urn:microsoft.com/office/officeart/2005/8/layout/hierarchy1"/>
    <dgm:cxn modelId="{1AF1DE82-8615-4203-8914-7E200AE0DDCE}" type="presOf" srcId="{E437C45C-E4F5-4A7F-AFB9-AD2C2B8F05AA}" destId="{5F24B856-3B7C-427D-80DA-085EBC05B4DD}" srcOrd="0" destOrd="0" presId="urn:microsoft.com/office/officeart/2005/8/layout/hierarchy1"/>
    <dgm:cxn modelId="{AB8B769A-9A5C-43B0-BC4C-A67D0E1A9BB5}" type="presOf" srcId="{45AAB17D-2773-4524-9E68-3825B36FFB49}" destId="{B7418C2B-C771-4D19-A55D-F0EC2F0095CC}" srcOrd="0" destOrd="0" presId="urn:microsoft.com/office/officeart/2005/8/layout/hierarchy1"/>
    <dgm:cxn modelId="{7DF1E7AE-84E1-4678-9781-DD8F2EF471D8}" type="presOf" srcId="{B4CB8C0F-EA2B-43F3-936D-94C8D77E2834}" destId="{10AF95E6-9875-4C05-8365-192458AEDABD}" srcOrd="0" destOrd="0" presId="urn:microsoft.com/office/officeart/2005/8/layout/hierarchy1"/>
    <dgm:cxn modelId="{D411C0C1-830A-4EAB-8D46-CEC1BF8F03E8}" srcId="{0DEE1B5C-BF9E-43F4-937F-B7730E263B63}" destId="{B4CB8C0F-EA2B-43F3-936D-94C8D77E2834}" srcOrd="2" destOrd="0" parTransId="{78D5677F-3FE1-40E5-9FCA-7370131B4A62}" sibTransId="{82FD4237-282C-48E0-AAF1-5B83AA509629}"/>
    <dgm:cxn modelId="{BC0294EA-A5CA-4EFB-B67B-D8AFB99ABDAB}" srcId="{0DEE1B5C-BF9E-43F4-937F-B7730E263B63}" destId="{45AAB17D-2773-4524-9E68-3825B36FFB49}" srcOrd="0" destOrd="0" parTransId="{FF636F85-7F53-401B-8086-6737F097A977}" sibTransId="{CF5824C8-2A3C-47CB-92CB-2354E4923AD5}"/>
    <dgm:cxn modelId="{1E7A90EB-37E4-4FE3-A359-61D51E3B22FF}" srcId="{0DEE1B5C-BF9E-43F4-937F-B7730E263B63}" destId="{F1B77B03-59B1-476C-8B3A-2ACA1821E141}" srcOrd="3" destOrd="0" parTransId="{185858FB-C730-4DE6-8CC2-A9F567F67E75}" sibTransId="{F716E37B-10D0-4E43-9844-B6055BC40A6A}"/>
    <dgm:cxn modelId="{B80646EE-F3CC-47DC-B7D5-5BD56F999306}" srcId="{0DEE1B5C-BF9E-43F4-937F-B7730E263B63}" destId="{E437C45C-E4F5-4A7F-AFB9-AD2C2B8F05AA}" srcOrd="1" destOrd="0" parTransId="{E928446C-5326-4E35-BE25-C0EF88DC1D68}" sibTransId="{1667265F-6BE8-40E7-9B64-3BBC1E752715}"/>
    <dgm:cxn modelId="{82F18BD3-FDA7-48ED-B04B-76D5DC85BAEB}" type="presParOf" srcId="{5C196C57-48F1-4A83-AFE7-C700F271A6F3}" destId="{3C87C051-AFEA-4604-BE8E-54F761748F59}" srcOrd="0" destOrd="0" presId="urn:microsoft.com/office/officeart/2005/8/layout/hierarchy1"/>
    <dgm:cxn modelId="{5851D2ED-E3B8-4123-940D-8F95531611BC}" type="presParOf" srcId="{3C87C051-AFEA-4604-BE8E-54F761748F59}" destId="{5CC8C659-AB6B-4B61-B67F-8A7E584F0B35}" srcOrd="0" destOrd="0" presId="urn:microsoft.com/office/officeart/2005/8/layout/hierarchy1"/>
    <dgm:cxn modelId="{6702BB4A-1DA7-4EB8-A1F6-0517321FAF1C}" type="presParOf" srcId="{5CC8C659-AB6B-4B61-B67F-8A7E584F0B35}" destId="{33051EA4-C638-484D-8B38-226044B2FD3A}" srcOrd="0" destOrd="0" presId="urn:microsoft.com/office/officeart/2005/8/layout/hierarchy1"/>
    <dgm:cxn modelId="{55B8A0CB-659C-4FDE-8C10-8F71A308FC0F}" type="presParOf" srcId="{5CC8C659-AB6B-4B61-B67F-8A7E584F0B35}" destId="{B7418C2B-C771-4D19-A55D-F0EC2F0095CC}" srcOrd="1" destOrd="0" presId="urn:microsoft.com/office/officeart/2005/8/layout/hierarchy1"/>
    <dgm:cxn modelId="{4C6F74FE-9D82-4FC4-A207-09B0C443515D}" type="presParOf" srcId="{3C87C051-AFEA-4604-BE8E-54F761748F59}" destId="{F1B105E8-45D2-43A8-913B-6613A1833E5A}" srcOrd="1" destOrd="0" presId="urn:microsoft.com/office/officeart/2005/8/layout/hierarchy1"/>
    <dgm:cxn modelId="{575C5256-E535-4FC9-A732-C0B66CF57110}" type="presParOf" srcId="{5C196C57-48F1-4A83-AFE7-C700F271A6F3}" destId="{7C370237-4C5B-4436-B301-0C44717A5D85}" srcOrd="1" destOrd="0" presId="urn:microsoft.com/office/officeart/2005/8/layout/hierarchy1"/>
    <dgm:cxn modelId="{08256A72-19CC-44C2-94BF-D1E1E890B26D}" type="presParOf" srcId="{7C370237-4C5B-4436-B301-0C44717A5D85}" destId="{28AEC231-18DA-4E0D-A337-D7B29EEDDB24}" srcOrd="0" destOrd="0" presId="urn:microsoft.com/office/officeart/2005/8/layout/hierarchy1"/>
    <dgm:cxn modelId="{DD18C021-6459-4782-9388-3A72DB44BA7F}" type="presParOf" srcId="{28AEC231-18DA-4E0D-A337-D7B29EEDDB24}" destId="{7213B454-C07A-4B1E-AB8A-1332C05CC55B}" srcOrd="0" destOrd="0" presId="urn:microsoft.com/office/officeart/2005/8/layout/hierarchy1"/>
    <dgm:cxn modelId="{8EFE3220-58E8-4E3B-A74E-BE706F4BB073}" type="presParOf" srcId="{28AEC231-18DA-4E0D-A337-D7B29EEDDB24}" destId="{5F24B856-3B7C-427D-80DA-085EBC05B4DD}" srcOrd="1" destOrd="0" presId="urn:microsoft.com/office/officeart/2005/8/layout/hierarchy1"/>
    <dgm:cxn modelId="{DA6465AD-ADF9-4A30-A298-A8954D3B5C98}" type="presParOf" srcId="{7C370237-4C5B-4436-B301-0C44717A5D85}" destId="{1C28FD42-6E2E-4A9C-AED7-BB4A474DF5F1}" srcOrd="1" destOrd="0" presId="urn:microsoft.com/office/officeart/2005/8/layout/hierarchy1"/>
    <dgm:cxn modelId="{6FB5CFFA-7E6A-4B93-8A89-C6B8CF64E3FB}" type="presParOf" srcId="{5C196C57-48F1-4A83-AFE7-C700F271A6F3}" destId="{17059B86-70B5-4ABA-A33F-E6ADB76CEC2F}" srcOrd="2" destOrd="0" presId="urn:microsoft.com/office/officeart/2005/8/layout/hierarchy1"/>
    <dgm:cxn modelId="{267CE1EF-138F-4204-9DD8-520911B93409}" type="presParOf" srcId="{17059B86-70B5-4ABA-A33F-E6ADB76CEC2F}" destId="{D627E86B-FE9B-43C4-95CB-E6D800D2F473}" srcOrd="0" destOrd="0" presId="urn:microsoft.com/office/officeart/2005/8/layout/hierarchy1"/>
    <dgm:cxn modelId="{D1D1BE87-230B-4805-B952-5B10483BC9C3}" type="presParOf" srcId="{D627E86B-FE9B-43C4-95CB-E6D800D2F473}" destId="{34D387BB-7EE4-4219-9BCC-F2F17F759AC9}" srcOrd="0" destOrd="0" presId="urn:microsoft.com/office/officeart/2005/8/layout/hierarchy1"/>
    <dgm:cxn modelId="{C6D48B8D-278E-4548-B771-AD437A7104C9}" type="presParOf" srcId="{D627E86B-FE9B-43C4-95CB-E6D800D2F473}" destId="{10AF95E6-9875-4C05-8365-192458AEDABD}" srcOrd="1" destOrd="0" presId="urn:microsoft.com/office/officeart/2005/8/layout/hierarchy1"/>
    <dgm:cxn modelId="{80DCA706-40DE-4AE3-B0C6-C8C63071F032}" type="presParOf" srcId="{17059B86-70B5-4ABA-A33F-E6ADB76CEC2F}" destId="{425AAF41-4203-4397-AD14-AC5C2F10761E}" srcOrd="1" destOrd="0" presId="urn:microsoft.com/office/officeart/2005/8/layout/hierarchy1"/>
    <dgm:cxn modelId="{45D14E95-5FFF-4013-9224-B433EB9A6C12}" type="presParOf" srcId="{5C196C57-48F1-4A83-AFE7-C700F271A6F3}" destId="{3AF39A6E-04D2-4A9A-B8B9-C765034547ED}" srcOrd="3" destOrd="0" presId="urn:microsoft.com/office/officeart/2005/8/layout/hierarchy1"/>
    <dgm:cxn modelId="{4AEC48A9-3270-4151-AFA0-6E1C1B59A87D}" type="presParOf" srcId="{3AF39A6E-04D2-4A9A-B8B9-C765034547ED}" destId="{7E0C1480-24EF-43FA-B365-CE4370C5ADC1}" srcOrd="0" destOrd="0" presId="urn:microsoft.com/office/officeart/2005/8/layout/hierarchy1"/>
    <dgm:cxn modelId="{12A3619E-2F0E-4236-B80F-741DFB571197}" type="presParOf" srcId="{7E0C1480-24EF-43FA-B365-CE4370C5ADC1}" destId="{56D1EC13-304D-4052-8324-1CB68985B3F6}" srcOrd="0" destOrd="0" presId="urn:microsoft.com/office/officeart/2005/8/layout/hierarchy1"/>
    <dgm:cxn modelId="{C8390045-8DB5-45F6-B25D-905ACBD3FE4C}" type="presParOf" srcId="{7E0C1480-24EF-43FA-B365-CE4370C5ADC1}" destId="{C7F33E96-D0A8-4BB6-AFFF-4103D2B0E7E9}" srcOrd="1" destOrd="0" presId="urn:microsoft.com/office/officeart/2005/8/layout/hierarchy1"/>
    <dgm:cxn modelId="{6EBB1007-8F0E-4F07-A24A-86C8665A62E5}" type="presParOf" srcId="{3AF39A6E-04D2-4A9A-B8B9-C765034547ED}" destId="{1BB2313D-27C2-4605-A5CF-58409AF640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61"/>
          <a:ext cx="4143065" cy="4143065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591" y="483952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/>
            <a:t>이것은 우리의 사역을 다른 사역과 구분 짓는 핵심요소이다</a:t>
          </a:r>
          <a:r>
            <a:rPr lang="en-US" sz="1200" kern="1200" dirty="0"/>
            <a:t>. </a:t>
          </a:r>
        </a:p>
      </dsp:txBody>
      <dsp:txXfrm>
        <a:off x="472468" y="562829"/>
        <a:ext cx="1458041" cy="1458041"/>
      </dsp:txXfrm>
    </dsp:sp>
    <dsp:sp modelId="{1E605D44-75F4-48C9-859D-D19AC985B650}">
      <dsp:nvSpPr>
        <dsp:cNvPr id="0" name=""/>
        <dsp:cNvSpPr/>
      </dsp:nvSpPr>
      <dsp:spPr>
        <a:xfrm>
          <a:off x="2133678" y="483952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This is what makes our ministry distinctive!</a:t>
          </a:r>
        </a:p>
      </dsp:txBody>
      <dsp:txXfrm>
        <a:off x="2212555" y="562829"/>
        <a:ext cx="1458041" cy="1458041"/>
      </dsp:txXfrm>
    </dsp:sp>
    <dsp:sp modelId="{1B2A6CDE-329D-4820-BC7E-33F9F52B4372}">
      <dsp:nvSpPr>
        <dsp:cNvPr id="0" name=""/>
        <dsp:cNvSpPr/>
      </dsp:nvSpPr>
      <dsp:spPr>
        <a:xfrm>
          <a:off x="393591" y="2224039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/>
            <a:t>. </a:t>
          </a:r>
        </a:p>
      </dsp:txBody>
      <dsp:txXfrm>
        <a:off x="472468" y="2302916"/>
        <a:ext cx="1458041" cy="1458041"/>
      </dsp:txXfrm>
    </dsp:sp>
    <dsp:sp modelId="{133B2B98-6F95-4473-8DB3-081922C2E9BB}">
      <dsp:nvSpPr>
        <dsp:cNvPr id="0" name=""/>
        <dsp:cNvSpPr/>
      </dsp:nvSpPr>
      <dsp:spPr>
        <a:xfrm>
          <a:off x="2133678" y="2224039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We</a:t>
          </a:r>
          <a:r>
            <a:rPr lang="ko-KR" sz="1200" kern="1200" dirty="0"/>
            <a:t> </a:t>
          </a:r>
          <a:r>
            <a:rPr lang="en-US" sz="1200" kern="1200" dirty="0"/>
            <a:t>serve those who pay the highest price for following Jesus by listening to them and meeting their needs wherever possible.</a:t>
          </a:r>
        </a:p>
      </dsp:txBody>
      <dsp:txXfrm>
        <a:off x="2212555" y="2302916"/>
        <a:ext cx="1458041" cy="14580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51EA4-C638-484D-8B38-226044B2FD3A}">
      <dsp:nvSpPr>
        <dsp:cNvPr id="0" name=""/>
        <dsp:cNvSpPr/>
      </dsp:nvSpPr>
      <dsp:spPr>
        <a:xfrm>
          <a:off x="1448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18C2B-C771-4D19-A55D-F0EC2F0095CC}">
      <dsp:nvSpPr>
        <dsp:cNvPr id="0" name=""/>
        <dsp:cNvSpPr/>
      </dsp:nvSpPr>
      <dsp:spPr>
        <a:xfrm>
          <a:off x="116399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우리에게 산소와 같다</a:t>
          </a:r>
          <a:r>
            <a:rPr lang="en-US" sz="900" kern="1200"/>
            <a:t>. </a:t>
          </a:r>
        </a:p>
      </dsp:txBody>
      <dsp:txXfrm>
        <a:off x="135640" y="1902378"/>
        <a:ext cx="996077" cy="618463"/>
      </dsp:txXfrm>
    </dsp:sp>
    <dsp:sp modelId="{7213B454-C07A-4B1E-AB8A-1332C05CC55B}">
      <dsp:nvSpPr>
        <dsp:cNvPr id="0" name=""/>
        <dsp:cNvSpPr/>
      </dsp:nvSpPr>
      <dsp:spPr>
        <a:xfrm>
          <a:off x="1265910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4B856-3B7C-427D-80DA-085EBC05B4DD}">
      <dsp:nvSpPr>
        <dsp:cNvPr id="0" name=""/>
        <dsp:cNvSpPr/>
      </dsp:nvSpPr>
      <dsp:spPr>
        <a:xfrm>
          <a:off x="1380861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oxygen.</a:t>
          </a:r>
        </a:p>
      </dsp:txBody>
      <dsp:txXfrm>
        <a:off x="1400102" y="1902378"/>
        <a:ext cx="996077" cy="618463"/>
      </dsp:txXfrm>
    </dsp:sp>
    <dsp:sp modelId="{34D387BB-7EE4-4219-9BCC-F2F17F759AC9}">
      <dsp:nvSpPr>
        <dsp:cNvPr id="0" name=""/>
        <dsp:cNvSpPr/>
      </dsp:nvSpPr>
      <dsp:spPr>
        <a:xfrm>
          <a:off x="2530371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F95E6-9875-4C05-8365-192458AEDABD}">
      <dsp:nvSpPr>
        <dsp:cNvPr id="0" name=""/>
        <dsp:cNvSpPr/>
      </dsp:nvSpPr>
      <dsp:spPr>
        <a:xfrm>
          <a:off x="2645322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하나님과 동행하는 우리의 삶이다</a:t>
          </a:r>
          <a:r>
            <a:rPr lang="en-US" sz="900" kern="1200"/>
            <a:t>. </a:t>
          </a:r>
        </a:p>
      </dsp:txBody>
      <dsp:txXfrm>
        <a:off x="2664563" y="1902378"/>
        <a:ext cx="996077" cy="618463"/>
      </dsp:txXfrm>
    </dsp:sp>
    <dsp:sp modelId="{56D1EC13-304D-4052-8324-1CB68985B3F6}">
      <dsp:nvSpPr>
        <dsp:cNvPr id="0" name=""/>
        <dsp:cNvSpPr/>
      </dsp:nvSpPr>
      <dsp:spPr>
        <a:xfrm>
          <a:off x="3794832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33E96-D0A8-4BB6-AFFF-4103D2B0E7E9}">
      <dsp:nvSpPr>
        <dsp:cNvPr id="0" name=""/>
        <dsp:cNvSpPr/>
      </dsp:nvSpPr>
      <dsp:spPr>
        <a:xfrm>
          <a:off x="3909783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life with God.</a:t>
          </a:r>
        </a:p>
      </dsp:txBody>
      <dsp:txXfrm>
        <a:off x="3929024" y="1902378"/>
        <a:ext cx="996077" cy="618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48554E-6E55-46F8-B5B5-80FF28D01C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E2EDF1-3F49-410B-8D8F-DEB11C091F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A34E9A-F493-4C1D-8A95-6CA96085BC11}" type="datetime1">
              <a:rPr lang="ko-KR" altLang="en-US" smtClean="0">
                <a:latin typeface="+mj-ea"/>
                <a:ea typeface="+mj-ea"/>
              </a:rPr>
              <a:t>2024-05-21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DBC78DC-C87F-49D8-9462-F28246D785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FF6D6EC-E958-40D3-9794-27A6A1CE1C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374092-269C-4ACC-A602-ADC42C82CAD6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7102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8509EE28-E588-4AC5-AC3D-4BAD53BF9D14}" type="datetime1">
              <a:rPr lang="ko-KR" altLang="en-US" smtClean="0"/>
              <a:pPr/>
              <a:t>2024-05-21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D666E22B-85CA-45C7-86A8-A17C38B96A98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30070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66E22B-85CA-45C7-86A8-A17C38B96A98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2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35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5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2024-05-21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i="0" dirty="0">
                <a:latin typeface="Helvetica" pitchFamily="2" charset="0"/>
              </a:rPr>
              <a:t>올해는 지난 </a:t>
            </a:r>
            <a:r>
              <a:rPr lang="en-US" altLang="ko-KR" i="0" dirty="0">
                <a:latin typeface="Helvetica" pitchFamily="2" charset="0"/>
              </a:rPr>
              <a:t>29</a:t>
            </a:r>
            <a:r>
              <a:rPr lang="ko-KR" altLang="en-US" i="0" dirty="0">
                <a:latin typeface="Helvetica" pitchFamily="2" charset="0"/>
              </a:rPr>
              <a:t>년간 </a:t>
            </a:r>
            <a:r>
              <a:rPr lang="en-US" altLang="ko-KR" i="0" dirty="0">
                <a:latin typeface="Helvetica" pitchFamily="2" charset="0"/>
              </a:rPr>
              <a:t>WWL</a:t>
            </a:r>
            <a:r>
              <a:rPr lang="ko-KR" altLang="en-US" i="0" dirty="0">
                <a:latin typeface="Helvetica" pitchFamily="2" charset="0"/>
              </a:rPr>
              <a:t>를 발표한 이래 가장 높은 수준의 박해 지수를 기록하고 있습니다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그리고 최근 몇 년간 꾸준히 증가하는 추세를 보여주고 있습니다</a:t>
            </a:r>
            <a:r>
              <a:rPr lang="en-US" altLang="ko-KR" i="0" dirty="0">
                <a:latin typeface="Helvetica" pitchFamily="2" charset="0"/>
              </a:rPr>
              <a:t>. 2021</a:t>
            </a:r>
            <a:r>
              <a:rPr lang="ko-KR" altLang="en-US" i="0" dirty="0">
                <a:latin typeface="Helvetica" pitchFamily="2" charset="0"/>
              </a:rPr>
              <a:t>년 발표된 자료와 비교하여 신앙이라는 이유로 심한 차별과 박해를 받고 있는 기독교인의 수가 </a:t>
            </a:r>
            <a:r>
              <a:rPr lang="en-US" altLang="ko-KR" i="0" dirty="0">
                <a:latin typeface="Helvetica" pitchFamily="2" charset="0"/>
              </a:rPr>
              <a:t>2,000</a:t>
            </a:r>
            <a:r>
              <a:rPr lang="ko-KR" altLang="en-US" i="0" dirty="0">
                <a:latin typeface="Helvetica" pitchFamily="2" charset="0"/>
              </a:rPr>
              <a:t>만명이 증가하였습니다</a:t>
            </a:r>
            <a:r>
              <a:rPr lang="en-US" altLang="ko-KR" i="0" dirty="0">
                <a:latin typeface="Helvetica" pitchFamily="2" charset="0"/>
              </a:rPr>
              <a:t>. 2020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312,442,000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2021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341,868,000</a:t>
            </a:r>
            <a:r>
              <a:rPr lang="ko-KR" altLang="en-US" i="0" dirty="0">
                <a:latin typeface="Helvetica" pitchFamily="2" charset="0"/>
              </a:rPr>
              <a:t>명에서 </a:t>
            </a:r>
            <a:r>
              <a:rPr lang="en-US" altLang="ko-KR" i="0" dirty="0">
                <a:latin typeface="Helvetica" pitchFamily="2" charset="0"/>
              </a:rPr>
              <a:t>2022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359,072,100</a:t>
            </a:r>
            <a:r>
              <a:rPr lang="ko-KR" altLang="en-US" i="0" dirty="0">
                <a:latin typeface="Helvetica" pitchFamily="2" charset="0"/>
              </a:rPr>
              <a:t>명으로 집계되었다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이 수치는 전 세계 기독교인 </a:t>
            </a:r>
            <a:r>
              <a:rPr lang="en-US" altLang="ko-KR" i="0" dirty="0">
                <a:latin typeface="Helvetica" pitchFamily="2" charset="0"/>
              </a:rPr>
              <a:t>7</a:t>
            </a:r>
            <a:r>
              <a:rPr lang="ko-KR" altLang="en-US" i="0" dirty="0">
                <a:latin typeface="Helvetica" pitchFamily="2" charset="0"/>
              </a:rPr>
              <a:t>명 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명이 박해를 받고 있다는 것을 의미한다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대륙별로 살펴보면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아프리카는 </a:t>
            </a:r>
            <a:r>
              <a:rPr lang="en-US" altLang="ko-KR" i="0" dirty="0">
                <a:latin typeface="Helvetica" pitchFamily="2" charset="0"/>
              </a:rPr>
              <a:t>5</a:t>
            </a:r>
            <a:r>
              <a:rPr lang="ko-KR" altLang="en-US" i="0" dirty="0">
                <a:latin typeface="Helvetica" pitchFamily="2" charset="0"/>
              </a:rPr>
              <a:t>명중에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아시아는 </a:t>
            </a:r>
            <a:r>
              <a:rPr lang="en-US" altLang="ko-KR" i="0" dirty="0">
                <a:latin typeface="Helvetica" pitchFamily="2" charset="0"/>
              </a:rPr>
              <a:t>2.2</a:t>
            </a:r>
            <a:r>
              <a:rPr lang="ko-KR" altLang="en-US" i="0" dirty="0">
                <a:latin typeface="Helvetica" pitchFamily="2" charset="0"/>
              </a:rPr>
              <a:t>명 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라틴아메리카는 </a:t>
            </a:r>
            <a:r>
              <a:rPr lang="en-US" altLang="ko-KR" i="0" dirty="0">
                <a:latin typeface="Helvetica" pitchFamily="2" charset="0"/>
              </a:rPr>
              <a:t>15</a:t>
            </a:r>
            <a:r>
              <a:rPr lang="ko-KR" altLang="en-US" i="0" dirty="0">
                <a:latin typeface="Helvetica" pitchFamily="2" charset="0"/>
              </a:rPr>
              <a:t>명 중의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명의 비율에 해당한다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이것은 올해의 박해상황이 최근 </a:t>
            </a:r>
            <a:r>
              <a:rPr lang="en-US" altLang="ko-KR" i="0" dirty="0">
                <a:latin typeface="Helvetica" pitchFamily="2" charset="0"/>
              </a:rPr>
              <a:t>30</a:t>
            </a:r>
            <a:r>
              <a:rPr lang="ko-KR" altLang="en-US" i="0" dirty="0">
                <a:latin typeface="Helvetica" pitchFamily="2" charset="0"/>
              </a:rPr>
              <a:t>년 동안 가장 심각하다는 것을 보여주는 것이다</a:t>
            </a:r>
            <a:r>
              <a:rPr lang="en-US" altLang="ko-KR" i="0" dirty="0">
                <a:latin typeface="Helvetica" pitchFamily="2" charset="0"/>
              </a:rPr>
              <a:t>. </a:t>
            </a:r>
            <a:endParaRPr lang="en-US" i="0" dirty="0">
              <a:latin typeface="Helvetic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2CF67-494B-9C4A-BF74-D0DF58F15E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78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569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00CF70A2-C0AD-4D28-B3EB-C43D221AD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3EE984A-7865-4092-9DD1-FA065CFE1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3B8F172B-7E78-455D-98E3-82DF61843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F50D9895-086D-4E52-B2BB-4B8D7993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441336E-0F59-4E8E-A2B5-D62EDA718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27B873BD-A26D-4CB5-BED3-D95C908B8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5E2EC6-688E-4202-BA23-F29BE1145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D8709CFE-7328-4CEC-A7C8-D6C8B18D6C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3232" y="740664"/>
            <a:ext cx="4745736" cy="539496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0042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8A7506A-23D3-4E50-B632-7D75C652F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82A1112-7DAD-487B-84EF-9F2B9F4A6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52E39B3F-C08C-424B-908B-8A3E017C6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80050DD2-3323-4041-91C6-8BFA52F3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A34E2F-6A4E-4CFF-ACA1-994BA9CED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A8B9C0BE-DE84-42B6-9610-684AC81E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C95C06E1-E8B8-4F7A-8EB7-E594AFEE6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E340614F-452E-4022-B834-FFDC63466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81381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C9F0368A-AE83-428C-ABF7-694386AB62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46557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84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253A4E8-5A11-4C9C-8FC8-9D78AB5D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7" name="그림 6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7D633C1-4A46-44EA-B1E7-96EA9C44C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8" name="그림 7" descr="들고 있는 꽃을 담은 그림&#10;&#10;자동 생성된 설명">
              <a:extLst>
                <a:ext uri="{FF2B5EF4-FFF2-40B4-BE49-F238E27FC236}">
                  <a16:creationId xmlns:a16="http://schemas.microsoft.com/office/drawing/2014/main" id="{89667DF8-B73B-497B-95A4-5212EE667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9" name="제목 1">
            <a:extLst>
              <a:ext uri="{FF2B5EF4-FFF2-40B4-BE49-F238E27FC236}">
                <a16:creationId xmlns:a16="http://schemas.microsoft.com/office/drawing/2014/main" id="{3EA3C8E6-EF45-4F18-A0CB-F0527540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953000" cy="2130552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  <a:endParaRPr lang="ko-KR" altLang="en-US" spc="120" noProof="0" dirty="0">
              <a:cs typeface="Posterama" panose="020B0504020200020000" pitchFamily="34" charset="0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0CA1F7B-7E1E-4745-8E06-38C79906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4912"/>
            <a:ext cx="4952681" cy="341071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C027CA11-7EE7-4C3B-AF4D-F50756E4EF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86600" y="568324"/>
            <a:ext cx="4727448" cy="5715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1826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829FC3DD-D5CF-4D3A-AD62-2D9AD0EA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543720-E70E-42D7-9835-39FDFE40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77000" y="0"/>
            <a:ext cx="5711952" cy="5071492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D5BA9D0-B4FD-4CD7-8F18-76506E972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7D2067D9-0848-4BAA-996E-BE1236E04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제목 1">
            <a:extLst>
              <a:ext uri="{FF2B5EF4-FFF2-40B4-BE49-F238E27FC236}">
                <a16:creationId xmlns:a16="http://schemas.microsoft.com/office/drawing/2014/main" id="{1B87D7AA-E59B-441F-B5EC-E9828C1ED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2301875"/>
          </a:xfrm>
        </p:spPr>
        <p:txBody>
          <a:bodyPr rtlCol="0" anchor="b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70806D6C-F8DC-4FFA-9381-5620B7391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2743201"/>
            <a:ext cx="8763001" cy="914400"/>
          </a:xfrm>
        </p:spPr>
        <p:txBody>
          <a:bodyPr rtlCol="0" anchor="t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A5095252-A020-4AA1-9BB3-013288AE3F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17FBAD15-0D00-46EC-B530-EF6195F42D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0792" y="3886200"/>
            <a:ext cx="4087368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0F93F034-901D-43B1-89E9-6291A86787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2064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6652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62BDFDF-C29B-490D-B7E4-913596711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33B2E6-29D0-4249-A0A5-82013CE16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13AED3CD-2B31-49BC-BC04-850E0AD36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D5FE2C96-BB8F-4A14-88E4-C871D91E2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2C506E-3A15-4D88-8C7E-AE65D21F1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52D6351-AB6F-490B-97F2-D51C1478A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223" y="1066800"/>
            <a:ext cx="5367527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760311-9637-47CC-B0E7-6C8C307C6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223" y="4074784"/>
            <a:ext cx="5367526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89734E01-4E64-484E-9728-EF69422CB1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3448" y="1014984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7CA897AB-A280-4B5A-BEF5-C5D11D6535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48" y="3511296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01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5532319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5532319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52600"/>
            <a:ext cx="5561106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666999"/>
            <a:ext cx="5561106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53361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53361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17999667-FDE9-4EC7-9EF8-E64C5DA4B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41466" y="1757319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54466FB3-35A6-4045-8C46-5F6399D7B4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441466" y="2671718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2047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5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4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0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41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A7F5322-A9D1-4D98-A1BC-9178604AB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70C34FA-2551-4FBC-8628-350654823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 anchor="ctr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sz="440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158CD79-85EA-4D75-A743-D3DB777D1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8194385" y="20961"/>
            <a:ext cx="3997615" cy="6816079"/>
            <a:chOff x="8059620" y="41922"/>
            <a:chExt cx="3997615" cy="6816077"/>
          </a:xfrm>
        </p:grpSpPr>
        <p:pic>
          <p:nvPicPr>
            <p:cNvPr id="9" name="그림 8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50D423CE-750A-48C7-B236-F510652FE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0" name="그림 9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F198B21E-DBB4-4FAF-85E2-0929E6BFC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11" name="부제목 2">
            <a:extLst>
              <a:ext uri="{FF2B5EF4-FFF2-40B4-BE49-F238E27FC236}">
                <a16:creationId xmlns:a16="http://schemas.microsoft.com/office/drawing/2014/main" id="{AD9BB445-59C3-4B51-9237-1F7AC9B09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 anchor="ctr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969566B9-A8AF-4476-A32A-4AEFC46430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816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10391AAE-35A8-4BEC-BF35-22153B1436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0488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16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135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8695" y="1825625"/>
            <a:ext cx="5561106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1825625"/>
            <a:ext cx="5561105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645091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1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1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8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75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900" y="576263"/>
            <a:ext cx="4977777" cy="2967606"/>
          </a:xfrm>
        </p:spPr>
        <p:txBody>
          <a:bodyPr rtlCol="0" anchor="b" anchorCtr="0">
            <a:normAutofit/>
          </a:bodyPr>
          <a:lstStyle>
            <a:lvl1pPr algn="l" rtl="0">
              <a:lnSpc>
                <a:spcPts val="5800"/>
              </a:lnSpc>
              <a:defRPr/>
            </a:lvl1pPr>
          </a:lstStyle>
          <a:p>
            <a:pPr algn="l" rtl="0">
              <a:lnSpc>
                <a:spcPts val="5800"/>
              </a:lnSpc>
            </a:pPr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900" y="3764977"/>
            <a:ext cx="4977777" cy="2192683"/>
          </a:xfrm>
        </p:spPr>
        <p:txBody>
          <a:bodyPr rtlCol="0">
            <a:normAutofit/>
          </a:bodyPr>
          <a:lstStyle>
            <a:lvl1pPr algn="l" rtl="0">
              <a:lnSpc>
                <a:spcPts val="3200"/>
              </a:lnSpc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3255867"/>
            <a:ext cx="695816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5264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62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028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711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 descr="앉아 있는 사람을 담은 그림&#10;&#10;자동 생성된 설명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2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46" r:id="rId4"/>
    <p:sldLayoutId id="2147483734" r:id="rId5"/>
    <p:sldLayoutId id="2147483752" r:id="rId6"/>
    <p:sldLayoutId id="2147483737" r:id="rId7"/>
    <p:sldLayoutId id="2147483750" r:id="rId8"/>
    <p:sldLayoutId id="2147483745" r:id="rId9"/>
    <p:sldLayoutId id="2147483751" r:id="rId10"/>
    <p:sldLayoutId id="2147483733" r:id="rId11"/>
    <p:sldLayoutId id="2147483744" r:id="rId12"/>
    <p:sldLayoutId id="2147483736" r:id="rId13"/>
    <p:sldLayoutId id="2147483739" r:id="rId14"/>
    <p:sldLayoutId id="2147483740" r:id="rId15"/>
    <p:sldLayoutId id="2147483741" r:id="rId16"/>
    <p:sldLayoutId id="2147483753" r:id="rId17"/>
    <p:sldLayoutId id="2147483754" r:id="rId18"/>
    <p:sldLayoutId id="2147483755" r:id="rId19"/>
    <p:sldLayoutId id="2147483756" r:id="rId20"/>
    <p:sldLayoutId id="2147483758" r:id="rId21"/>
    <p:sldLayoutId id="2147483762" r:id="rId22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youtu.be/M7HJWTeTmD4?feature=shared" TargetMode="Externa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4.jpeg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0DDE03-5881-4143-92C0-900FD2200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/>
          <a:lstStyle/>
          <a:p>
            <a:pPr algn="r"/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en-US" altLang="ko-KR" sz="2800" spc="100" dirty="0">
              <a:effectLst>
                <a:reflection blurRad="6350" stA="60000" endA="900" endPos="58000" dir="5400000" sy="-100000" algn="bl" rotWithShape="0"/>
              </a:effectLst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726D00-6671-49B9-B158-E8FE9A305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796286"/>
            <a:ext cx="5257799" cy="918713"/>
          </a:xfrm>
        </p:spPr>
        <p:txBody>
          <a:bodyPr rtlCol="0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</a:rPr>
              <a:t>2024</a:t>
            </a:r>
            <a:r>
              <a:rPr lang="ko-KR" altLang="en-US" sz="1800" dirty="0">
                <a:solidFill>
                  <a:schemeClr val="tx1"/>
                </a:solidFill>
              </a:rPr>
              <a:t>년 </a:t>
            </a:r>
            <a:r>
              <a:rPr lang="en-US" altLang="ko-KR" sz="1800" dirty="0">
                <a:solidFill>
                  <a:schemeClr val="tx1"/>
                </a:solidFill>
              </a:rPr>
              <a:t>5</a:t>
            </a:r>
            <a:r>
              <a:rPr lang="ko-KR" altLang="en-US" sz="1800" dirty="0">
                <a:solidFill>
                  <a:schemeClr val="tx1"/>
                </a:solidFill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</a:rPr>
              <a:t>21</a:t>
            </a:r>
            <a:r>
              <a:rPr lang="ko-KR" altLang="en-US" sz="1800" dirty="0">
                <a:solidFill>
                  <a:schemeClr val="tx1"/>
                </a:solidFill>
              </a:rPr>
              <a:t>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화</a:t>
            </a:r>
            <a:r>
              <a:rPr lang="en-US" altLang="ko-KR" sz="18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회의 </a:t>
            </a:r>
            <a:r>
              <a:rPr lang="en-US" altLang="ko-KR" sz="1800" dirty="0">
                <a:solidFill>
                  <a:schemeClr val="tx1"/>
                </a:solidFill>
              </a:rPr>
              <a:t>ID 4286956103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꽃을 상자에 담는 사람">
            <a:extLst>
              <a:ext uri="{FF2B5EF4-FFF2-40B4-BE49-F238E27FC236}">
                <a16:creationId xmlns:a16="http://schemas.microsoft.com/office/drawing/2014/main" id="{49C250E6-60C6-4D98-8C94-8D2F836D8F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232" y="740664"/>
            <a:ext cx="4745736" cy="5394960"/>
          </a:xfrm>
        </p:spPr>
      </p:pic>
    </p:spTree>
    <p:extLst>
      <p:ext uri="{BB962C8B-B14F-4D97-AF65-F5344CB8AC3E}">
        <p14:creationId xmlns:p14="http://schemas.microsoft.com/office/powerpoint/2010/main" val="73229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BB7C9-365A-47FF-90E1-6016251BB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6DD3DD-072F-4103-B534-27A7CD671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 fontScale="925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2200" dirty="0"/>
              <a:t>찬양 </a:t>
            </a:r>
            <a:r>
              <a:rPr lang="en-US" altLang="ko-KR" sz="2200" dirty="0"/>
              <a:t>5’</a:t>
            </a:r>
            <a:r>
              <a:rPr lang="ko-KR" altLang="ko-KR" sz="2200" dirty="0"/>
              <a:t> </a:t>
            </a:r>
            <a:endParaRPr lang="en-US" altLang="ko-KR" sz="22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>
                <a:solidFill>
                  <a:schemeClr val="tx1"/>
                </a:solidFill>
              </a:rPr>
              <a:t>기도</a:t>
            </a:r>
            <a:r>
              <a:rPr lang="ko-KR" altLang="en-US" sz="2200" dirty="0"/>
              <a:t>영상</a:t>
            </a:r>
            <a:r>
              <a:rPr lang="en-US" altLang="ko-KR" sz="2200" dirty="0"/>
              <a:t>(3‘) </a:t>
            </a:r>
            <a:endParaRPr lang="en-US" altLang="ko-KR" sz="22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기도제목 </a:t>
            </a:r>
            <a:r>
              <a:rPr lang="ko-KR" altLang="ko-KR" sz="2200" dirty="0"/>
              <a:t>나눔 </a:t>
            </a:r>
            <a:r>
              <a:rPr lang="en-US" altLang="ko-KR" sz="22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오픈도어 기도용사들을</a:t>
            </a:r>
            <a:r>
              <a:rPr lang="ko-KR" altLang="ko-KR" sz="2200" dirty="0"/>
              <a:t> 위한 기도</a:t>
            </a:r>
            <a:r>
              <a:rPr lang="en-US" altLang="ko-KR" sz="2200" dirty="0"/>
              <a:t>(30’)</a:t>
            </a:r>
            <a:endParaRPr lang="ko-KR" altLang="en-US" sz="2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표지판을 들고 있는 손">
            <a:extLst>
              <a:ext uri="{FF2B5EF4-FFF2-40B4-BE49-F238E27FC236}">
                <a16:creationId xmlns:a16="http://schemas.microsoft.com/office/drawing/2014/main" id="{FBA8EE09-C66B-4072-B4E9-9DEE8394E2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813816"/>
            <a:ext cx="4617720" cy="2551176"/>
          </a:xfrm>
        </p:spPr>
      </p:pic>
      <p:pic>
        <p:nvPicPr>
          <p:cNvPr id="9" name="그림 개체 틀 8" descr="앞치마를 두르고 카메라를 향해 웃는 사람">
            <a:extLst>
              <a:ext uri="{FF2B5EF4-FFF2-40B4-BE49-F238E27FC236}">
                <a16:creationId xmlns:a16="http://schemas.microsoft.com/office/drawing/2014/main" id="{0D6D0E59-E139-4D64-A9D8-5CA5C961F9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3465576"/>
            <a:ext cx="4617720" cy="255117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8686C7-C736-4CA1-84E6-AAAD3ABFE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5/21/2024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2A2CC8-5849-451C-81F5-731A40CD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2688BC-7E88-411A-A72F-BA96A981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15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BB4790-9373-45EB-B7D9-55C91980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/>
          <a:lstStyle/>
          <a:p>
            <a:pPr rtl="0"/>
            <a:r>
              <a:rPr lang="ko-KR" altLang="en-US" dirty="0"/>
              <a:t>롬</a:t>
            </a:r>
            <a:r>
              <a:rPr lang="en-US" altLang="ko-KR" dirty="0"/>
              <a:t>12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D0CE80-526E-48B1-B2DA-C85E67C0F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우리에게 주신 은혜대로 받은 은사가 각각 </a:t>
            </a:r>
            <a:r>
              <a:rPr lang="ko-KR" altLang="en-US" sz="1200" dirty="0"/>
              <a:t>다르니</a:t>
            </a:r>
            <a:r>
              <a:rPr lang="en-US" altLang="ko-KR" sz="1200" dirty="0"/>
              <a:t>…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We have different gift, according to the grace given us.</a:t>
            </a:r>
          </a:p>
        </p:txBody>
      </p:sp>
      <p:pic>
        <p:nvPicPr>
          <p:cNvPr id="11" name="그림 개체 틀 10" descr="표지판을 들고 있는 손">
            <a:extLst>
              <a:ext uri="{FF2B5EF4-FFF2-40B4-BE49-F238E27FC236}">
                <a16:creationId xmlns:a16="http://schemas.microsoft.com/office/drawing/2014/main" id="{D2E14100-F835-4C99-9055-0F12058286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740664"/>
            <a:ext cx="2798762" cy="2606040"/>
          </a:xfrm>
        </p:spPr>
      </p:pic>
      <p:pic>
        <p:nvPicPr>
          <p:cNvPr id="13" name="그림 개체 틀 12" descr="꽃을 자르는 사람">
            <a:extLst>
              <a:ext uri="{FF2B5EF4-FFF2-40B4-BE49-F238E27FC236}">
                <a16:creationId xmlns:a16="http://schemas.microsoft.com/office/drawing/2014/main" id="{A733BA33-AE5B-45E8-B9BD-9163D1AF1A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8824" y="740664"/>
            <a:ext cx="2798762" cy="2606040"/>
          </a:xfrm>
        </p:spPr>
      </p:pic>
      <p:pic>
        <p:nvPicPr>
          <p:cNvPr id="15" name="그림 개체 틀 14" descr="꽃다발">
            <a:extLst>
              <a:ext uri="{FF2B5EF4-FFF2-40B4-BE49-F238E27FC236}">
                <a16:creationId xmlns:a16="http://schemas.microsoft.com/office/drawing/2014/main" id="{97330ACA-B8F2-4749-A572-895C6975B43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3529584"/>
            <a:ext cx="2798762" cy="2606040"/>
          </a:xfrm>
        </p:spPr>
      </p:pic>
      <p:pic>
        <p:nvPicPr>
          <p:cNvPr id="17" name="그림 개체 틀 16" descr="앞치마를 두르고 카메라를 향해 웃는 사람">
            <a:extLst>
              <a:ext uri="{FF2B5EF4-FFF2-40B4-BE49-F238E27FC236}">
                <a16:creationId xmlns:a16="http://schemas.microsoft.com/office/drawing/2014/main" id="{CE0F719B-40D6-4669-945A-BF20CF680BC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9680" y="3529584"/>
            <a:ext cx="2798762" cy="2606040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6B911-85AC-4D51-9274-A9F47BD4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5/21/2024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47D7BA-5863-41A3-B873-B1DB20B8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CB87F6-DDB9-4203-B293-91A0DBC6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035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3040ED-85BC-0A8A-FFB0-E5B166527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7313613" cy="1600200"/>
          </a:xfrm>
        </p:spPr>
        <p:txBody>
          <a:bodyPr/>
          <a:lstStyle/>
          <a:p>
            <a:r>
              <a:rPr lang="ko-KR" altLang="en-US" dirty="0"/>
              <a:t>기도영상</a:t>
            </a:r>
            <a:r>
              <a:rPr lang="en-US" altLang="ko-KR" dirty="0"/>
              <a:t>: </a:t>
            </a:r>
            <a:r>
              <a:rPr lang="ko-KR" altLang="en-US" dirty="0"/>
              <a:t>이집트의 사라 이야기</a:t>
            </a:r>
          </a:p>
        </p:txBody>
      </p:sp>
      <p:pic>
        <p:nvPicPr>
          <p:cNvPr id="12" name="내용 개체 틀 11">
            <a:hlinkClick r:id="rId2"/>
            <a:extLst>
              <a:ext uri="{FF2B5EF4-FFF2-40B4-BE49-F238E27FC236}">
                <a16:creationId xmlns:a16="http://schemas.microsoft.com/office/drawing/2014/main" id="{78EAF297-E2F4-5DE1-6EA7-A2D38BECD2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3345761" y="2315419"/>
            <a:ext cx="3932237" cy="2227161"/>
          </a:xfrm>
        </p:spPr>
      </p:pic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091E5A65-6DB0-1540-17FA-EABF9A1D2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3144"/>
            <a:ext cx="1894176" cy="3495844"/>
          </a:xfrm>
        </p:spPr>
        <p:txBody>
          <a:bodyPr>
            <a:normAutofit/>
          </a:bodyPr>
          <a:lstStyle/>
          <a:p>
            <a:pPr algn="just"/>
            <a:r>
              <a:rPr lang="ko-KR" altLang="en-US" sz="1200" dirty="0"/>
              <a:t>이집트 헌법에 따르면</a:t>
            </a:r>
            <a:r>
              <a:rPr lang="en-US" altLang="ko-KR" sz="1200" dirty="0"/>
              <a:t>, </a:t>
            </a:r>
            <a:r>
              <a:rPr lang="ko-KR" altLang="en-US" sz="1200" dirty="0"/>
              <a:t>이슬람교는 국교입니다</a:t>
            </a:r>
            <a:r>
              <a:rPr lang="en-US" altLang="ko-KR" sz="1200" dirty="0"/>
              <a:t>.</a:t>
            </a:r>
          </a:p>
          <a:p>
            <a:pPr algn="just"/>
            <a:r>
              <a:rPr lang="ko-KR" altLang="en-US" sz="1200" dirty="0"/>
              <a:t>이슬람교에서 개종하는 것은 금지되어 있고 가족 구성원들은 흔하게 개종한 사람들을 구타하거나 집에서 내쫓아 처벌합니다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D6BDD4B2-4F16-FF12-7CCC-68072E2E7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64036D9C-279A-EF49-6666-213205349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샘플 바닥글 텍스트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409A8B0C-F73C-896D-850B-8A70F657A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altLang="ko-KR" smtClean="0"/>
              <a:pPr/>
              <a:t>4</a:t>
            </a:fld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DB1B5-72CE-F401-3415-A44B7415047D}"/>
              </a:ext>
            </a:extLst>
          </p:cNvPr>
          <p:cNvSpPr txBox="1"/>
          <p:nvPr/>
        </p:nvSpPr>
        <p:spPr>
          <a:xfrm>
            <a:off x="7712015" y="2373144"/>
            <a:ext cx="21635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C00000"/>
                </a:solidFill>
              </a:rPr>
              <a:t>기도해 주세요</a:t>
            </a:r>
            <a:r>
              <a:rPr lang="en-US" altLang="ko-KR" dirty="0">
                <a:solidFill>
                  <a:srgbClr val="C00000"/>
                </a:solidFill>
              </a:rPr>
              <a:t>!!!</a:t>
            </a:r>
          </a:p>
          <a:p>
            <a:pPr algn="just"/>
            <a:endParaRPr lang="en-US" altLang="ko-KR" sz="1200" dirty="0">
              <a:solidFill>
                <a:srgbClr val="002060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2060"/>
                </a:solidFill>
              </a:rPr>
              <a:t>사라가 박해 받는 환경에서도 믿음을 지키고</a:t>
            </a:r>
            <a:r>
              <a:rPr lang="en-US" altLang="ko-KR" sz="1200" dirty="0">
                <a:solidFill>
                  <a:srgbClr val="002060"/>
                </a:solidFill>
              </a:rPr>
              <a:t>, </a:t>
            </a:r>
            <a:r>
              <a:rPr lang="ko-KR" altLang="en-US" sz="1200" dirty="0">
                <a:solidFill>
                  <a:srgbClr val="002060"/>
                </a:solidFill>
              </a:rPr>
              <a:t>복음을 증거하며</a:t>
            </a:r>
            <a:r>
              <a:rPr lang="en-US" altLang="ko-KR" sz="1200" dirty="0">
                <a:solidFill>
                  <a:srgbClr val="002060"/>
                </a:solidFill>
              </a:rPr>
              <a:t>, </a:t>
            </a:r>
            <a:r>
              <a:rPr lang="ko-KR" altLang="en-US" sz="1200" dirty="0">
                <a:solidFill>
                  <a:srgbClr val="002060"/>
                </a:solidFill>
              </a:rPr>
              <a:t>그리스도의 복음의 빛을 이집트인들 가운데 비출 수  있도록 믿음과 용기를 주시기를 기도합니다</a:t>
            </a:r>
            <a:r>
              <a:rPr lang="en-US" altLang="ko-KR" sz="1200" dirty="0">
                <a:solidFill>
                  <a:srgbClr val="002060"/>
                </a:solidFill>
              </a:rPr>
              <a:t>. </a:t>
            </a:r>
          </a:p>
          <a:p>
            <a:pPr algn="just"/>
            <a:endParaRPr lang="en-US" altLang="ko-KR" sz="1200" dirty="0">
              <a:solidFill>
                <a:srgbClr val="002060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2060"/>
                </a:solidFill>
              </a:rPr>
              <a:t>기독교인들은 이슬람 극단주의자들의 표적이 되기 쉽습니다</a:t>
            </a:r>
            <a:r>
              <a:rPr lang="en-US" altLang="ko-KR" sz="1200" dirty="0">
                <a:solidFill>
                  <a:srgbClr val="002060"/>
                </a:solidFill>
              </a:rPr>
              <a:t>. </a:t>
            </a:r>
            <a:r>
              <a:rPr lang="ko-KR" altLang="en-US" sz="1200" dirty="0">
                <a:solidFill>
                  <a:srgbClr val="002060"/>
                </a:solidFill>
              </a:rPr>
              <a:t>하나님의 보호하심이 있기를 기도합니다</a:t>
            </a:r>
            <a:r>
              <a:rPr lang="en-US" altLang="ko-KR" sz="1200" dirty="0">
                <a:solidFill>
                  <a:srgbClr val="002060"/>
                </a:solidFill>
              </a:rPr>
              <a:t>. </a:t>
            </a:r>
          </a:p>
          <a:p>
            <a:pPr algn="just"/>
            <a:endParaRPr lang="ko-KR" altLang="en-US" sz="1200" dirty="0">
              <a:solidFill>
                <a:srgbClr val="002060"/>
              </a:solidFill>
            </a:endParaRPr>
          </a:p>
        </p:txBody>
      </p:sp>
      <p:pic>
        <p:nvPicPr>
          <p:cNvPr id="15" name="그래픽 14" descr="재생 단색으로 채워진">
            <a:hlinkClick r:id="rId2"/>
            <a:extLst>
              <a:ext uri="{FF2B5EF4-FFF2-40B4-BE49-F238E27FC236}">
                <a16:creationId xmlns:a16="http://schemas.microsoft.com/office/drawing/2014/main" id="{79FC5D3F-BC63-F749-832B-D430384523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90547" y="3107667"/>
            <a:ext cx="642666" cy="64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2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36161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3548429" cy="3289922"/>
          </a:xfrm>
        </p:spPr>
        <p:txBody>
          <a:bodyPr vert="horz" lIns="68544" tIns="34272" rIns="68544" bIns="34272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1523543-273E-48F8-94CA-41A0368F3E12}"/>
              </a:ext>
            </a:extLst>
          </p:cNvPr>
          <p:cNvSpPr txBox="1">
            <a:spLocks/>
          </p:cNvSpPr>
          <p:nvPr/>
        </p:nvSpPr>
        <p:spPr>
          <a:xfrm>
            <a:off x="2497436" y="1700808"/>
            <a:ext cx="7197129" cy="1118222"/>
          </a:xfrm>
          <a:prstGeom prst="rect">
            <a:avLst/>
          </a:prstGeom>
        </p:spPr>
        <p:txBody>
          <a:bodyPr/>
          <a:lstStyle>
            <a:lvl1pPr marL="514350" indent="-514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100000"/>
              <a:buFont typeface="+mj-lt"/>
              <a:buAutoNum type="arabicPeriod"/>
              <a:defRPr sz="1400" b="0" i="0" u="none" kern="1200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7200"/>
              </a:lnSpc>
              <a:buNone/>
            </a:pPr>
            <a:endParaRPr lang="en-GB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7A466FA-0B7B-4474-BCB4-44849C1D1FD3}"/>
              </a:ext>
            </a:extLst>
          </p:cNvPr>
          <p:cNvSpPr txBox="1">
            <a:spLocks/>
          </p:cNvSpPr>
          <p:nvPr/>
        </p:nvSpPr>
        <p:spPr>
          <a:xfrm>
            <a:off x="2518520" y="2636912"/>
            <a:ext cx="7197129" cy="1118222"/>
          </a:xfrm>
          <a:prstGeom prst="rect">
            <a:avLst/>
          </a:prstGeom>
        </p:spPr>
        <p:txBody>
          <a:bodyPr/>
          <a:lstStyle>
            <a:lvl1pPr marL="514350" indent="-514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100000"/>
              <a:buFont typeface="+mj-lt"/>
              <a:buAutoNum type="arabicPeriod"/>
              <a:defRPr sz="1400" b="0" i="0" u="none" kern="1200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7200"/>
              </a:lnSpc>
              <a:buNone/>
            </a:pP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16B3E8-6150-5BB7-AEA2-EF9283AAEB4C}"/>
              </a:ext>
            </a:extLst>
          </p:cNvPr>
          <p:cNvSpPr txBox="1"/>
          <p:nvPr/>
        </p:nvSpPr>
        <p:spPr>
          <a:xfrm>
            <a:off x="2889848" y="1056736"/>
            <a:ext cx="779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3.1.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그리스도의 몸의 지체이다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part of the Body of Christ; </a:t>
            </a:r>
            <a:r>
              <a:rPr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people to people </a:t>
            </a:r>
            <a:r>
              <a:rPr lang="en-US" altLang="ko-KR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</a:t>
            </a:r>
            <a:r>
              <a:rPr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EC385EA-CC1B-FB39-CCBD-BE14F29B52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8567" y="2428257"/>
            <a:ext cx="7120708" cy="44297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1EDA5B-DDC8-0FC5-49D2-8808773AB928}"/>
              </a:ext>
            </a:extLst>
          </p:cNvPr>
          <p:cNvSpPr txBox="1"/>
          <p:nvPr/>
        </p:nvSpPr>
        <p:spPr>
          <a:xfrm>
            <a:off x="8000519" y="2661943"/>
            <a:ext cx="36864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현장에 함께 있어 준다</a:t>
            </a:r>
            <a:r>
              <a:rPr lang="en-US" altLang="ko-KR" sz="1600" dirty="0"/>
              <a:t>. </a:t>
            </a:r>
          </a:p>
          <a:p>
            <a:r>
              <a:rPr lang="en-US" altLang="ko-KR" dirty="0"/>
              <a:t> </a:t>
            </a:r>
            <a:r>
              <a:rPr lang="en-US" altLang="ko-KR" sz="1200" dirty="0"/>
              <a:t>Be present.</a:t>
            </a:r>
          </a:p>
          <a:p>
            <a:endParaRPr lang="en-US" altLang="ko-KR" dirty="0"/>
          </a:p>
          <a:p>
            <a:r>
              <a:rPr lang="ko-KR" altLang="en-US" sz="1600" dirty="0"/>
              <a:t>우리는 서로 인격적인 만남이 필요하다</a:t>
            </a:r>
            <a:r>
              <a:rPr lang="en-US" altLang="ko-KR" sz="1600" dirty="0"/>
              <a:t>.</a:t>
            </a:r>
          </a:p>
          <a:p>
            <a:r>
              <a:rPr lang="en-US" altLang="ko-KR" sz="1200" dirty="0"/>
              <a:t>We</a:t>
            </a:r>
            <a:r>
              <a:rPr lang="ko-KR" altLang="en-US" sz="1200" dirty="0"/>
              <a:t> </a:t>
            </a:r>
            <a:r>
              <a:rPr lang="en-US" altLang="ko-KR" sz="1200" dirty="0"/>
              <a:t>need</a:t>
            </a:r>
            <a:r>
              <a:rPr lang="ko-KR" altLang="en-US" sz="1200" dirty="0"/>
              <a:t> </a:t>
            </a:r>
            <a:r>
              <a:rPr lang="en-US" altLang="ko-KR" sz="1200" dirty="0"/>
              <a:t>the</a:t>
            </a:r>
            <a:r>
              <a:rPr lang="ko-KR" altLang="en-US" sz="1200" dirty="0"/>
              <a:t> </a:t>
            </a:r>
            <a:r>
              <a:rPr lang="en-US" altLang="ko-KR" sz="1200" dirty="0"/>
              <a:t>personal</a:t>
            </a:r>
            <a:r>
              <a:rPr lang="ko-KR" altLang="en-US" sz="1200" dirty="0"/>
              <a:t> </a:t>
            </a:r>
            <a:r>
              <a:rPr lang="en-US" altLang="ko-KR" sz="1200" dirty="0"/>
              <a:t>touch</a:t>
            </a:r>
            <a:r>
              <a:rPr lang="ko-KR" altLang="en-US" sz="1200" dirty="0"/>
              <a:t> </a:t>
            </a:r>
            <a:r>
              <a:rPr lang="en-US" altLang="ko-KR" sz="1200" dirty="0"/>
              <a:t>of</a:t>
            </a:r>
            <a:r>
              <a:rPr lang="ko-KR" altLang="en-US" sz="1200" dirty="0"/>
              <a:t> </a:t>
            </a:r>
            <a:r>
              <a:rPr lang="en-US" altLang="ko-KR" sz="1200" dirty="0"/>
              <a:t>each</a:t>
            </a:r>
            <a:r>
              <a:rPr lang="ko-KR" altLang="en-US" sz="1200" dirty="0"/>
              <a:t> </a:t>
            </a:r>
            <a:r>
              <a:rPr lang="en-US" altLang="ko-KR" sz="1200" dirty="0"/>
              <a:t>other.</a:t>
            </a:r>
          </a:p>
          <a:p>
            <a:endParaRPr lang="en-US" altLang="ko-KR" dirty="0"/>
          </a:p>
          <a:p>
            <a:r>
              <a:rPr lang="ko-KR" altLang="en-US" sz="1600" dirty="0"/>
              <a:t>서로에게 예수 그리스도가 되어 준다</a:t>
            </a:r>
            <a:r>
              <a:rPr lang="en-US" altLang="ko-KR" sz="1600" dirty="0"/>
              <a:t>.</a:t>
            </a:r>
          </a:p>
          <a:p>
            <a:r>
              <a:rPr lang="en-US" altLang="ko-KR" sz="1200" dirty="0"/>
              <a:t>Be Jesus to each other.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8880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2980" y="1036997"/>
            <a:ext cx="7065035" cy="895320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3.2.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Persecuted Church driven.</a:t>
            </a:r>
            <a:endParaRPr lang="ko-KR" altLang="en-US" sz="2400" dirty="0"/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872" y="2301299"/>
            <a:ext cx="6395973" cy="4407965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/>
        </p:nvGraphicFramePr>
        <p:xfrm>
          <a:off x="851629" y="2301299"/>
          <a:ext cx="4143065" cy="4323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5672" y="2402685"/>
            <a:ext cx="3519055" cy="322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성경을 읽고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성경대로 살고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성경이 되자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Read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to live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and be the Bible.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475" y="1011118"/>
            <a:ext cx="8143317" cy="809056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3.3.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성경의 사람이다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the Bible.</a:t>
            </a:r>
            <a:endParaRPr lang="ko-KR" altLang="en-US" sz="2400" dirty="0"/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364" y="2402685"/>
            <a:ext cx="6030700" cy="426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6081F1-F10A-EE72-D55B-1280BD335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4355" y="1124491"/>
            <a:ext cx="8117437" cy="886693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3.4.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endParaRPr lang="ko-KR" altLang="en-US" sz="2400" dirty="0"/>
          </a:p>
        </p:txBody>
      </p:sp>
      <p:pic>
        <p:nvPicPr>
          <p:cNvPr id="5" name="그림 4" descr="사람, 남자이(가) 표시된 사진&#10;&#10;자동 생성된 설명">
            <a:extLst>
              <a:ext uri="{FF2B5EF4-FFF2-40B4-BE49-F238E27FC236}">
                <a16:creationId xmlns:a16="http://schemas.microsoft.com/office/drawing/2014/main" id="{8ADBBAC4-2559-E5BA-42B4-E465EB32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2371251"/>
            <a:ext cx="4590473" cy="4314016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4297BFE1-91DB-006B-61C6-C8F547D3BA0D}"/>
              </a:ext>
            </a:extLst>
          </p:cNvPr>
          <p:cNvGraphicFramePr/>
          <p:nvPr/>
        </p:nvGraphicFramePr>
        <p:xfrm>
          <a:off x="6096000" y="2371251"/>
          <a:ext cx="4945792" cy="4314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011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2A91DA0-F2E6-11B8-6B21-88249AFF8B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7418" y="2447031"/>
            <a:ext cx="3874374" cy="3067078"/>
          </a:xfrm>
        </p:spPr>
        <p:txBody>
          <a:bodyPr/>
          <a:lstStyle/>
          <a:p>
            <a:pPr marL="0" indent="0">
              <a:buNone/>
            </a:pP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우리는 위험을 기꺼이 감당하는 조직이다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We are an organization that takes RISKS. </a:t>
            </a:r>
          </a:p>
          <a:p>
            <a:pPr marL="0" indent="0">
              <a:buNone/>
            </a:pP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우리는 우리의 삶과 사역에 있어서 하나님만 전적으로 의지한다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We live and work in total dependency on God.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DFC03-68C3-E6D8-A319-640E1F5420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7102" y="1062876"/>
            <a:ext cx="8134690" cy="843562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3.5.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endParaRPr lang="ko-KR" altLang="en-US" sz="2400" dirty="0"/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A9B16D22-878B-E5C5-0B6B-407260891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09" y="2367248"/>
            <a:ext cx="6132946" cy="426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32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내용 개체 틀 18" descr="텍스트, 스크린샷, 웹사이트, 웹 페이지이(가) 표시된 사진&#10;&#10;자동 생성된 설명">
            <a:extLst>
              <a:ext uri="{FF2B5EF4-FFF2-40B4-BE49-F238E27FC236}">
                <a16:creationId xmlns:a16="http://schemas.microsoft.com/office/drawing/2014/main" id="{23626640-A0F8-C604-39C1-DD11494C2A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96051" y="467961"/>
            <a:ext cx="1557349" cy="2961039"/>
          </a:xfrm>
        </p:spPr>
      </p:pic>
      <p:pic>
        <p:nvPicPr>
          <p:cNvPr id="21" name="내용 개체 틀 20" descr="텍스트, 스크린샷, 휴대 전화이(가) 표시된 사진&#10;&#10;자동 생성된 설명">
            <a:extLst>
              <a:ext uri="{FF2B5EF4-FFF2-40B4-BE49-F238E27FC236}">
                <a16:creationId xmlns:a16="http://schemas.microsoft.com/office/drawing/2014/main" id="{D2D23E64-C8CC-4681-CFE5-A1F001BE928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581325" y="3514223"/>
            <a:ext cx="1572075" cy="2979666"/>
          </a:xfrm>
        </p:spPr>
      </p:pic>
      <p:pic>
        <p:nvPicPr>
          <p:cNvPr id="23" name="내용 개체 틀 22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9FD72A28-A8AC-460A-51F8-CBA08D45C40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8226799" y="3514223"/>
            <a:ext cx="1558997" cy="2954877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5B94EB08-6329-415E-A8B5-3A608E391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pPr/>
              <a:t>5/21/2024</a:t>
            </a:fld>
            <a:endParaRPr lang="ko-KR" alt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C8B3F95B-6EAC-4DC0-F324-9853D4086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샘플 바닥글 텍스트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9AE44721-0E3F-5751-6505-B85770AC4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altLang="ko-KR" smtClean="0"/>
              <a:pPr/>
              <a:t>11</a:t>
            </a:fld>
            <a:endParaRPr lang="ko-KR" altLang="en-US"/>
          </a:p>
        </p:txBody>
      </p:sp>
      <p:pic>
        <p:nvPicPr>
          <p:cNvPr id="25" name="그림 24" descr="텍스트, 스크린샷, 인간의 얼굴, 사람이(가) 표시된 사진&#10;&#10;자동 생성된 설명">
            <a:extLst>
              <a:ext uri="{FF2B5EF4-FFF2-40B4-BE49-F238E27FC236}">
                <a16:creationId xmlns:a16="http://schemas.microsoft.com/office/drawing/2014/main" id="{1B40AA84-5D73-B112-A57C-A5319FDC7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8446" y="449334"/>
            <a:ext cx="1572076" cy="2979666"/>
          </a:xfrm>
          <a:prstGeom prst="rect">
            <a:avLst/>
          </a:prstGeom>
        </p:spPr>
      </p:pic>
      <p:pic>
        <p:nvPicPr>
          <p:cNvPr id="27" name="그림 26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D5F425F4-42BA-B0B5-6EBA-C986056BC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5080" y="467962"/>
            <a:ext cx="3183849" cy="609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66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(30')</a:t>
            </a:r>
            <a:endParaRPr lang="ko-KR" sz="3600" dirty="0"/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>
            <a:normAutofit/>
          </a:bodyPr>
          <a:lstStyle/>
          <a:p>
            <a:pPr rtl="0"/>
            <a:r>
              <a:rPr lang="en-US" altLang="ko-KR" sz="2200" dirty="0"/>
              <a:t>Prayer for Persecuted Church</a:t>
            </a:r>
            <a:endParaRPr lang="ko-KR" altLang="en-US" sz="2200" dirty="0"/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232" r="30233" b="1"/>
          <a:stretch/>
        </p:blipFill>
        <p:spPr>
          <a:xfrm>
            <a:off x="713232" y="740664"/>
            <a:ext cx="4745736" cy="5394960"/>
          </a:xfrm>
          <a:noFill/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solidFill>
                  <a:srgbClr val="FF0000"/>
                </a:solidFill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solidFill>
                  <a:srgbClr val="FF0000"/>
                </a:solidFill>
                <a:cs typeface="함초롬바탕" panose="02030604000101010101" pitchFamily="18" charset="-127"/>
              </a:rPr>
              <a:t>만 명의 기독교인들</a:t>
            </a:r>
            <a:r>
              <a:rPr lang="ko-KR" altLang="en-US" sz="1100" dirty="0">
                <a:cs typeface="함초롬바탕" panose="02030604000101010101" pitchFamily="18" charset="-127"/>
              </a:rPr>
              <a:t>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55962" y="2678696"/>
            <a:ext cx="4770212" cy="2359753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6" y="5645966"/>
            <a:ext cx="7648100" cy="11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713552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 fontScale="92500" lnSpcReduction="10000"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사하라 사막 이남 아프리카의 교회는 포위되어 있으며</a:t>
            </a:r>
            <a:r>
              <a:rPr lang="en-US" altLang="ko-KR" sz="1400" dirty="0"/>
              <a:t>,</a:t>
            </a:r>
            <a:r>
              <a:rPr lang="ko-KR" altLang="en-US" sz="1400" dirty="0"/>
              <a:t> 상상할 수 없는 폭력에 직면해 홀로 외로운 싸움을 하고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교회</a:t>
            </a:r>
            <a:r>
              <a:rPr lang="en-US" altLang="ko-KR" sz="1400" dirty="0"/>
              <a:t>, </a:t>
            </a:r>
            <a:r>
              <a:rPr lang="ko-KR" altLang="en-US" sz="1400" dirty="0"/>
              <a:t>언론</a:t>
            </a:r>
            <a:r>
              <a:rPr lang="en-US" altLang="ko-KR" sz="1400" dirty="0"/>
              <a:t>, </a:t>
            </a:r>
            <a:r>
              <a:rPr lang="ko-KR" altLang="en-US" sz="1400" dirty="0"/>
              <a:t>정부</a:t>
            </a:r>
            <a:r>
              <a:rPr lang="en-US" altLang="ko-KR" sz="1400" dirty="0"/>
              <a:t>, </a:t>
            </a:r>
            <a:r>
              <a:rPr lang="ko-KR" altLang="en-US" sz="1400" dirty="0"/>
              <a:t>시민 사회</a:t>
            </a:r>
            <a:r>
              <a:rPr lang="en-US" altLang="ko-KR" sz="1400" dirty="0"/>
              <a:t>(</a:t>
            </a:r>
            <a:r>
              <a:rPr lang="ko-KR" altLang="en-US" sz="1400" dirty="0"/>
              <a:t>지역</a:t>
            </a:r>
            <a:r>
              <a:rPr lang="en-US" altLang="ko-KR" sz="1400" dirty="0"/>
              <a:t>, </a:t>
            </a:r>
            <a:r>
              <a:rPr lang="ko-KR" altLang="en-US" sz="1400" dirty="0"/>
              <a:t>국가</a:t>
            </a:r>
            <a:r>
              <a:rPr lang="en-US" altLang="ko-KR" sz="1400" dirty="0"/>
              <a:t>, </a:t>
            </a:r>
            <a:r>
              <a:rPr lang="ko-KR" altLang="en-US" sz="1400" dirty="0"/>
              <a:t>국제</a:t>
            </a:r>
            <a:r>
              <a:rPr lang="en-US" altLang="ko-KR" sz="1400" dirty="0"/>
              <a:t>)</a:t>
            </a:r>
            <a:r>
              <a:rPr lang="ko-KR" altLang="en-US" sz="14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세계 교회의 대부분은 여전히 이 위기를 알지 못하고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4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그래서 오픈도어는 아프리카의 많은 단체와 협력하여 </a:t>
            </a:r>
            <a:r>
              <a:rPr lang="en-US" altLang="ko-KR" sz="1400" dirty="0"/>
              <a:t>2024</a:t>
            </a:r>
            <a:r>
              <a:rPr lang="ko-KR" altLang="en-US" sz="1400" dirty="0"/>
              <a:t>년에 새로운 교회를 대상으로 </a:t>
            </a:r>
            <a:r>
              <a:rPr lang="en-US" altLang="ko-KR" sz="1400" dirty="0"/>
              <a:t>'</a:t>
            </a:r>
            <a:r>
              <a:rPr lang="ko-KR" altLang="en-US" sz="1400" dirty="0"/>
              <a:t>일어나 아프리카</a:t>
            </a:r>
            <a:r>
              <a:rPr lang="en-US" altLang="ko-KR" sz="1400" dirty="0"/>
              <a:t>' </a:t>
            </a:r>
            <a:r>
              <a:rPr lang="ko-KR" altLang="en-US" sz="1400" dirty="0"/>
              <a:t>캠페인을 시작합니다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우리는 한국에서도 한국교회의 기도와 지원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참여를 동원하여 진정한 글로벌 운동으로 확산시킬 것을 요청하고 있습니다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675658" y="209401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BFBFE50-15FB-0454-97A3-3E5A1028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8657895" cy="530225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포위당한 교회</a:t>
            </a:r>
            <a:r>
              <a:rPr lang="en-US" altLang="ko-KR" sz="2000" dirty="0"/>
              <a:t>: </a:t>
            </a:r>
            <a:r>
              <a:rPr lang="ko-KR" altLang="en-US" sz="2000" dirty="0"/>
              <a:t>세계에서 가장 젊은 교회</a:t>
            </a:r>
            <a:r>
              <a:rPr lang="en-US" altLang="ko-KR" sz="2000" dirty="0"/>
              <a:t>,</a:t>
            </a:r>
            <a:r>
              <a:rPr lang="ko-KR" altLang="en-US" sz="2000" dirty="0"/>
              <a:t> 적극적 반응 필요</a:t>
            </a:r>
          </a:p>
        </p:txBody>
      </p:sp>
      <p:pic>
        <p:nvPicPr>
          <p:cNvPr id="10" name="그림 개체 틀 9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B7059FB9-BB4D-3777-B913-48A9A9CB7C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80" b="6280"/>
          <a:stretch>
            <a:fillRect/>
          </a:stretch>
        </p:blipFill>
        <p:spPr>
          <a:xfrm>
            <a:off x="5269453" y="1311215"/>
            <a:ext cx="6172200" cy="4873625"/>
          </a:xfrm>
        </p:spPr>
      </p:pic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99D439F6-5F5A-1AAE-AA74-569F2EE2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11215"/>
            <a:ext cx="3932237" cy="455777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000" dirty="0"/>
              <a:t>사하라 사막 이남 아프리카</a:t>
            </a:r>
            <a:r>
              <a:rPr lang="en-US" altLang="ko-KR" sz="1000" dirty="0"/>
              <a:t>(SSA)</a:t>
            </a:r>
            <a:r>
              <a:rPr lang="ko-KR" altLang="en-US" sz="1000" dirty="0"/>
              <a:t>의 폭력이 사상 최고치를 기록하고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이러한 폭력의 증가는 점점 더 많은 국가에서 활동하는 </a:t>
            </a:r>
            <a:r>
              <a:rPr lang="ko-KR" altLang="en-US" sz="1000" dirty="0" err="1"/>
              <a:t>지하디스트</a:t>
            </a:r>
            <a:r>
              <a:rPr lang="ko-KR" altLang="en-US" sz="1000" dirty="0"/>
              <a:t> 단체의 존재로 인해 촉발되었습니다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일반적인 영향은 다음과 같습니다</a:t>
            </a:r>
            <a:r>
              <a:rPr lang="en-US" altLang="ko-KR" sz="1000" dirty="0"/>
              <a:t>.</a:t>
            </a:r>
          </a:p>
          <a:p>
            <a:pPr algn="just"/>
            <a:r>
              <a:rPr lang="en-US" altLang="ko-KR" sz="1000" dirty="0"/>
              <a:t> 2021</a:t>
            </a:r>
            <a:r>
              <a:rPr lang="ko-KR" altLang="en-US" sz="1000" dirty="0"/>
              <a:t>년 </a:t>
            </a:r>
            <a:r>
              <a:rPr lang="en-US" altLang="ko-KR" sz="1000" dirty="0"/>
              <a:t>12</a:t>
            </a:r>
            <a:r>
              <a:rPr lang="ko-KR" altLang="en-US" sz="1000" dirty="0"/>
              <a:t>월 </a:t>
            </a:r>
            <a:r>
              <a:rPr lang="en-US" altLang="ko-KR" sz="1000" dirty="0"/>
              <a:t>31</a:t>
            </a:r>
            <a:r>
              <a:rPr lang="ko-KR" altLang="en-US" sz="1000" dirty="0"/>
              <a:t>일까지 무려 </a:t>
            </a:r>
            <a:r>
              <a:rPr lang="en-US" altLang="ko-KR" sz="1000" dirty="0">
                <a:solidFill>
                  <a:srgbClr val="FF0000"/>
                </a:solidFill>
              </a:rPr>
              <a:t>1,160</a:t>
            </a:r>
            <a:r>
              <a:rPr lang="ko-KR" altLang="en-US" sz="1000" dirty="0">
                <a:solidFill>
                  <a:srgbClr val="FF0000"/>
                </a:solidFill>
              </a:rPr>
              <a:t>만 명</a:t>
            </a:r>
            <a:r>
              <a:rPr lang="ko-KR" altLang="en-US" sz="1000" dirty="0"/>
              <a:t>에 달하는 사람들이 </a:t>
            </a:r>
            <a:r>
              <a:rPr lang="en-US" altLang="ko-KR" sz="1000" dirty="0"/>
              <a:t>SSA </a:t>
            </a:r>
            <a:r>
              <a:rPr lang="ko-KR" altLang="en-US" sz="1000" dirty="0"/>
              <a:t>내전으로 인한 폭력으로 </a:t>
            </a:r>
            <a:r>
              <a:rPr lang="ko-KR" altLang="en-US" sz="1000" dirty="0">
                <a:solidFill>
                  <a:srgbClr val="FF0000"/>
                </a:solidFill>
              </a:rPr>
              <a:t>난민</a:t>
            </a:r>
            <a:r>
              <a:rPr lang="ko-KR" altLang="en-US" sz="1000" dirty="0"/>
              <a:t>이 되었습니다</a:t>
            </a:r>
            <a:r>
              <a:rPr lang="en-US" altLang="ko-KR" sz="1000" dirty="0"/>
              <a:t>, </a:t>
            </a:r>
            <a:r>
              <a:rPr lang="ko-KR" altLang="en-US" sz="1000" dirty="0"/>
              <a:t>사람들은 가장 기본적인 생계조차 유지하기가 점점 더 어려워지고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때때로 이사실을 잊고 있지만 이러한 폭력이 특히 교회에 미치는 파괴적인 영향은 긴급한 관심을 필요로 합니다</a:t>
            </a:r>
            <a:r>
              <a:rPr lang="en-US" altLang="ko-KR" sz="1000" dirty="0"/>
              <a:t>.</a:t>
            </a:r>
          </a:p>
          <a:p>
            <a:pPr algn="just"/>
            <a:r>
              <a:rPr lang="ko-KR" altLang="en-US" sz="1000" dirty="0">
                <a:solidFill>
                  <a:srgbClr val="FF0000"/>
                </a:solidFill>
              </a:rPr>
              <a:t>기독교인들은 </a:t>
            </a:r>
            <a:r>
              <a:rPr lang="ko-KR" altLang="en-US" sz="1000" dirty="0" err="1">
                <a:solidFill>
                  <a:srgbClr val="FF0000"/>
                </a:solidFill>
              </a:rPr>
              <a:t>지하디스트</a:t>
            </a:r>
            <a:r>
              <a:rPr lang="ko-KR" altLang="en-US" sz="1000" dirty="0">
                <a:solidFill>
                  <a:srgbClr val="FF0000"/>
                </a:solidFill>
              </a:rPr>
              <a:t> 단체들의 주요 표적이 되고 있지만</a:t>
            </a:r>
            <a:r>
              <a:rPr lang="en-US" altLang="ko-KR" sz="1000" dirty="0">
                <a:solidFill>
                  <a:srgbClr val="FF0000"/>
                </a:solidFill>
              </a:rPr>
              <a:t>, </a:t>
            </a:r>
            <a:r>
              <a:rPr lang="ko-KR" altLang="en-US" sz="1000" dirty="0">
                <a:solidFill>
                  <a:srgbClr val="FF0000"/>
                </a:solidFill>
              </a:rPr>
              <a:t>이에 대한 정부 차원의 인식이나 대응은 매우 부족합니다</a:t>
            </a:r>
            <a:r>
              <a:rPr lang="en-US" altLang="ko-KR" sz="1000" dirty="0">
                <a:solidFill>
                  <a:srgbClr val="FF0000"/>
                </a:solidFill>
              </a:rPr>
              <a:t>. </a:t>
            </a:r>
            <a:r>
              <a:rPr lang="ko-KR" altLang="en-US" sz="1000" dirty="0"/>
              <a:t>우리의 형제자매들은 버림받았다고 느낍니다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 캠페인에는 나이지리아</a:t>
            </a:r>
            <a:r>
              <a:rPr lang="en-US" altLang="ko-KR" sz="1000" dirty="0"/>
              <a:t>, </a:t>
            </a:r>
            <a:r>
              <a:rPr lang="ko-KR" altLang="en-US" sz="1000" dirty="0"/>
              <a:t>부르키나파소</a:t>
            </a:r>
            <a:r>
              <a:rPr lang="en-US" altLang="ko-KR" sz="1000" dirty="0"/>
              <a:t>, </a:t>
            </a:r>
            <a:r>
              <a:rPr lang="ko-KR" altLang="en-US" sz="1000" dirty="0"/>
              <a:t>콩고민주공화국에서 목숨을 걸고 주님을 따르고 있는 기독교인들의 이야기로 가득 차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놀랍도록 회복력이 강하고</a:t>
            </a:r>
            <a:r>
              <a:rPr lang="en-US" altLang="ko-KR" sz="1000" dirty="0"/>
              <a:t>, </a:t>
            </a:r>
            <a:r>
              <a:rPr lang="ko-KR" altLang="en-US" sz="1000" dirty="0"/>
              <a:t>믿을 수 없을 정도로 용감하며</a:t>
            </a:r>
            <a:r>
              <a:rPr lang="en-US" altLang="ko-KR" sz="1000" dirty="0"/>
              <a:t>, </a:t>
            </a:r>
            <a:r>
              <a:rPr lang="ko-KR" altLang="en-US" sz="1000" dirty="0"/>
              <a:t>세상의 한 귀퉁이에서 도전적으로 예수님의 복음을 전하기 위해 헌신하고 있습니다</a:t>
            </a:r>
            <a:r>
              <a:rPr lang="en-US" altLang="ko-KR" sz="1000" dirty="0"/>
              <a:t>. </a:t>
            </a:r>
          </a:p>
          <a:p>
            <a:pPr algn="just"/>
            <a:r>
              <a:rPr lang="ko-KR" altLang="en-US" sz="1000" dirty="0"/>
              <a:t>그러나 이들은 또한 매우 취약합니다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때론 정신적으로 </a:t>
            </a:r>
            <a:r>
              <a:rPr lang="ko-KR" altLang="en-US" sz="1000" dirty="0" err="1"/>
              <a:t>맨붕에</a:t>
            </a:r>
            <a:r>
              <a:rPr lang="ko-KR" altLang="en-US" sz="1000" dirty="0"/>
              <a:t> 빠지기도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지금 전 세계 교회가 이들을 위해 기도와 행동으로 연합해야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우리는 이 상황을 해결하기 위하여 다년간의 캠페인을 시작하면서 전 세계 교회를 향하여 동참해 줄 것을 요청합니다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우리의 연합된 행동 없이는 </a:t>
            </a:r>
            <a:r>
              <a:rPr lang="en-US" altLang="ko-KR" sz="1000" dirty="0"/>
              <a:t>SSA</a:t>
            </a:r>
            <a:r>
              <a:rPr lang="ko-KR" altLang="en-US" sz="1000" dirty="0"/>
              <a:t>의 전략적 요충지에서 교회의 존재 자체가 위태로워질 수 있습니다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6BDD7C-B987-665C-3384-FC62CA25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t>5/21/2024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62AE4D-A1BA-10FE-5BE2-422AB162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B7B205-1C82-5446-7FA0-1801433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617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5/21/2024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 rtl="0"/>
              <a:t>5/21/2024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17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5/21/2024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18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/>
          </a:bodyPr>
          <a:lstStyle/>
          <a:p>
            <a:pPr rtl="0"/>
            <a:fld id="{595302B6-EE02-409E-B19E-633D299CF275}" type="datetime1">
              <a:rPr lang="en-US" altLang="ko-KR" smtClean="0"/>
              <a:pPr rtl="0"/>
              <a:t>5/21/2024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19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5/21/2024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5/21/2024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21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5/21/2024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22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E9BDB3-0BD4-7948-3073-3CB27900F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토고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700" b="0" i="0" dirty="0">
                <a:solidFill>
                  <a:srgbClr val="0D0D0D"/>
                </a:solidFill>
                <a:effectLst/>
                <a:latin typeface="Söhne"/>
              </a:rPr>
              <a:t>평화와 기쁨이 이 가정의 집에 돌아오다</a:t>
            </a:r>
            <a:r>
              <a:rPr lang="en-US" altLang="ko-KR" sz="27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  <a:b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4A599C-2E47-7A05-DB97-08E38522AE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3095"/>
            <a:ext cx="5081954" cy="554038"/>
          </a:xfrm>
        </p:spPr>
        <p:txBody>
          <a:bodyPr>
            <a:normAutofit fontScale="85000" lnSpcReduction="10000"/>
          </a:bodyPr>
          <a:lstStyle/>
          <a:p>
            <a:r>
              <a:rPr lang="ko-KR" altLang="en-US" b="0" dirty="0" err="1">
                <a:solidFill>
                  <a:srgbClr val="0070C0"/>
                </a:solidFill>
              </a:rPr>
              <a:t>티틱은</a:t>
            </a:r>
            <a:r>
              <a:rPr lang="ko-KR" altLang="en-US" b="0" dirty="0">
                <a:solidFill>
                  <a:srgbClr val="0070C0"/>
                </a:solidFill>
              </a:rPr>
              <a:t> 개종 후 가족의 지원이 끊겼으나</a:t>
            </a:r>
            <a:r>
              <a:rPr lang="en-US" altLang="ko-KR" b="0" dirty="0">
                <a:solidFill>
                  <a:srgbClr val="0070C0"/>
                </a:solidFill>
              </a:rPr>
              <a:t>, OD </a:t>
            </a:r>
            <a:r>
              <a:rPr lang="ko-KR" altLang="en-US" b="0" dirty="0">
                <a:solidFill>
                  <a:srgbClr val="0070C0"/>
                </a:solidFill>
              </a:rPr>
              <a:t>파트너들의 도움으로 그의 가정에 평화와 기쁨이 돌아왔습니다</a:t>
            </a:r>
            <a:r>
              <a:rPr lang="en-US" altLang="ko-KR" b="0" dirty="0">
                <a:solidFill>
                  <a:srgbClr val="0070C0"/>
                </a:solidFill>
              </a:rPr>
              <a:t>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B74C153-27CA-A6C7-B337-F851678A36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026267"/>
            <a:ext cx="5081588" cy="4374533"/>
          </a:xfrm>
        </p:spPr>
        <p:txBody>
          <a:bodyPr>
            <a:noAutofit/>
          </a:bodyPr>
          <a:lstStyle/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티틱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(43)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은 무슬림 배경을 가진 신자로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2015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년에 친구가 복음을 전하고 교회에 초대하면서 기독교를 믿게 되었습니다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그의 가족은 개종 사실을 알고 모든 지원을 중단했고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티틱은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언어적 학대와 유산에서 배제되는 등의 어려움을 겪었습니다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2009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년에 녹내장 진단을 받아 시력이 나빠졌고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결국 실직하게 되면서 가족의 생계를 아내 파스칼이 책임지게 되었습니다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티틱은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토고의 무슬림 가정에서 태어났으며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형의 지원 덕분에 학업을 이어갈 수 있었고 다른 도시로 이사했습니다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2012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년에 한 신자로부터 복음을 듣고 교회에 다니기 시작했으며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2015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년에 그리스도를 믿기로 결심했습니다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개종 후 가족의 모든 지원이 끊겼고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특히 녹내장 치료를 위한 의료 지원도 중단되었습니다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OD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파트너들이 </a:t>
            </a: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티틱과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그의 가족을 </a:t>
            </a: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도와주기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시작했습니다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이들은 식량 지원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9</a:t>
            </a: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개월치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임대료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그리고 파스칼이 소규모 송금 사업을 시작할 수 있도록 약 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330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달러의 자금 지원을 제공했습니다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파스칼의 사업 덕분에 그들은 생계를 유지하고 점차 자립할 수 있게 되었으며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추가적인 의료 지원으로 </a:t>
            </a: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티틱의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시력도 개선되었습니다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티틱은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 지원 덕분에 우리 가정에 평화가 돌아왔습니다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일상적인 필요를 돌볼 수 있게 되었고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기쁨이 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집에 평화가 있고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웃을 수 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의료 지원 덕분에 저는 조금 볼 수 있게 되었고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여러분의 지원에 감사드립니다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여러분이 제 삶에 </a:t>
            </a: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해주신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일들에 정말 감사드립니다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."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라고 말했습니다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10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티틱은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건강이 회복되어 다시 일할 수 있기를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아내의 사업이 잘 되기를 기도해 달라고 부탁했습니다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또한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그리스도 안에서 자신의 믿음이 강화되기를 희망한다고 전했습니다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00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3C8D5CD-917A-908B-3101-FA3099F72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5985" y="1273096"/>
            <a:ext cx="4307865" cy="1684566"/>
          </a:xfrm>
        </p:spPr>
        <p:txBody>
          <a:bodyPr>
            <a:normAutofit fontScale="47500" lnSpcReduction="20000"/>
          </a:bodyPr>
          <a:lstStyle/>
          <a:p>
            <a:r>
              <a:rPr lang="ko-KR" altLang="en-US" dirty="0"/>
              <a:t>기도해주세요</a:t>
            </a:r>
            <a:endParaRPr lang="en-US" altLang="ko-KR" dirty="0"/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1. </a:t>
            </a:r>
            <a:r>
              <a:rPr lang="ko-KR" altLang="en-US" sz="1800" b="0" i="0" dirty="0" err="1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티틱의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건강을 위해 기도하며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하나님의 뜻이라면 그의 시력을 회복시켜 주시기를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2.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파스칼과 그녀의 사업이 열매를 맺을 수 있도록 기도해 주세요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3.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그들의 어린 딸 </a:t>
            </a:r>
            <a:r>
              <a:rPr lang="ko-KR" altLang="en-US" sz="1800" b="0" i="0" dirty="0" err="1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조아나가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마음과 영혼과 힘을 다해 주님을 사랑하며 자랄 수 있도록 기도해 주세요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4. </a:t>
            </a:r>
            <a:r>
              <a:rPr lang="ko-KR" altLang="en-US" sz="1800" b="0" i="0" dirty="0" err="1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티틱과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함께 그의 가족을 위해 기도합시다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하나님께서 그들의 눈을 </a:t>
            </a:r>
            <a:r>
              <a:rPr lang="ko-KR" altLang="en-US" sz="1800" b="0" i="0" dirty="0" err="1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열어주시고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회개하여 하나님과 관계를 맺을 수 있도록 기도해 주세요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9C2ED-2ACF-A676-D4AB-571701DCB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fld id="{595302B6-EE02-409E-B19E-633D299CF275}" type="datetime1">
              <a:rPr lang="en-US" altLang="ko-KR" smtClean="0"/>
              <a:pPr rtl="0">
                <a:defRPr/>
              </a:pPr>
              <a:t>5/21/2024</a:t>
            </a:fld>
            <a:endParaRPr lang="ko-KR" altLang="en-US" noProof="0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E1E7388-6E80-8D75-BBA2-BFB444E2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54CB8BC-0401-6657-43C6-5D6D64A2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23</a:t>
            </a:fld>
            <a:endParaRPr lang="ko-KR" altLang="en-US" noProof="0"/>
          </a:p>
        </p:txBody>
      </p:sp>
      <p:pic>
        <p:nvPicPr>
          <p:cNvPr id="13" name="그림 12" descr="의류, 사람, 인간의 얼굴, 야외이(가) 표시된 사진&#10;&#10;자동 생성된 설명">
            <a:extLst>
              <a:ext uri="{FF2B5EF4-FFF2-40B4-BE49-F238E27FC236}">
                <a16:creationId xmlns:a16="http://schemas.microsoft.com/office/drawing/2014/main" id="{A63BCC51-1160-4D90-B9C3-EA54DF669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985" y="2991955"/>
            <a:ext cx="2743200" cy="344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48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E9BDB3-0BD4-7948-3073-3CB27900F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인도</a:t>
            </a:r>
            <a:r>
              <a:rPr lang="en-US" altLang="ko-KR" sz="2700" b="0" i="0" dirty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700" b="0" i="0" dirty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800" b="0" i="0" dirty="0">
                <a:solidFill>
                  <a:schemeClr val="tx1"/>
                </a:solidFill>
                <a:effectLst/>
                <a:latin typeface="Söhne"/>
              </a:rPr>
              <a:t>4</a:t>
            </a:r>
            <a:r>
              <a:rPr lang="ko-KR" altLang="en-US" sz="2800" b="0" i="0" dirty="0">
                <a:solidFill>
                  <a:schemeClr val="tx1"/>
                </a:solidFill>
                <a:effectLst/>
                <a:latin typeface="Söhne"/>
              </a:rPr>
              <a:t>월 </a:t>
            </a:r>
            <a:r>
              <a:rPr lang="en-US" altLang="ko-KR" sz="2800" b="0" i="0" dirty="0">
                <a:solidFill>
                  <a:schemeClr val="tx1"/>
                </a:solidFill>
                <a:effectLst/>
                <a:latin typeface="Söhne"/>
              </a:rPr>
              <a:t>19</a:t>
            </a:r>
            <a:r>
              <a:rPr lang="ko-KR" altLang="en-US" sz="2800" b="0" i="0" dirty="0">
                <a:solidFill>
                  <a:schemeClr val="tx1"/>
                </a:solidFill>
                <a:effectLst/>
                <a:latin typeface="Söhne"/>
              </a:rPr>
              <a:t>일부터 </a:t>
            </a:r>
            <a:r>
              <a:rPr lang="en-US" altLang="ko-KR" sz="2800" b="0" i="0" dirty="0">
                <a:solidFill>
                  <a:schemeClr val="tx1"/>
                </a:solidFill>
                <a:effectLst/>
                <a:latin typeface="Söhne"/>
              </a:rPr>
              <a:t>6</a:t>
            </a:r>
            <a:r>
              <a:rPr lang="ko-KR" altLang="en-US" sz="2800" b="0" i="0" dirty="0">
                <a:solidFill>
                  <a:schemeClr val="tx1"/>
                </a:solidFill>
                <a:effectLst/>
                <a:latin typeface="Söhne"/>
              </a:rPr>
              <a:t>월 </a:t>
            </a:r>
            <a:r>
              <a:rPr lang="en-US" altLang="ko-KR" sz="2800" b="0" i="0" dirty="0">
                <a:solidFill>
                  <a:schemeClr val="tx1"/>
                </a:solidFill>
                <a:effectLst/>
                <a:latin typeface="Söhne"/>
              </a:rPr>
              <a:t>1</a:t>
            </a:r>
            <a:r>
              <a:rPr lang="ko-KR" altLang="en-US" sz="2800" b="0" i="0" dirty="0">
                <a:solidFill>
                  <a:schemeClr val="tx1"/>
                </a:solidFill>
                <a:effectLst/>
                <a:latin typeface="Söhne"/>
              </a:rPr>
              <a:t>일까지 인도의 선거가</a:t>
            </a:r>
            <a:r>
              <a:rPr lang="ko-KR" altLang="en-US" sz="2400" dirty="0">
                <a:solidFill>
                  <a:schemeClr val="tx1"/>
                </a:solidFill>
                <a:latin typeface="Söhne"/>
              </a:rPr>
              <a:t> 열리다</a:t>
            </a:r>
            <a:r>
              <a:rPr lang="en-US" altLang="ko-KR" sz="2700" b="0" i="0" dirty="0">
                <a:solidFill>
                  <a:schemeClr val="tx1"/>
                </a:solidFill>
                <a:effectLst/>
                <a:latin typeface="Söhne"/>
              </a:rPr>
              <a:t>.</a:t>
            </a:r>
            <a:b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4A599C-2E47-7A05-DB97-08E38522AE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3095"/>
            <a:ext cx="9012382" cy="554038"/>
          </a:xfrm>
        </p:spPr>
        <p:txBody>
          <a:bodyPr>
            <a:normAutofit fontScale="92500"/>
          </a:bodyPr>
          <a:lstStyle/>
          <a:p>
            <a:pPr algn="l"/>
            <a:r>
              <a:rPr lang="ko-KR" altLang="en-US" sz="1800" b="0" i="0" dirty="0">
                <a:solidFill>
                  <a:srgbClr val="0070C0"/>
                </a:solidFill>
                <a:effectLst/>
                <a:latin typeface="Söhne"/>
              </a:rPr>
              <a:t>인도의 선거가 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Söhne"/>
              </a:rPr>
              <a:t>4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Söhne"/>
              </a:rPr>
              <a:t>월 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Söhne"/>
              </a:rPr>
              <a:t>19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Söhne"/>
              </a:rPr>
              <a:t>일부터 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Söhne"/>
              </a:rPr>
              <a:t>6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Söhne"/>
              </a:rPr>
              <a:t>월 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Söhne"/>
              </a:rPr>
              <a:t>1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Söhne"/>
              </a:rPr>
              <a:t>일까지 열리고 있는 가운데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Söhne"/>
              </a:rPr>
              <a:t>,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Söhne"/>
              </a:rPr>
              <a:t>인도를 위해 계속 기도해 주세요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Söhne"/>
              </a:rPr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B74C153-27CA-A6C7-B337-F851678A36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6388" y="1735322"/>
            <a:ext cx="9893531" cy="4374533"/>
          </a:xfrm>
        </p:spPr>
        <p:txBody>
          <a:bodyPr>
            <a:noAutofit/>
          </a:bodyPr>
          <a:lstStyle/>
          <a:p>
            <a:pPr algn="l"/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인도의 선거가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4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월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19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일부터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6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월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1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일까지 열리고 있는 가운데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인도를 위해 계속 기도해 주세요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2024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년 선거를 위해 기도해 주세요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선거는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4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월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19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일에 시작되어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7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단계에 걸쳐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6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월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1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일까지 진행될 예정입니다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현재 네 단계의 선거가 진행되었고 나머지 세 단계는 앞으로 몇 주 동안 예정되어 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선거 결과는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6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월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4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일에 발표될 예정입니다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마니푸르의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선거는 폭력으로 얼룩졌습니다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아람바이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텡골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그룹이 투표소를 공격했고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총성이 들렸으며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투표 기계가 파손되었습니다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4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월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19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일에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투표된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것이 무효로 선언되어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4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월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22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일에 재투표가 진행되었습니다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/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선거로 인해 집회와 캠페인이 한창 진행 중이며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정치인과 지도자들은 서로와 종교적 소수자를 향해 혐오 발언과 도발적인 발언을 하고 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사람들이 정치 지도자와 정당의 호언장담에 휩쓸리지 않고 현명하게 투표할 수 있도록 기도해 주세요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/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마니푸르에서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민족 종교 갈등이 발생한 지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1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년이 지났지만 갈등은 여전히 해결되지 않았습니다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폭력 사태는 북동부 지역에서 계속되고 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중앙 정부와 주 정부가 법과 질서를 회복하고 평화를 회복하며 각 지역 사회와 우호적으로 협력할 수 있도록 필수적이고 적절한 조치를 취할 수 있도록 기도해 주세요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/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최근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마니푸르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폭력 사건에 대한 업데이트로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중앙수사국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(CBI)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이 나체로 행진한 두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마니푸르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여성의 사건을 다루게 되었습니다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CBI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는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2023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년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10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월에 법원에 기소장을 제출했습니다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지난달 경찰이 사건 중 피해자들을 구조하지 않고 군중에게 바로 인도한 역할에 대한 끔찍한 세부 사항이 공개되었습니다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괴롭힘을 당하고 극도의 충격을 겪은 두 여성의 안전과 평화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보호를 위해 기도해 주세요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/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지난 몇 달 동안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마디아프라데시와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마하라슈트라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국경에서 약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152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명의 기독교인이 힌두교로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재개종되었습니다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하나님께서 계속해서 그들에게 자신을 드러내 주시고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비록 그들이 힌두교로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재개종했더라도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심겨진 복음의 씨앗이 그들의 마음속에서 자라나도록 기도해 주세요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/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마니푸르에서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 피난민인 기독교인 </a:t>
            </a:r>
            <a:r>
              <a:rPr lang="ko-KR" altLang="en-US" sz="1100" b="0" i="0" dirty="0" err="1">
                <a:solidFill>
                  <a:srgbClr val="0D0D0D"/>
                </a:solidFill>
                <a:effectLst/>
                <a:latin typeface="Söhne"/>
              </a:rPr>
              <a:t>이샤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* 자매를 위해 기도해 주세요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그녀는 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OD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파트너로부터 도움을 받았고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최근 종교 극단주의자들에 의해 납치되어 살해된 것으로 보고되었습니다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가족과 어린 자녀들이 슬픔을 이겨낼 수 있도록 기도해 주세요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  <a:p>
            <a:pPr algn="l"/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정부의 엄격한 감시로 인해 프로그램이나 세미나를 진행하기가 어려워 공격의 위험이 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이로 인해 많은 기독교 기관들이 종교적 목적을 위한 장소 대여를 거부하고 있습니다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하나님께서 새로운 기회를 열어 주시고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ko-KR" altLang="en-US" sz="1100" b="0" i="0" dirty="0">
                <a:solidFill>
                  <a:srgbClr val="0D0D0D"/>
                </a:solidFill>
                <a:effectLst/>
                <a:latin typeface="Söhne"/>
              </a:rPr>
              <a:t>기독교 센터가 훈련 및 프로그램을 위해 사용될 수 있도록 기도해 주세요</a:t>
            </a:r>
            <a:r>
              <a:rPr lang="en-US" altLang="ko-KR" sz="1100" b="0" i="0" dirty="0">
                <a:solidFill>
                  <a:srgbClr val="0D0D0D"/>
                </a:solidFill>
                <a:effectLst/>
                <a:latin typeface="Söhne"/>
              </a:rPr>
              <a:t>.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9C2ED-2ACF-A676-D4AB-571701DCB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fld id="{595302B6-EE02-409E-B19E-633D299CF275}" type="datetime1">
              <a:rPr lang="en-US" altLang="ko-KR" smtClean="0"/>
              <a:pPr rtl="0">
                <a:defRPr/>
              </a:pPr>
              <a:t>5/21/2024</a:t>
            </a:fld>
            <a:endParaRPr lang="ko-KR" altLang="en-US" noProof="0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E1E7388-6E80-8D75-BBA2-BFB444E2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54CB8BC-0401-6657-43C6-5D6D64A2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24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833914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469" y="559814"/>
            <a:ext cx="9299274" cy="416236"/>
          </a:xfrm>
        </p:spPr>
        <p:txBody>
          <a:bodyPr>
            <a:noAutofit/>
          </a:bodyPr>
          <a:lstStyle/>
          <a:p>
            <a:r>
              <a:rPr lang="en-US" altLang="ko-KR" sz="2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0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북한</a:t>
            </a:r>
            <a:r>
              <a:rPr lang="en-US" altLang="ko-KR" sz="2000" b="0" i="0" dirty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000" b="0" i="0" dirty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0" i="0" dirty="0">
                <a:solidFill>
                  <a:schemeClr val="tx1"/>
                </a:solidFill>
                <a:effectLst/>
                <a:latin typeface="Söhne"/>
              </a:rPr>
              <a:t>북송자들과 북한의 다섯 가지 유형의 수용소</a:t>
            </a:r>
            <a:r>
              <a:rPr lang="en-US" altLang="ko-KR" sz="2000" b="0" i="0" dirty="0">
                <a:solidFill>
                  <a:schemeClr val="tx1"/>
                </a:solidFill>
                <a:effectLst/>
                <a:latin typeface="Söhne"/>
              </a:rPr>
              <a:t>.</a:t>
            </a:r>
            <a:endParaRPr lang="ko-KR" altLang="en-US" sz="2000" dirty="0">
              <a:solidFill>
                <a:srgbClr val="C00000"/>
              </a:solidFill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98276" y="976050"/>
            <a:ext cx="2829467" cy="45383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solidFill>
                  <a:srgbClr val="C00000"/>
                </a:solidFill>
              </a:rPr>
              <a:t>기도해 주세요</a:t>
            </a:r>
            <a:r>
              <a:rPr lang="en-US" altLang="ko-KR" sz="1000" dirty="0">
                <a:solidFill>
                  <a:srgbClr val="C00000"/>
                </a:solidFill>
              </a:rPr>
              <a:t>: </a:t>
            </a:r>
          </a:p>
          <a:p>
            <a:pPr marL="0" indent="0" algn="just">
              <a:buNone/>
            </a:pPr>
            <a:br>
              <a:rPr lang="ko-KR" altLang="en-US" sz="1000" b="0" dirty="0"/>
            </a:br>
            <a:r>
              <a:rPr lang="en-US" altLang="ko-KR" sz="1050" b="0" dirty="0">
                <a:solidFill>
                  <a:srgbClr val="002060"/>
                </a:solidFill>
              </a:rPr>
              <a:t>1. 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북한의 감옥에서 고통받고 있는 많은 기독교인들과 다른 무고한 사람들을 위해 기도해 주세요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. 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하나님께서 그들에게 힘을 주시고 살아남을 수 있도록 </a:t>
            </a:r>
            <a:r>
              <a:rPr lang="ko-KR" altLang="en-US" sz="1050" b="0" i="0" dirty="0" err="1">
                <a:solidFill>
                  <a:srgbClr val="002060"/>
                </a:solidFill>
                <a:effectLst/>
              </a:rPr>
              <a:t>도와주시기를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 기도합니다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. </a:t>
            </a:r>
            <a:r>
              <a:rPr lang="ko-KR" altLang="en-US" sz="1050" b="0" i="0" dirty="0">
                <a:solidFill>
                  <a:srgbClr val="002060"/>
                </a:solidFill>
                <a:effectLst/>
              </a:rPr>
              <a:t>그들이 곧 석방될 수 있도록 기도해 주세요</a:t>
            </a: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.</a:t>
            </a:r>
          </a:p>
          <a:p>
            <a:pPr marL="0" indent="0" algn="just">
              <a:buNone/>
            </a:pPr>
            <a:r>
              <a:rPr lang="en-US" altLang="ko-KR" sz="1050" b="0" i="0" dirty="0">
                <a:solidFill>
                  <a:srgbClr val="002060"/>
                </a:solidFill>
                <a:effectLst/>
              </a:rPr>
              <a:t>2. </a:t>
            </a:r>
            <a:r>
              <a:rPr lang="ko-KR" altLang="en-US" sz="1050" b="0" i="0" dirty="0">
                <a:solidFill>
                  <a:srgbClr val="00206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북한의 지하교회 성도들은 노래하는 것도 위험하기에 대부분의 기독교인은 큰 소리로 노래하지 않습니다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b="0" i="0" dirty="0">
                <a:solidFill>
                  <a:srgbClr val="00206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마음속으로만 노래합니다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b="0" i="0" dirty="0">
                <a:solidFill>
                  <a:srgbClr val="00206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찬송은 그들에게 힘과 믿음</a:t>
            </a:r>
            <a:r>
              <a:rPr lang="en-US" altLang="ko-KR" sz="1050" b="0" i="0" dirty="0">
                <a:solidFill>
                  <a:srgbClr val="00206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b="0" i="0" dirty="0">
                <a:solidFill>
                  <a:srgbClr val="00206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희망을 줍니다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b="0" i="0" dirty="0">
                <a:solidFill>
                  <a:srgbClr val="00206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북한의 지하교회 성도들이 영적으로 더욱 강건해지고 마음속에서 주님을 계속 찬양하기를 기도합니다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b="0" i="0" dirty="0">
                <a:solidFill>
                  <a:srgbClr val="00206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찬양이 계속해서 그들에게 평화와 위로를 주기를 기도합니다</a:t>
            </a:r>
            <a:r>
              <a:rPr lang="en-US" altLang="ko-KR" sz="1050" b="0" i="0" dirty="0">
                <a:solidFill>
                  <a:srgbClr val="00206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4497DE-FBBE-A250-B26D-3E72FBBAAEEF}"/>
              </a:ext>
            </a:extLst>
          </p:cNvPr>
          <p:cNvSpPr txBox="1"/>
          <p:nvPr/>
        </p:nvSpPr>
        <p:spPr>
          <a:xfrm>
            <a:off x="414068" y="6416839"/>
            <a:ext cx="12853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5/21/2024</a:t>
            </a:fld>
            <a:endParaRPr lang="ko-KR" altLang="en-US" sz="9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8D6524-0B14-47CD-A354-35AA039A4094}"/>
              </a:ext>
            </a:extLst>
          </p:cNvPr>
          <p:cNvSpPr txBox="1"/>
          <p:nvPr/>
        </p:nvSpPr>
        <p:spPr>
          <a:xfrm>
            <a:off x="1328469" y="976050"/>
            <a:ext cx="5911917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작년에 중국에서 강제로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북송된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200명 이상의 난민 중 최소 10명이 성경을 읽거나 기독교인을 만났거나 남한으로 가려고 했기 때문에 정치범 수용소에 수감되었습니다. 이들은 3개월 동안 고문을 받은 후 수용소로 보내졌습니다. 북한 당국은 기독교인을 서방과 남한의 스파이로 간주하여 강하게 박해합니다.</a:t>
            </a: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소영*은 중국에서 북한 기독교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여성들과의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비밀 모임에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참석하려다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체포되었습니다. 그녀는 기독교인이 아니라고 거짓말을 하여 재교육 캠프에서 3년 형을 살았고, 형기 종료 후 다시 중국으로 탈출하여 현재 남한에 살고 있습니다. 소영은 형기를 마치고 석방된 지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후 다시 중국으로 탈출했습니다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그녀는 현재 남한에 살고 있습니다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북한에는 다섯 가지 유형의 수용소가 있습니다: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집결소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실질적으로 이곳은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개월 이하의 형기를 선고받은 사람들을 위한 단기 강제 노동 구금 시설입니다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로동단련대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초기에는 중국에서 강제로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북송된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북한 사람들로 인해 기존 구금 센터가 초과 수용되자 이를 수용하기 위해 설립된 더 단기적인 집결소입니다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구류장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북한의 심문 및 구금 센터는 지구상에서 가장 끔찍한 장소 중 하나입니다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여기에서 많은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범죄자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'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들이 처음으로 몇 달 동안 갇혀 있다가 형을 선고받습니다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수용소의 규율은 잔인하며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많은 죄수들은 매일매일 겪는 고문을 견디지 못하고 죽습니다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다른 사람들은 마침내 형을 선고받고 다른 수용소로 가게 되었을 때 기뻐합니다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교화소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북한에는 모든 도에 교화소가 있으며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정치범과 일반 범죄자로 이해되는 사람들을 모두 수용하고 있습니다 </a:t>
            </a: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 수감자들에 따르면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수감 생활의 교육 요소는 주로 다음과 같습니다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1)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김일성의 연설이나 신년 공동사설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북한 신문에 실려 정권의 우선순위와 정치 노선을 제시하는 것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강제로 암기하기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2)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주로 작업 팀과 생산 할당량에 관한 조직된 “자기비판” 세션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처음 언급된 10명의 난민은 이 정치범 수용소 중 하나에 수감되었습니다. 대부분의 다른 사람들은 여전히 재교육 캠프에 있습니다. 오픈도어의 소식통은 약 5만에서 7만 명의 기독교인이 북한의 교도소나 수용소에 수감되어 있다고 추정합니다.</a:t>
            </a:r>
          </a:p>
        </p:txBody>
      </p:sp>
    </p:spTree>
    <p:extLst>
      <p:ext uri="{BB962C8B-B14F-4D97-AF65-F5344CB8AC3E}">
        <p14:creationId xmlns:p14="http://schemas.microsoft.com/office/powerpoint/2010/main" val="21390564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49150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151" y="2002202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/>
              <a:t>부르짖는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 </a:t>
            </a:r>
            <a:r>
              <a:rPr lang="ko-KR" altLang="en-US" sz="1000" dirty="0">
                <a:solidFill>
                  <a:schemeClr val="tx1"/>
                </a:solidFill>
              </a:rPr>
              <a:t>지역별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교회별</a:t>
            </a:r>
            <a:r>
              <a:rPr lang="ko-KR" altLang="en-US" sz="1000" dirty="0">
                <a:solidFill>
                  <a:schemeClr val="tx1"/>
                </a:solidFill>
              </a:rPr>
              <a:t> 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87528" y="2002202"/>
            <a:ext cx="2541959" cy="171078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대구지역 설명회가 </a:t>
            </a:r>
            <a:r>
              <a:rPr lang="en-US" altLang="ko-KR" sz="900" dirty="0">
                <a:latin typeface="roboto" panose="02000000000000000000" pitchFamily="2" charset="0"/>
              </a:rPr>
              <a:t>5</a:t>
            </a:r>
            <a:r>
              <a:rPr lang="ko-KR" altLang="en-US" sz="900" dirty="0">
                <a:latin typeface="roboto" panose="02000000000000000000" pitchFamily="2" charset="0"/>
              </a:rPr>
              <a:t>월 </a:t>
            </a:r>
            <a:r>
              <a:rPr lang="en-US" altLang="ko-KR" sz="900" dirty="0">
                <a:latin typeface="roboto" panose="02000000000000000000" pitchFamily="2" charset="0"/>
              </a:rPr>
              <a:t>30</a:t>
            </a:r>
            <a:r>
              <a:rPr lang="ko-KR" altLang="en-US" sz="900" dirty="0">
                <a:latin typeface="roboto" panose="02000000000000000000" pitchFamily="2" charset="0"/>
              </a:rPr>
              <a:t>일</a:t>
            </a:r>
            <a:r>
              <a:rPr lang="en-US" altLang="ko-KR" sz="900" dirty="0">
                <a:latin typeface="roboto" panose="02000000000000000000" pitchFamily="2" charset="0"/>
              </a:rPr>
              <a:t>(</a:t>
            </a:r>
            <a:r>
              <a:rPr lang="ko-KR" altLang="en-US" sz="900" dirty="0">
                <a:latin typeface="roboto" panose="02000000000000000000" pitchFamily="2" charset="0"/>
              </a:rPr>
              <a:t>목</a:t>
            </a:r>
            <a:r>
              <a:rPr lang="en-US" altLang="ko-KR" sz="900" dirty="0">
                <a:latin typeface="roboto" panose="02000000000000000000" pitchFamily="2" charset="0"/>
              </a:rPr>
              <a:t>) </a:t>
            </a:r>
            <a:r>
              <a:rPr lang="ko-KR" altLang="en-US" sz="900" dirty="0">
                <a:latin typeface="roboto" panose="02000000000000000000" pitchFamily="2" charset="0"/>
              </a:rPr>
              <a:t>오전</a:t>
            </a:r>
            <a:r>
              <a:rPr lang="en-US" altLang="ko-KR" sz="900" dirty="0">
                <a:latin typeface="roboto" panose="02000000000000000000" pitchFamily="2" charset="0"/>
              </a:rPr>
              <a:t>10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-11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30</a:t>
            </a:r>
            <a:r>
              <a:rPr lang="ko-KR" altLang="en-US" sz="900" dirty="0">
                <a:latin typeface="roboto" panose="02000000000000000000" pitchFamily="2" charset="0"/>
              </a:rPr>
              <a:t>분에 있습니다</a:t>
            </a:r>
            <a:r>
              <a:rPr lang="en-US" altLang="ko-KR" sz="900" dirty="0">
                <a:latin typeface="roboto" panose="02000000000000000000" pitchFamily="2" charset="0"/>
              </a:rPr>
              <a:t>. 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전세계 박해 현장의 동향이 한국교회 성도들에게 잘 전달 될 수 있도록 신문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방송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인터넷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유튜브 매체가 선하게 사용되기를 원합니다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대구지역 설명회를 통해 성도들을 직접 만나 박해 받는 교회들의 이야기를 함께 나누고 그들의 음성을 듣고 기도하는 시간을 축복하여 </a:t>
            </a:r>
            <a:r>
              <a:rPr lang="ko-KR" altLang="en-US" sz="900" dirty="0" err="1">
                <a:latin typeface="roboto" panose="02000000000000000000" pitchFamily="2" charset="0"/>
              </a:rPr>
              <a:t>주옵소서</a:t>
            </a:r>
            <a:r>
              <a:rPr lang="en-US" altLang="ko-KR" sz="9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4166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74167" y="2002202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9-10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41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5/21/2024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760" y="3840525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5381D8-DFFF-4518-A87C-2FF7F02C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/>
          <a:lstStyle/>
          <a:p>
            <a:pPr rtl="0"/>
            <a:r>
              <a:rPr lang="en-US" altLang="ko-KR" dirty="0"/>
              <a:t>Blessings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DF80084-FC54-42F2-9B3A-553D97B02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김경복선교사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en-US" altLang="ko-KR" sz="2000" dirty="0">
                <a:latin typeface="새굴림" panose="02030600000101010101" pitchFamily="18" charset="-127"/>
                <a:ea typeface="새굴림" panose="02030600000101010101" pitchFamily="18" charset="-127"/>
                <a:hlinkClick r:id="rId3"/>
              </a:rPr>
              <a:t>odsk@opendoors.or.kr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ko-KR" altLang="en-US" sz="2000" dirty="0">
                <a:latin typeface="새굴림" panose="02030600000101010101" pitchFamily="18" charset="-127"/>
                <a:ea typeface="새굴림" panose="02030600000101010101" pitchFamily="18" charset="-127"/>
                <a:hlinkClick r:id="rId4"/>
              </a:rPr>
              <a:t>한국오픈도어선교회 카카오채널</a:t>
            </a:r>
            <a:endParaRPr lang="ko-KR" altLang="en-US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7" name="그림 개체 틀 6" descr="꽃을 상자에 담는 사람">
            <a:extLst>
              <a:ext uri="{FF2B5EF4-FFF2-40B4-BE49-F238E27FC236}">
                <a16:creationId xmlns:a16="http://schemas.microsoft.com/office/drawing/2014/main" id="{5BF31D2B-C056-4DF4-B56D-B79671C937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816" y="2670048"/>
            <a:ext cx="5175504" cy="3639312"/>
          </a:xfrm>
        </p:spPr>
      </p:pic>
      <p:pic>
        <p:nvPicPr>
          <p:cNvPr id="9" name="그림 개체 틀 8" descr="꽃바구니">
            <a:extLst>
              <a:ext uri="{FF2B5EF4-FFF2-40B4-BE49-F238E27FC236}">
                <a16:creationId xmlns:a16="http://schemas.microsoft.com/office/drawing/2014/main" id="{18FA2AC7-49CD-49AE-8CF7-9D33C8C4E73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488" y="2670048"/>
            <a:ext cx="5175504" cy="3639312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8C4EB8-FE5E-4752-81EF-DAF2F54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5/21/2024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46BE14-BD4F-4DBD-9B58-FC4C6EC5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EF0E49-62B5-488C-B988-BDE7F7F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27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536130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26_TF67070595_Win32" id="{504F1011-7283-4E10-9F6E-3DBCFD4C1DF1}" vid="{0C68CAF5-5DCC-443B-9EEC-D6A46EF7D3F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841D0F8-A96E-436B-B6A7-2AFF6F30F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1377AF-B80E-4F93-8088-50DE225F34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8EF3A0-5A01-4576-8764-452FD3A2CB7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얼룩 디자인</Template>
  <TotalTime>5996</TotalTime>
  <Words>3226</Words>
  <Application>Microsoft Office PowerPoint</Application>
  <PresentationFormat>와이드스크린</PresentationFormat>
  <Paragraphs>225</Paragraphs>
  <Slides>27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46" baseType="lpstr">
      <vt:lpstr>Futura</vt:lpstr>
      <vt:lpstr>Helvetica Neue Medium</vt:lpstr>
      <vt:lpstr>Söhne</vt:lpstr>
      <vt:lpstr>Yu Gothic UI Semibold</vt:lpstr>
      <vt:lpstr>Gulim</vt:lpstr>
      <vt:lpstr>나눔고딕 ExtraBold</vt:lpstr>
      <vt:lpstr>맑은 고딕</vt:lpstr>
      <vt:lpstr>맑은 고딕</vt:lpstr>
      <vt:lpstr>새굴림</vt:lpstr>
      <vt:lpstr>함초롬바탕</vt:lpstr>
      <vt:lpstr>Aharoni</vt:lpstr>
      <vt:lpstr>Arial</vt:lpstr>
      <vt:lpstr>Helvetica</vt:lpstr>
      <vt:lpstr>Posterama</vt:lpstr>
      <vt:lpstr>roboto</vt:lpstr>
      <vt:lpstr>Segoe UI</vt:lpstr>
      <vt:lpstr>Segoe UI Semilight</vt:lpstr>
      <vt:lpstr>Tahoma</vt:lpstr>
      <vt:lpstr>DappledVTI</vt:lpstr>
      <vt:lpstr>Prayer Meeting  for Persecuted Church Worldwide 박해받는 교회를 위한 화요기도모임</vt:lpstr>
      <vt:lpstr>순서</vt:lpstr>
      <vt:lpstr>롬12:6</vt:lpstr>
      <vt:lpstr>기도영상: 이집트의 사라 이야기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기도(30')</vt:lpstr>
      <vt:lpstr>Arise Africa Campaign  아프리카여 일어나라 폭력적 박해에 맞서서</vt:lpstr>
      <vt:lpstr>PowerPoint 프레젠테이션</vt:lpstr>
      <vt:lpstr>포위당한 교회: 세계에서 가장 젊은 교회, 적극적 반응 필요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#토고: 평화와 기쁨이 이 가정의 집에 돌아오다.     </vt:lpstr>
      <vt:lpstr>#인도: 4월 19일부터 6월 1일까지 인도의 선거가 열리다.     </vt:lpstr>
      <vt:lpstr>#북한: 북송자들과 북한의 다섯 가지 유형의 수용소.</vt:lpstr>
      <vt:lpstr>박해 받는 교회를 위한 기도가 이 땅에 요원의 불길처럼 뜨겁게 일어나기를 기도합니다.</vt:lpstr>
      <vt:lpstr>Blessings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Development ODK-</cp:lastModifiedBy>
  <cp:revision>43</cp:revision>
  <dcterms:created xsi:type="dcterms:W3CDTF">2024-01-23T01:32:08Z</dcterms:created>
  <dcterms:modified xsi:type="dcterms:W3CDTF">2024-05-21T02:52:57Z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