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497" r:id="rId17"/>
    <p:sldId id="2498" r:id="rId18"/>
    <p:sldId id="2499" r:id="rId19"/>
    <p:sldId id="2500" r:id="rId20"/>
    <p:sldId id="2501" r:id="rId21"/>
    <p:sldId id="2502" r:id="rId22"/>
    <p:sldId id="246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D56E55-88A7-7A10-E954-010C36ED4A75}" v="8" dt="2024-07-09T10:17:53.466"/>
    <p1510:client id="{D0130964-FCF8-5843-1ACE-615A96462E0C}" v="9" dt="2024-07-10T07:57:11.9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Kim" userId="S::danielk@mailnet.info::3e37b373-f0c0-4725-8813-92ca4fde98c7" providerId="AD" clId="Web-{55D56E55-88A7-7A10-E954-010C36ED4A75}"/>
    <pc:docChg chg="modSld">
      <pc:chgData name="Daniel Kim" userId="S::danielk@mailnet.info::3e37b373-f0c0-4725-8813-92ca4fde98c7" providerId="AD" clId="Web-{55D56E55-88A7-7A10-E954-010C36ED4A75}" dt="2024-07-09T10:17:50.700" v="6" actId="20577"/>
      <pc:docMkLst>
        <pc:docMk/>
      </pc:docMkLst>
      <pc:sldChg chg="modSp">
        <pc:chgData name="Daniel Kim" userId="S::danielk@mailnet.info::3e37b373-f0c0-4725-8813-92ca4fde98c7" providerId="AD" clId="Web-{55D56E55-88A7-7A10-E954-010C36ED4A75}" dt="2024-07-09T10:17:50.700" v="6" actId="20577"/>
        <pc:sldMkLst>
          <pc:docMk/>
          <pc:sldMk cId="3552905832" sldId="2462"/>
        </pc:sldMkLst>
        <pc:spChg chg="mod">
          <ac:chgData name="Daniel Kim" userId="S::danielk@mailnet.info::3e37b373-f0c0-4725-8813-92ca4fde98c7" providerId="AD" clId="Web-{55D56E55-88A7-7A10-E954-010C36ED4A75}" dt="2024-07-09T10:17:50.700" v="6" actId="20577"/>
          <ac:spMkLst>
            <pc:docMk/>
            <pc:sldMk cId="3552905832" sldId="2462"/>
            <ac:spMk id="10" creationId="{C0DCC115-5B9A-45BB-8842-B73631735814}"/>
          </ac:spMkLst>
        </pc:spChg>
      </pc:sldChg>
    </pc:docChg>
  </pc:docChgLst>
  <pc:docChgLst>
    <pc:chgData name="Daniel Kim" userId="S::danielk@mailnet.info::3e37b373-f0c0-4725-8813-92ca4fde98c7" providerId="AD" clId="Web-{D0130964-FCF8-5843-1ACE-615A96462E0C}"/>
    <pc:docChg chg="delSld modSld">
      <pc:chgData name="Daniel Kim" userId="S::danielk@mailnet.info::3e37b373-f0c0-4725-8813-92ca4fde98c7" providerId="AD" clId="Web-{D0130964-FCF8-5843-1ACE-615A96462E0C}" dt="2024-07-10T07:57:11.947" v="6"/>
      <pc:docMkLst>
        <pc:docMk/>
      </pc:docMkLst>
      <pc:sldChg chg="del">
        <pc:chgData name="Daniel Kim" userId="S::danielk@mailnet.info::3e37b373-f0c0-4725-8813-92ca4fde98c7" providerId="AD" clId="Web-{D0130964-FCF8-5843-1ACE-615A96462E0C}" dt="2024-07-10T07:57:11.947" v="6"/>
        <pc:sldMkLst>
          <pc:docMk/>
          <pc:sldMk cId="3414555309" sldId="2496"/>
        </pc:sldMkLst>
      </pc:sldChg>
      <pc:sldChg chg="delSp modSp">
        <pc:chgData name="Daniel Kim" userId="S::danielk@mailnet.info::3e37b373-f0c0-4725-8813-92ca4fde98c7" providerId="AD" clId="Web-{D0130964-FCF8-5843-1ACE-615A96462E0C}" dt="2024-07-10T07:56:48.040" v="5" actId="1076"/>
        <pc:sldMkLst>
          <pc:docMk/>
          <pc:sldMk cId="2806024257" sldId="2501"/>
        </pc:sldMkLst>
        <pc:spChg chg="del mod">
          <ac:chgData name="Daniel Kim" userId="S::danielk@mailnet.info::3e37b373-f0c0-4725-8813-92ca4fde98c7" providerId="AD" clId="Web-{D0130964-FCF8-5843-1ACE-615A96462E0C}" dt="2024-07-10T07:56:41.540" v="4"/>
          <ac:spMkLst>
            <pc:docMk/>
            <pc:sldMk cId="2806024257" sldId="2501"/>
            <ac:spMk id="21" creationId="{482519BC-875B-9673-7DFC-5B93A2BAD9FE}"/>
          </ac:spMkLst>
        </pc:spChg>
        <pc:picChg chg="mod">
          <ac:chgData name="Daniel Kim" userId="S::danielk@mailnet.info::3e37b373-f0c0-4725-8813-92ca4fde98c7" providerId="AD" clId="Web-{D0130964-FCF8-5843-1ACE-615A96462E0C}" dt="2024-07-10T07:53:22.595" v="0"/>
          <ac:picMkLst>
            <pc:docMk/>
            <pc:sldMk cId="2806024257" sldId="2501"/>
            <ac:picMk id="16" creationId="{D52932C2-4583-6B4B-C437-B5124C2861E1}"/>
          </ac:picMkLst>
        </pc:picChg>
        <pc:picChg chg="mod">
          <ac:chgData name="Daniel Kim" userId="S::danielk@mailnet.info::3e37b373-f0c0-4725-8813-92ca4fde98c7" providerId="AD" clId="Web-{D0130964-FCF8-5843-1ACE-615A96462E0C}" dt="2024-07-10T07:56:48.040" v="5" actId="1076"/>
          <ac:picMkLst>
            <pc:docMk/>
            <pc:sldMk cId="2806024257" sldId="2501"/>
            <ac:picMk id="18" creationId="{8A5F9FCB-776E-8981-8DD2-AB088DF65B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2024-07-10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7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9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머스카슬론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1’18”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행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20:22-24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22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보라 이제 나는 성령에 매여 예루살렘으로 가는데 거기서 무슨 일을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당할는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지 알지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못하노라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오직 성령이 각 성에서 내게 증언하여 결박과 환난이 나를 기다린다 하시나 </a:t>
            </a: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24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내가 달려갈 길과 주 예수께 받은 사명 곧 하나님의 은혜의 복음을 증언하는 일을 마치려 함에는 나의 생명을 조금도 귀한 것으로 여기지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아니하노라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22</a:t>
            </a:r>
            <a:r>
              <a:rPr lang="en-US" altLang="ko-KR" dirty="0"/>
              <a:t>And now, compelled by Spirit, I am going to Jerusalem, not knowing what will happen to me there. </a:t>
            </a:r>
            <a:r>
              <a:rPr lang="en-US" altLang="ko-KR" sz="1000" dirty="0"/>
              <a:t>23</a:t>
            </a:r>
            <a:r>
              <a:rPr lang="en-US" altLang="ko-KR" dirty="0"/>
              <a:t> I only know that in every city the Holy spirit warns me that prison and hardships are facing me. </a:t>
            </a:r>
            <a:r>
              <a:rPr lang="en-US" altLang="ko-KR" sz="1000" dirty="0"/>
              <a:t>24</a:t>
            </a:r>
            <a:r>
              <a:rPr lang="en-US" altLang="ko-KR" dirty="0"/>
              <a:t> However, I consider my life worth nothing to me, If only I may finish the race and complete the task the lord Jesus has given me-the task of testifying to the gospel of God’s grace.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205" y="1797233"/>
            <a:ext cx="5045795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</a:t>
            </a:r>
          </a:p>
          <a:p>
            <a:pPr algn="just"/>
            <a:r>
              <a:rPr lang="en-US" altLang="ko-KR" sz="1000" dirty="0"/>
              <a:t>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>
                <a:solidFill>
                  <a:srgbClr val="C00000"/>
                </a:solidFill>
              </a:rPr>
              <a:t>1,160</a:t>
            </a:r>
            <a:r>
              <a:rPr lang="ko-KR" altLang="en-US" sz="1000" dirty="0">
                <a:solidFill>
                  <a:srgbClr val="C00000"/>
                </a:solidFill>
              </a:rPr>
              <a:t>만 명</a:t>
            </a:r>
            <a:r>
              <a:rPr lang="ko-KR" altLang="en-US" sz="1000" dirty="0"/>
              <a:t>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</a:t>
            </a:r>
            <a:r>
              <a:rPr lang="ko-KR" altLang="en-US" sz="1000" dirty="0">
                <a:solidFill>
                  <a:srgbClr val="C00000"/>
                </a:solidFill>
              </a:rPr>
              <a:t>난민</a:t>
            </a:r>
            <a:r>
              <a:rPr lang="ko-KR" altLang="en-US" sz="1000" dirty="0"/>
              <a:t>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>
                <a:solidFill>
                  <a:srgbClr val="C00000"/>
                </a:solidFill>
              </a:rPr>
              <a:t>기독교인은 </a:t>
            </a:r>
            <a:r>
              <a:rPr lang="ko-KR" altLang="en-US" sz="10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0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000" dirty="0">
                <a:solidFill>
                  <a:srgbClr val="C00000"/>
                </a:solidFill>
              </a:rPr>
              <a:t>, </a:t>
            </a:r>
            <a:r>
              <a:rPr lang="ko-KR" altLang="en-US" sz="10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000" dirty="0">
                <a:solidFill>
                  <a:srgbClr val="C00000"/>
                </a:solidFill>
              </a:rPr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7/10/2024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7/10/2024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인도네시아</a:t>
            </a:r>
            <a:r>
              <a:rPr lang="en-US" altLang="ko-KR" dirty="0"/>
              <a:t>: </a:t>
            </a:r>
            <a:r>
              <a:rPr lang="ko-KR" altLang="en-US" dirty="0" err="1"/>
              <a:t>시도아르조의</a:t>
            </a:r>
            <a:r>
              <a:rPr lang="ko-KR" altLang="en-US" dirty="0"/>
              <a:t> 기도의 집</a:t>
            </a:r>
            <a:r>
              <a:rPr lang="en-US" altLang="ko-KR" dirty="0"/>
              <a:t>,</a:t>
            </a:r>
            <a:r>
              <a:rPr lang="ko-KR" altLang="en-US" dirty="0"/>
              <a:t> 마을 대표에 의해 예배가 금지되다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동부 자바의 </a:t>
            </a:r>
            <a:r>
              <a:rPr lang="ko-KR" altLang="en-US" sz="1100" dirty="0" err="1"/>
              <a:t>시도아르조에</a:t>
            </a:r>
            <a:r>
              <a:rPr lang="ko-KR" altLang="en-US" sz="1100" dirty="0"/>
              <a:t> 있는 </a:t>
            </a:r>
            <a:r>
              <a:rPr lang="en-US" altLang="ko-KR" sz="1100" dirty="0" err="1"/>
              <a:t>GPdI</a:t>
            </a:r>
            <a:r>
              <a:rPr lang="en-US" altLang="ko-KR" sz="1100" dirty="0"/>
              <a:t> </a:t>
            </a:r>
            <a:r>
              <a:rPr lang="ko-KR" altLang="en-US" sz="1100" dirty="0" err="1"/>
              <a:t>타릭</a:t>
            </a:r>
            <a:r>
              <a:rPr lang="ko-KR" altLang="en-US" sz="1100" dirty="0"/>
              <a:t> 기도의 집은 마을 대표인 에코 부디 </a:t>
            </a:r>
            <a:r>
              <a:rPr lang="ko-KR" altLang="en-US" sz="1100" dirty="0" err="1"/>
              <a:t>산토소의</a:t>
            </a:r>
            <a:r>
              <a:rPr lang="ko-KR" altLang="en-US" sz="1100" dirty="0"/>
              <a:t> 갑작스러운 예배 금지 조치에 직면해 있습니다</a:t>
            </a:r>
            <a:r>
              <a:rPr lang="en-US" altLang="ko-KR" sz="1100" dirty="0"/>
              <a:t>. 2024</a:t>
            </a:r>
            <a:r>
              <a:rPr lang="ko-KR" altLang="en-US" sz="1100" dirty="0"/>
              <a:t>년 </a:t>
            </a:r>
            <a:r>
              <a:rPr lang="en-US" altLang="ko-KR" sz="1100" dirty="0"/>
              <a:t>6</a:t>
            </a:r>
            <a:r>
              <a:rPr lang="ko-KR" altLang="en-US" sz="1100" dirty="0"/>
              <a:t>월 </a:t>
            </a:r>
            <a:r>
              <a:rPr lang="en-US" altLang="ko-KR" sz="1100" dirty="0"/>
              <a:t>30</a:t>
            </a:r>
            <a:r>
              <a:rPr lang="ko-KR" altLang="en-US" sz="1100" dirty="0"/>
              <a:t>일에 내려진 이 결정은 </a:t>
            </a:r>
            <a:r>
              <a:rPr lang="ko-KR" altLang="en-US" sz="1100" dirty="0" err="1">
                <a:solidFill>
                  <a:srgbClr val="0070C0"/>
                </a:solidFill>
              </a:rPr>
              <a:t>요압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</a:rPr>
              <a:t>세티아완</a:t>
            </a:r>
            <a:r>
              <a:rPr lang="ko-KR" altLang="en-US" sz="1100" dirty="0">
                <a:solidFill>
                  <a:srgbClr val="0070C0"/>
                </a:solidFill>
              </a:rPr>
              <a:t> 목사</a:t>
            </a:r>
            <a:r>
              <a:rPr lang="ko-KR" altLang="en-US" sz="1100" dirty="0"/>
              <a:t>와 그의 아내 </a:t>
            </a:r>
            <a:r>
              <a:rPr lang="ko-KR" altLang="en-US" sz="1100" dirty="0" err="1"/>
              <a:t>리디아</a:t>
            </a:r>
            <a:r>
              <a:rPr lang="ko-KR" altLang="en-US" sz="1100" dirty="0"/>
              <a:t> 목사가 이끄는 교인들을 놀라게 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기도의 집은 </a:t>
            </a:r>
            <a:r>
              <a:rPr lang="ko-KR" altLang="en-US" sz="1100" dirty="0" err="1"/>
              <a:t>동부자바주</a:t>
            </a:r>
            <a:r>
              <a:rPr lang="ko-KR" altLang="en-US" sz="1100" dirty="0"/>
              <a:t> 종교부로부터 등록 신고증을 받아 </a:t>
            </a:r>
            <a:r>
              <a:rPr lang="en-US" altLang="ko-KR" sz="1100" dirty="0"/>
              <a:t>2</a:t>
            </a:r>
            <a:r>
              <a:rPr lang="ko-KR" altLang="en-US" sz="1100" dirty="0"/>
              <a:t>년 동안 운영되어 왔으며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이전에는 지역사회 내에서 아무런 문제가 발생하지 않았습니다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갈등은 이웃 주민이 기도의 집을 교회로 여기고</a:t>
            </a:r>
            <a:r>
              <a:rPr lang="en-US" altLang="ko-KR" sz="1100" dirty="0"/>
              <a:t>, </a:t>
            </a:r>
            <a:r>
              <a:rPr lang="ko-KR" altLang="en-US" sz="1100" dirty="0"/>
              <a:t>모임 빈도에 대한 우려를 제기하면서 발생했습니다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허가 신청 과정에서 일반적으로 예배를 허용하는 등록 신고증을 이미 받았음에도 불구하고</a:t>
            </a:r>
            <a:r>
              <a:rPr lang="en-US" altLang="ko-KR" sz="1100" dirty="0"/>
              <a:t>, </a:t>
            </a:r>
            <a:r>
              <a:rPr lang="ko-KR" altLang="en-US" sz="1100" dirty="0"/>
              <a:t>마을 이장은 기도의 집이 정기적으로 예배를 드리기 때문에 정식 건축 허가를 받아야 한다고 주장했습니다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이러한 방해 조치에 대해 당국은 한 달 안에 건축 허가 절차를 신속히 처리할 수 있도록 지원하겠다고 약속했지만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어려움은 계속되고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>
                <a:solidFill>
                  <a:srgbClr val="0070C0"/>
                </a:solidFill>
              </a:rPr>
              <a:t>요압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</a:rPr>
              <a:t>세티아완</a:t>
            </a:r>
            <a:r>
              <a:rPr lang="ko-KR" altLang="en-US" sz="1100" dirty="0">
                <a:solidFill>
                  <a:srgbClr val="0070C0"/>
                </a:solidFill>
              </a:rPr>
              <a:t> 목사</a:t>
            </a:r>
            <a:r>
              <a:rPr lang="ko-KR" altLang="en-US" sz="1100" dirty="0"/>
              <a:t>와 교회 관리자들은 허가 신청을 지원하기 위해 지역 주민들로부터 필요한 서명을 받는 과정에서 방해에 부딪혔습니다</a:t>
            </a:r>
            <a:r>
              <a:rPr lang="en-US" altLang="ko-KR" sz="1100" dirty="0"/>
              <a:t>. "</a:t>
            </a:r>
            <a:r>
              <a:rPr lang="ko-KR" altLang="en-US" sz="1100" dirty="0"/>
              <a:t>주민 </a:t>
            </a:r>
            <a:r>
              <a:rPr lang="en-US" altLang="ko-KR" sz="1100" dirty="0"/>
              <a:t>15</a:t>
            </a:r>
            <a:r>
              <a:rPr lang="ko-KR" altLang="en-US" sz="1100" dirty="0"/>
              <a:t>명의 서명을 받았을 때 우리는 제지 당했습니다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주민들이 서명을 하면 정부 지원과 기타 필수 서비스를 받지 못할 것이라고 협박했습니다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</a:t>
            </a:r>
            <a:r>
              <a:rPr lang="ko-KR" altLang="en-US" sz="1100" dirty="0" err="1"/>
              <a:t>요압은</a:t>
            </a:r>
            <a:r>
              <a:rPr lang="ko-KR" altLang="en-US" sz="1100" dirty="0"/>
              <a:t>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마을 이장에게 언제 서명을 다시 받을 수 있는지 물었지만 제대로 된 답변을 듣지 못했습니다</a:t>
            </a:r>
            <a:r>
              <a:rPr lang="en-US" altLang="ko-KR" sz="1100" dirty="0"/>
              <a:t>. "</a:t>
            </a:r>
            <a:r>
              <a:rPr lang="ko-KR" altLang="en-US" sz="1100" dirty="0"/>
              <a:t>마을 이장은 </a:t>
            </a:r>
            <a:r>
              <a:rPr lang="en-US" altLang="ko-KR" sz="1100" dirty="0"/>
              <a:t>'</a:t>
            </a:r>
            <a:r>
              <a:rPr lang="ko-KR" altLang="en-US" sz="1100" dirty="0"/>
              <a:t>나중에 알려주겠다</a:t>
            </a:r>
            <a:r>
              <a:rPr lang="en-US" altLang="ko-KR" sz="1100" dirty="0"/>
              <a:t>'</a:t>
            </a:r>
            <a:r>
              <a:rPr lang="ko-KR" altLang="en-US" sz="1100" dirty="0"/>
              <a:t>는 말만 되풀이 할 뿐 지금까지도 아무런 소식이 없습니다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</a:t>
            </a:r>
            <a:r>
              <a:rPr lang="ko-KR" altLang="en-US" sz="1100" dirty="0" err="1"/>
              <a:t>요압은</a:t>
            </a:r>
            <a:r>
              <a:rPr lang="ko-KR" altLang="en-US" sz="1100" dirty="0"/>
              <a:t> 실망스러운 어조로 말했습니다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pic>
        <p:nvPicPr>
          <p:cNvPr id="16" name="그림 15" descr="하늘, 야외, 나무, 건물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696" y="1586595"/>
            <a:ext cx="3457304" cy="1944733"/>
          </a:xfrm>
          <a:prstGeom prst="rect">
            <a:avLst/>
          </a:prstGeom>
        </p:spPr>
      </p:pic>
      <p:pic>
        <p:nvPicPr>
          <p:cNvPr id="18" name="그림 17" descr="사람, 인간의 얼굴, 의류, 실내이(가) 표시된 사진&#10;&#10;자동 생성된 설명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695" y="3651071"/>
            <a:ext cx="3457303" cy="194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algn="l"/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GPDI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타릭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기도의 집이 필요한 건축 허가를 받기 위한 절차를 밟는 동안 하나님의 보호와 은혜를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경험할 수 있도록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l"/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 주민들과 마을 당국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</a:t>
            </a:r>
            <a:r>
              <a:rPr lang="en-US" altLang="ko-KR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GPdI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타릭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기도의 집 신자들이 하나가 되기를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마음이 부드러워지고 오해가 풀려 상호 존중과 협력의 환경이 조성되기를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l"/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요압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목사와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리디아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</a:t>
            </a:r>
            <a:r>
              <a:rPr lang="en-US" altLang="ko-KR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GPdI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타릭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기도의 집의 모든 구성원들을 주님께 올려드립니다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긴장과 위협 속에서 그들의 안전과 평화를 구합니다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하나님이 개입하셔서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갈등을 해결하여 주시고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위험으로부터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구원해 주시는 하나님의 손길을 경험하기를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l"/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비슷한 상황에 처한 기독교 단체와 기도의 집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교회들을 위해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장애물과 도전을 극복할 수 있는 지혜와 용기를 주시고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하나님의 개입을 눈으로 목도함으로 믿음이 더욱 견고하게 되기를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358020" y="1258432"/>
            <a:ext cx="718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인도네시아 </a:t>
            </a:r>
            <a:r>
              <a:rPr lang="ko-KR" altLang="en-US" dirty="0" err="1">
                <a:solidFill>
                  <a:srgbClr val="0070C0"/>
                </a:solidFill>
              </a:rPr>
              <a:t>시도아르조</a:t>
            </a:r>
            <a:r>
              <a:rPr lang="ko-KR" altLang="en-US" dirty="0">
                <a:solidFill>
                  <a:srgbClr val="0070C0"/>
                </a:solidFill>
              </a:rPr>
              <a:t> 기도의 집을 위해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1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알제리</a:t>
            </a:r>
            <a:r>
              <a:rPr lang="en-US" altLang="ko-KR" dirty="0"/>
              <a:t>: </a:t>
            </a:r>
            <a:r>
              <a:rPr lang="ko-KR" altLang="en-US" dirty="0" err="1"/>
              <a:t>자흐라의</a:t>
            </a:r>
            <a:r>
              <a:rPr lang="ko-KR" altLang="en-US" dirty="0"/>
              <a:t> 여정</a:t>
            </a:r>
            <a:r>
              <a:rPr lang="en-US" altLang="ko-KR" dirty="0"/>
              <a:t>, </a:t>
            </a:r>
            <a:r>
              <a:rPr lang="ko-KR" altLang="en-US" dirty="0"/>
              <a:t>비밀리에 믿음을 받아들이다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8" y="1586595"/>
            <a:ext cx="2917099" cy="194473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0797" y="3651071"/>
            <a:ext cx="2917099" cy="19447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839444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2060"/>
                </a:solidFill>
              </a:rPr>
              <a:t>이 간증은 무슬림 환경에서 살아가는 </a:t>
            </a:r>
            <a:r>
              <a:rPr lang="en-US" altLang="ko-KR" sz="1100" dirty="0">
                <a:solidFill>
                  <a:srgbClr val="002060"/>
                </a:solidFill>
              </a:rPr>
              <a:t>20</a:t>
            </a:r>
            <a:r>
              <a:rPr lang="ko-KR" altLang="en-US" sz="1100" dirty="0">
                <a:solidFill>
                  <a:srgbClr val="002060"/>
                </a:solidFill>
              </a:rPr>
              <a:t>대 초반의 한 소녀의 신앙에 대한 것입니다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가족의 독실한 이슬람 배경 속에서 비밀을 지키기 위한 그녀의 투쟁과 영적 성장과 성도간 돌봄에 대한 </a:t>
            </a:r>
            <a:r>
              <a:rPr lang="ko-KR" altLang="en-US" sz="1100" dirty="0" err="1">
                <a:solidFill>
                  <a:srgbClr val="002060"/>
                </a:solidFill>
              </a:rPr>
              <a:t>갈급함을</a:t>
            </a:r>
            <a:r>
              <a:rPr lang="ko-KR" altLang="en-US" sz="1100" dirty="0">
                <a:solidFill>
                  <a:srgbClr val="002060"/>
                </a:solidFill>
              </a:rPr>
              <a:t> 담은 이야기입니다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이것은 직면한 도전과 위험에도 불구하고 기독교를 추구하는 과정에서 보여준 회복력을 암시하기도 합니다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660150"/>
            <a:ext cx="54863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알제리의 젊은 소녀 </a:t>
            </a:r>
            <a:r>
              <a:rPr lang="ko-KR" altLang="en-US" sz="1100" dirty="0" err="1">
                <a:solidFill>
                  <a:srgbClr val="0070C0"/>
                </a:solidFill>
              </a:rPr>
              <a:t>자흐라</a:t>
            </a:r>
            <a:r>
              <a:rPr lang="ko-KR" altLang="en-US" sz="1100" dirty="0" err="1"/>
              <a:t>는</a:t>
            </a:r>
            <a:r>
              <a:rPr lang="ko-KR" altLang="en-US" sz="1100" dirty="0"/>
              <a:t> 성경을 해설하고 그리스도와 함께하는 삶에 대해 설명하는 </a:t>
            </a:r>
            <a:r>
              <a:rPr lang="en-US" altLang="ko-KR" sz="1100" dirty="0"/>
              <a:t>YouTube </a:t>
            </a:r>
            <a:r>
              <a:rPr lang="ko-KR" altLang="en-US" sz="1100" dirty="0"/>
              <a:t>채널을 통해 기독교를 받아들였습니다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그녀는 열정과 주의를 기울여 각 에피소드를 따라가며 그리스도의 가르침과 무슬림이 기독교로 개종하는 여정에 대한 통찰력을 얻었습니다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결국 그녀는 신앙을 받아들였지만</a:t>
            </a:r>
            <a:r>
              <a:rPr lang="en-US" altLang="ko-KR" sz="1100" dirty="0"/>
              <a:t>, </a:t>
            </a:r>
            <a:r>
              <a:rPr lang="ko-KR" altLang="en-US" sz="1100" dirty="0"/>
              <a:t>주변에 기독교인이 있는지 확신하지 못한 채 동료 기독교인과의 만남에 대해 확신을 갖지 못했습니다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dirty="0"/>
              <a:t>과외 아르바이트를 구하던 중</a:t>
            </a:r>
            <a:r>
              <a:rPr lang="en-US" altLang="ko-KR" sz="1100" dirty="0"/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자흐라</a:t>
            </a:r>
            <a:r>
              <a:rPr lang="ko-KR" altLang="en-US" sz="1100" dirty="0" err="1"/>
              <a:t>는</a:t>
            </a:r>
            <a:r>
              <a:rPr lang="ko-KR" altLang="en-US" sz="1100" dirty="0"/>
              <a:t> 한 가정에서 아이들의 숙제를 도와주는 일을 하게 되었습니다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우연찮게도</a:t>
            </a:r>
            <a:r>
              <a:rPr lang="ko-KR" altLang="en-US" sz="1100" dirty="0"/>
              <a:t> 이 가족은 크리스천이었는데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이는 하나님의 섭리였습니다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</a:t>
            </a:r>
            <a:r>
              <a:rPr lang="ko-KR" altLang="en-US" sz="1100" dirty="0" err="1"/>
              <a:t>자흐라를</a:t>
            </a:r>
            <a:r>
              <a:rPr lang="ko-KR" altLang="en-US" sz="1100" dirty="0"/>
              <a:t> 교회에 소개해 주었고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자흐라는</a:t>
            </a:r>
            <a:r>
              <a:rPr lang="ko-KR" altLang="en-US" sz="1100" dirty="0"/>
              <a:t> 교회에서 신앙성장을 위한 돌봄과 지도를 받으며 세례를 받았습니다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dirty="0" err="1">
                <a:solidFill>
                  <a:srgbClr val="0070C0"/>
                </a:solidFill>
              </a:rPr>
              <a:t>자흐라</a:t>
            </a:r>
            <a:r>
              <a:rPr lang="ko-KR" altLang="en-US" sz="1100" dirty="0" err="1"/>
              <a:t>의</a:t>
            </a:r>
            <a:r>
              <a:rPr lang="ko-KR" altLang="en-US" sz="1100" dirty="0"/>
              <a:t> 가족은 아직 그녀의 개종 사실을 알지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그녀는 이슬람 관습과 의식에 헌신하는 독실한 무슬림 가정 출신입니다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자흐라는</a:t>
            </a:r>
            <a:r>
              <a:rPr lang="ko-KR" altLang="en-US" sz="1100" dirty="0"/>
              <a:t> </a:t>
            </a:r>
            <a:r>
              <a:rPr lang="en-US" altLang="ko-KR" sz="1100" dirty="0"/>
              <a:t>'</a:t>
            </a:r>
            <a:r>
              <a:rPr lang="ko-KR" altLang="en-US" sz="1100" dirty="0"/>
              <a:t>가족들이 제 개종을 알게 된다면 어떤 반응을 보일지 걱정이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제 신앙을 신중하게 유지하기를 원합니다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자흐라의</a:t>
            </a:r>
            <a:r>
              <a:rPr lang="ko-KR" altLang="en-US" sz="1100" dirty="0"/>
              <a:t> 가장 큰 관심사는 가족에게 자신의 신앙이 발각되지 않도록 자신을 보호하는 것입니다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marL="342900" indent="-342900" algn="l">
              <a:buAutoNum type="arabicPeriod"/>
            </a:pPr>
            <a:r>
              <a:rPr lang="ko-KR" altLang="en-US" sz="1600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자흐라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가족이 딸의 개종을 알게 될 때에도 흔들리지 아니하며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굳건한 신앙을 유지하고 하나님의 보호하심을 깊게 체험할 수 있기를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  <a:p>
            <a:pPr marL="342900" indent="-342900" algn="l">
              <a:buAutoNum type="arabicPeriod"/>
            </a:pPr>
            <a:r>
              <a:rPr lang="ko-KR" altLang="en-US" sz="1600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자흐라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가족들 역시 예수님을 향해 마음을 열고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구세주로 영접하는 은혜가 있기를 위해 기도합니다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l">
              <a:buAutoNum type="arabicPeriod"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어려운 시기에 </a:t>
            </a:r>
            <a:r>
              <a:rPr lang="ko-KR" altLang="en-US" sz="1600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자흐라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신앙 여정에서 힘과 용기를 얻게 하시고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교회 공동체에서 필요한 지원과 영적 성장에 인도함을 받을 수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있기를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endParaRPr lang="en-US" altLang="ko-KR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algn="l">
              <a:buAutoNum type="arabicPeriod"/>
            </a:pPr>
            <a:r>
              <a:rPr lang="ko-KR" altLang="en-US" sz="1600" dirty="0" err="1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자흐라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예수님의 사랑과 메시지를 주변 사람들과 나누고</a:t>
            </a:r>
            <a:r>
              <a:rPr lang="en-US" altLang="ko-KR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인간관계에서 그리스도의 사랑과 은혜의 빛을 비추는 증인의 삶을 살아갈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 있도록 은혜를 주시기를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358020" y="1258432"/>
            <a:ext cx="718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알제리 </a:t>
            </a:r>
            <a:r>
              <a:rPr lang="ko-KR" altLang="en-US" dirty="0" err="1">
                <a:solidFill>
                  <a:srgbClr val="0070C0"/>
                </a:solidFill>
              </a:rPr>
              <a:t>자흐라의</a:t>
            </a:r>
            <a:r>
              <a:rPr lang="ko-KR" altLang="en-US" dirty="0">
                <a:solidFill>
                  <a:srgbClr val="0070C0"/>
                </a:solidFill>
              </a:rPr>
              <a:t> 믿음을 위해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778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튀니지</a:t>
            </a:r>
            <a:r>
              <a:rPr lang="en-US" altLang="ko-KR" dirty="0"/>
              <a:t>: </a:t>
            </a:r>
            <a:r>
              <a:rPr lang="ko-KR" altLang="en-US" dirty="0" err="1"/>
              <a:t>자흐라의</a:t>
            </a:r>
            <a:r>
              <a:rPr lang="ko-KR" altLang="en-US" dirty="0"/>
              <a:t> 여정</a:t>
            </a:r>
            <a:r>
              <a:rPr lang="en-US" altLang="ko-KR" dirty="0"/>
              <a:t>, </a:t>
            </a:r>
            <a:r>
              <a:rPr lang="ko-KR" altLang="en-US" dirty="0"/>
              <a:t>비밀리에 믿음을 받아들이다</a:t>
            </a:r>
          </a:p>
        </p:txBody>
      </p:sp>
      <p:pic>
        <p:nvPicPr>
          <p:cNvPr id="16" name="그림 15" descr="야외, 하늘, 육상 차량, 차량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80798" y="1586595"/>
            <a:ext cx="2917099" cy="1944732"/>
          </a:xfrm>
          <a:prstGeom prst="rect">
            <a:avLst/>
          </a:prstGeom>
        </p:spPr>
      </p:pic>
      <p:pic>
        <p:nvPicPr>
          <p:cNvPr id="18" name="그림 17" descr="손톱, 손목, 사람, 문신이(가) 표시된 사진&#10;&#10;자동 생성된 설명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480797" y="3670121"/>
            <a:ext cx="2917099" cy="19447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839444"/>
            <a:ext cx="5486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en-US" altLang="ko-KR" sz="1100" dirty="0">
                <a:solidFill>
                  <a:srgbClr val="002060"/>
                </a:solidFill>
              </a:rPr>
              <a:t>7</a:t>
            </a:r>
            <a:r>
              <a:rPr lang="ko-KR" altLang="en-US" sz="1100" dirty="0">
                <a:solidFill>
                  <a:srgbClr val="002060"/>
                </a:solidFill>
              </a:rPr>
              <a:t>년 전 기독교로 개종한 </a:t>
            </a:r>
            <a:r>
              <a:rPr lang="en-US" altLang="ko-KR" sz="1100" dirty="0">
                <a:solidFill>
                  <a:srgbClr val="002060"/>
                </a:solidFill>
              </a:rPr>
              <a:t>30</a:t>
            </a:r>
            <a:r>
              <a:rPr lang="ko-KR" altLang="en-US" sz="1100" dirty="0">
                <a:solidFill>
                  <a:srgbClr val="002060"/>
                </a:solidFill>
              </a:rPr>
              <a:t>대 기독교인 부부인 마하*와 압도*의 경험담입니다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튀니지에서는 많은 기독교인은 사회적 영향으로 인해 자신의 신앙을 숨기고 살아갑니다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특히 젊은이들과 학생들 중 일부는 가족의 재정적 지원 없이는 살아갈 수 없으며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젊은 부부들은 언젠가 재정적으로 독립할 수 있기를 바라며 생활의 안정과 고정적 수입을 유지하기 위해 신앙을 숨기는 경우가 많습니다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875002"/>
            <a:ext cx="548639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마하와 압도는 정기적으로 지역 교회에 출석하며 영적으로 성장했습니다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몇 달 전</a:t>
            </a:r>
            <a:r>
              <a:rPr lang="en-US" altLang="ko-KR" sz="1100" dirty="0"/>
              <a:t>, </a:t>
            </a:r>
            <a:r>
              <a:rPr lang="ko-KR" altLang="en-US" sz="1100" dirty="0"/>
              <a:t>그들의 가족은 이들이 이슬람교를 떠났다는 사실을 알게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가족에게 수치심을 안겨줬다는 비난을 받은 부부는 친척들로부터 배척당하기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이외에도 기독교 신앙을 포기하지 않으면 경찰에 신고하겠다고 경고하는 가족들의 위협에 직면했습니다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en-US" altLang="ko-KR" sz="1100" dirty="0"/>
              <a:t>"</a:t>
            </a:r>
            <a:r>
              <a:rPr lang="ko-KR" altLang="en-US" sz="1100" dirty="0"/>
              <a:t>이 부부는 가족의 거부로 고통받았습니다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특히 유일한 재정적 지원자를 잃었을 때 교회는 그들을 지원했습니다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이들의 상황을 잘 아는 현지 교회 지도자는 설명했습니다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가족의 거부와 사랑하는 사람들로부터 배신자로 </a:t>
            </a:r>
            <a:r>
              <a:rPr lang="ko-KR" altLang="en-US" sz="1100" dirty="0" err="1"/>
              <a:t>낙인찍힌</a:t>
            </a:r>
            <a:r>
              <a:rPr lang="ko-KR" altLang="en-US" sz="1100" dirty="0"/>
              <a:t> 슬픔에도 불구하고 마하와 압도는 주님과의 동행을 계속하고 있습니다</a:t>
            </a:r>
            <a:r>
              <a:rPr lang="en-US" altLang="ko-KR" sz="1100" dirty="0"/>
              <a:t>. "</a:t>
            </a:r>
            <a:r>
              <a:rPr lang="ko-KR" altLang="en-US" sz="1100" dirty="0"/>
              <a:t>이 부부는 영적으로 성숙한 모습을 보여주었습니다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예수님을 따르는 데는 대가가 따른다는 것을 이해했습니다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영적 가족으로서 교회의 보살핌이 부부의 변화를 도왔습니다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형제자매들은 그들에게 특별한 사랑을 보여주었고 영적</a:t>
            </a:r>
            <a:r>
              <a:rPr lang="en-US" altLang="ko-KR" sz="1100" dirty="0"/>
              <a:t>, </a:t>
            </a:r>
            <a:r>
              <a:rPr lang="ko-KR" altLang="en-US" sz="1100" dirty="0"/>
              <a:t>도덕적</a:t>
            </a:r>
            <a:r>
              <a:rPr lang="en-US" altLang="ko-KR" sz="1100" dirty="0"/>
              <a:t>, </a:t>
            </a:r>
            <a:r>
              <a:rPr lang="ko-KR" altLang="en-US" sz="1100" dirty="0"/>
              <a:t>재정적으로 모든 면에서 지원을 아끼지 않았습니다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교회 지도자는 회상합니다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marL="342900" indent="-342900" algn="l">
              <a:buAutoNum type="arabicPeriod"/>
            </a:pPr>
            <a:r>
              <a:rPr lang="ko-KR" altLang="en-US" sz="1600" dirty="0"/>
              <a:t>튀니지를 비롯한 전 세계 여러 곳에서 신자들은 예수님을 믿는다는 이유로 종종 압박과 차별에 직면합니다</a:t>
            </a:r>
            <a:r>
              <a:rPr lang="en-US" altLang="ko-KR" sz="1600" dirty="0"/>
              <a:t>. </a:t>
            </a:r>
            <a:r>
              <a:rPr lang="ko-KR" altLang="en-US" sz="1600" dirty="0"/>
              <a:t>그러나 박해는 신앙 여정의 일부이며 혼자가 아니라는 것을 알기에 신자들은 더욱 굳건히 신앙을 지키며 일어서고 있습니다</a:t>
            </a:r>
            <a:r>
              <a:rPr lang="en-US" altLang="ko-KR" sz="1600" dirty="0"/>
              <a:t>. </a:t>
            </a:r>
            <a:r>
              <a:rPr lang="ko-KR" altLang="en-US" sz="1600" dirty="0"/>
              <a:t>주님께서 이 신자들에게 믿음과 용기와 능력을 주시기를 기도합니다</a:t>
            </a:r>
            <a:r>
              <a:rPr lang="en-US" altLang="ko-KR" sz="1600" dirty="0"/>
              <a:t>.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342900" indent="-342900" algn="l"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비밀리에 신앙생활을 해야 하는 튀니지의 기독교인들이 주님의 보호와 능력을 의지하며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주님께 간구할 수 있도록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342900" indent="-342900" algn="l"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가족으로부터 버림받은 형제자매들이 스스로 생존할 수 있도록 경제적 필요들을 극복할 수 있기를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342900" indent="-342900" algn="l">
              <a:buAutoNum type="arabicPeriod"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이러한 어려움에도 불구하고 무슬림에서 개종한 신자들을 주심을 감사드립니다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최근 교회로 합류한 개종자들의 믿음이 잘 성장할 수 있도록 기도합니다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4" y="1340264"/>
            <a:ext cx="7188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튀니지의 개종한 신자들을 위해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대구지역 설명회를 인도하신 하나님께 감사를 드립니다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  <a:r>
              <a:rPr lang="ko-KR" altLang="en-US" sz="900" dirty="0">
                <a:latin typeface="roboto" panose="02000000000000000000" pitchFamily="2" charset="0"/>
              </a:rPr>
              <a:t>계속해서 인천지역 설명회 파트너 교회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일정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준비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진행을 인도하여 주시기를 기도합니다</a:t>
            </a:r>
            <a:r>
              <a:rPr lang="en-US" altLang="ko-KR" sz="900" dirty="0">
                <a:latin typeface="roboto" panose="02000000000000000000" pitchFamily="2" charset="0"/>
              </a:rPr>
              <a:t>. 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/>
                <a:ea typeface="맑은 고딕"/>
                <a:cs typeface="roboto"/>
              </a:rPr>
              <a:t>인천지역 설명회를 통해 성도들을 직접 만나 박해 받는 교회들의 이야기를 함께 나누고 그들의 음성을 듣고 기도하는 시간을 인도하여 주세요.</a:t>
            </a:r>
            <a:r>
              <a:rPr lang="en-US" altLang="ko-KR" sz="900" dirty="0">
                <a:latin typeface="roboto"/>
                <a:ea typeface="맑은 고딕"/>
                <a:cs typeface="roboto"/>
              </a:rPr>
              <a:t> </a:t>
            </a:r>
            <a:endParaRPr lang="en-US" altLang="ko-KR" sz="9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7/10/2024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2926</Words>
  <Application>Microsoft Office PowerPoint</Application>
  <PresentationFormat>와이드스크린</PresentationFormat>
  <Paragraphs>161</Paragraphs>
  <Slides>22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Prayer Meeting  for Persecuted Church Worldwide 박해받는 교회를 위한 화요기도모임</vt:lpstr>
      <vt:lpstr>순서</vt:lpstr>
      <vt:lpstr>행20:22-24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16</cp:revision>
  <dcterms:created xsi:type="dcterms:W3CDTF">2024-07-08T04:53:18Z</dcterms:created>
  <dcterms:modified xsi:type="dcterms:W3CDTF">2024-07-10T07:57:14Z</dcterms:modified>
</cp:coreProperties>
</file>