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258" r:id="rId3"/>
    <p:sldId id="283" r:id="rId4"/>
    <p:sldId id="373" r:id="rId5"/>
    <p:sldId id="374" r:id="rId6"/>
    <p:sldId id="2449" r:id="rId7"/>
    <p:sldId id="298" r:id="rId8"/>
    <p:sldId id="2490" r:id="rId9"/>
    <p:sldId id="2452" r:id="rId10"/>
    <p:sldId id="2453" r:id="rId11"/>
    <p:sldId id="2454" r:id="rId12"/>
    <p:sldId id="2456" r:id="rId13"/>
    <p:sldId id="2460" r:id="rId14"/>
    <p:sldId id="2458" r:id="rId15"/>
    <p:sldId id="2459" r:id="rId16"/>
    <p:sldId id="2497" r:id="rId17"/>
    <p:sldId id="2499" r:id="rId18"/>
    <p:sldId id="2500" r:id="rId19"/>
    <p:sldId id="2501" r:id="rId20"/>
    <p:sldId id="2502" r:id="rId21"/>
    <p:sldId id="2462" r:id="rId2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D56E55-88A7-7A10-E954-010C36ED4A75}" v="8" dt="2024-07-09T10:17:53.466"/>
    <p1510:client id="{D0130964-FCF8-5843-1ACE-615A96462E0C}" v="9" dt="2024-07-10T07:57:11.9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2024-07-23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2024-07-23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FA9E6-C3F0-4354-B502-A1656DEEC42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8194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21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2024-07-23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2024-07-23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2024-07-23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2024-07-23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2024-07-23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2024-07-23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2024-07-23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2024-07-23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2024-07-23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2024-07-23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2024-07-23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  <a:endParaRPr lang="ko-KR" altLang="en-US" sz="20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7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9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9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2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9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2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856298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64910" y="744491"/>
            <a:ext cx="6986599" cy="1098762"/>
          </a:xfrm>
        </p:spPr>
        <p:txBody>
          <a:bodyPr lIns="0" tIns="0" rIns="0" bIns="0"/>
          <a:lstStyle>
            <a:lvl1pPr>
              <a:defRPr sz="7139" b="1" i="0">
                <a:solidFill>
                  <a:srgbClr val="6B3267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7/23/2024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96649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2024-07-23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g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4.jpeg"/><Relationship Id="rId5" Type="http://schemas.openxmlformats.org/officeDocument/2006/relationships/image" Target="../media/image23.JP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 dirty="0"/>
              <a:t>Prayer</a:t>
            </a:r>
            <a:r>
              <a:rPr lang="ko-KR" altLang="en-US" sz="4400" b="1" dirty="0"/>
              <a:t> </a:t>
            </a:r>
            <a:r>
              <a:rPr lang="en-US" altLang="ko-KR" sz="4400" b="1" dirty="0"/>
              <a:t>Meeting </a:t>
            </a:r>
            <a:br>
              <a:rPr lang="en-US" altLang="ko-KR" sz="4400" b="1" dirty="0"/>
            </a:br>
            <a:r>
              <a:rPr lang="en-US" altLang="ko-KR" sz="4400" b="1" dirty="0"/>
              <a:t>for Persecuted Church Worldwide</a:t>
            </a:r>
            <a:br>
              <a:rPr lang="en-US" altLang="ko-KR" sz="4400" b="1" dirty="0"/>
            </a:br>
            <a:r>
              <a:rPr lang="ko-KR" altLang="en-US" sz="24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 dirty="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2024</a:t>
            </a:r>
            <a:r>
              <a:rPr lang="ko-KR" altLang="en-US" sz="2000" dirty="0">
                <a:latin typeface="맑은 고딕"/>
                <a:ea typeface="맑은 고딕"/>
              </a:rPr>
              <a:t>년 </a:t>
            </a:r>
            <a:r>
              <a:rPr lang="en-US" altLang="ko-KR" sz="2000" dirty="0">
                <a:latin typeface="맑은 고딕"/>
                <a:ea typeface="맑은 고딕"/>
              </a:rPr>
              <a:t>7</a:t>
            </a:r>
            <a:r>
              <a:rPr lang="ko-KR" altLang="en-US" sz="2000" dirty="0">
                <a:latin typeface="맑은 고딕"/>
                <a:ea typeface="맑은 고딕"/>
              </a:rPr>
              <a:t>월 </a:t>
            </a:r>
            <a:r>
              <a:rPr lang="en-US" altLang="ko-KR" sz="2000" dirty="0">
                <a:latin typeface="맑은 고딕"/>
                <a:ea typeface="맑은 고딕"/>
              </a:rPr>
              <a:t>23</a:t>
            </a:r>
            <a:r>
              <a:rPr lang="ko-KR" altLang="en-US" sz="2000" dirty="0">
                <a:latin typeface="맑은 고딕"/>
                <a:ea typeface="맑은 고딕"/>
              </a:rPr>
              <a:t>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</a:rPr>
              <a:t>회의 </a:t>
            </a:r>
            <a:r>
              <a:rPr lang="en-US" altLang="ko-KR" sz="2000" dirty="0">
                <a:solidFill>
                  <a:schemeClr val="tx1"/>
                </a:solidFill>
              </a:rPr>
              <a:t>ID 4286956103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/>
          <p:nvPr/>
        </p:nvCxnSpPr>
        <p:spPr>
          <a:xfrm>
            <a:off x="5210175" y="1466850"/>
            <a:ext cx="180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제목 1">
            <a:extLst>
              <a:ext uri="{FF2B5EF4-FFF2-40B4-BE49-F238E27FC236}">
                <a16:creationId xmlns:a16="http://schemas.microsoft.com/office/drawing/2014/main" id="{4FF26603-6BF7-6E31-8399-C36B52F6A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0936" y="622664"/>
            <a:ext cx="9144000" cy="70131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순서</a:t>
            </a: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97232"/>
            <a:ext cx="9144000" cy="4316489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1600" dirty="0"/>
              <a:t>찬양 </a:t>
            </a:r>
            <a:r>
              <a:rPr lang="en-US" altLang="ko-KR" sz="1600" dirty="0"/>
              <a:t>5’</a:t>
            </a:r>
            <a:r>
              <a:rPr lang="ko-KR" altLang="ko-KR" sz="1600" dirty="0"/>
              <a:t> </a:t>
            </a:r>
            <a:r>
              <a:rPr lang="en-US" altLang="ko-KR" sz="1600" dirty="0"/>
              <a:t> 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/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 err="1"/>
              <a:t>머스카슬론</a:t>
            </a:r>
            <a:r>
              <a:rPr lang="ko-KR" altLang="en-US" sz="1600" dirty="0"/>
              <a:t> 홍보영상 </a:t>
            </a:r>
            <a:r>
              <a:rPr lang="en-US" altLang="ko-KR" sz="1600" dirty="0"/>
              <a:t>1’18”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/>
              <a:t>오늘의 말씀</a:t>
            </a:r>
            <a:r>
              <a:rPr lang="ko-KR" altLang="ko-KR" sz="1600" dirty="0"/>
              <a:t> </a:t>
            </a:r>
            <a:r>
              <a:rPr lang="en-US" altLang="ko-KR" sz="1600" dirty="0"/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/>
              <a:t>전세계 박해 받는 교회를 </a:t>
            </a:r>
            <a:r>
              <a:rPr lang="ko-KR" altLang="ko-KR" sz="1600" dirty="0"/>
              <a:t>위한 기도</a:t>
            </a:r>
            <a:r>
              <a:rPr lang="en-US" altLang="ko-KR" sz="1600" dirty="0"/>
              <a:t>(30’)</a:t>
            </a:r>
            <a:endParaRPr lang="ko-KR" altLang="en-US" sz="16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4122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DF28-9144-1722-5AD6-3984767E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64F36B03-8D4D-B2DE-7DF8-9578AE3C7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0BFBD0EB-07E2-ADDE-8BA4-7C6CD5E82F8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783A041-23E8-7571-A76F-0B17C023DD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26C3B53-4D66-A48C-D032-50CB13003A4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62C8F07-A8C4-06A5-F46A-8E22CFA6DA1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EBC9FCA-DE11-B379-C8D8-8D935960EA7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2058803B-F527-FFBA-BB59-E73F86B44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5261"/>
            <a:ext cx="9144000" cy="82012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엡</a:t>
            </a:r>
            <a:r>
              <a:rPr lang="en-US" altLang="ko-K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2:8-9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C2245411-C629-2699-08F5-8CC1F31E0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73833"/>
            <a:ext cx="9144000" cy="1655762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8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너희는 그 은혜에 의하여 믿음으로 말미암아 구원을 받았으니 이것은 너희에게서 난 것이 아니요 하나님의 선물이라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. </a:t>
            </a: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9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행위에서 난 것이 아니니 이는 누구든지 자랑하지 못하게 함이라</a:t>
            </a: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B9D2C34-FA72-821E-7DA3-28ED475EB770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654D409-2FCD-710A-4EE1-267CD9C19F37}"/>
              </a:ext>
            </a:extLst>
          </p:cNvPr>
          <p:cNvSpPr txBox="1"/>
          <p:nvPr/>
        </p:nvSpPr>
        <p:spPr>
          <a:xfrm>
            <a:off x="1729212" y="4472412"/>
            <a:ext cx="8938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/>
              <a:t>28</a:t>
            </a:r>
            <a:r>
              <a:rPr lang="en-US" altLang="ko-KR" dirty="0"/>
              <a:t>For</a:t>
            </a:r>
            <a:r>
              <a:rPr lang="ko-KR" altLang="en-US" dirty="0"/>
              <a:t> </a:t>
            </a:r>
            <a:r>
              <a:rPr lang="en-US" altLang="ko-KR" dirty="0"/>
              <a:t>it</a:t>
            </a:r>
            <a:r>
              <a:rPr lang="ko-KR" altLang="en-US" dirty="0"/>
              <a:t> </a:t>
            </a:r>
            <a:r>
              <a:rPr lang="en-US" altLang="ko-KR" dirty="0"/>
              <a:t>is</a:t>
            </a:r>
            <a:r>
              <a:rPr lang="ko-KR" altLang="en-US" dirty="0"/>
              <a:t> </a:t>
            </a:r>
            <a:r>
              <a:rPr lang="en-US" altLang="ko-KR" dirty="0"/>
              <a:t>by</a:t>
            </a:r>
            <a:r>
              <a:rPr lang="ko-KR" altLang="en-US" dirty="0"/>
              <a:t> </a:t>
            </a:r>
            <a:r>
              <a:rPr lang="en-US" altLang="ko-KR" dirty="0"/>
              <a:t>grace you have been saved, through faith-and this is not from yourselves, it is gift of God-</a:t>
            </a:r>
            <a:r>
              <a:rPr lang="en-US" altLang="ko-KR" sz="1000" dirty="0"/>
              <a:t>9</a:t>
            </a:r>
            <a:r>
              <a:rPr lang="en-US" altLang="ko-KR" dirty="0"/>
              <a:t> not by works, so that no one can boast.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1650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5573" y="1200732"/>
            <a:ext cx="4511552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868001" y="1219832"/>
            <a:ext cx="4387250" cy="4427966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53948" y="2290870"/>
            <a:ext cx="3085296" cy="342811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2035252"/>
            <a:ext cx="4561832" cy="4232198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 flipV="1">
            <a:off x="1510936" y="3480911"/>
            <a:ext cx="9350205" cy="32283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32499" y="1661082"/>
            <a:ext cx="5927001" cy="3707274"/>
          </a:xfrm>
        </p:spPr>
        <p:txBody>
          <a:bodyPr anchor="ctr">
            <a:noAutofit/>
          </a:bodyPr>
          <a:lstStyle/>
          <a:p>
            <a:r>
              <a:rPr lang="ko-KR" altLang="en-US" sz="3600" dirty="0"/>
              <a:t>박해 받는 교회를 위한 기도</a:t>
            </a:r>
            <a:r>
              <a:rPr lang="en-US" altLang="ko-KR" sz="3600" dirty="0"/>
              <a:t>(30’)</a:t>
            </a:r>
          </a:p>
          <a:p>
            <a:endParaRPr lang="ko-KR" altLang="en-US" sz="3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800" dirty="0"/>
              <a:t>Prayer for Persecuted Church</a:t>
            </a:r>
            <a:endParaRPr lang="ko-KR" altLang="en-US" sz="2800" dirty="0"/>
          </a:p>
          <a:p>
            <a:pPr marL="257175" indent="-257175">
              <a:buFont typeface="Arial" panose="020B0604020202020204" pitchFamily="34" charset="0"/>
              <a:buChar char="•"/>
            </a:pPr>
            <a:endParaRPr lang="ko-KR" altLang="en-US" sz="16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</p:spTree>
    <p:extLst>
      <p:ext uri="{BB962C8B-B14F-4D97-AF65-F5344CB8AC3E}">
        <p14:creationId xmlns:p14="http://schemas.microsoft.com/office/powerpoint/2010/main" val="1506018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120" y="479339"/>
            <a:ext cx="7180544" cy="811558"/>
          </a:xfrm>
        </p:spPr>
        <p:txBody>
          <a:bodyPr>
            <a:no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2400" dirty="0"/>
            </a:b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폭력적 박해에 맞서서</a:t>
            </a:r>
            <a:endParaRPr lang="ko-KR" altLang="en-US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50120" y="1787199"/>
            <a:ext cx="6721079" cy="415529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자매들을 기억하고 함께 연합하며 폭력적인 박해에 함께 맞서기 위한 사역입니다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50120" y="2678696"/>
            <a:ext cx="4607146" cy="2574801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저희가 함께하지 않으면 이 곳의 교회들은 미래를 잃어버릴 수도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오픈도어는 </a:t>
            </a:r>
            <a:r>
              <a:rPr lang="en-US" altLang="ko-KR" sz="1100" dirty="0">
                <a:cs typeface="함초롬바탕" panose="02030604000101010101" pitchFamily="18" charset="-127"/>
              </a:rPr>
              <a:t>2026</a:t>
            </a:r>
            <a:r>
              <a:rPr lang="ko-KR" altLang="en-US" sz="1100" dirty="0">
                <a:cs typeface="함초롬바탕" panose="02030604000101010101" pitchFamily="18" charset="-127"/>
              </a:rPr>
              <a:t>년까지 이 캠페인을 진행하며 전세계 교회들이 이 폭력적인 박해에 맞서 함께 일어서기를 기대합니다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향후 </a:t>
            </a:r>
            <a:r>
              <a:rPr lang="en-US" altLang="ko-KR" sz="1100" dirty="0">
                <a:cs typeface="함초롬바탕" panose="02030604000101010101" pitchFamily="18" charset="-127"/>
              </a:rPr>
              <a:t>4</a:t>
            </a:r>
            <a:r>
              <a:rPr lang="ko-KR" altLang="en-US" sz="1100" dirty="0">
                <a:cs typeface="함초롬바탕" panose="02030604000101010101" pitchFamily="18" charset="-127"/>
              </a:rPr>
              <a:t>년 동안 사하라 사막 이남 아프리카의 </a:t>
            </a:r>
            <a:r>
              <a:rPr lang="en-US" altLang="ko-KR" sz="1100" dirty="0">
                <a:cs typeface="함초롬바탕" panose="02030604000101010101" pitchFamily="18" charset="-127"/>
              </a:rPr>
              <a:t>400</a:t>
            </a:r>
            <a:r>
              <a:rPr lang="ko-KR" altLang="en-US" sz="1100" dirty="0">
                <a:cs typeface="함초롬바탕" panose="02030604000101010101" pitchFamily="18" charset="-127"/>
              </a:rPr>
              <a:t>만 명의 기독교인들을 접촉하고 이들에게 영적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물질적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정신적 지원을 제공할 계획입니다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여러분도 아프리카의 폭력적인 기독교 박해에 함께 맞서 기도해 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</a:t>
            </a:r>
            <a:endParaRPr lang="ko-KR" altLang="en-US" sz="1100" dirty="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20398" y="2606737"/>
            <a:ext cx="2033897" cy="2646760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26725" y="2565296"/>
            <a:ext cx="5434166" cy="2688201"/>
          </a:xfrm>
          <a:prstGeom prst="rect">
            <a:avLst/>
          </a:prstGeom>
        </p:spPr>
      </p:pic>
      <p:pic>
        <p:nvPicPr>
          <p:cNvPr id="7" name="그림 6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3E36009-D4B1-5A63-7370-E4751B7B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4160" y="5657506"/>
            <a:ext cx="7843680" cy="120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4;p13">
            <a:extLst>
              <a:ext uri="{FF2B5EF4-FFF2-40B4-BE49-F238E27FC236}">
                <a16:creationId xmlns:a16="http://schemas.microsoft.com/office/drawing/2014/main" id="{ABA9F21D-C6D6-2D89-DE20-453571830AA3}"/>
              </a:ext>
            </a:extLst>
          </p:cNvPr>
          <p:cNvSpPr txBox="1"/>
          <p:nvPr/>
        </p:nvSpPr>
        <p:spPr>
          <a:xfrm>
            <a:off x="572493" y="238621"/>
            <a:ext cx="11018520" cy="1434378"/>
          </a:xfrm>
          <a:prstGeom prst="rect">
            <a:avLst/>
          </a:prstGeom>
        </p:spPr>
        <p:txBody>
          <a:bodyPr spcFirstLastPara="1" vert="horz" lIns="54409" tIns="27205" rIns="54409" bIns="27205" rtlCol="0" anchor="b" anchorCtr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57"/>
              </a:spcAft>
            </a:pPr>
            <a:r>
              <a:rPr lang="ko-KR" altLang="en-US" sz="5415" b="1" dirty="0">
                <a:latin typeface="+mj-lt"/>
                <a:ea typeface="+mj-ea"/>
                <a:cs typeface="+mj-cs"/>
                <a:sym typeface="Oswald"/>
              </a:rPr>
              <a:t>왜 아프리카</a:t>
            </a:r>
            <a:r>
              <a:rPr lang="en-US" altLang="ko-KR" sz="5415" b="1" dirty="0">
                <a:latin typeface="+mj-lt"/>
                <a:ea typeface="+mj-ea"/>
                <a:cs typeface="+mj-cs"/>
                <a:sym typeface="Oswald"/>
              </a:rPr>
              <a:t>?</a:t>
            </a:r>
            <a:endParaRPr lang="en-US" sz="5415" b="1" dirty="0">
              <a:latin typeface="+mj-lt"/>
              <a:ea typeface="+mj-ea"/>
              <a:cs typeface="+mj-cs"/>
              <a:sym typeface="Oswald"/>
            </a:endParaRPr>
          </a:p>
        </p:txBody>
      </p:sp>
      <p:sp>
        <p:nvSpPr>
          <p:cNvPr id="4" name="Google Shape;75;p13">
            <a:extLst>
              <a:ext uri="{FF2B5EF4-FFF2-40B4-BE49-F238E27FC236}">
                <a16:creationId xmlns:a16="http://schemas.microsoft.com/office/drawing/2014/main" id="{84D0A31F-9298-190D-20D6-934D8E242571}"/>
              </a:ext>
            </a:extLst>
          </p:cNvPr>
          <p:cNvSpPr txBox="1"/>
          <p:nvPr/>
        </p:nvSpPr>
        <p:spPr>
          <a:xfrm>
            <a:off x="572493" y="2071351"/>
            <a:ext cx="6018430" cy="4119066"/>
          </a:xfrm>
          <a:prstGeom prst="rect">
            <a:avLst/>
          </a:prstGeom>
        </p:spPr>
        <p:txBody>
          <a:bodyPr spcFirstLastPara="1" vert="horz" lIns="54409" tIns="27205" rIns="54409" bIns="27205" rtlCol="0" anchor="t" anchorCtr="0">
            <a:normAutofit/>
          </a:bodyPr>
          <a:lstStyle/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100" dirty="0"/>
              <a:t>사하라 사막 이남 아프리카의 교회는 포위되어 있으며</a:t>
            </a:r>
            <a:r>
              <a:rPr lang="en-US" altLang="ko-KR" sz="1100" dirty="0"/>
              <a:t>,</a:t>
            </a:r>
            <a:r>
              <a:rPr lang="ko-KR" altLang="en-US" sz="1100" dirty="0"/>
              <a:t> 상상할 수 없는 폭력에 직면해 홀로 외로운 싸움을 하고 있습니다</a:t>
            </a:r>
            <a:r>
              <a:rPr lang="en-US" altLang="ko-KR" sz="11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100" dirty="0"/>
              <a:t>교회</a:t>
            </a:r>
            <a:r>
              <a:rPr lang="en-US" altLang="ko-KR" sz="1100" dirty="0"/>
              <a:t>, </a:t>
            </a:r>
            <a:r>
              <a:rPr lang="ko-KR" altLang="en-US" sz="1100" dirty="0"/>
              <a:t>언론</a:t>
            </a:r>
            <a:r>
              <a:rPr lang="en-US" altLang="ko-KR" sz="1100" dirty="0"/>
              <a:t>, </a:t>
            </a:r>
            <a:r>
              <a:rPr lang="ko-KR" altLang="en-US" sz="1100" dirty="0"/>
              <a:t>정부</a:t>
            </a:r>
            <a:r>
              <a:rPr lang="en-US" altLang="ko-KR" sz="1100" dirty="0"/>
              <a:t>, </a:t>
            </a:r>
            <a:r>
              <a:rPr lang="ko-KR" altLang="en-US" sz="1100" dirty="0"/>
              <a:t>시민 사회</a:t>
            </a:r>
            <a:r>
              <a:rPr lang="en-US" altLang="ko-KR" sz="1100" dirty="0"/>
              <a:t>(</a:t>
            </a:r>
            <a:r>
              <a:rPr lang="ko-KR" altLang="en-US" sz="1100" dirty="0"/>
              <a:t>지역</a:t>
            </a:r>
            <a:r>
              <a:rPr lang="en-US" altLang="ko-KR" sz="1100" dirty="0"/>
              <a:t>, </a:t>
            </a:r>
            <a:r>
              <a:rPr lang="ko-KR" altLang="en-US" sz="1100" dirty="0"/>
              <a:t>국가</a:t>
            </a:r>
            <a:r>
              <a:rPr lang="en-US" altLang="ko-KR" sz="1100" dirty="0"/>
              <a:t>, </a:t>
            </a:r>
            <a:r>
              <a:rPr lang="ko-KR" altLang="en-US" sz="1100" dirty="0"/>
              <a:t>국제</a:t>
            </a:r>
            <a:r>
              <a:rPr lang="en-US" altLang="ko-KR" sz="1100" dirty="0"/>
              <a:t>)</a:t>
            </a:r>
            <a:r>
              <a:rPr lang="ko-KR" altLang="en-US" sz="1100" dirty="0"/>
              <a:t>는 사하라 사막 이남 아프리카에서 기독교인에 대한 폭력을 멈추거나 폭력의 영향을 해결하기 위해 충분히 인식하지도 행동하지도 않고 있습니다</a:t>
            </a:r>
            <a:r>
              <a:rPr lang="en-US" altLang="ko-KR" sz="11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100" dirty="0"/>
              <a:t>세계 교회의 대부분은 여전히 이 위기를 알지 못하고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인식하고 있는 사람들도 사하라 사막 이남 아프리카의 문제를 멀고 해결이 불가능한 것으로 생각하기 쉽습니다</a:t>
            </a:r>
            <a:r>
              <a:rPr lang="en-US" altLang="ko-KR" sz="11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100" i="1" dirty="0">
                <a:solidFill>
                  <a:srgbClr val="C00000"/>
                </a:solidFill>
              </a:rPr>
              <a:t>이렇게 거대하고 복잡한 도전에 직면했을 때 우리 모두가 할 수 있는 일은 무엇일까요</a:t>
            </a:r>
            <a:r>
              <a:rPr lang="en-US" altLang="ko-KR" sz="1100" i="1" dirty="0">
                <a:solidFill>
                  <a:srgbClr val="C00000"/>
                </a:solidFill>
              </a:rPr>
              <a:t>?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100" dirty="0"/>
              <a:t>그래서 오픈도어는 아프리카의 많은 단체와 협력하여 </a:t>
            </a:r>
            <a:r>
              <a:rPr lang="en-US" altLang="ko-KR" sz="1100" dirty="0"/>
              <a:t>2024</a:t>
            </a:r>
            <a:r>
              <a:rPr lang="ko-KR" altLang="en-US" sz="1100" dirty="0"/>
              <a:t>년에 새로운 교회를 대상으로 </a:t>
            </a:r>
            <a:r>
              <a:rPr lang="en-US" altLang="ko-KR" sz="1100" dirty="0"/>
              <a:t>'</a:t>
            </a:r>
            <a:r>
              <a:rPr lang="ko-KR" altLang="en-US" sz="1100" dirty="0"/>
              <a:t>일어나 아프리카</a:t>
            </a:r>
            <a:r>
              <a:rPr lang="en-US" altLang="ko-KR" sz="1100" dirty="0"/>
              <a:t>' </a:t>
            </a:r>
            <a:r>
              <a:rPr lang="ko-KR" altLang="en-US" sz="1100" dirty="0"/>
              <a:t>캠페인을 시작합니다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그리고 우리는 한국에서도 한국교회의 기도와 지원</a:t>
            </a:r>
            <a:r>
              <a:rPr lang="en-US" altLang="ko-KR" sz="1100" dirty="0"/>
              <a:t>, </a:t>
            </a:r>
            <a:r>
              <a:rPr lang="ko-KR" altLang="en-US" sz="1100" dirty="0"/>
              <a:t>그리고 참여를 동원하여 진정한 글로벌 운동으로 확산시킬 것을 요청하고 있습니다</a:t>
            </a:r>
            <a:r>
              <a:rPr lang="en-US" altLang="ko-KR" sz="1100" dirty="0"/>
              <a:t>.</a:t>
            </a:r>
            <a:endParaRPr lang="en-US" sz="1100" dirty="0"/>
          </a:p>
        </p:txBody>
      </p:sp>
      <p:pic>
        <p:nvPicPr>
          <p:cNvPr id="1026" name="Picture 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295F9AF4-18A5-A33A-9892-08299B84FF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3336"/>
          <a:stretch/>
        </p:blipFill>
        <p:spPr bwMode="auto">
          <a:xfrm>
            <a:off x="7395001" y="2071351"/>
            <a:ext cx="3941064" cy="4096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75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7BFBFE50-15FB-0454-97A3-3E5A1028E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8657895" cy="530225"/>
          </a:xfrm>
        </p:spPr>
        <p:txBody>
          <a:bodyPr>
            <a:normAutofit/>
          </a:bodyPr>
          <a:lstStyle/>
          <a:p>
            <a:r>
              <a:rPr lang="ko-KR" altLang="en-US" sz="2000" dirty="0"/>
              <a:t>포위당한 교회</a:t>
            </a:r>
            <a:r>
              <a:rPr lang="en-US" altLang="ko-KR" sz="2000" dirty="0"/>
              <a:t>: </a:t>
            </a:r>
            <a:r>
              <a:rPr lang="ko-KR" altLang="en-US" sz="2000" dirty="0"/>
              <a:t>세계에서 가장 젊은 교회</a:t>
            </a:r>
            <a:r>
              <a:rPr lang="en-US" altLang="ko-KR" sz="2000" dirty="0"/>
              <a:t>,</a:t>
            </a:r>
            <a:r>
              <a:rPr lang="ko-KR" altLang="en-US" sz="2000" dirty="0"/>
              <a:t> 적극적 반응 필요</a:t>
            </a:r>
          </a:p>
        </p:txBody>
      </p:sp>
      <p:pic>
        <p:nvPicPr>
          <p:cNvPr id="10" name="그림 개체 틀 9" descr="텍스트, 지도이(가) 표시된 사진&#10;&#10;자동 생성된 설명">
            <a:extLst>
              <a:ext uri="{FF2B5EF4-FFF2-40B4-BE49-F238E27FC236}">
                <a16:creationId xmlns:a16="http://schemas.microsoft.com/office/drawing/2014/main" id="{B7059FB9-BB4D-3777-B913-48A9A9CB7CA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6280" b="6280"/>
          <a:stretch>
            <a:fillRect/>
          </a:stretch>
        </p:blipFill>
        <p:spPr>
          <a:xfrm>
            <a:off x="5269453" y="1311215"/>
            <a:ext cx="6172200" cy="4873625"/>
          </a:xfrm>
        </p:spPr>
      </p:pic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99D439F6-5F5A-1AAE-AA74-569F2EE25A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1311216"/>
            <a:ext cx="4239206" cy="4537323"/>
          </a:xfrm>
        </p:spPr>
        <p:txBody>
          <a:bodyPr>
            <a:normAutofit/>
          </a:bodyPr>
          <a:lstStyle/>
          <a:p>
            <a:pPr algn="just"/>
            <a:r>
              <a:rPr lang="ko-KR" altLang="en-US" sz="1100" dirty="0"/>
              <a:t>사하라 사막 이남 아프리카</a:t>
            </a:r>
            <a:r>
              <a:rPr lang="en-US" altLang="ko-KR" sz="1100" dirty="0"/>
              <a:t>(SSA)</a:t>
            </a:r>
            <a:r>
              <a:rPr lang="ko-KR" altLang="en-US" sz="1100" dirty="0"/>
              <a:t>의 폭력이 사상 최고치를 기록하고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이러한 폭력의 증가는 점점 더 많은 국가에서 활동하는 </a:t>
            </a:r>
            <a:r>
              <a:rPr lang="ko-KR" altLang="en-US" sz="1100" dirty="0" err="1"/>
              <a:t>지하디스트</a:t>
            </a:r>
            <a:r>
              <a:rPr lang="ko-KR" altLang="en-US" sz="1100" dirty="0"/>
              <a:t> 단체의 존재로 인해 촉발되었습니다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일반적인 영향은 다음과 같습니다</a:t>
            </a:r>
            <a:r>
              <a:rPr lang="en-US" altLang="ko-KR" sz="1100" dirty="0"/>
              <a:t>.</a:t>
            </a:r>
          </a:p>
          <a:p>
            <a:pPr algn="just"/>
            <a:r>
              <a:rPr lang="en-US" altLang="ko-KR" sz="1100" dirty="0"/>
              <a:t> 2021</a:t>
            </a:r>
            <a:r>
              <a:rPr lang="ko-KR" altLang="en-US" sz="1100" dirty="0"/>
              <a:t>년 </a:t>
            </a:r>
            <a:r>
              <a:rPr lang="en-US" altLang="ko-KR" sz="1100" dirty="0"/>
              <a:t>12</a:t>
            </a:r>
            <a:r>
              <a:rPr lang="ko-KR" altLang="en-US" sz="1100" dirty="0"/>
              <a:t>월 </a:t>
            </a:r>
            <a:r>
              <a:rPr lang="en-US" altLang="ko-KR" sz="1100" dirty="0"/>
              <a:t>31</a:t>
            </a:r>
            <a:r>
              <a:rPr lang="ko-KR" altLang="en-US" sz="1100" dirty="0"/>
              <a:t>일까지 무려 </a:t>
            </a:r>
            <a:r>
              <a:rPr lang="en-US" altLang="ko-KR" sz="1100" dirty="0">
                <a:solidFill>
                  <a:srgbClr val="C00000"/>
                </a:solidFill>
              </a:rPr>
              <a:t>1,160</a:t>
            </a:r>
            <a:r>
              <a:rPr lang="ko-KR" altLang="en-US" sz="1100" dirty="0">
                <a:solidFill>
                  <a:srgbClr val="C00000"/>
                </a:solidFill>
              </a:rPr>
              <a:t>만 명</a:t>
            </a:r>
            <a:r>
              <a:rPr lang="ko-KR" altLang="en-US" sz="1100" dirty="0"/>
              <a:t>에 달하는 사람들이 </a:t>
            </a:r>
            <a:r>
              <a:rPr lang="en-US" altLang="ko-KR" sz="1100" dirty="0"/>
              <a:t>SSA </a:t>
            </a:r>
            <a:r>
              <a:rPr lang="ko-KR" altLang="en-US" sz="1100" dirty="0"/>
              <a:t>내전으로 인한 폭력으로 </a:t>
            </a:r>
            <a:r>
              <a:rPr lang="ko-KR" altLang="en-US" sz="1100" dirty="0">
                <a:solidFill>
                  <a:srgbClr val="C00000"/>
                </a:solidFill>
              </a:rPr>
              <a:t>난민</a:t>
            </a:r>
            <a:r>
              <a:rPr lang="ko-KR" altLang="en-US" sz="1100" dirty="0"/>
              <a:t>이 되었습니다</a:t>
            </a:r>
            <a:r>
              <a:rPr lang="en-US" altLang="ko-KR" sz="1100" dirty="0"/>
              <a:t>, </a:t>
            </a:r>
            <a:r>
              <a:rPr lang="ko-KR" altLang="en-US" sz="1100" dirty="0"/>
              <a:t>사람들은 가장 기본적인 생계조차 유지하기가 점점 더 어려워지고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때때로 이사실을 잊고 있지만 이러한 폭력이 특히 교회에 미치는 파괴적인 영향은 긴급한 관심을 필요로 합니다</a:t>
            </a:r>
            <a:r>
              <a:rPr lang="en-US" altLang="ko-KR" sz="1100" dirty="0"/>
              <a:t>.</a:t>
            </a:r>
          </a:p>
          <a:p>
            <a:pPr algn="just"/>
            <a:r>
              <a:rPr lang="ko-KR" altLang="en-US" sz="1100" dirty="0">
                <a:solidFill>
                  <a:srgbClr val="C00000"/>
                </a:solidFill>
              </a:rPr>
              <a:t>기독교인은 </a:t>
            </a:r>
            <a:r>
              <a:rPr lang="ko-KR" altLang="en-US" sz="1100" dirty="0" err="1">
                <a:solidFill>
                  <a:srgbClr val="C00000"/>
                </a:solidFill>
              </a:rPr>
              <a:t>지하디스트</a:t>
            </a:r>
            <a:r>
              <a:rPr lang="ko-KR" altLang="en-US" sz="1100" dirty="0">
                <a:solidFill>
                  <a:srgbClr val="C00000"/>
                </a:solidFill>
              </a:rPr>
              <a:t> 단체들의 주요 표적이 되고 있지만</a:t>
            </a:r>
            <a:r>
              <a:rPr lang="en-US" altLang="ko-KR" sz="1100" dirty="0">
                <a:solidFill>
                  <a:srgbClr val="C00000"/>
                </a:solidFill>
              </a:rPr>
              <a:t>, </a:t>
            </a:r>
            <a:r>
              <a:rPr lang="ko-KR" altLang="en-US" sz="1100" dirty="0">
                <a:solidFill>
                  <a:srgbClr val="C00000"/>
                </a:solidFill>
              </a:rPr>
              <a:t>이에 대한 정부 차원의 인식이나 대응은 매우 부족합니다</a:t>
            </a:r>
            <a:r>
              <a:rPr lang="en-US" altLang="ko-KR" sz="1100" dirty="0">
                <a:solidFill>
                  <a:srgbClr val="C00000"/>
                </a:solidFill>
              </a:rPr>
              <a:t>. </a:t>
            </a:r>
            <a:r>
              <a:rPr lang="ko-KR" altLang="en-US" sz="1100" dirty="0"/>
              <a:t>우리의 형제자매들은 버림받았다고 느낍니다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 캠페인에는 나이지리아</a:t>
            </a:r>
            <a:r>
              <a:rPr lang="en-US" altLang="ko-KR" sz="1100" dirty="0"/>
              <a:t>, </a:t>
            </a:r>
            <a:r>
              <a:rPr lang="ko-KR" altLang="en-US" sz="1100" dirty="0"/>
              <a:t>부르키나파소</a:t>
            </a:r>
            <a:r>
              <a:rPr lang="en-US" altLang="ko-KR" sz="1100" dirty="0"/>
              <a:t>, </a:t>
            </a:r>
            <a:r>
              <a:rPr lang="ko-KR" altLang="en-US" sz="1100" dirty="0"/>
              <a:t>콩고민주공화국에서 목숨을 걸고 주님을 따르고 있는 기독교인들의 이야기로 가득 차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그들은 놀랍도록 회복력이 강하고</a:t>
            </a:r>
            <a:r>
              <a:rPr lang="en-US" altLang="ko-KR" sz="1100" dirty="0"/>
              <a:t>, </a:t>
            </a:r>
            <a:r>
              <a:rPr lang="ko-KR" altLang="en-US" sz="1100" dirty="0"/>
              <a:t>믿을 수 없을 정도로 용감하며</a:t>
            </a:r>
            <a:r>
              <a:rPr lang="en-US" altLang="ko-KR" sz="1100" dirty="0"/>
              <a:t>, </a:t>
            </a:r>
            <a:r>
              <a:rPr lang="ko-KR" altLang="en-US" sz="1100" dirty="0"/>
              <a:t>세상의 한 귀퉁이에서 도전적으로 예수님의 복음을 전하기 위해 헌신하고 있습니다</a:t>
            </a:r>
            <a:r>
              <a:rPr lang="en-US" altLang="ko-KR" sz="1100" dirty="0"/>
              <a:t>. </a:t>
            </a:r>
          </a:p>
          <a:p>
            <a:pPr algn="just"/>
            <a:r>
              <a:rPr lang="ko-KR" altLang="en-US" sz="1100" dirty="0"/>
              <a:t>그러나 이들은 또한 매우 취약합니다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때론 정신적으로 </a:t>
            </a:r>
            <a:r>
              <a:rPr lang="ko-KR" altLang="en-US" sz="1100" dirty="0" err="1"/>
              <a:t>맨붕에</a:t>
            </a:r>
            <a:r>
              <a:rPr lang="ko-KR" altLang="en-US" sz="1100" dirty="0"/>
              <a:t> 빠지기도 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지금 전 세계 교회가 이들을 위해 기도와 행동으로 연합해야 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우리는 이 상황을 해결하기 위하여 다년간의 캠페인을 시작하면서 전 세계 교회를 향하여 동참해 줄 것을 요청합니다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우리의 연합된 행동 없이는 </a:t>
            </a:r>
            <a:r>
              <a:rPr lang="en-US" altLang="ko-KR" sz="1100" dirty="0"/>
              <a:t>SSA</a:t>
            </a:r>
            <a:r>
              <a:rPr lang="ko-KR" altLang="en-US" sz="1100" dirty="0"/>
              <a:t>의 전략적 요충지에서 교회의 존재 자체가 위태로워질 수 있습니다</a:t>
            </a:r>
            <a:r>
              <a:rPr lang="en-US" altLang="ko-KR" sz="1100" dirty="0"/>
              <a:t>.</a:t>
            </a:r>
            <a:endParaRPr lang="ko-KR" altLang="en-US" sz="11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A6BDD7C-B987-665C-3384-FC62CA25B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302B6-EE02-409E-B19E-633D299CF275}" type="datetime1">
              <a:rPr lang="en-US" altLang="ko-KR" smtClean="0"/>
              <a:t>7/23/2024</a:t>
            </a:fld>
            <a:endParaRPr lang="en-US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762AE4D-A1BA-10FE-5BE2-422AB1627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BB7B205-1C82-5446-7FA0-1801433D1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3617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야외, 하늘, 경치이(가) 표시된 사진&#10;&#10;자동 생성된 설명">
            <a:extLst>
              <a:ext uri="{FF2B5EF4-FFF2-40B4-BE49-F238E27FC236}">
                <a16:creationId xmlns:a16="http://schemas.microsoft.com/office/drawing/2014/main" id="{F0D2E53F-4BEC-C867-6438-C2E18733C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143930"/>
            <a:ext cx="9144000" cy="185682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5989401-1DF5-263D-C854-AACFD3975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495" y="1360322"/>
            <a:ext cx="2388742" cy="1632789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/>
              <a:t>Day 1. </a:t>
            </a:r>
            <a:r>
              <a:rPr lang="ko-KR" altLang="en-US" sz="2025" b="1" dirty="0"/>
              <a:t>사하라 이남 아프리카의 교회를 위해 기도합니다</a:t>
            </a:r>
            <a:r>
              <a:rPr lang="en-US" altLang="ko-KR" sz="2025" b="1" dirty="0"/>
              <a:t>.</a:t>
            </a:r>
            <a:r>
              <a:rPr lang="en-US" altLang="ko-KR" sz="2025" b="1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sz="1500" b="1" dirty="0">
                <a:solidFill>
                  <a:schemeClr val="tx1">
                    <a:lumMod val="8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the Church in Sub-Saharan Africa. 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A5DBC8-21D6-AFA1-7F2B-88CB50C9C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6426" y="1360322"/>
            <a:ext cx="5486400" cy="267744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 교회의 생존을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기독교인들이 예수님을 굳게 붙들 수 있도록 도와주세요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 err="1"/>
              <a:t>사헬</a:t>
            </a:r>
            <a:r>
              <a:rPr lang="ko-KR" altLang="en-US" sz="1050" dirty="0"/>
              <a:t> 지역 성도들을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폭력과 살인으로 인해 생긴 트라우마를 치료해 주시고</a:t>
            </a:r>
            <a:r>
              <a:rPr lang="en-US" altLang="ko-KR" sz="1050" dirty="0"/>
              <a:t>, </a:t>
            </a:r>
            <a:r>
              <a:rPr lang="ko-KR" altLang="en-US" sz="1050" dirty="0"/>
              <a:t>이들의 마음을 위로하여 </a:t>
            </a:r>
            <a:r>
              <a:rPr lang="ko-KR" altLang="en-US" sz="1050" dirty="0" err="1"/>
              <a:t>주옵소서</a:t>
            </a:r>
            <a:r>
              <a:rPr lang="en-US" altLang="ko-KR" sz="1050" dirty="0"/>
              <a:t>.  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박해가 심해지는 가운데에서도 그리스도인들이 하나님의 영광을 구할 때에 지혜와 믿음과 피할 길을 주시기를 간절히 기도합니다</a:t>
            </a:r>
            <a:r>
              <a:rPr lang="en-US" altLang="ko-KR" sz="1050" dirty="0"/>
              <a:t>. 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2D7FD2-403B-123D-D738-164A6FE9D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67120" y="3112943"/>
            <a:ext cx="2315492" cy="1632789"/>
          </a:xfrm>
        </p:spPr>
        <p:txBody>
          <a:bodyPr>
            <a:normAutofit/>
          </a:bodyPr>
          <a:lstStyle/>
          <a:p>
            <a:r>
              <a:rPr lang="ko-KR" altLang="en-US" sz="1000" dirty="0"/>
              <a:t>우리가 사방으로 욱여쌈을 당하여도 싸이지 아니하며 답답한 일을 당하여도 낙심하지 아니하며 박해를 받아도 버린 바 되지 아니하며 거꾸러뜨림을 당하여도 망하지 아니하고 </a:t>
            </a:r>
            <a:r>
              <a:rPr lang="en-US" altLang="ko-KR" sz="1000" dirty="0"/>
              <a:t>(</a:t>
            </a:r>
            <a:r>
              <a:rPr lang="ko-KR" altLang="en-US" sz="1000" dirty="0"/>
              <a:t>고후 </a:t>
            </a:r>
            <a:r>
              <a:rPr lang="en-US" altLang="ko-KR" sz="1000" dirty="0"/>
              <a:t>4:8-9)</a:t>
            </a:r>
            <a:endParaRPr lang="ko-KR" altLang="en-US" sz="1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E9C81E-134A-B54D-C6AC-E4E9D2FA4FB6}"/>
              </a:ext>
            </a:extLst>
          </p:cNvPr>
          <p:cNvSpPr txBox="1"/>
          <p:nvPr/>
        </p:nvSpPr>
        <p:spPr>
          <a:xfrm>
            <a:off x="221411" y="6349042"/>
            <a:ext cx="13025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95302B6-EE02-409E-B19E-633D299CF275}" type="datetime1">
              <a:rPr lang="en-US" altLang="ko-KR" sz="900" smtClean="0"/>
              <a:pPr/>
              <a:t>7/23/2024</a:t>
            </a:fld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1024425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F998F914-ED93-8B19-2C5C-D47D0474E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8138" y="4919536"/>
            <a:ext cx="6699302" cy="1025345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EC57F65-F75B-24EF-D3A6-FA0B2BC4A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930" y="1714499"/>
            <a:ext cx="1919074" cy="1931240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Day 2. </a:t>
            </a:r>
            <a:r>
              <a:rPr lang="ko-KR" altLang="en-US" sz="2025" b="1" dirty="0">
                <a:solidFill>
                  <a:schemeClr val="tx1">
                    <a:alpha val="75000"/>
                  </a:schemeClr>
                </a:solidFill>
              </a:rPr>
              <a:t>사하라 이남 아프리카의 지도자를 위해 기도합니다</a:t>
            </a:r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.</a:t>
            </a:r>
            <a:br>
              <a:rPr lang="en-US" altLang="ko-KR" sz="2025" dirty="0">
                <a:solidFill>
                  <a:schemeClr val="tx1">
                    <a:alpha val="75000"/>
                  </a:schemeClr>
                </a:solidFill>
              </a:rPr>
            </a:br>
            <a:br>
              <a:rPr lang="en-US" altLang="ko-KR" sz="1800" dirty="0"/>
            </a:br>
            <a:r>
              <a:rPr lang="en-US" altLang="ko-KR" sz="1800" dirty="0"/>
              <a:t>Pray for the leaders of sub-Saharan Africa.</a:t>
            </a:r>
            <a:endParaRPr lang="ko-KR" altLang="en-US" sz="18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0C77D8C-4643-706F-6B12-F754C6043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934" y="1714499"/>
            <a:ext cx="5486400" cy="26623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아프리카의 혼란 속에서 안정을 찾을 수 있도록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특별히 정치 지도자들이 부족</a:t>
            </a:r>
            <a:r>
              <a:rPr lang="en-US" altLang="ko-KR" sz="1050" dirty="0"/>
              <a:t>, </a:t>
            </a:r>
            <a:r>
              <a:rPr lang="ko-KR" altLang="en-US" sz="1050" dirty="0"/>
              <a:t>종교</a:t>
            </a:r>
            <a:r>
              <a:rPr lang="en-US" altLang="ko-KR" sz="1050" dirty="0"/>
              <a:t>, </a:t>
            </a:r>
            <a:r>
              <a:rPr lang="ko-KR" altLang="en-US" sz="1050" dirty="0"/>
              <a:t>성별에 관계없이 모든 사람들이 평화롭게 살 수 있는 안전한 국가를 만들 수 있도록 도와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현명한 지도자들이 경제 위기 가운데서도 국가를 안정적으로 이끌 수 있도록 인도해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박해를 받은 교회 지도자들을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새 힘을 더하시고</a:t>
            </a:r>
            <a:r>
              <a:rPr lang="en-US" altLang="ko-KR" sz="1050" dirty="0"/>
              <a:t>, </a:t>
            </a:r>
            <a:r>
              <a:rPr lang="ko-KR" altLang="en-US" sz="1050" dirty="0"/>
              <a:t>회복시켜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다시 교회를 인도할 수 있도록 영적으로 잘 준비시켜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AF11626-E03A-5C8C-9110-29806C244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22930" y="3788075"/>
            <a:ext cx="1919075" cy="14313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/>
              <a:t>임금들과 높은 지위에 있는 모든 사람들을 위하여 하라 이는 우리가 모든 경건과 단정함으로 고요하고 평안한 생활을 하려 함이라</a:t>
            </a:r>
            <a:endParaRPr lang="en-US" altLang="ko-KR" sz="1000" dirty="0"/>
          </a:p>
          <a:p>
            <a:pPr>
              <a:lnSpc>
                <a:spcPct val="120000"/>
              </a:lnSpc>
            </a:pPr>
            <a:r>
              <a:rPr lang="en-US" altLang="ko-KR" sz="1000" dirty="0"/>
              <a:t>(</a:t>
            </a:r>
            <a:r>
              <a:rPr lang="ko-KR" altLang="en-US" sz="1000" dirty="0" err="1"/>
              <a:t>딤전</a:t>
            </a:r>
            <a:r>
              <a:rPr lang="en-US" altLang="ko-KR" sz="1000" dirty="0"/>
              <a:t>2:2)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3AC4BEC-D34B-14B7-5E0A-A00C4BF9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3655" y="6223011"/>
            <a:ext cx="213442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595302B6-EE02-409E-B19E-633D299CF275}" type="datetime1">
              <a:rPr lang="en-US" altLang="ko-KR" smtClean="0"/>
              <a:pPr rtl="0"/>
              <a:t>7/23/2024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A12EAC-76FC-53BB-2069-F64F985AB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207847" y="2427149"/>
            <a:ext cx="3118104" cy="312062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ko-KR" altLang="en-US" noProof="0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59582B-D30F-44D4-42B9-A179567CA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7440" y="5644134"/>
            <a:ext cx="37574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r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FAB73BC-B049-4115-A692-8D63A059BFB8}" type="slidenum">
              <a:rPr lang="en-US" altLang="ko-KR" smtClean="0"/>
              <a:pPr rtl="0"/>
              <a:t>10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04048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980D7E-B32C-40EC-DF1D-628076AB5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615" y="1211710"/>
            <a:ext cx="2204357" cy="1613443"/>
          </a:xfrm>
        </p:spPr>
        <p:txBody>
          <a:bodyPr>
            <a:noAutofit/>
          </a:bodyPr>
          <a:lstStyle/>
          <a:p>
            <a:r>
              <a:rPr lang="en-US" altLang="ko-KR" sz="1800" b="1" dirty="0"/>
              <a:t>Day 3. </a:t>
            </a:r>
            <a:r>
              <a:rPr lang="ko-KR" altLang="en-US" sz="1800" b="1" dirty="0"/>
              <a:t>사하라 사막 이남 지역의 젊은이들을 위해 기도해 주세요</a:t>
            </a:r>
            <a:r>
              <a:rPr lang="en-US" altLang="ko-KR" sz="1800" b="1" dirty="0"/>
              <a:t>.</a:t>
            </a:r>
            <a:endParaRPr lang="ko-KR" altLang="en-US" sz="1800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E5C482C-9F6C-E61E-AE6B-F10698187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935" y="940022"/>
            <a:ext cx="5474139" cy="192024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아프리카 인구의 </a:t>
            </a:r>
            <a:r>
              <a:rPr lang="en-US" altLang="ko-KR" sz="1050" dirty="0"/>
              <a:t>60% </a:t>
            </a:r>
            <a:r>
              <a:rPr lang="ko-KR" altLang="en-US" sz="1050" dirty="0"/>
              <a:t>이상이 </a:t>
            </a:r>
            <a:r>
              <a:rPr lang="en-US" altLang="ko-KR" sz="1050" dirty="0"/>
              <a:t>25</a:t>
            </a:r>
            <a:r>
              <a:rPr lang="ko-KR" altLang="en-US" sz="1050" dirty="0"/>
              <a:t>세 미만입니다</a:t>
            </a:r>
            <a:r>
              <a:rPr lang="en-US" altLang="ko-KR" sz="1050" dirty="0"/>
              <a:t>. </a:t>
            </a:r>
            <a:r>
              <a:rPr lang="ko-KR" altLang="en-US" sz="1050" dirty="0"/>
              <a:t>교회는 젊고 역동적이며 성장하고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그러나 사하라 이남 아프리카에서는 폭력적인 박해로 젊은이들의 삶이 황폐화되고 있습니다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아버지</a:t>
            </a:r>
            <a:r>
              <a:rPr lang="en-US" altLang="ko-KR" sz="1050" dirty="0"/>
              <a:t>!</a:t>
            </a:r>
            <a:r>
              <a:rPr lang="ko-KR" altLang="en-US" sz="1050" dirty="0"/>
              <a:t> 사하라 사막 이남 아프리카의 젊은 그리스도인들을 보호하여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예수님</a:t>
            </a:r>
            <a:r>
              <a:rPr lang="en-US" altLang="ko-KR" sz="1050" dirty="0"/>
              <a:t>!</a:t>
            </a:r>
            <a:r>
              <a:rPr lang="ko-KR" altLang="en-US" sz="1050" dirty="0"/>
              <a:t> 청소년들에게 힘과 은혜를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극심한 핍박에도 불구하고 예수님을 계속 따르게 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트라우마 치료</a:t>
            </a:r>
            <a:r>
              <a:rPr lang="en-US" altLang="ko-KR" sz="1050" dirty="0"/>
              <a:t>, </a:t>
            </a:r>
            <a:r>
              <a:rPr lang="ko-KR" altLang="en-US" sz="1050" dirty="0"/>
              <a:t>영적 도움</a:t>
            </a:r>
            <a:r>
              <a:rPr lang="en-US" altLang="ko-KR" sz="1050" dirty="0"/>
              <a:t>, </a:t>
            </a:r>
            <a:r>
              <a:rPr lang="ko-KR" altLang="en-US" sz="1050" dirty="0"/>
              <a:t>기술 및 고용 훈련을 통해 올해 나이지리아에서 </a:t>
            </a:r>
            <a:r>
              <a:rPr lang="en-US" altLang="ko-KR" sz="1050" dirty="0"/>
              <a:t>42,000</a:t>
            </a:r>
            <a:r>
              <a:rPr lang="ko-KR" altLang="en-US" sz="1050" dirty="0"/>
              <a:t>명의 젊은 기독교인을 지원하고자 하는 </a:t>
            </a:r>
            <a:r>
              <a:rPr lang="en-US" altLang="ko-KR" sz="1050" dirty="0"/>
              <a:t>Open Doors</a:t>
            </a:r>
            <a:r>
              <a:rPr lang="ko-KR" altLang="en-US" sz="1050" dirty="0"/>
              <a:t>의 사역을 사용하여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4299EF8-DD47-53CD-32BE-8A5FFA1F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85615" y="3333809"/>
            <a:ext cx="2127301" cy="161344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/>
              <a:t>대대로 주께서 행하시는 일을 크게 찬양하며 주의 능한 일을 </a:t>
            </a:r>
            <a:r>
              <a:rPr lang="ko-KR" altLang="en-US" sz="1000" dirty="0" err="1"/>
              <a:t>선포하리로다</a:t>
            </a:r>
            <a:r>
              <a:rPr lang="en-US" altLang="ko-KR" sz="1000" dirty="0"/>
              <a:t>. (</a:t>
            </a:r>
            <a:r>
              <a:rPr lang="ko-KR" altLang="en-US" sz="1000" dirty="0"/>
              <a:t>시</a:t>
            </a:r>
            <a:r>
              <a:rPr lang="en-US" altLang="ko-KR" sz="1000" dirty="0"/>
              <a:t>145:4)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BE6126-6280-1648-EF06-9C77AC882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7/23/2024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35076AE-0EEA-1370-6386-A32FE6AC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2023-08-29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1913BA7-F4B5-4FDD-B9DE-8BEB0C67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ko-KR" noProof="0" smtClean="0"/>
              <a:pPr rtl="0"/>
              <a:t>11</a:t>
            </a:fld>
            <a:endParaRPr lang="ko-KR" altLang="en-US" noProof="0" dirty="0"/>
          </a:p>
        </p:txBody>
      </p:sp>
      <p:pic>
        <p:nvPicPr>
          <p:cNvPr id="9" name="그림 8" descr="텍스트, 사람, 의류, 야외이(가) 표시된 사진&#10;&#10;자동 생성된 설명">
            <a:extLst>
              <a:ext uri="{FF2B5EF4-FFF2-40B4-BE49-F238E27FC236}">
                <a16:creationId xmlns:a16="http://schemas.microsoft.com/office/drawing/2014/main" id="{4347CDD8-13E6-FF83-DB1A-958FDAA9A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4935" y="3412272"/>
            <a:ext cx="5474139" cy="250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38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EB3B46-20C6-4A0F-FA47-7019A7CF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936" y="1234441"/>
            <a:ext cx="7427214" cy="994172"/>
          </a:xfrm>
        </p:spPr>
        <p:txBody>
          <a:bodyPr anchor="ctr">
            <a:normAutofit/>
          </a:bodyPr>
          <a:lstStyle/>
          <a:p>
            <a:r>
              <a:rPr lang="en-US" altLang="ko-KR" sz="1800" b="1"/>
              <a:t>Day 4. </a:t>
            </a:r>
            <a:r>
              <a:rPr lang="ko-KR" altLang="en-US" sz="1800" b="1"/>
              <a:t>사하라 사막 이남 지역의 슬픔에 잠긴 사람들을 위해 기도해 주세요</a:t>
            </a:r>
            <a:r>
              <a:rPr lang="en-US" altLang="ko-KR" sz="1800" b="1"/>
              <a:t>.</a:t>
            </a:r>
            <a:endParaRPr lang="ko-KR" altLang="en-US" sz="1800" b="1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1A8E64B4-2BC0-1994-9C3C-48A0E2D0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207847" y="2427149"/>
            <a:ext cx="3118104" cy="312062"/>
          </a:xfrm>
        </p:spPr>
        <p:txBody>
          <a:bodyPr/>
          <a:lstStyle/>
          <a:p>
            <a:pPr>
              <a:spcAft>
                <a:spcPts val="450"/>
              </a:spcAft>
            </a:pPr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A33DB96-9F0A-E795-38E8-9537E6EBF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3" y="2118123"/>
            <a:ext cx="7224509" cy="369521"/>
          </a:xfrm>
        </p:spPr>
        <p:txBody>
          <a:bodyPr anchor="b">
            <a:normAutofit/>
          </a:bodyPr>
          <a:lstStyle/>
          <a:p>
            <a:pPr>
              <a:lnSpc>
                <a:spcPct val="140000"/>
              </a:lnSpc>
            </a:pPr>
            <a:r>
              <a:rPr lang="ko-KR" altLang="en-US" sz="1000">
                <a:latin typeface="+mj-ea"/>
                <a:ea typeface="+mj-ea"/>
              </a:rPr>
              <a:t>“여호와는 마음이 상한 자를 가까이 하시고 충심으로 통회하는 자를 구원하시는도다</a:t>
            </a:r>
            <a:r>
              <a:rPr lang="en-US" altLang="ko-KR" sz="1000">
                <a:latin typeface="+mj-ea"/>
                <a:ea typeface="+mj-ea"/>
              </a:rPr>
              <a:t>.” - </a:t>
            </a:r>
            <a:r>
              <a:rPr lang="ko-KR" altLang="en-US" sz="1000">
                <a:latin typeface="+mj-ea"/>
                <a:ea typeface="+mj-ea"/>
              </a:rPr>
              <a:t>시편 </a:t>
            </a:r>
            <a:r>
              <a:rPr lang="en-US" altLang="ko-KR" sz="1000">
                <a:latin typeface="+mj-ea"/>
                <a:ea typeface="+mj-ea"/>
              </a:rPr>
              <a:t>34:18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6B3273-C47A-0904-9437-0F0DDA56D4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41358" y="2933295"/>
            <a:ext cx="3654101" cy="269026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슬픔과 상실감에 사로잡혀 절망속에 있는 가족들을 위해 주세요</a:t>
            </a:r>
            <a:r>
              <a:rPr lang="en-US" altLang="ko-KR" sz="1050" dirty="0"/>
              <a:t>.</a:t>
            </a:r>
            <a:r>
              <a:rPr lang="ko-KR" altLang="en-US" sz="1050" dirty="0"/>
              <a:t>  </a:t>
            </a:r>
            <a:endParaRPr lang="en-US" altLang="ko-KR" sz="1050" dirty="0"/>
          </a:p>
          <a:p>
            <a:pPr>
              <a:lnSpc>
                <a:spcPct val="150000"/>
              </a:lnSpc>
            </a:pPr>
            <a:r>
              <a:rPr lang="ko-KR" altLang="en-US" sz="1050" dirty="0"/>
              <a:t>주님께서 개입하여 치명적인 공격을 중단시키고 반군들의 마음이 증오에서 사랑으로 바뀌도록 도와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긴급한 도움이 필요한 유가족들에게 오픈도어의 실질적인 지원과 돌봄의 손길이 이어지도록 인도해 주세요</a:t>
            </a:r>
            <a:r>
              <a:rPr lang="en-US" altLang="ko-KR" sz="1050" dirty="0"/>
              <a:t>. </a:t>
            </a:r>
          </a:p>
          <a:p>
            <a:endParaRPr lang="en-US" alt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82F9BD0-32B5-4296-CB2F-6EFA1D768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3655" y="6328244"/>
            <a:ext cx="2134426" cy="273844"/>
          </a:xfrm>
        </p:spPr>
        <p:txBody>
          <a:bodyPr anchor="ctr">
            <a:normAutofit lnSpcReduction="10000"/>
          </a:bodyPr>
          <a:lstStyle/>
          <a:p>
            <a:pPr rtl="0"/>
            <a:fld id="{595302B6-EE02-409E-B19E-633D299CF275}" type="datetime1">
              <a:rPr lang="en-US" altLang="ko-KR" smtClean="0"/>
              <a:pPr rtl="0"/>
              <a:t>7/23/2024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877473-3624-7E49-7882-E9A6A736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7440" y="5644134"/>
            <a:ext cx="375748" cy="273844"/>
          </a:xfrm>
        </p:spPr>
        <p:txBody>
          <a:bodyPr anchor="ctr">
            <a:normAutofit lnSpcReduction="10000"/>
          </a:bodyPr>
          <a:lstStyle/>
          <a:p>
            <a:pPr>
              <a:spcAft>
                <a:spcPts val="450"/>
              </a:spcAft>
            </a:pPr>
            <a:fld id="{4FAB73BC-B049-4115-A692-8D63A059BFB8}" type="slidenum">
              <a:rPr lang="en-US" altLang="ko-KR" noProof="0" smtClean="0"/>
              <a:pPr>
                <a:spcAft>
                  <a:spcPts val="450"/>
                </a:spcAft>
              </a:pPr>
              <a:t>12</a:t>
            </a:fld>
            <a:endParaRPr lang="ko-KR" altLang="en-US" noProof="0"/>
          </a:p>
        </p:txBody>
      </p:sp>
      <p:pic>
        <p:nvPicPr>
          <p:cNvPr id="11" name="그림 10" descr="사람, 인간의 얼굴, 의류, 포유류이(가) 표시된 사진&#10;&#10;자동 생성된 설명">
            <a:extLst>
              <a:ext uri="{FF2B5EF4-FFF2-40B4-BE49-F238E27FC236}">
                <a16:creationId xmlns:a16="http://schemas.microsoft.com/office/drawing/2014/main" id="{3C0671F7-A2C3-C0A9-3784-1C2954071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3842" y="2933296"/>
            <a:ext cx="3587020" cy="269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98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52A906-48D9-C940-DB95-468B888FC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Day 5. </a:t>
            </a:r>
            <a:r>
              <a:rPr lang="ko-KR" altLang="en-US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강제로 피신한 사람들을 위해 기도해 주세요</a:t>
            </a:r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5419190-F38D-271B-FBD9-45AD7CC72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6ED1FB0-902C-AEDB-FBE0-74F37D665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39006" y="2369861"/>
            <a:ext cx="7456242" cy="48597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아프리카 전역에서 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1,200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만 명이 넘는 사람들이 집을 잃었고 어떤 지역에서는 교회의 존재 자체가 위협 받고 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많은 사람들이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보코하람과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이슬람 국가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(IS)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와 같은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지하디스트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무장단체를 피해 탈출했습니다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</a:t>
            </a:r>
            <a:endParaRPr lang="ko-KR" altLang="en-US" sz="1000" dirty="0">
              <a:solidFill>
                <a:srgbClr val="0070C0"/>
              </a:solidFill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9CEE2BD4-EC1A-6B6D-EB4C-6A62AB247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3841" y="3018167"/>
            <a:ext cx="3654100" cy="24854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강제로 도망쳐야 하는 그리스도인 가족들이 인내할 수 있는 용기와 힘을 주시도록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점점 더 위험해 지는 곳에서 교회를 인도하는 목회자들에게 지혜를 주세요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그리스도인들이 피신하는 동안에도 교회가 강하고 영향력 있고 담대하게 회복되도록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</p:txBody>
      </p:sp>
      <p:pic>
        <p:nvPicPr>
          <p:cNvPr id="11" name="내용 개체 틀 10" descr="하늘, 야외, 의류, 지상이(가) 표시된 사진&#10;&#10;자동 생성된 설명">
            <a:extLst>
              <a:ext uri="{FF2B5EF4-FFF2-40B4-BE49-F238E27FC236}">
                <a16:creationId xmlns:a16="http://schemas.microsoft.com/office/drawing/2014/main" id="{7839DA3C-FB51-377B-122D-79823CBCD7A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41220" y="3090082"/>
            <a:ext cx="3654029" cy="2055391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D6E72E4-2060-2C0B-B5B5-20C7D7E06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7/23/2024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A67F492-B72F-ED93-8647-68912F5FC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13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597410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149F2A-F616-233C-64A5-0096EFBD4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Day 6. </a:t>
            </a:r>
            <a:r>
              <a:rPr lang="ko-KR" altLang="en-US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학대 받는 여성들을 위해 기도해 주세요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F193C15-41D1-2355-F417-289A8F1C7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A29DAB4-3948-24EF-9318-67A77BBEC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2" y="2060849"/>
            <a:ext cx="7693225" cy="433477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사하라 사막 이남 아프리카 전역에서 우리는 마을에서 납치되어 혹독하고 잔인한 학대를 당하는 소녀와 여성에 대한 소식을 종종 듣습니다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강간과 성폭력은 잔인한 박해 전술입니다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22708CD1-A344-5535-ECB1-A2C410AD6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3841" y="2899861"/>
            <a:ext cx="3654100" cy="2603804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콩고민주공화국에서 매일 폭행의 위험을 안고 살아가는 젊은 그리스도인 여성들을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기독교 여성들이 이 위협적인 시대에서 보호받으며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예수님께 굳건히 붙들린 바 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하나님의 </a:t>
            </a:r>
            <a:r>
              <a:rPr lang="ko-KR" altLang="en-US" sz="1050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자녀로서의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정체성을 확고히 하며 살아 갈수 있도록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극단주의 단체의 기독교 소녀들의 잔인한 납치가 중단되도록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납치된 소녀들은 폭도들과 강제로 결혼하게 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1" name="내용 개체 틀 10" descr="사람, 인간의 얼굴, 의류, 야외이(가) 표시된 사진&#10;&#10;자동 생성된 설명">
            <a:extLst>
              <a:ext uri="{FF2B5EF4-FFF2-40B4-BE49-F238E27FC236}">
                <a16:creationId xmlns:a16="http://schemas.microsoft.com/office/drawing/2014/main" id="{3ABBC83B-5AFF-7BAB-E835-97B9885B093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41357" y="2899861"/>
            <a:ext cx="3905708" cy="2603805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61786AAF-64CA-BA16-1EC3-445FC9707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7/23/2024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BD0EAC8-3B13-AE5D-FDC9-2C364E49B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14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430111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D5F40B-35F6-0AFB-3A4C-F413535C3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/>
              <a:t>Day7.</a:t>
            </a:r>
            <a:r>
              <a:rPr lang="en-US" altLang="ko-KR" sz="180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Arise Africa.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D6F2F26-9D90-7066-13DE-0FC44D84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3E643A9-9577-2626-EBFF-9D7A1958B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2" y="2118123"/>
            <a:ext cx="7701854" cy="388930"/>
          </a:xfrm>
        </p:spPr>
        <p:txBody>
          <a:bodyPr>
            <a:normAutofit fontScale="77500" lnSpcReduction="20000"/>
          </a:bodyPr>
          <a:lstStyle/>
          <a:p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“일어나라 빛을 발하라 이는 네 빛이 </a:t>
            </a:r>
            <a:r>
              <a:rPr lang="ko-KR" altLang="en-US" b="0" i="1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이르렀음이니라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”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- 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이사야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60:1</a:t>
            </a:r>
            <a:endParaRPr lang="ko-KR" altLang="en-US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366DCB9F-242D-C020-AFB7-47B95928082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사역적으로 우리는 사하라 사막 이남 아프리카에 있는 수백만 명의 기독교인을 영적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육체적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정서적으로 지원하는 것을 목표로 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4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년 간의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캠페인을 통해 전 세계 교회가 깨어나 이 지역에서 일어나고 있는 사건들에 대해 직접 관여하는 것을 보고 싶습니다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기도로 참여하든지 다른 어떤 것이든지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에서 나의 역할을 보여달라고 하나님께 간구하십시오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전 세계의 기독교인들이 사하라 사막 이남의 아프리카 가족을 위해 기도하고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목소리를 내고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후원할 것을 확신하도록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 있는 오픈도어의 파트너들의 주님의 보호하심을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2" name="내용 개체 틀 11" descr="야외, 사람, 하늘, 의류이(가) 표시된 사진&#10;&#10;자동 생성된 설명">
            <a:extLst>
              <a:ext uri="{FF2B5EF4-FFF2-40B4-BE49-F238E27FC236}">
                <a16:creationId xmlns:a16="http://schemas.microsoft.com/office/drawing/2014/main" id="{D0F9CF36-7C20-A2B9-1E1C-F8B3726C06A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510285" y="3023587"/>
            <a:ext cx="3641080" cy="2427386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CE915F1-5C7A-C5E2-2DF4-7A97226E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7/23/2024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6347DD-7278-FF2C-0427-EE7A5169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15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18682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10696" y="4092285"/>
            <a:ext cx="3457304" cy="1412222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endParaRPr lang="ko-KR" altLang="en-US" sz="16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</a:rPr>
              <a:t>#</a:t>
            </a:r>
            <a:r>
              <a:rPr lang="ko-KR" altLang="en-US" dirty="0">
                <a:solidFill>
                  <a:srgbClr val="0070C0"/>
                </a:solidFill>
              </a:rPr>
              <a:t>북부 이집트</a:t>
            </a:r>
            <a:r>
              <a:rPr lang="en-US" altLang="ko-KR" dirty="0"/>
              <a:t>: </a:t>
            </a:r>
            <a:r>
              <a:rPr lang="ko-KR" altLang="en-US" dirty="0"/>
              <a:t>평화를 찾아 이주한 크리스챤 가족</a:t>
            </a:r>
            <a:r>
              <a:rPr lang="en-US" altLang="ko-KR" dirty="0"/>
              <a:t>!</a:t>
            </a:r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535D84-B5FC-EDD5-E7A0-FDAA70534AE8}"/>
              </a:ext>
            </a:extLst>
          </p:cNvPr>
          <p:cNvSpPr txBox="1"/>
          <p:nvPr/>
        </p:nvSpPr>
        <p:spPr>
          <a:xfrm>
            <a:off x="1104523" y="1910281"/>
            <a:ext cx="5756986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/>
              <a:t>이집트 북부 지역의 한 마을에서 기독교인 가족이 과격한 무슬림의 공격을 받았습니다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여행업을 하고 있던 아버지 </a:t>
            </a:r>
            <a:r>
              <a:rPr lang="ko-KR" altLang="en-US" sz="1100" dirty="0" err="1"/>
              <a:t>유수프</a:t>
            </a:r>
            <a:r>
              <a:rPr lang="en-US" altLang="ko-KR" sz="1100" dirty="0"/>
              <a:t>(Yusuf)</a:t>
            </a:r>
            <a:r>
              <a:rPr lang="ko-KR" altLang="en-US" sz="1100" dirty="0"/>
              <a:t>*는 </a:t>
            </a:r>
            <a:r>
              <a:rPr lang="en-US" altLang="ko-KR" sz="1100" dirty="0"/>
              <a:t>14</a:t>
            </a:r>
            <a:r>
              <a:rPr lang="ko-KR" altLang="en-US" sz="1100" dirty="0"/>
              <a:t>세 딸 </a:t>
            </a:r>
            <a:r>
              <a:rPr lang="ko-KR" altLang="en-US" sz="1100" dirty="0" err="1"/>
              <a:t>산드라</a:t>
            </a:r>
            <a:r>
              <a:rPr lang="en-US" altLang="ko-KR" sz="1100" dirty="0"/>
              <a:t>(Sandra)</a:t>
            </a:r>
            <a:r>
              <a:rPr lang="ko-KR" altLang="en-US" sz="1100" dirty="0"/>
              <a:t>*와 아내 </a:t>
            </a:r>
            <a:r>
              <a:rPr lang="ko-KR" altLang="en-US" sz="1100" dirty="0" err="1"/>
              <a:t>올파트</a:t>
            </a:r>
            <a:r>
              <a:rPr lang="en-US" altLang="ko-KR" sz="1100" dirty="0"/>
              <a:t>(</a:t>
            </a:r>
            <a:r>
              <a:rPr lang="en-US" altLang="ko-KR" sz="1100" dirty="0" err="1"/>
              <a:t>Olfat</a:t>
            </a:r>
            <a:r>
              <a:rPr lang="en-US" altLang="ko-KR" sz="1100" dirty="0"/>
              <a:t>)</a:t>
            </a:r>
            <a:r>
              <a:rPr lang="ko-KR" altLang="en-US" sz="1100" dirty="0"/>
              <a:t>*와 함께 폭행을 당했고</a:t>
            </a:r>
            <a:r>
              <a:rPr lang="en-US" altLang="ko-KR" sz="1100" dirty="0"/>
              <a:t>, </a:t>
            </a:r>
            <a:r>
              <a:rPr lang="ko-KR" altLang="en-US" sz="1100" dirty="0"/>
              <a:t>그의 아내는 옷까지 벗겨졌습니다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문제는 유수프가 등교길에 </a:t>
            </a:r>
            <a:r>
              <a:rPr lang="ko-KR" altLang="en-US" sz="1100" dirty="0" err="1"/>
              <a:t>산드라를</a:t>
            </a:r>
            <a:r>
              <a:rPr lang="ko-KR" altLang="en-US" sz="1100" dirty="0"/>
              <a:t> 괴롭힌 두 젊은 무슬림 남성의 아버지에게 불만을 제기하면서 시작되었습니다</a:t>
            </a:r>
            <a:r>
              <a:rPr lang="en-US" altLang="ko-KR" sz="1100" dirty="0"/>
              <a:t>. </a:t>
            </a:r>
            <a:r>
              <a:rPr lang="ko-KR" altLang="en-US" sz="1100" dirty="0" err="1"/>
              <a:t>살라피</a:t>
            </a:r>
            <a:r>
              <a:rPr lang="en-US" altLang="ko-KR" sz="1100" dirty="0"/>
              <a:t>(Salafi)</a:t>
            </a:r>
            <a:r>
              <a:rPr lang="ko-KR" altLang="en-US" sz="1100" dirty="0"/>
              <a:t>에 대한 강한 신념과 기독교인에 대한 증오로 유명한 무슬림 아버지는 가볍게 응수했습니다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그는 유수프를 모욕하고 자기 집에서 쫓아냈으며 아들들을 말리지 않았습니다</a:t>
            </a:r>
            <a:r>
              <a:rPr lang="en-US" altLang="ko-KR" sz="1100" dirty="0"/>
              <a:t>.</a:t>
            </a:r>
          </a:p>
          <a:p>
            <a:pPr algn="just"/>
            <a:r>
              <a:rPr lang="en-US" altLang="ko-KR" sz="1100" dirty="0"/>
              <a:t>2024</a:t>
            </a:r>
            <a:r>
              <a:rPr lang="ko-KR" altLang="en-US" sz="1100" dirty="0"/>
              <a:t>년 </a:t>
            </a:r>
            <a:r>
              <a:rPr lang="en-US" altLang="ko-KR" sz="1100" dirty="0"/>
              <a:t>5</a:t>
            </a:r>
            <a:r>
              <a:rPr lang="ko-KR" altLang="en-US" sz="1100" dirty="0"/>
              <a:t>월 </a:t>
            </a:r>
            <a:r>
              <a:rPr lang="en-US" altLang="ko-KR" sz="1100" dirty="0"/>
              <a:t>9</a:t>
            </a:r>
            <a:r>
              <a:rPr lang="ko-KR" altLang="en-US" sz="1100" dirty="0"/>
              <a:t>일</a:t>
            </a:r>
            <a:r>
              <a:rPr lang="en-US" altLang="ko-KR" sz="1100" dirty="0"/>
              <a:t>, </a:t>
            </a:r>
            <a:r>
              <a:rPr lang="ko-KR" altLang="en-US" sz="1100" dirty="0"/>
              <a:t>유수프는 경찰에 괴롭힘을 신고했습니다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다음 날</a:t>
            </a:r>
            <a:r>
              <a:rPr lang="en-US" altLang="ko-KR" sz="1100" dirty="0"/>
              <a:t>, </a:t>
            </a:r>
            <a:r>
              <a:rPr lang="ko-KR" altLang="en-US" sz="1100" dirty="0"/>
              <a:t>무슬림 아버지와 아들</a:t>
            </a:r>
            <a:r>
              <a:rPr lang="en-US" altLang="ko-KR" sz="1100" dirty="0"/>
              <a:t>, </a:t>
            </a:r>
            <a:r>
              <a:rPr lang="ko-KR" altLang="en-US" sz="1100" dirty="0"/>
              <a:t>일부 마을 주민들은 유수프의 가족을 공격하고 모욕하고 집에 쓰레기까지 던졌습니다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유수프가 그들과 맞섰을 때 그들은 몽둥이로 그를 때려 의식을 잃게 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그들은 또한 그의 아내와 딸을 심하게 구타하고 공공장소에서 옷까지 벗겨 버렸습니다</a:t>
            </a:r>
            <a:r>
              <a:rPr lang="en-US" altLang="ko-KR" sz="1100" dirty="0"/>
              <a:t>.</a:t>
            </a:r>
            <a:r>
              <a:rPr lang="ko-KR" altLang="en-US" sz="1100" dirty="0"/>
              <a:t>유수프와 </a:t>
            </a:r>
            <a:r>
              <a:rPr lang="ko-KR" altLang="en-US" sz="1100" dirty="0" err="1"/>
              <a:t>산드라는</a:t>
            </a:r>
            <a:r>
              <a:rPr lang="ko-KR" altLang="en-US" sz="1100" dirty="0"/>
              <a:t> 찢어진 옷을 입고 신고를 하러 경찰에 갔지만</a:t>
            </a:r>
            <a:r>
              <a:rPr lang="en-US" altLang="ko-KR" sz="1100" dirty="0"/>
              <a:t>, </a:t>
            </a:r>
            <a:r>
              <a:rPr lang="ko-KR" altLang="en-US" sz="1100" dirty="0"/>
              <a:t>편견에 사로잡힌 경찰관으로부터 종파 분쟁을 선동했다는 이유로 모욕과 학대를 당해야만 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경찰관은 이들을 구금했고</a:t>
            </a:r>
            <a:r>
              <a:rPr lang="en-US" altLang="ko-KR" sz="1100" dirty="0"/>
              <a:t>, </a:t>
            </a:r>
            <a:r>
              <a:rPr lang="ko-KR" altLang="en-US" sz="1100" dirty="0" err="1"/>
              <a:t>올팟이</a:t>
            </a:r>
            <a:r>
              <a:rPr lang="ko-KR" altLang="en-US" sz="1100" dirty="0"/>
              <a:t> 간청한 </a:t>
            </a:r>
            <a:r>
              <a:rPr lang="ko-KR" altLang="en-US" sz="1100" dirty="0" err="1"/>
              <a:t>후에야</a:t>
            </a:r>
            <a:r>
              <a:rPr lang="ko-KR" altLang="en-US" sz="1100" dirty="0"/>
              <a:t> 딸이 늦은 밤에 풀려났지만 경찰관에게 학대와 모욕을 당한 후였습니다</a:t>
            </a:r>
            <a:r>
              <a:rPr lang="en-US" altLang="ko-KR" sz="1100" dirty="0"/>
              <a:t>.</a:t>
            </a:r>
          </a:p>
          <a:p>
            <a:pPr algn="just"/>
            <a:r>
              <a:rPr lang="ko-KR" altLang="en-US" sz="1100" dirty="0"/>
              <a:t>유수프는 신고를 하겠다고 주장했지만 가해자들을 처벌하지 않고 사건은 종료되었습니다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무슬림 이웃들의 위협과 모욕이 반복되자 유수프는 안전한 곳을 찾아 가족을 데리고 장인의 집으로 피신했습니다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en-US" altLang="ko-KR" sz="1100" dirty="0">
                <a:solidFill>
                  <a:schemeClr val="accent4">
                    <a:lumMod val="75000"/>
                  </a:schemeClr>
                </a:solidFill>
              </a:rPr>
              <a:t>1. </a:t>
            </a:r>
            <a:r>
              <a:rPr lang="ko-KR" altLang="en-US" sz="1100" dirty="0">
                <a:solidFill>
                  <a:schemeClr val="accent4">
                    <a:lumMod val="75000"/>
                  </a:schemeClr>
                </a:solidFill>
              </a:rPr>
              <a:t>유수프의 가족의 안전과 치유를 위해 기도합니다</a:t>
            </a:r>
            <a:r>
              <a:rPr lang="en-US" altLang="ko-KR" sz="1100" dirty="0">
                <a:solidFill>
                  <a:schemeClr val="accent4">
                    <a:lumMod val="75000"/>
                  </a:schemeClr>
                </a:solidFill>
              </a:rPr>
              <a:t>. </a:t>
            </a:r>
            <a:r>
              <a:rPr lang="ko-KR" altLang="en-US" sz="1100" dirty="0">
                <a:solidFill>
                  <a:schemeClr val="accent4">
                    <a:lumMod val="75000"/>
                  </a:schemeClr>
                </a:solidFill>
              </a:rPr>
              <a:t>이 충격적인 경험에서 온전히 회복시켜 주시고</a:t>
            </a:r>
            <a:r>
              <a:rPr lang="en-US" altLang="ko-KR" sz="1100" dirty="0">
                <a:solidFill>
                  <a:schemeClr val="accent4">
                    <a:lumMod val="75000"/>
                  </a:schemeClr>
                </a:solidFill>
              </a:rPr>
              <a:t>, </a:t>
            </a:r>
            <a:r>
              <a:rPr lang="ko-KR" altLang="en-US" sz="1100" dirty="0">
                <a:solidFill>
                  <a:schemeClr val="accent4">
                    <a:lumMod val="75000"/>
                  </a:schemeClr>
                </a:solidFill>
              </a:rPr>
              <a:t>주님을 따르는 믿음이 흔들리지 않고</a:t>
            </a:r>
            <a:r>
              <a:rPr lang="en-US" altLang="ko-KR" sz="1100" dirty="0">
                <a:solidFill>
                  <a:schemeClr val="accent4">
                    <a:lumMod val="75000"/>
                  </a:schemeClr>
                </a:solidFill>
              </a:rPr>
              <a:t>, </a:t>
            </a:r>
            <a:r>
              <a:rPr lang="ko-KR" altLang="en-US" sz="1100" dirty="0">
                <a:solidFill>
                  <a:schemeClr val="accent4">
                    <a:lumMod val="75000"/>
                  </a:schemeClr>
                </a:solidFill>
              </a:rPr>
              <a:t>더욱 견고하게 세워지도록 은혜를 베풀어 주시기를 기도합니다</a:t>
            </a:r>
            <a:r>
              <a:rPr lang="en-US" altLang="ko-KR" sz="1100" dirty="0">
                <a:solidFill>
                  <a:schemeClr val="accent4">
                    <a:lumMod val="75000"/>
                  </a:schemeClr>
                </a:solidFill>
              </a:rPr>
              <a:t>. </a:t>
            </a:r>
          </a:p>
          <a:p>
            <a:pPr algn="just"/>
            <a:r>
              <a:rPr lang="en-US" altLang="ko-KR" sz="1100" dirty="0">
                <a:solidFill>
                  <a:schemeClr val="accent4">
                    <a:lumMod val="75000"/>
                  </a:schemeClr>
                </a:solidFill>
              </a:rPr>
              <a:t>2. </a:t>
            </a:r>
            <a:r>
              <a:rPr lang="ko-KR" altLang="en-US" sz="1100" dirty="0">
                <a:solidFill>
                  <a:schemeClr val="accent4">
                    <a:lumMod val="75000"/>
                  </a:schemeClr>
                </a:solidFill>
              </a:rPr>
              <a:t>북부 이집트에서 박해에 직면한 기독교인 가족들에게 하나님의 정의와 보호가 임하기를 기도합니다</a:t>
            </a:r>
            <a:r>
              <a:rPr lang="en-US" altLang="ko-KR" sz="1100" dirty="0">
                <a:solidFill>
                  <a:schemeClr val="accent4">
                    <a:lumMod val="75000"/>
                  </a:schemeClr>
                </a:solidFill>
              </a:rPr>
              <a:t>.</a:t>
            </a:r>
            <a:endParaRPr lang="ko-KR" altLang="en-US" sz="11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0798" y="1586595"/>
            <a:ext cx="2917099" cy="1944733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8A5F9FCB-776E-8981-8DD2-AB088DF65B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0797" y="3651071"/>
            <a:ext cx="2917099" cy="1944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6095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10696" y="4092285"/>
            <a:ext cx="3457304" cy="1412222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endParaRPr lang="ko-KR" altLang="en-US" sz="16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</a:rPr>
              <a:t>#</a:t>
            </a:r>
            <a:r>
              <a:rPr lang="ko-KR" altLang="en-US" dirty="0">
                <a:solidFill>
                  <a:srgbClr val="0070C0"/>
                </a:solidFill>
              </a:rPr>
              <a:t>우즈베키스탄</a:t>
            </a:r>
            <a:r>
              <a:rPr lang="en-US" altLang="ko-KR" dirty="0"/>
              <a:t>: </a:t>
            </a:r>
            <a:r>
              <a:rPr lang="ko-KR" altLang="en-US" dirty="0"/>
              <a:t>자녀의 종교 교육에 대한 새로운 처벌 계획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0798" y="1658396"/>
            <a:ext cx="2917099" cy="1801131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8A5F9FCB-776E-8981-8DD2-AB088DF65B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0797" y="3651070"/>
            <a:ext cx="2917099" cy="199263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478E93-F0A5-B49F-F4CC-516FEC04B0E6}"/>
              </a:ext>
            </a:extLst>
          </p:cNvPr>
          <p:cNvSpPr txBox="1"/>
          <p:nvPr/>
        </p:nvSpPr>
        <p:spPr>
          <a:xfrm>
            <a:off x="1213164" y="1839444"/>
            <a:ext cx="5486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002060"/>
                </a:solidFill>
              </a:rPr>
              <a:t>6</a:t>
            </a:r>
            <a:r>
              <a:rPr lang="ko-KR" altLang="en-US" sz="1100" dirty="0">
                <a:solidFill>
                  <a:srgbClr val="002060"/>
                </a:solidFill>
              </a:rPr>
              <a:t>월 </a:t>
            </a:r>
            <a:r>
              <a:rPr lang="en-US" altLang="ko-KR" sz="1100" dirty="0">
                <a:solidFill>
                  <a:srgbClr val="002060"/>
                </a:solidFill>
              </a:rPr>
              <a:t>25</a:t>
            </a:r>
            <a:r>
              <a:rPr lang="ko-KR" altLang="en-US" sz="1100" dirty="0">
                <a:solidFill>
                  <a:srgbClr val="002060"/>
                </a:solidFill>
              </a:rPr>
              <a:t>일</a:t>
            </a:r>
            <a:r>
              <a:rPr lang="en-US" altLang="ko-KR" sz="1100" dirty="0">
                <a:solidFill>
                  <a:srgbClr val="002060"/>
                </a:solidFill>
              </a:rPr>
              <a:t>, </a:t>
            </a:r>
            <a:r>
              <a:rPr lang="ko-KR" altLang="en-US" sz="1100" dirty="0">
                <a:solidFill>
                  <a:srgbClr val="002060"/>
                </a:solidFill>
              </a:rPr>
              <a:t>의회 웹사이트에 따르면</a:t>
            </a:r>
            <a:r>
              <a:rPr lang="en-US" altLang="ko-KR" sz="1100" dirty="0">
                <a:solidFill>
                  <a:srgbClr val="002060"/>
                </a:solidFill>
              </a:rPr>
              <a:t>, </a:t>
            </a:r>
            <a:r>
              <a:rPr lang="ko-KR" altLang="en-US" sz="1100" dirty="0">
                <a:solidFill>
                  <a:srgbClr val="002060"/>
                </a:solidFill>
              </a:rPr>
              <a:t>우즈베키스탄 하원은 “아동의 권리를 더욱 </a:t>
            </a:r>
            <a:r>
              <a:rPr lang="ko-KR" altLang="en-US" sz="1100" dirty="0" err="1">
                <a:solidFill>
                  <a:srgbClr val="002060"/>
                </a:solidFill>
              </a:rPr>
              <a:t>강화”하기</a:t>
            </a:r>
            <a:r>
              <a:rPr lang="ko-KR" altLang="en-US" sz="1100" dirty="0">
                <a:solidFill>
                  <a:srgbClr val="002060"/>
                </a:solidFill>
              </a:rPr>
              <a:t> 위한 법 초안을 첫 번째 심리에서 채택했습니다</a:t>
            </a:r>
            <a:r>
              <a:rPr lang="en-US" altLang="ko-KR" sz="1100" dirty="0">
                <a:solidFill>
                  <a:srgbClr val="002060"/>
                </a:solidFill>
              </a:rPr>
              <a:t>. </a:t>
            </a:r>
            <a:r>
              <a:rPr lang="ko-KR" altLang="en-US" sz="1100" dirty="0">
                <a:solidFill>
                  <a:srgbClr val="002060"/>
                </a:solidFill>
              </a:rPr>
              <a:t>이 법 초안은 자녀가 </a:t>
            </a:r>
            <a:r>
              <a:rPr lang="en-US" altLang="ko-KR" sz="1100" dirty="0">
                <a:solidFill>
                  <a:srgbClr val="002060"/>
                </a:solidFill>
              </a:rPr>
              <a:t>18</a:t>
            </a:r>
            <a:r>
              <a:rPr lang="ko-KR" altLang="en-US" sz="1100" dirty="0">
                <a:solidFill>
                  <a:srgbClr val="002060"/>
                </a:solidFill>
              </a:rPr>
              <a:t>세 이전에 </a:t>
            </a:r>
            <a:r>
              <a:rPr lang="en-US" altLang="ko-KR" sz="1100" dirty="0">
                <a:solidFill>
                  <a:srgbClr val="002060"/>
                </a:solidFill>
              </a:rPr>
              <a:t>'</a:t>
            </a:r>
            <a:r>
              <a:rPr lang="ko-KR" altLang="en-US" sz="1100" dirty="0">
                <a:solidFill>
                  <a:srgbClr val="002060"/>
                </a:solidFill>
              </a:rPr>
              <a:t>불법</a:t>
            </a:r>
            <a:r>
              <a:rPr lang="en-US" altLang="ko-KR" sz="1100" dirty="0">
                <a:solidFill>
                  <a:srgbClr val="002060"/>
                </a:solidFill>
              </a:rPr>
              <a:t>' </a:t>
            </a:r>
            <a:r>
              <a:rPr lang="ko-KR" altLang="en-US" sz="1100" dirty="0">
                <a:solidFill>
                  <a:srgbClr val="002060"/>
                </a:solidFill>
              </a:rPr>
              <a:t>종교 교육을 금지하고</a:t>
            </a:r>
            <a:r>
              <a:rPr lang="en-US" altLang="ko-KR" sz="1100" dirty="0">
                <a:solidFill>
                  <a:srgbClr val="002060"/>
                </a:solidFill>
              </a:rPr>
              <a:t>, </a:t>
            </a:r>
            <a:r>
              <a:rPr lang="ko-KR" altLang="en-US" sz="1100" dirty="0">
                <a:solidFill>
                  <a:srgbClr val="002060"/>
                </a:solidFill>
              </a:rPr>
              <a:t>이를 허용하는 부모나 보호자를 처벌하는 내용을 담고 있습니다</a:t>
            </a:r>
            <a:r>
              <a:rPr lang="en-US" altLang="ko-KR" sz="1100" dirty="0">
                <a:solidFill>
                  <a:srgbClr val="002060"/>
                </a:solidFill>
              </a:rPr>
              <a:t>.</a:t>
            </a:r>
            <a:endParaRPr lang="ko-KR" altLang="en-US" sz="1100" dirty="0">
              <a:solidFill>
                <a:srgbClr val="00206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30224C-22DB-FFD9-0BCB-700A6720C2A6}"/>
              </a:ext>
            </a:extLst>
          </p:cNvPr>
          <p:cNvSpPr txBox="1"/>
          <p:nvPr/>
        </p:nvSpPr>
        <p:spPr>
          <a:xfrm>
            <a:off x="1213164" y="2660150"/>
            <a:ext cx="5486399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기존 법은 </a:t>
            </a:r>
            <a:r>
              <a:rPr lang="en-US" altLang="ko-KR" sz="1100" dirty="0"/>
              <a:t>18</a:t>
            </a:r>
            <a:r>
              <a:rPr lang="ko-KR" altLang="en-US" sz="1100" dirty="0"/>
              <a:t>세 미만에게 종교를 가르치는 사람들을 대상으로 하며</a:t>
            </a:r>
            <a:r>
              <a:rPr lang="en-US" altLang="ko-KR" sz="1100" dirty="0"/>
              <a:t>, </a:t>
            </a:r>
            <a:r>
              <a:rPr lang="ko-KR" altLang="en-US" sz="1100" dirty="0"/>
              <a:t>부모나 보호자는 처벌 대상이 아니었습니다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자녀의 종교 교육을 돕는 부모와 보호자는 오랫동안 정권의 탄압의 대상이 되어 왔습니다</a:t>
            </a:r>
            <a:r>
              <a:rPr lang="en-US" altLang="ko-KR" sz="1100" dirty="0"/>
              <a:t>.</a:t>
            </a:r>
          </a:p>
          <a:p>
            <a:endParaRPr lang="en-US" altLang="ko-KR" sz="1100" dirty="0"/>
          </a:p>
          <a:p>
            <a:r>
              <a:rPr lang="ko-KR" altLang="en-US" sz="1100" dirty="0"/>
              <a:t>이번 법률 개정안은 </a:t>
            </a:r>
            <a:r>
              <a:rPr lang="en-US" altLang="ko-KR" sz="1100" dirty="0"/>
              <a:t>18</a:t>
            </a:r>
            <a:r>
              <a:rPr lang="ko-KR" altLang="en-US" sz="1100" dirty="0"/>
              <a:t>세 미만의 </a:t>
            </a:r>
            <a:r>
              <a:rPr lang="en-US" altLang="ko-KR" sz="1100" dirty="0"/>
              <a:t>'</a:t>
            </a:r>
            <a:r>
              <a:rPr lang="ko-KR" altLang="en-US" sz="1100" dirty="0"/>
              <a:t>불법</a:t>
            </a:r>
            <a:r>
              <a:rPr lang="en-US" altLang="ko-KR" sz="1100" dirty="0"/>
              <a:t>' </a:t>
            </a:r>
            <a:r>
              <a:rPr lang="ko-KR" altLang="en-US" sz="1100" dirty="0"/>
              <a:t>종교 교육을 허용하거나 주선하는 부모나 보호자에게 </a:t>
            </a:r>
            <a:r>
              <a:rPr lang="en-US" altLang="ko-KR" sz="1100" dirty="0"/>
              <a:t>1</a:t>
            </a:r>
            <a:r>
              <a:rPr lang="ko-KR" altLang="en-US" sz="1100" dirty="0"/>
              <a:t>개월 평균 임금 이상의 벌금 또는 최대 </a:t>
            </a:r>
            <a:r>
              <a:rPr lang="en-US" altLang="ko-KR" sz="1100" dirty="0"/>
              <a:t>15</a:t>
            </a:r>
            <a:r>
              <a:rPr lang="ko-KR" altLang="en-US" sz="1100" dirty="0"/>
              <a:t>일의 징역형을 부과할 계획입니다</a:t>
            </a:r>
            <a:r>
              <a:rPr lang="en-US" altLang="ko-KR" sz="1100" dirty="0"/>
              <a:t>. </a:t>
            </a:r>
            <a:r>
              <a:rPr lang="ko-KR" altLang="en-US" sz="1100" dirty="0"/>
              <a:t>입법 위원회는 </a:t>
            </a:r>
            <a:r>
              <a:rPr lang="en-US" altLang="ko-KR" sz="1100" dirty="0"/>
              <a:t>2024</a:t>
            </a:r>
            <a:r>
              <a:rPr lang="ko-KR" altLang="en-US" sz="1100" dirty="0"/>
              <a:t>년 </a:t>
            </a:r>
            <a:r>
              <a:rPr lang="en-US" altLang="ko-KR" sz="1100" dirty="0"/>
              <a:t>6</a:t>
            </a:r>
            <a:r>
              <a:rPr lang="ko-KR" altLang="en-US" sz="1100" dirty="0"/>
              <a:t>월 </a:t>
            </a:r>
            <a:r>
              <a:rPr lang="en-US" altLang="ko-KR" sz="1100" dirty="0"/>
              <a:t>26</a:t>
            </a:r>
            <a:r>
              <a:rPr lang="ko-KR" altLang="en-US" sz="1100" dirty="0"/>
              <a:t>일 웹사이트에 “아동의 권리를 더욱 </a:t>
            </a:r>
            <a:r>
              <a:rPr lang="ko-KR" altLang="en-US" sz="1100" dirty="0" err="1"/>
              <a:t>강화”하기</a:t>
            </a:r>
            <a:r>
              <a:rPr lang="ko-KR" altLang="en-US" sz="1100" dirty="0"/>
              <a:t> 위한 법안 초안을 공개하고 일주일간 공개 토론을 진행했습니다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댓글은 거의 대부분 반대의사를 표명하고 있습니다</a:t>
            </a:r>
            <a:r>
              <a:rPr lang="en-US" altLang="ko-KR" sz="1100" dirty="0"/>
              <a:t>. “</a:t>
            </a:r>
            <a:r>
              <a:rPr lang="ko-KR" altLang="en-US" sz="1100" dirty="0"/>
              <a:t>저는 반대합니다</a:t>
            </a:r>
            <a:r>
              <a:rPr lang="en-US" altLang="ko-KR" sz="1100" dirty="0"/>
              <a:t>."</a:t>
            </a:r>
            <a:r>
              <a:rPr lang="ko-KR" altLang="en-US" sz="1100" dirty="0"/>
              <a:t>라는 댓글이 대표적인 예입니다</a:t>
            </a:r>
            <a:r>
              <a:rPr lang="en-US" altLang="ko-KR" sz="1100" dirty="0"/>
              <a:t>. “</a:t>
            </a:r>
            <a:r>
              <a:rPr lang="ko-KR" altLang="en-US" sz="1100" dirty="0"/>
              <a:t>자녀를 교육하고 양육하는 방법은 부모가 결정해야 합니다</a:t>
            </a:r>
            <a:r>
              <a:rPr lang="en-US" altLang="ko-KR" sz="1100" dirty="0"/>
              <a:t>... </a:t>
            </a:r>
            <a:r>
              <a:rPr lang="ko-KR" altLang="en-US" sz="1100" dirty="0"/>
              <a:t>이 법 초안은 국민의 선택과 권리를 제한합니다</a:t>
            </a:r>
            <a:r>
              <a:rPr lang="en-US" altLang="ko-KR" sz="1100" dirty="0"/>
              <a:t>.”</a:t>
            </a:r>
          </a:p>
          <a:p>
            <a:endParaRPr lang="en-US" altLang="ko-KR" sz="1100" dirty="0"/>
          </a:p>
          <a:p>
            <a:r>
              <a:rPr lang="ko-KR" altLang="en-US" sz="1100" dirty="0"/>
              <a:t>현재 우즈베키스탄의 법률 규정은 아동을 종교 교육에 불법적으로 개입시키는 것을 금지하고 있습니다</a:t>
            </a:r>
            <a:r>
              <a:rPr lang="en-US" altLang="ko-KR" sz="1100" dirty="0"/>
              <a:t>. “</a:t>
            </a:r>
            <a:r>
              <a:rPr lang="ko-KR" altLang="en-US" sz="1100" dirty="0"/>
              <a:t>부모나 보호자가 종교 교육 과정에 아동을 불법적으로 개입시키는 행위</a:t>
            </a:r>
            <a:r>
              <a:rPr lang="en-US" altLang="ko-KR" sz="1100" dirty="0"/>
              <a:t>, </a:t>
            </a:r>
            <a:r>
              <a:rPr lang="ko-KR" altLang="en-US" sz="1100" dirty="0"/>
              <a:t>즉 우즈베키스탄 중앙 통치 기관의 허가 없이 특별한 종교 교육을 제공하는 것이 금지된 미등록 또는 무허가 단체나 개인</a:t>
            </a:r>
            <a:r>
              <a:rPr lang="en-US" altLang="ko-KR" sz="1100" dirty="0"/>
              <a:t>, </a:t>
            </a:r>
            <a:r>
              <a:rPr lang="ko-KR" altLang="en-US" sz="1100" dirty="0"/>
              <a:t>종교 단체의 재량에 따라 아동을 교육하는 것은 허용되지 않으며 교육을 위해 아동을 이송하는 것도 허용되지 않습니다</a:t>
            </a:r>
            <a:r>
              <a:rPr lang="en-US" altLang="ko-KR" sz="1100" dirty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0388375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 flipV="1">
            <a:off x="1213164" y="2005681"/>
            <a:ext cx="8492150" cy="1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3163" y="2190285"/>
            <a:ext cx="8646051" cy="3314222"/>
          </a:xfrm>
        </p:spPr>
        <p:txBody>
          <a:bodyPr anchor="ctr">
            <a:noAutofit/>
          </a:bodyPr>
          <a:lstStyle/>
          <a:p>
            <a:pPr marL="342900" indent="-342900" algn="just">
              <a:buAutoNum type="arabicPeriod"/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중앙아시아에서 청소년 사역을 제한하는 국가는 우즈베키스탄 뿐만 아닙니다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marL="342900" indent="-342900" algn="just">
              <a:buAutoNum type="arabicPeriod"/>
            </a:pPr>
            <a:r>
              <a:rPr lang="ko-KR" altLang="en-US" sz="12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키르기스스탄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도 법적 제한을 두고 있습니다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2009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종교법 제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조는 부모의 동의 없이 아동이 종교 단체에 참여하는 것을 금지하고 있습니다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marL="342900" indent="-342900" algn="just">
              <a:buAutoNum type="arabicPeriod"/>
            </a:pPr>
            <a:r>
              <a:rPr lang="ko-KR" altLang="en-US" sz="12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카자흐스탄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의 상황은 우즈베키스탄이 도입하려는 것과 매우 유사합니다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 법은 등록된 교회에 한해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18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세 미만의 아동 및 청소년을 가르치는 것을 허용하며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부모 모두의 동의가 필요합니다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등록되지 않은 교회는 아동들을 가르칠 수 가 없습니다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marL="342900" indent="-342900" algn="just">
              <a:buAutoNum type="arabicPeriod"/>
            </a:pPr>
            <a:r>
              <a:rPr lang="ko-KR" altLang="en-US" sz="12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타지키스탄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에서는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2011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월 법에 따라 청소년 사역을 금지하고 있습니다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 법은 교회 급습을 수행하는 모든 종류의 국가 요원들에 의해 지속적으로 시행되고 있습니다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교회 급습은 이 법을 인용하여 어린이를 보호해야 한다는 이유로 정당화 되고 있습니다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청소년이 타지키스탄 신자의 약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50%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를 차지하기 때문에 이 법의 영향과 집행은 큰 영향을 미칩니다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marL="342900" indent="-342900" algn="just">
              <a:buAutoNum type="arabicPeriod"/>
            </a:pPr>
            <a:r>
              <a:rPr lang="ko-KR" altLang="en-US" sz="12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투르크메니스탄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에서는 등록된 교회에서만 부모 모두의 서면 허가가 있는 경우 어린이와 청소년을 교육할 수 있습니다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marL="342900" indent="-342900" algn="just">
              <a:buAutoNum type="arabicPeriod"/>
            </a:pPr>
            <a:r>
              <a:rPr lang="ko-KR" altLang="en-US" sz="12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아제르바이잔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에서는 청소년 사역이 매우 제한적이지만 법으로 금지된 것은 아니며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등록된 교회 내에서만 제한적으로 허용됩니다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.”</a:t>
            </a:r>
            <a:endParaRPr lang="ko-KR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72719A-1C97-6870-D687-A9A06AE1CF7C}"/>
              </a:ext>
            </a:extLst>
          </p:cNvPr>
          <p:cNvSpPr txBox="1"/>
          <p:nvPr/>
        </p:nvSpPr>
        <p:spPr>
          <a:xfrm>
            <a:off x="1213163" y="1044708"/>
            <a:ext cx="8646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0070C0"/>
                </a:solidFill>
              </a:rPr>
              <a:t>중앙아시아의 </a:t>
            </a:r>
            <a:r>
              <a:rPr lang="en-US" altLang="ko-KR" dirty="0">
                <a:solidFill>
                  <a:srgbClr val="0070C0"/>
                </a:solidFill>
              </a:rPr>
              <a:t>18</a:t>
            </a:r>
            <a:r>
              <a:rPr lang="ko-KR" altLang="en-US" dirty="0">
                <a:solidFill>
                  <a:srgbClr val="0070C0"/>
                </a:solidFill>
              </a:rPr>
              <a:t>세 미만의 종교활동을 규제하는 법이 시행되지 않도록 기도합니다</a:t>
            </a:r>
            <a:r>
              <a:rPr lang="en-US" altLang="ko-KR" dirty="0">
                <a:solidFill>
                  <a:srgbClr val="0070C0"/>
                </a:solidFill>
              </a:rPr>
              <a:t>. </a:t>
            </a:r>
            <a:r>
              <a:rPr lang="ko-KR" altLang="en-US" dirty="0">
                <a:solidFill>
                  <a:srgbClr val="0070C0"/>
                </a:solidFill>
              </a:rPr>
              <a:t>또한 청소년과 어린이들에게 복음이 자유롭게 전해질 수 있도록 기도합니다</a:t>
            </a:r>
            <a:r>
              <a:rPr lang="en-US" altLang="ko-KR" dirty="0">
                <a:solidFill>
                  <a:srgbClr val="0070C0"/>
                </a:solidFill>
              </a:rPr>
              <a:t>.  </a:t>
            </a:r>
            <a:endParaRPr lang="ko-KR" alt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778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</a:rPr>
              <a:t>#</a:t>
            </a:r>
            <a:r>
              <a:rPr lang="ko-KR" altLang="en-US" dirty="0">
                <a:solidFill>
                  <a:srgbClr val="0070C0"/>
                </a:solidFill>
              </a:rPr>
              <a:t>나이지리아</a:t>
            </a:r>
            <a:r>
              <a:rPr lang="en-US" altLang="ko-KR" dirty="0"/>
              <a:t>: </a:t>
            </a:r>
            <a:r>
              <a:rPr lang="ko-KR" altLang="en-US" dirty="0"/>
              <a:t>오픈도어</a:t>
            </a:r>
            <a:r>
              <a:rPr lang="en-US" altLang="ko-KR" dirty="0"/>
              <a:t>, </a:t>
            </a:r>
            <a:r>
              <a:rPr lang="ko-KR" altLang="en-US" dirty="0" err="1"/>
              <a:t>베뉴에주</a:t>
            </a:r>
            <a:r>
              <a:rPr lang="ko-KR" altLang="en-US" dirty="0"/>
              <a:t> 폭력에 대한 </a:t>
            </a:r>
            <a:r>
              <a:rPr lang="ko-KR" altLang="en-US" dirty="0" err="1"/>
              <a:t>국제엠네스티</a:t>
            </a:r>
            <a:r>
              <a:rPr lang="en-US" altLang="ko-KR" dirty="0"/>
              <a:t> </a:t>
            </a:r>
            <a:r>
              <a:rPr lang="ko-KR" altLang="en-US" dirty="0"/>
              <a:t>보고서 환영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1333" y="1631696"/>
            <a:ext cx="3352659" cy="2486611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8A5F9FCB-776E-8981-8DD2-AB088DF65B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1330" y="4229831"/>
            <a:ext cx="3352662" cy="188141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478E93-F0A5-B49F-F4CC-516FEC04B0E6}"/>
              </a:ext>
            </a:extLst>
          </p:cNvPr>
          <p:cNvSpPr txBox="1"/>
          <p:nvPr/>
        </p:nvSpPr>
        <p:spPr>
          <a:xfrm>
            <a:off x="1213164" y="1839444"/>
            <a:ext cx="54864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>
                <a:solidFill>
                  <a:srgbClr val="002060"/>
                </a:solidFill>
              </a:rPr>
              <a:t> </a:t>
            </a:r>
            <a:r>
              <a:rPr lang="ko-KR" altLang="en-US" sz="1100" dirty="0" err="1">
                <a:solidFill>
                  <a:srgbClr val="002060"/>
                </a:solidFill>
              </a:rPr>
              <a:t>국제앰네스티는</a:t>
            </a:r>
            <a:r>
              <a:rPr lang="ko-KR" altLang="en-US" sz="1100" dirty="0">
                <a:solidFill>
                  <a:srgbClr val="002060"/>
                </a:solidFill>
              </a:rPr>
              <a:t> </a:t>
            </a:r>
            <a:r>
              <a:rPr lang="en-US" altLang="ko-KR" sz="1100" dirty="0">
                <a:solidFill>
                  <a:srgbClr val="002060"/>
                </a:solidFill>
              </a:rPr>
              <a:t>2023</a:t>
            </a:r>
            <a:r>
              <a:rPr lang="ko-KR" altLang="en-US" sz="1100" dirty="0">
                <a:solidFill>
                  <a:srgbClr val="002060"/>
                </a:solidFill>
              </a:rPr>
              <a:t>년 </a:t>
            </a:r>
            <a:r>
              <a:rPr lang="en-US" altLang="ko-KR" sz="1100" dirty="0">
                <a:solidFill>
                  <a:srgbClr val="002060"/>
                </a:solidFill>
              </a:rPr>
              <a:t>1</a:t>
            </a:r>
            <a:r>
              <a:rPr lang="ko-KR" altLang="en-US" sz="1100" dirty="0">
                <a:solidFill>
                  <a:srgbClr val="002060"/>
                </a:solidFill>
              </a:rPr>
              <a:t>월부터 </a:t>
            </a:r>
            <a:r>
              <a:rPr lang="en-US" altLang="ko-KR" sz="1100" dirty="0">
                <a:solidFill>
                  <a:srgbClr val="002060"/>
                </a:solidFill>
              </a:rPr>
              <a:t>2024</a:t>
            </a:r>
            <a:r>
              <a:rPr lang="ko-KR" altLang="en-US" sz="1100" dirty="0">
                <a:solidFill>
                  <a:srgbClr val="002060"/>
                </a:solidFill>
              </a:rPr>
              <a:t>년 </a:t>
            </a:r>
            <a:r>
              <a:rPr lang="en-US" altLang="ko-KR" sz="1100" dirty="0">
                <a:solidFill>
                  <a:srgbClr val="002060"/>
                </a:solidFill>
              </a:rPr>
              <a:t>2</a:t>
            </a:r>
            <a:r>
              <a:rPr lang="ko-KR" altLang="en-US" sz="1100" dirty="0">
                <a:solidFill>
                  <a:srgbClr val="002060"/>
                </a:solidFill>
              </a:rPr>
              <a:t>월까지 </a:t>
            </a:r>
            <a:r>
              <a:rPr lang="ko-KR" altLang="en-US" sz="1100" dirty="0" err="1">
                <a:solidFill>
                  <a:srgbClr val="002060"/>
                </a:solidFill>
              </a:rPr>
              <a:t>베누에주의</a:t>
            </a:r>
            <a:r>
              <a:rPr lang="ko-KR" altLang="en-US" sz="1100" dirty="0">
                <a:solidFill>
                  <a:srgbClr val="002060"/>
                </a:solidFill>
              </a:rPr>
              <a:t> 농촌 마을에 대한 공격으로 약 </a:t>
            </a:r>
            <a:r>
              <a:rPr lang="en-US" altLang="ko-KR" sz="1100" dirty="0">
                <a:solidFill>
                  <a:srgbClr val="002060"/>
                </a:solidFill>
              </a:rPr>
              <a:t>2,600</a:t>
            </a:r>
            <a:r>
              <a:rPr lang="ko-KR" altLang="en-US" sz="1100" dirty="0">
                <a:solidFill>
                  <a:srgbClr val="002060"/>
                </a:solidFill>
              </a:rPr>
              <a:t>명</a:t>
            </a:r>
            <a:r>
              <a:rPr lang="en-US" altLang="ko-KR" sz="1100" dirty="0">
                <a:solidFill>
                  <a:srgbClr val="002060"/>
                </a:solidFill>
              </a:rPr>
              <a:t>(</a:t>
            </a:r>
            <a:r>
              <a:rPr lang="ko-KR" altLang="en-US" sz="1100" dirty="0">
                <a:solidFill>
                  <a:srgbClr val="002060"/>
                </a:solidFill>
              </a:rPr>
              <a:t>대부분 여성과 어린이</a:t>
            </a:r>
            <a:r>
              <a:rPr lang="en-US" altLang="ko-KR" sz="1100" dirty="0">
                <a:solidFill>
                  <a:srgbClr val="002060"/>
                </a:solidFill>
              </a:rPr>
              <a:t>)</a:t>
            </a:r>
            <a:r>
              <a:rPr lang="ko-KR" altLang="en-US" sz="1100" dirty="0">
                <a:solidFill>
                  <a:srgbClr val="002060"/>
                </a:solidFill>
              </a:rPr>
              <a:t>이 사망했다고 밝혔습니다</a:t>
            </a:r>
            <a:r>
              <a:rPr lang="en-US" altLang="ko-KR" sz="1100" dirty="0">
                <a:solidFill>
                  <a:srgbClr val="002060"/>
                </a:solidFill>
              </a:rPr>
              <a:t>. AI </a:t>
            </a:r>
            <a:r>
              <a:rPr lang="ko-KR" altLang="en-US" sz="1100" dirty="0">
                <a:solidFill>
                  <a:srgbClr val="002060"/>
                </a:solidFill>
              </a:rPr>
              <a:t>프로그램 디렉터는 지난주 </a:t>
            </a:r>
            <a:r>
              <a:rPr lang="ko-KR" altLang="en-US" sz="1100" dirty="0" err="1">
                <a:solidFill>
                  <a:srgbClr val="002060"/>
                </a:solidFill>
              </a:rPr>
              <a:t>베뉴에주</a:t>
            </a:r>
            <a:r>
              <a:rPr lang="ko-KR" altLang="en-US" sz="1100" dirty="0">
                <a:solidFill>
                  <a:srgbClr val="002060"/>
                </a:solidFill>
              </a:rPr>
              <a:t> </a:t>
            </a:r>
            <a:r>
              <a:rPr lang="ko-KR" altLang="en-US" sz="1100" dirty="0" err="1">
                <a:solidFill>
                  <a:srgbClr val="002060"/>
                </a:solidFill>
              </a:rPr>
              <a:t>마쿠르디에서</a:t>
            </a:r>
            <a:r>
              <a:rPr lang="ko-KR" altLang="en-US" sz="1100" dirty="0">
                <a:solidFill>
                  <a:srgbClr val="002060"/>
                </a:solidFill>
              </a:rPr>
              <a:t> 열린 사진 전시회와 기자 회견에서 “이번 공격은 피해 지역 주민들이 대부분 농부이기 때문에 식량 안보와 생계에 큰 영향을 미치고 있으며</a:t>
            </a:r>
            <a:r>
              <a:rPr lang="en-US" altLang="ko-KR" sz="1100" dirty="0">
                <a:solidFill>
                  <a:srgbClr val="002060"/>
                </a:solidFill>
              </a:rPr>
              <a:t>, </a:t>
            </a:r>
            <a:r>
              <a:rPr lang="ko-KR" altLang="en-US" sz="1100" dirty="0">
                <a:solidFill>
                  <a:srgbClr val="002060"/>
                </a:solidFill>
              </a:rPr>
              <a:t>이재민들은 더 이상 농사를 지을 수 없게 </a:t>
            </a:r>
            <a:r>
              <a:rPr lang="ko-KR" altLang="en-US" sz="1100" dirty="0" err="1">
                <a:solidFill>
                  <a:srgbClr val="002060"/>
                </a:solidFill>
              </a:rPr>
              <a:t>되었다”고</a:t>
            </a:r>
            <a:r>
              <a:rPr lang="ko-KR" altLang="en-US" sz="1100" dirty="0">
                <a:solidFill>
                  <a:srgbClr val="002060"/>
                </a:solidFill>
              </a:rPr>
              <a:t> 말했습니다</a:t>
            </a:r>
            <a:r>
              <a:rPr lang="en-US" altLang="ko-KR" sz="1100" dirty="0">
                <a:solidFill>
                  <a:srgbClr val="002060"/>
                </a:solidFill>
              </a:rPr>
              <a:t>. </a:t>
            </a:r>
            <a:endParaRPr lang="ko-KR" altLang="en-US" sz="1100" dirty="0">
              <a:solidFill>
                <a:srgbClr val="00206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30224C-22DB-FFD9-0BCB-700A6720C2A6}"/>
              </a:ext>
            </a:extLst>
          </p:cNvPr>
          <p:cNvSpPr txBox="1"/>
          <p:nvPr/>
        </p:nvSpPr>
        <p:spPr>
          <a:xfrm>
            <a:off x="1213164" y="2875002"/>
            <a:ext cx="5486399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 err="1"/>
              <a:t>국제엠네스티</a:t>
            </a:r>
            <a:r>
              <a:rPr lang="ko-KR" altLang="en-US" sz="1100" dirty="0"/>
              <a:t> 이사는 “이러한 이주는 생계권에 중대한 악영향을 미치고 있으며</a:t>
            </a:r>
            <a:r>
              <a:rPr lang="en-US" altLang="ko-KR" sz="1100" dirty="0"/>
              <a:t>, </a:t>
            </a:r>
            <a:r>
              <a:rPr lang="ko-KR" altLang="en-US" sz="1100" dirty="0"/>
              <a:t>수천 명의 아동이 교육과 발달의 권리를 박탈당하고 있다</a:t>
            </a:r>
            <a:r>
              <a:rPr lang="en-US" altLang="ko-KR" sz="1100" dirty="0"/>
              <a:t>. </a:t>
            </a:r>
            <a:r>
              <a:rPr lang="ko-KR" altLang="en-US" sz="1100" dirty="0"/>
              <a:t>마지막 집계와 문서화가 완료된 </a:t>
            </a:r>
            <a:r>
              <a:rPr lang="en-US" altLang="ko-KR" sz="1100" dirty="0"/>
              <a:t>2023</a:t>
            </a:r>
            <a:r>
              <a:rPr lang="ko-KR" altLang="en-US" sz="1100" dirty="0"/>
              <a:t>년 </a:t>
            </a:r>
            <a:r>
              <a:rPr lang="en-US" altLang="ko-KR" sz="1100" dirty="0"/>
              <a:t>3</a:t>
            </a:r>
            <a:r>
              <a:rPr lang="ko-KR" altLang="en-US" sz="1100" dirty="0"/>
              <a:t>월 현재</a:t>
            </a:r>
            <a:r>
              <a:rPr lang="en-US" altLang="ko-KR" sz="1100" dirty="0"/>
              <a:t>, </a:t>
            </a:r>
            <a:r>
              <a:rPr lang="ko-KR" altLang="en-US" sz="1100" dirty="0"/>
              <a:t>국내 실향민 캠프와 호스트 커뮤니티는 총 </a:t>
            </a:r>
            <a:r>
              <a:rPr lang="en-US" altLang="ko-KR" sz="1100" dirty="0"/>
              <a:t>489,245</a:t>
            </a:r>
            <a:r>
              <a:rPr lang="ko-KR" altLang="en-US" sz="1100" dirty="0"/>
              <a:t>명의 국내 실향민을 수용했습니다</a:t>
            </a:r>
            <a:r>
              <a:rPr lang="en-US" altLang="ko-KR" sz="1100" dirty="0"/>
              <a:t>.” “</a:t>
            </a:r>
            <a:r>
              <a:rPr lang="ko-KR" altLang="en-US" sz="1100" dirty="0"/>
              <a:t>또한 주 교육부와 교육서비스위원회에 따르면 최소 </a:t>
            </a:r>
            <a:r>
              <a:rPr lang="en-US" altLang="ko-KR" sz="1100" dirty="0"/>
              <a:t>55</a:t>
            </a:r>
            <a:r>
              <a:rPr lang="ko-KR" altLang="en-US" sz="1100" dirty="0"/>
              <a:t>개의 학교가 파괴되어 수백 명의 아이들이 학교를 다니지 못하고 있다고 보고했습니다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주 내 </a:t>
            </a:r>
            <a:r>
              <a:rPr lang="en-US" altLang="ko-KR" sz="1100" dirty="0"/>
              <a:t>23</a:t>
            </a:r>
            <a:r>
              <a:rPr lang="ko-KR" altLang="en-US" sz="1100" dirty="0"/>
              <a:t>개 지방 정부 지역</a:t>
            </a:r>
            <a:r>
              <a:rPr lang="en-US" altLang="ko-KR" sz="1100" dirty="0"/>
              <a:t>(LGA) </a:t>
            </a:r>
            <a:r>
              <a:rPr lang="ko-KR" altLang="en-US" sz="1100" dirty="0"/>
              <a:t>중 </a:t>
            </a:r>
            <a:r>
              <a:rPr lang="en-US" altLang="ko-KR" sz="1100" dirty="0"/>
              <a:t>8</a:t>
            </a:r>
            <a:r>
              <a:rPr lang="ko-KR" altLang="en-US" sz="1100" dirty="0"/>
              <a:t>개 지역이 무장한 공격자들의 지속적인 안전 위협을 받고 있습니다</a:t>
            </a:r>
            <a:r>
              <a:rPr lang="en-US" altLang="ko-KR" sz="1100" dirty="0"/>
              <a:t>.”</a:t>
            </a:r>
            <a:r>
              <a:rPr lang="ko-KR" altLang="en-US" sz="1100" dirty="0"/>
              <a:t>고 말했습니다</a:t>
            </a:r>
            <a:r>
              <a:rPr lang="en-US" altLang="ko-KR" sz="1100" dirty="0"/>
              <a:t>.  </a:t>
            </a:r>
          </a:p>
          <a:p>
            <a:pPr algn="just"/>
            <a:r>
              <a:rPr lang="ko-KR" altLang="en-US" sz="1100" dirty="0"/>
              <a:t>이에 오픈도어 대변인은 </a:t>
            </a:r>
            <a:r>
              <a:rPr lang="en-US" altLang="ko-KR" sz="1100" dirty="0"/>
              <a:t>“</a:t>
            </a:r>
            <a:r>
              <a:rPr lang="ko-KR" altLang="en-US" sz="1100" dirty="0"/>
              <a:t>오픈도어는 </a:t>
            </a:r>
            <a:r>
              <a:rPr lang="ko-KR" altLang="en-US" sz="1100" dirty="0" err="1"/>
              <a:t>베누에주</a:t>
            </a:r>
            <a:r>
              <a:rPr lang="ko-KR" altLang="en-US" sz="1100" dirty="0"/>
              <a:t> 주민들에게 지속적이고 잔인하게 자행되는 폭력에 대한 </a:t>
            </a:r>
            <a:r>
              <a:rPr lang="ko-KR" altLang="en-US" sz="1100" dirty="0" err="1"/>
              <a:t>국제앰네스티의</a:t>
            </a:r>
            <a:r>
              <a:rPr lang="ko-KR" altLang="en-US" sz="1100" dirty="0"/>
              <a:t> 관심을 환영하며</a:t>
            </a:r>
            <a:r>
              <a:rPr lang="en-US" altLang="ko-KR" sz="1100" dirty="0"/>
              <a:t>, </a:t>
            </a:r>
            <a:r>
              <a:rPr lang="ko-KR" altLang="en-US" sz="1100" dirty="0"/>
              <a:t>그 파괴적인 영향을 확인할 수 있었습니다</a:t>
            </a:r>
            <a:r>
              <a:rPr lang="en-US" altLang="ko-KR" sz="1100" dirty="0"/>
              <a:t>. …</a:t>
            </a:r>
            <a:r>
              <a:rPr lang="ko-KR" altLang="en-US" sz="1100" dirty="0"/>
              <a:t>그러나 우리는 또한 </a:t>
            </a:r>
            <a:r>
              <a:rPr lang="ko-KR" altLang="en-US" sz="1100" dirty="0" err="1"/>
              <a:t>국제앰네스티와</a:t>
            </a:r>
            <a:r>
              <a:rPr lang="ko-KR" altLang="en-US" sz="1100" dirty="0"/>
              <a:t> 다른 단체들이 가해자를 지칭할 때 </a:t>
            </a:r>
            <a:r>
              <a:rPr lang="en-US" altLang="ko-KR" sz="1100" dirty="0"/>
              <a:t>‘</a:t>
            </a:r>
            <a:r>
              <a:rPr lang="ko-KR" altLang="en-US" sz="1100" dirty="0"/>
              <a:t>도적들</a:t>
            </a:r>
            <a:r>
              <a:rPr lang="en-US" altLang="ko-KR" sz="1100" dirty="0"/>
              <a:t>’</a:t>
            </a:r>
            <a:r>
              <a:rPr lang="ko-KR" altLang="en-US" sz="1100" dirty="0" err="1"/>
              <a:t>이라든</a:t>
            </a:r>
            <a:r>
              <a:rPr lang="ko-KR" altLang="en-US" sz="1100" dirty="0"/>
              <a:t> 모호한 용어를 사용하지 말 것을 촉구합니다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이는 공격이 </a:t>
            </a:r>
            <a:r>
              <a:rPr lang="ko-KR" altLang="en-US" sz="1100" dirty="0" err="1"/>
              <a:t>무작위적인</a:t>
            </a:r>
            <a:r>
              <a:rPr lang="ko-KR" altLang="en-US" sz="1100" dirty="0"/>
              <a:t> 범죄 행위이며 가해자를 알 수 없다는 인상을 줄 수 있습니다</a:t>
            </a:r>
            <a:r>
              <a:rPr lang="en-US" altLang="ko-KR" sz="1100" dirty="0"/>
              <a:t>.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대신</a:t>
            </a:r>
            <a:r>
              <a:rPr lang="en-US" altLang="ko-KR" sz="1100" dirty="0"/>
              <a:t>, </a:t>
            </a:r>
            <a:r>
              <a:rPr lang="ko-KR" altLang="en-US" sz="1100" dirty="0"/>
              <a:t>대부분의 경우 가해자들은 </a:t>
            </a:r>
            <a:r>
              <a:rPr lang="ko-KR" altLang="en-US" sz="1100" dirty="0" err="1">
                <a:solidFill>
                  <a:srgbClr val="C00000"/>
                </a:solidFill>
              </a:rPr>
              <a:t>풀라니</a:t>
            </a:r>
            <a:r>
              <a:rPr lang="ko-KR" altLang="en-US" sz="1100" dirty="0">
                <a:solidFill>
                  <a:srgbClr val="C00000"/>
                </a:solidFill>
              </a:rPr>
              <a:t> 무장 세력</a:t>
            </a:r>
            <a:r>
              <a:rPr lang="ko-KR" altLang="en-US" sz="1100" dirty="0"/>
              <a:t>으로 알려져 있으며</a:t>
            </a:r>
            <a:r>
              <a:rPr lang="en-US" altLang="ko-KR" sz="1100" dirty="0"/>
              <a:t>, </a:t>
            </a:r>
            <a:r>
              <a:rPr lang="ko-KR" altLang="en-US" sz="1100" dirty="0"/>
              <a:t>대부분 기독교인 농부들을 그 땅에서 몰아내고 자신들의 땅을 차지하기 위해 조직적으로 활동하고 있음을 확실히 할 필요가 있습니다</a:t>
            </a:r>
            <a:r>
              <a:rPr lang="en-US" altLang="ko-KR" sz="1100" dirty="0"/>
              <a:t>. “</a:t>
            </a:r>
            <a:r>
              <a:rPr lang="ko-KR" altLang="en-US" sz="1100" dirty="0"/>
              <a:t>오픈도어는 모든 수단을 강구하여 </a:t>
            </a:r>
            <a:r>
              <a:rPr lang="ko-KR" altLang="en-US" sz="1100" dirty="0" err="1"/>
              <a:t>베누에주와</a:t>
            </a:r>
            <a:r>
              <a:rPr lang="ko-KR" altLang="en-US" sz="1100" dirty="0"/>
              <a:t> 그 밖의 지역에서 폭력을 철저히 조사하고 이러한 잔인한 행위에 연루된 것으로 밝혀진 모든 사람들을 법의 심판대에 세움으로써 불처벌을 종식시킬 것을 정부에 촉구하는 데 동참하고 있습니다</a:t>
            </a:r>
            <a:r>
              <a:rPr lang="en-US" altLang="ko-KR" sz="11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060242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 flipV="1">
            <a:off x="1213164" y="2005681"/>
            <a:ext cx="8492150" cy="1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3164" y="1797233"/>
            <a:ext cx="8492149" cy="3707274"/>
          </a:xfrm>
        </p:spPr>
        <p:txBody>
          <a:bodyPr anchor="ctr">
            <a:noAutofit/>
          </a:bodyPr>
          <a:lstStyle/>
          <a:p>
            <a:pPr marL="342900" indent="-342900" algn="l">
              <a:buAutoNum type="arabicPeriod"/>
            </a:pPr>
            <a:r>
              <a:rPr lang="ko-KR" altLang="en-US" sz="1600" dirty="0"/>
              <a:t>폭력의 영향을 받은 대부분의 기독교인들은 가족을 잃고</a:t>
            </a:r>
            <a:r>
              <a:rPr lang="en-US" altLang="ko-KR" sz="1600" dirty="0"/>
              <a:t>, </a:t>
            </a:r>
            <a:r>
              <a:rPr lang="ko-KR" altLang="en-US" sz="1600" dirty="0"/>
              <a:t>빈곤</a:t>
            </a:r>
            <a:r>
              <a:rPr lang="en-US" altLang="ko-KR" sz="1600" dirty="0"/>
              <a:t>, </a:t>
            </a:r>
            <a:r>
              <a:rPr lang="ko-KR" altLang="en-US" sz="1600" dirty="0"/>
              <a:t>심각한 트라우마 등 끊임없는 변화 속에서 살아가고 있습니다</a:t>
            </a:r>
            <a:r>
              <a:rPr lang="en-US" altLang="ko-KR" sz="1600" dirty="0"/>
              <a:t>. </a:t>
            </a:r>
            <a:r>
              <a:rPr lang="ko-KR" altLang="en-US" sz="1600" dirty="0"/>
              <a:t>주님의 긍휼하심을 날마다 경험할 수 있도록 은혜를 베풀어 주시기를 기도합니다</a:t>
            </a:r>
            <a:r>
              <a:rPr lang="en-US" altLang="ko-KR" sz="1600" dirty="0"/>
              <a:t>. </a:t>
            </a:r>
          </a:p>
          <a:p>
            <a:pPr marL="342900" indent="-342900" algn="l">
              <a:buAutoNum type="arabicPeriod"/>
            </a:pP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우리는 국제 기독교 공동체가 이 끔찍한 상황을 위해 계속 한마음으로 기도해 줄 것을 요청합니다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국제엠네스티와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같은 더 많은 구호단체들이 나이지리 이재민 캠프의 필요에 응답할 수 있기를 기도합니다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marL="342900" indent="-342900" algn="l">
              <a:buAutoNum type="arabicPeriod"/>
            </a:pP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나이지리아 정부가 모든 수단과 방법을 동원하여 폭력과 그 영향에 대해 성실하고 공정하며 투명하게 대처하여 불처벌이 종식될 수 있도록 기도합니다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marL="342900" indent="-342900" algn="l">
              <a:buAutoNum type="arabicPeriod"/>
            </a:pP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교회가 피해자들에게 육체적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영적 지원을 제공할 수 있도록 지혜와 용기와 능력을 주시기를 기도합니다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72719A-1C97-6870-D687-A9A06AE1CF7C}"/>
              </a:ext>
            </a:extLst>
          </p:cNvPr>
          <p:cNvSpPr txBox="1"/>
          <p:nvPr/>
        </p:nvSpPr>
        <p:spPr>
          <a:xfrm>
            <a:off x="1213167" y="1269644"/>
            <a:ext cx="8492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>
                <a:solidFill>
                  <a:srgbClr val="0070C0"/>
                </a:solidFill>
              </a:rPr>
              <a:t>나이지리아 이재민 캠프의 성도들을 위해 기도합니다</a:t>
            </a:r>
            <a:r>
              <a:rPr lang="en-US" altLang="ko-KR" sz="1800" dirty="0">
                <a:solidFill>
                  <a:srgbClr val="0070C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502316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 dirty="0"/>
              <a:t>박해 받는 교회를 위한 기도가 이 땅에 요원의 불길처럼 뜨겁게 일어나기를 기도합니다</a:t>
            </a:r>
            <a:r>
              <a:rPr lang="en-US" altLang="ko-KR" sz="1499" dirty="0"/>
              <a:t>.</a:t>
            </a:r>
            <a:endParaRPr lang="ko-KR" altLang="en-US" sz="14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 dirty="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50" dirty="0"/>
              <a:t>오픈도어 </a:t>
            </a:r>
            <a:r>
              <a:rPr lang="en-US" altLang="ko-KR" sz="1050" dirty="0"/>
              <a:t>1,300</a:t>
            </a:r>
            <a:r>
              <a:rPr lang="ko-KR" altLang="en-US" sz="1050" dirty="0"/>
              <a:t>여 명의 사역자들이 </a:t>
            </a:r>
            <a:r>
              <a:rPr lang="ko-KR" altLang="en-US" sz="1050" dirty="0" err="1"/>
              <a:t>브라더</a:t>
            </a:r>
            <a:r>
              <a:rPr lang="ko-KR" altLang="en-US" sz="1050" dirty="0"/>
              <a:t> </a:t>
            </a:r>
            <a:r>
              <a:rPr lang="ko-KR" altLang="en-US" sz="1050" dirty="0" err="1"/>
              <a:t>앤드류의</a:t>
            </a:r>
            <a:r>
              <a:rPr lang="ko-KR" altLang="en-US" sz="1050" dirty="0"/>
              <a:t> 길을 따라 믿음과 용기를 잃지 않고</a:t>
            </a:r>
            <a:r>
              <a:rPr lang="en-US" altLang="ko-KR" sz="1050" dirty="0"/>
              <a:t>, </a:t>
            </a:r>
            <a:r>
              <a:rPr lang="ko-KR" altLang="en-US" sz="1050" dirty="0"/>
              <a:t>겸손하게 박해 받는 교회를 잘 섬길 수 있게 </a:t>
            </a:r>
            <a:r>
              <a:rPr lang="ko-KR" altLang="en-US" sz="1050" dirty="0" err="1"/>
              <a:t>하옵소서</a:t>
            </a:r>
            <a:r>
              <a:rPr lang="en-US" altLang="ko-KR" sz="1050" dirty="0"/>
              <a:t>! </a:t>
            </a:r>
            <a:r>
              <a:rPr lang="ko-KR" altLang="en-US" sz="1050" dirty="0"/>
              <a:t>예수의 제자의 길을 끝까지 걸어가게 </a:t>
            </a:r>
            <a:r>
              <a:rPr lang="ko-KR" altLang="en-US" sz="1050" dirty="0" err="1"/>
              <a:t>하옵소서</a:t>
            </a:r>
            <a:r>
              <a:rPr lang="en-US" altLang="ko-KR" sz="1050" dirty="0"/>
              <a:t>!</a:t>
            </a:r>
          </a:p>
          <a:p>
            <a:pPr marL="0" indent="0" algn="just">
              <a:buNone/>
            </a:pPr>
            <a:r>
              <a:rPr lang="ko-KR" altLang="en-US" sz="1050" dirty="0" err="1"/>
              <a:t>화요기도모임을</a:t>
            </a:r>
            <a:r>
              <a:rPr lang="ko-KR" altLang="en-US" sz="1050" dirty="0"/>
              <a:t> 지키는 기도용사들을 축복하시고</a:t>
            </a:r>
            <a:r>
              <a:rPr lang="en-US" altLang="ko-KR" sz="1050" dirty="0"/>
              <a:t>, </a:t>
            </a:r>
            <a:r>
              <a:rPr lang="ko-KR" altLang="en-US" sz="1050" dirty="0"/>
              <a:t>각 가정마다</a:t>
            </a:r>
            <a:r>
              <a:rPr lang="en-US" altLang="ko-KR" sz="1050" dirty="0"/>
              <a:t> </a:t>
            </a:r>
            <a:r>
              <a:rPr lang="ko-KR" altLang="en-US" sz="1050" dirty="0"/>
              <a:t>하나님의 부르심의 소망이 밝게 빛나게 하시고</a:t>
            </a:r>
            <a:r>
              <a:rPr lang="en-US" altLang="ko-KR" sz="1050" dirty="0"/>
              <a:t>, </a:t>
            </a:r>
            <a:r>
              <a:rPr lang="ko-KR" altLang="en-US" sz="1050" dirty="0"/>
              <a:t>부르짖는 간구를 들으시며</a:t>
            </a:r>
            <a:r>
              <a:rPr lang="en-US" altLang="ko-KR" sz="1050" dirty="0"/>
              <a:t>, </a:t>
            </a:r>
            <a:r>
              <a:rPr lang="ko-KR" altLang="en-US" sz="1050" dirty="0"/>
              <a:t>일평생 주님을 영화롭게 하는 거룩한 삶이 되게 </a:t>
            </a:r>
            <a:r>
              <a:rPr lang="ko-KR" altLang="en-US" sz="1050" dirty="0" err="1"/>
              <a:t>하옵소서</a:t>
            </a:r>
            <a:endParaRPr lang="en-US" altLang="ko-KR" sz="1050" dirty="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541959" cy="394964"/>
          </a:xfrm>
        </p:spPr>
        <p:txBody>
          <a:bodyPr rtlCol="0">
            <a:noAutofit/>
          </a:bodyPr>
          <a:lstStyle/>
          <a:p>
            <a:pPr rtl="0"/>
            <a:r>
              <a:rPr lang="en-US" altLang="ko-KR" sz="1050" dirty="0">
                <a:solidFill>
                  <a:schemeClr val="tx1"/>
                </a:solidFill>
              </a:rPr>
              <a:t>WWL 2024 </a:t>
            </a:r>
            <a:r>
              <a:rPr lang="ko-KR" altLang="en-US" sz="1050" dirty="0">
                <a:solidFill>
                  <a:schemeClr val="tx1"/>
                </a:solidFill>
              </a:rPr>
              <a:t>지역설명회를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87528" y="2002202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ko-KR" altLang="en-US" sz="1000" dirty="0">
                <a:latin typeface="roboto" panose="02000000000000000000" pitchFamily="2" charset="0"/>
              </a:rPr>
              <a:t>인천지역 설명회 파트너 교회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일정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준비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진행을 인도하여 주시기를 기도합니다</a:t>
            </a:r>
            <a:r>
              <a:rPr lang="en-US" altLang="ko-KR" sz="1000" dirty="0">
                <a:latin typeface="roboto" panose="02000000000000000000" pitchFamily="2" charset="0"/>
              </a:rPr>
              <a:t>.   </a:t>
            </a:r>
          </a:p>
          <a:p>
            <a:pPr marL="0" indent="0">
              <a:buNone/>
            </a:pPr>
            <a:r>
              <a:rPr lang="ko-KR" altLang="en-US" sz="1000" dirty="0">
                <a:latin typeface="roboto" panose="02000000000000000000" pitchFamily="2" charset="0"/>
              </a:rPr>
              <a:t>전세계 박해 현장의 동향이 한국교회 성도들에게 잘 전달 될 수 있도록 신문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방송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인터넷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유튜브 매체가 선하게 사용되기를 원합니다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</a:p>
          <a:p>
            <a:pPr marL="0" indent="0">
              <a:buNone/>
            </a:pPr>
            <a:r>
              <a:rPr lang="ko-KR" altLang="en-US" sz="1000" dirty="0">
                <a:latin typeface="roboto"/>
                <a:ea typeface="맑은 고딕"/>
                <a:cs typeface="roboto"/>
              </a:rPr>
              <a:t>인천지역 설명회를 통해 성도들을 직접 만나 박해 받는 교회들의 이야기를 함께 나누고 그들의 음성을 듣고 기도하는 시간을 인도하여 주세요.</a:t>
            </a:r>
            <a:r>
              <a:rPr lang="en-US" altLang="ko-KR" sz="1000" dirty="0">
                <a:latin typeface="roboto"/>
                <a:ea typeface="맑은 고딕"/>
                <a:cs typeface="roboto"/>
              </a:rPr>
              <a:t> </a:t>
            </a:r>
            <a:endParaRPr lang="en-US" altLang="ko-KR" sz="1000" dirty="0">
              <a:latin typeface="roboto" panose="02000000000000000000" pitchFamily="2" charset="0"/>
              <a:cs typeface="roboto"/>
            </a:endParaRP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2452869" cy="394964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105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2024 </a:t>
            </a:r>
            <a:r>
              <a:rPr lang="en-US" altLang="ko-KR" sz="1050" dirty="0" err="1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Muskathlon</a:t>
            </a:r>
            <a:r>
              <a:rPr lang="en-US" altLang="ko-KR" sz="105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 </a:t>
            </a:r>
            <a:r>
              <a:rPr lang="ko-KR" altLang="en-US" sz="105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대회를 위하여</a:t>
            </a:r>
            <a:endParaRPr lang="ko-KR" altLang="en-US" sz="105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2002202"/>
            <a:ext cx="3090249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1050" dirty="0"/>
              <a:t>2024</a:t>
            </a:r>
            <a:r>
              <a:rPr lang="ko-KR" altLang="en-US" sz="1050" dirty="0"/>
              <a:t>년 </a:t>
            </a:r>
            <a:r>
              <a:rPr lang="ko-KR" altLang="en-US" sz="1050" dirty="0" err="1"/>
              <a:t>머스카슬론</a:t>
            </a:r>
            <a:r>
              <a:rPr lang="ko-KR" altLang="en-US" sz="1050" dirty="0"/>
              <a:t> 대회가 </a:t>
            </a:r>
            <a:r>
              <a:rPr lang="en-US" altLang="ko-KR" sz="1050" dirty="0"/>
              <a:t>10</a:t>
            </a:r>
            <a:r>
              <a:rPr lang="ko-KR" altLang="en-US" sz="1050" dirty="0"/>
              <a:t>월 </a:t>
            </a:r>
            <a:r>
              <a:rPr lang="en-US" altLang="ko-KR" sz="1050" dirty="0"/>
              <a:t>9-10</a:t>
            </a:r>
            <a:r>
              <a:rPr lang="ko-KR" altLang="en-US" sz="1050" dirty="0"/>
              <a:t>일 진행됩니다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화란에서 </a:t>
            </a:r>
            <a:r>
              <a:rPr lang="en-US" altLang="ko-KR" sz="1050" dirty="0"/>
              <a:t>41</a:t>
            </a:r>
            <a:r>
              <a:rPr lang="ko-KR" altLang="en-US" sz="1050" dirty="0"/>
              <a:t>명이 지원했습니다</a:t>
            </a:r>
            <a:r>
              <a:rPr lang="en-US" altLang="ko-KR" sz="1050" dirty="0"/>
              <a:t>. 1</a:t>
            </a:r>
            <a:r>
              <a:rPr lang="ko-KR" altLang="en-US" sz="1050" dirty="0"/>
              <a:t>만 유로 참가비 모금과 준비하는 기간동안 북한지하교회 성도들을 향한 주님의 긍휼한 마음을 부어 주시기를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 </a:t>
            </a:r>
            <a:endParaRPr lang="en-US" altLang="ko-KR" sz="1050" dirty="0"/>
          </a:p>
          <a:p>
            <a:pPr marL="0" indent="0" algn="just">
              <a:buNone/>
            </a:pPr>
            <a:r>
              <a:rPr lang="ko-KR" altLang="en-US" sz="1050" dirty="0"/>
              <a:t>한국 참가자 </a:t>
            </a:r>
            <a:r>
              <a:rPr lang="en-US" altLang="ko-KR" sz="1050" dirty="0"/>
              <a:t>50</a:t>
            </a:r>
            <a:r>
              <a:rPr lang="ko-KR" altLang="en-US" sz="1050" dirty="0"/>
              <a:t>명을 예비하여 주시고</a:t>
            </a:r>
            <a:r>
              <a:rPr lang="en-US" altLang="ko-KR" sz="1050" dirty="0"/>
              <a:t>, </a:t>
            </a:r>
            <a:r>
              <a:rPr lang="ko-KR" altLang="en-US" sz="1050" dirty="0"/>
              <a:t>한국 기독 청년들이 영적으로 서로 도전 받고 일깨어 남은 바 죽게 된 자를 돌아보는 비전이 공유되기를 기도합니다</a:t>
            </a:r>
            <a:r>
              <a:rPr lang="en-US" altLang="ko-KR" sz="1050" dirty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fld id="{595302B6-EE02-409E-B19E-633D299CF275}" type="datetime1">
              <a:rPr lang="en-US" altLang="ko-KR" smtClean="0"/>
              <a:pPr rtl="0"/>
              <a:t>7/23/2024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 descr="텍스트, 사람, 젊은, 조그만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6760" y="3840525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1422</TotalTime>
  <Words>2692</Words>
  <Application>Microsoft Office PowerPoint</Application>
  <PresentationFormat>와이드스크린</PresentationFormat>
  <Paragraphs>147</Paragraphs>
  <Slides>21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35" baseType="lpstr">
      <vt:lpstr>NanumGothicExtraBold</vt:lpstr>
      <vt:lpstr>Yu Gothic UI Semibold</vt:lpstr>
      <vt:lpstr>Gulim</vt:lpstr>
      <vt:lpstr>나눔고딕 ExtraBold</vt:lpstr>
      <vt:lpstr>Malgun Gothic</vt:lpstr>
      <vt:lpstr>Malgun Gothic</vt:lpstr>
      <vt:lpstr>함초롬바탕</vt:lpstr>
      <vt:lpstr>Aharoni</vt:lpstr>
      <vt:lpstr>Arial</vt:lpstr>
      <vt:lpstr>Posterama</vt:lpstr>
      <vt:lpstr>roboto</vt:lpstr>
      <vt:lpstr>Segoe UI</vt:lpstr>
      <vt:lpstr>Tahoma</vt:lpstr>
      <vt:lpstr>Office 테마</vt:lpstr>
      <vt:lpstr>Prayer Meeting  for Persecuted Church Worldwide 박해받는 교회를 위한 화요기도모임</vt:lpstr>
      <vt:lpstr>순서</vt:lpstr>
      <vt:lpstr>엡2:8-9</vt:lpstr>
      <vt:lpstr>OPEN DOORS CORE VALUE/핵심가치</vt:lpstr>
      <vt:lpstr>PowerPoint 프레젠테이션</vt:lpstr>
      <vt:lpstr>Arise Africa Campaign  아프리카여 일어나라 폭력적 박해에 맞서서</vt:lpstr>
      <vt:lpstr>PowerPoint 프레젠테이션</vt:lpstr>
      <vt:lpstr>포위당한 교회: 세계에서 가장 젊은 교회, 적극적 반응 필요</vt:lpstr>
      <vt:lpstr>Day 1. 사하라 이남 아프리카의 교회를 위해 기도합니다.   Pray for the Church in Sub-Saharan Africa. </vt:lpstr>
      <vt:lpstr>Day 2. 사하라 이남 아프리카의 지도자를 위해 기도합니다.  Pray for the leaders of sub-Saharan Africa.</vt:lpstr>
      <vt:lpstr>Day 3. 사하라 사막 이남 지역의 젊은이들을 위해 기도해 주세요.</vt:lpstr>
      <vt:lpstr>Day 4. 사하라 사막 이남 지역의 슬픔에 잠긴 사람들을 위해 기도해 주세요.</vt:lpstr>
      <vt:lpstr>Day 5. 강제로 피신한 사람들을 위해 기도해 주세요.</vt:lpstr>
      <vt:lpstr>Day 6. 학대 받는 여성들을 위해 기도해 주세요.</vt:lpstr>
      <vt:lpstr>Day7. Pray for Arise Africa.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박해 받는 교회를 위한 기도가 이 땅에 요원의 불길처럼 뜨겁게 일어나기를 기도합니다.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Daniel Kim</cp:lastModifiedBy>
  <cp:revision>20</cp:revision>
  <dcterms:created xsi:type="dcterms:W3CDTF">2024-07-08T04:53:18Z</dcterms:created>
  <dcterms:modified xsi:type="dcterms:W3CDTF">2024-07-23T12:23:44Z</dcterms:modified>
</cp:coreProperties>
</file>