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83" r:id="rId4"/>
    <p:sldId id="373" r:id="rId5"/>
    <p:sldId id="374" r:id="rId6"/>
    <p:sldId id="2449" r:id="rId7"/>
    <p:sldId id="298" r:id="rId8"/>
    <p:sldId id="2490" r:id="rId9"/>
    <p:sldId id="2452" r:id="rId10"/>
    <p:sldId id="2453" r:id="rId11"/>
    <p:sldId id="2454" r:id="rId12"/>
    <p:sldId id="2456" r:id="rId13"/>
    <p:sldId id="2460" r:id="rId14"/>
    <p:sldId id="2458" r:id="rId15"/>
    <p:sldId id="2459" r:id="rId16"/>
    <p:sldId id="2501" r:id="rId17"/>
    <p:sldId id="2502" r:id="rId18"/>
    <p:sldId id="2497" r:id="rId19"/>
    <p:sldId id="2503" r:id="rId20"/>
    <p:sldId id="2499" r:id="rId21"/>
    <p:sldId id="2462" r:id="rId2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2024-07-30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A9E6-C3F0-4354-B502-A1656DEEC42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819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21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  <a:endParaRPr lang="ko-KR" altLang="en-US" sz="20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856298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4910" y="744491"/>
            <a:ext cx="6986599" cy="1098762"/>
          </a:xfrm>
        </p:spPr>
        <p:txBody>
          <a:bodyPr lIns="0" tIns="0" rIns="0" bIns="0"/>
          <a:lstStyle>
            <a:lvl1pPr>
              <a:defRPr sz="7139" b="1" i="0">
                <a:solidFill>
                  <a:srgbClr val="6B3267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9664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2024-07-30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6.jpe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 dirty="0"/>
              <a:t>Prayer</a:t>
            </a:r>
            <a:r>
              <a:rPr lang="ko-KR" altLang="en-US" sz="4400" b="1" dirty="0"/>
              <a:t> </a:t>
            </a:r>
            <a:r>
              <a:rPr lang="en-US" altLang="ko-KR" sz="4400" b="1" dirty="0"/>
              <a:t>Meeting </a:t>
            </a:r>
            <a:br>
              <a:rPr lang="en-US" altLang="ko-KR" sz="4400" b="1" dirty="0"/>
            </a:br>
            <a:r>
              <a:rPr lang="en-US" altLang="ko-KR" sz="4400" b="1" dirty="0"/>
              <a:t>for Persecuted Church Worldwide</a:t>
            </a:r>
            <a:br>
              <a:rPr lang="en-US" altLang="ko-KR" sz="4400" b="1" dirty="0"/>
            </a:b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 dirty="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2024</a:t>
            </a:r>
            <a:r>
              <a:rPr lang="ko-KR" altLang="en-US" sz="2000" dirty="0">
                <a:latin typeface="맑은 고딕"/>
                <a:ea typeface="맑은 고딕"/>
              </a:rPr>
              <a:t>년 </a:t>
            </a:r>
            <a:r>
              <a:rPr lang="en-US" altLang="ko-KR" sz="2000" dirty="0">
                <a:latin typeface="맑은 고딕"/>
                <a:ea typeface="맑은 고딕"/>
              </a:rPr>
              <a:t>7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30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/>
              <a:t>찬양 </a:t>
            </a:r>
            <a:r>
              <a:rPr lang="en-US" altLang="ko-KR" sz="1600" dirty="0"/>
              <a:t>5’</a:t>
            </a:r>
            <a:r>
              <a:rPr lang="ko-KR" altLang="ko-KR" sz="1600" dirty="0"/>
              <a:t> </a:t>
            </a:r>
            <a:r>
              <a:rPr lang="en-US" altLang="ko-KR" sz="1600" dirty="0"/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/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 err="1"/>
              <a:t>머스카슬론</a:t>
            </a:r>
            <a:r>
              <a:rPr lang="ko-KR" altLang="en-US" sz="1600" dirty="0"/>
              <a:t> 홍보영상 </a:t>
            </a:r>
            <a:r>
              <a:rPr lang="en-US" altLang="ko-KR" sz="1600" dirty="0"/>
              <a:t>1’18”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/>
              <a:t>오늘의 말씀</a:t>
            </a:r>
            <a:r>
              <a:rPr lang="ko-KR" altLang="ko-KR" sz="1600" dirty="0"/>
              <a:t> </a:t>
            </a:r>
            <a:r>
              <a:rPr lang="en-US" altLang="ko-KR" sz="1600" dirty="0"/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/>
              <a:t>전세계 박해 받는 교회를 </a:t>
            </a:r>
            <a:r>
              <a:rPr lang="ko-KR" altLang="ko-KR" sz="1600" dirty="0"/>
              <a:t>위한 기도</a:t>
            </a:r>
            <a:r>
              <a:rPr lang="en-US" altLang="ko-KR" sz="1600" dirty="0"/>
              <a:t>(30’)</a:t>
            </a: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히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13:1-3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1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형제 사랑하기를 계속하고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, </a:t>
            </a: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2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손님 대접하기를 잊지 말라 이로써 부지중에 천사들을 대접한 이들이 있었느니라 </a:t>
            </a: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3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너희도 함께 갇힌 것 같이 갇힌 자를 생각하고 너희도 몸을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가졌은즉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 학대 받는 자를 생각하라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/>
              <a:t>1</a:t>
            </a:r>
            <a:r>
              <a:rPr lang="en-US" altLang="ko-KR" dirty="0"/>
              <a:t>Keep on loving each other as brothers. </a:t>
            </a:r>
            <a:r>
              <a:rPr lang="en-US" altLang="ko-KR" sz="1000" dirty="0"/>
              <a:t>2</a:t>
            </a:r>
            <a:r>
              <a:rPr lang="en-US" altLang="ko-KR" dirty="0"/>
              <a:t>Do not forget to entertain strangers, for by so doing some people have entertained angels without knowing it. </a:t>
            </a:r>
            <a:r>
              <a:rPr lang="en-US" altLang="ko-KR" sz="1000" dirty="0"/>
              <a:t>3</a:t>
            </a:r>
            <a:r>
              <a:rPr lang="en-US" altLang="ko-KR" dirty="0"/>
              <a:t>Remember those in prison as if you were their fellow prisoners, and those who are mistreated as if you yourselves were suffering.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19832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4561832" cy="4232198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510936" y="3480911"/>
            <a:ext cx="9350205" cy="32283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32499" y="1661082"/>
            <a:ext cx="5927001" cy="3707274"/>
          </a:xfrm>
        </p:spPr>
        <p:txBody>
          <a:bodyPr anchor="ctr">
            <a:noAutofit/>
          </a:bodyPr>
          <a:lstStyle/>
          <a:p>
            <a:r>
              <a:rPr lang="ko-KR" altLang="en-US" sz="3600" dirty="0"/>
              <a:t>박해 받는 교회를 위한 기도</a:t>
            </a:r>
            <a:r>
              <a:rPr lang="en-US" altLang="ko-KR" sz="36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  <a:p>
            <a:pPr marL="257175" indent="-257175">
              <a:buFont typeface="Arial" panose="020B0604020202020204" pitchFamily="34" charset="0"/>
              <a:buChar char="•"/>
            </a:pP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26725" y="2565296"/>
            <a:ext cx="5434166" cy="2688201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160" y="5657506"/>
            <a:ext cx="7843680" cy="120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4;p13">
            <a:extLst>
              <a:ext uri="{FF2B5EF4-FFF2-40B4-BE49-F238E27FC236}">
                <a16:creationId xmlns:a16="http://schemas.microsoft.com/office/drawing/2014/main" id="{ABA9F21D-C6D6-2D89-DE20-453571830AA3}"/>
              </a:ext>
            </a:extLst>
          </p:cNvPr>
          <p:cNvSpPr txBox="1"/>
          <p:nvPr/>
        </p:nvSpPr>
        <p:spPr>
          <a:xfrm>
            <a:off x="572493" y="238621"/>
            <a:ext cx="11018520" cy="1434378"/>
          </a:xfrm>
          <a:prstGeom prst="rect">
            <a:avLst/>
          </a:prstGeom>
        </p:spPr>
        <p:txBody>
          <a:bodyPr spcFirstLastPara="1" vert="horz" lIns="54409" tIns="27205" rIns="54409" bIns="27205" rtlCol="0" anchor="b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57"/>
              </a:spcAft>
            </a:pPr>
            <a:r>
              <a:rPr lang="ko-KR" altLang="en-US" sz="5415" b="1" dirty="0">
                <a:latin typeface="+mj-lt"/>
                <a:ea typeface="+mj-ea"/>
                <a:cs typeface="+mj-cs"/>
                <a:sym typeface="Oswald"/>
              </a:rPr>
              <a:t>왜 아프리카</a:t>
            </a:r>
            <a:r>
              <a:rPr lang="en-US" altLang="ko-KR" sz="5415" b="1" dirty="0">
                <a:latin typeface="+mj-lt"/>
                <a:ea typeface="+mj-ea"/>
                <a:cs typeface="+mj-cs"/>
                <a:sym typeface="Oswald"/>
              </a:rPr>
              <a:t>?</a:t>
            </a:r>
            <a:endParaRPr lang="en-US" sz="5415" b="1" dirty="0">
              <a:latin typeface="+mj-lt"/>
              <a:ea typeface="+mj-ea"/>
              <a:cs typeface="+mj-cs"/>
              <a:sym typeface="Oswald"/>
            </a:endParaRPr>
          </a:p>
        </p:txBody>
      </p:sp>
      <p:sp>
        <p:nvSpPr>
          <p:cNvPr id="4" name="Google Shape;75;p13">
            <a:extLst>
              <a:ext uri="{FF2B5EF4-FFF2-40B4-BE49-F238E27FC236}">
                <a16:creationId xmlns:a16="http://schemas.microsoft.com/office/drawing/2014/main" id="{84D0A31F-9298-190D-20D6-934D8E242571}"/>
              </a:ext>
            </a:extLst>
          </p:cNvPr>
          <p:cNvSpPr txBox="1"/>
          <p:nvPr/>
        </p:nvSpPr>
        <p:spPr>
          <a:xfrm>
            <a:off x="572493" y="2071351"/>
            <a:ext cx="6018430" cy="4119066"/>
          </a:xfrm>
          <a:prstGeom prst="rect">
            <a:avLst/>
          </a:prstGeom>
        </p:spPr>
        <p:txBody>
          <a:bodyPr spcFirstLastPara="1" vert="horz" lIns="54409" tIns="27205" rIns="54409" bIns="27205" rtlCol="0" anchor="t" anchorCtr="0">
            <a:normAutofit/>
          </a:bodyPr>
          <a:lstStyle/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dirty="0"/>
              <a:t>사하라 사막 이남 아프리카의 교회는 포위되어 있으며</a:t>
            </a:r>
            <a:r>
              <a:rPr lang="en-US" altLang="ko-KR" sz="1100" dirty="0"/>
              <a:t>,</a:t>
            </a:r>
            <a:r>
              <a:rPr lang="ko-KR" altLang="en-US" sz="1100" dirty="0"/>
              <a:t> 상상할 수 없는 폭력에 직면해 홀로 외로운 싸움을 하고 있습니다</a:t>
            </a:r>
            <a:r>
              <a:rPr lang="en-US" altLang="ko-KR" sz="11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dirty="0"/>
              <a:t>교회</a:t>
            </a:r>
            <a:r>
              <a:rPr lang="en-US" altLang="ko-KR" sz="1100" dirty="0"/>
              <a:t>, </a:t>
            </a:r>
            <a:r>
              <a:rPr lang="ko-KR" altLang="en-US" sz="1100" dirty="0"/>
              <a:t>언론</a:t>
            </a:r>
            <a:r>
              <a:rPr lang="en-US" altLang="ko-KR" sz="1100" dirty="0"/>
              <a:t>, </a:t>
            </a:r>
            <a:r>
              <a:rPr lang="ko-KR" altLang="en-US" sz="1100" dirty="0"/>
              <a:t>정부</a:t>
            </a:r>
            <a:r>
              <a:rPr lang="en-US" altLang="ko-KR" sz="1100" dirty="0"/>
              <a:t>, </a:t>
            </a:r>
            <a:r>
              <a:rPr lang="ko-KR" altLang="en-US" sz="1100" dirty="0"/>
              <a:t>시민 사회</a:t>
            </a:r>
            <a:r>
              <a:rPr lang="en-US" altLang="ko-KR" sz="1100" dirty="0"/>
              <a:t>(</a:t>
            </a:r>
            <a:r>
              <a:rPr lang="ko-KR" altLang="en-US" sz="1100" dirty="0"/>
              <a:t>지역</a:t>
            </a:r>
            <a:r>
              <a:rPr lang="en-US" altLang="ko-KR" sz="1100" dirty="0"/>
              <a:t>, </a:t>
            </a:r>
            <a:r>
              <a:rPr lang="ko-KR" altLang="en-US" sz="1100" dirty="0"/>
              <a:t>국가</a:t>
            </a:r>
            <a:r>
              <a:rPr lang="en-US" altLang="ko-KR" sz="1100" dirty="0"/>
              <a:t>, </a:t>
            </a:r>
            <a:r>
              <a:rPr lang="ko-KR" altLang="en-US" sz="1100" dirty="0"/>
              <a:t>국제</a:t>
            </a:r>
            <a:r>
              <a:rPr lang="en-US" altLang="ko-KR" sz="1100" dirty="0"/>
              <a:t>)</a:t>
            </a:r>
            <a:r>
              <a:rPr lang="ko-KR" altLang="en-US" sz="1100" dirty="0"/>
              <a:t>는 사하라 사막 이남 아프리카에서 기독교인에 대한 폭력을 멈추거나 폭력의 영향을 해결하기 위해 충분히 인식하지도 행동하지도 않고 있습니다</a:t>
            </a:r>
            <a:r>
              <a:rPr lang="en-US" altLang="ko-KR" sz="11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dirty="0"/>
              <a:t>세계 교회의 대부분은 여전히 이 위기를 알지 못하고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인식하고 있는 사람들도 사하라 사막 이남 아프리카의 문제를 멀고 해결이 불가능한 것으로 생각하기 쉽습니다</a:t>
            </a:r>
            <a:r>
              <a:rPr lang="en-US" altLang="ko-KR" sz="11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i="1" dirty="0">
                <a:solidFill>
                  <a:srgbClr val="C00000"/>
                </a:solidFill>
              </a:rPr>
              <a:t>이렇게 거대하고 복잡한 도전에 직면했을 때 우리 모두가 할 수 있는 일은 무엇일까요</a:t>
            </a:r>
            <a:r>
              <a:rPr lang="en-US" altLang="ko-KR" sz="1100" i="1" dirty="0">
                <a:solidFill>
                  <a:srgbClr val="C00000"/>
                </a:solidFill>
              </a:rPr>
              <a:t>?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dirty="0"/>
              <a:t>그래서 오픈도어는 아프리카의 많은 단체와 협력하여 </a:t>
            </a:r>
            <a:r>
              <a:rPr lang="en-US" altLang="ko-KR" sz="1100" dirty="0"/>
              <a:t>2024</a:t>
            </a:r>
            <a:r>
              <a:rPr lang="ko-KR" altLang="en-US" sz="1100" dirty="0"/>
              <a:t>년에 새로운 교회를 대상으로 </a:t>
            </a:r>
            <a:r>
              <a:rPr lang="en-US" altLang="ko-KR" sz="1100" dirty="0"/>
              <a:t>'</a:t>
            </a:r>
            <a:r>
              <a:rPr lang="ko-KR" altLang="en-US" sz="1100" dirty="0"/>
              <a:t>일어나 아프리카</a:t>
            </a:r>
            <a:r>
              <a:rPr lang="en-US" altLang="ko-KR" sz="1100" dirty="0"/>
              <a:t>' </a:t>
            </a:r>
            <a:r>
              <a:rPr lang="ko-KR" altLang="en-US" sz="1100" dirty="0"/>
              <a:t>캠페인을 시작합니다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그리고 우리는 한국에서도 한국교회의 기도와 지원</a:t>
            </a:r>
            <a:r>
              <a:rPr lang="en-US" altLang="ko-KR" sz="1100" dirty="0"/>
              <a:t>, </a:t>
            </a:r>
            <a:r>
              <a:rPr lang="ko-KR" altLang="en-US" sz="1100" dirty="0"/>
              <a:t>그리고 참여를 동원하여 진정한 글로벌 운동으로 확산시킬 것을 요청하고 있습니다</a:t>
            </a:r>
            <a:r>
              <a:rPr lang="en-US" altLang="ko-KR" sz="1100" dirty="0"/>
              <a:t>.</a:t>
            </a:r>
            <a:endParaRPr lang="en-US" sz="1100" dirty="0"/>
          </a:p>
        </p:txBody>
      </p:sp>
      <p:pic>
        <p:nvPicPr>
          <p:cNvPr id="1026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95F9AF4-18A5-A33A-9892-08299B84F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336"/>
          <a:stretch/>
        </p:blipFill>
        <p:spPr bwMode="auto">
          <a:xfrm>
            <a:off x="7395001" y="2071351"/>
            <a:ext cx="3941064" cy="409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7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7BFBFE50-15FB-0454-97A3-3E5A1028E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8657895" cy="530225"/>
          </a:xfrm>
        </p:spPr>
        <p:txBody>
          <a:bodyPr>
            <a:normAutofit/>
          </a:bodyPr>
          <a:lstStyle/>
          <a:p>
            <a:r>
              <a:rPr lang="ko-KR" altLang="en-US" sz="2000" dirty="0"/>
              <a:t>포위당한 교회</a:t>
            </a:r>
            <a:r>
              <a:rPr lang="en-US" altLang="ko-KR" sz="2000" dirty="0"/>
              <a:t>: </a:t>
            </a:r>
            <a:r>
              <a:rPr lang="ko-KR" altLang="en-US" sz="2000" dirty="0"/>
              <a:t>세계에서 가장 젊은 교회</a:t>
            </a:r>
            <a:r>
              <a:rPr lang="en-US" altLang="ko-KR" sz="2000" dirty="0"/>
              <a:t>,</a:t>
            </a:r>
            <a:r>
              <a:rPr lang="ko-KR" altLang="en-US" sz="2000" dirty="0"/>
              <a:t> 적극적 반응 필요</a:t>
            </a:r>
          </a:p>
        </p:txBody>
      </p:sp>
      <p:pic>
        <p:nvPicPr>
          <p:cNvPr id="10" name="그림 개체 틀 9" descr="텍스트, 지도이(가) 표시된 사진&#10;&#10;자동 생성된 설명">
            <a:extLst>
              <a:ext uri="{FF2B5EF4-FFF2-40B4-BE49-F238E27FC236}">
                <a16:creationId xmlns:a16="http://schemas.microsoft.com/office/drawing/2014/main" id="{B7059FB9-BB4D-3777-B913-48A9A9CB7CA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280" b="6280"/>
          <a:stretch>
            <a:fillRect/>
          </a:stretch>
        </p:blipFill>
        <p:spPr>
          <a:xfrm>
            <a:off x="5269453" y="1311215"/>
            <a:ext cx="6172200" cy="4873625"/>
          </a:xfrm>
        </p:spPr>
      </p:pic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99D439F6-5F5A-1AAE-AA74-569F2EE25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1311216"/>
            <a:ext cx="4239206" cy="4537323"/>
          </a:xfrm>
        </p:spPr>
        <p:txBody>
          <a:bodyPr>
            <a:normAutofit/>
          </a:bodyPr>
          <a:lstStyle/>
          <a:p>
            <a:pPr algn="just"/>
            <a:r>
              <a:rPr lang="ko-KR" altLang="en-US" sz="1100" dirty="0"/>
              <a:t>사하라 사막 이남 아프리카</a:t>
            </a:r>
            <a:r>
              <a:rPr lang="en-US" altLang="ko-KR" sz="1100" dirty="0"/>
              <a:t>(SSA)</a:t>
            </a:r>
            <a:r>
              <a:rPr lang="ko-KR" altLang="en-US" sz="1100" dirty="0"/>
              <a:t>의 폭력이 사상 최고치를 기록하고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이러한 폭력의 증가는 점점 더 많은 국가에서 활동하는 </a:t>
            </a:r>
            <a:r>
              <a:rPr lang="ko-KR" altLang="en-US" sz="1100" dirty="0" err="1"/>
              <a:t>지하디스트</a:t>
            </a:r>
            <a:r>
              <a:rPr lang="ko-KR" altLang="en-US" sz="1100" dirty="0"/>
              <a:t> 단체의 존재로 인해 촉발되었습니다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일반적인 영향은 다음과 같습니다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en-US" altLang="ko-KR" sz="1100" dirty="0"/>
              <a:t> 2021</a:t>
            </a:r>
            <a:r>
              <a:rPr lang="ko-KR" altLang="en-US" sz="1100" dirty="0"/>
              <a:t>년 </a:t>
            </a:r>
            <a:r>
              <a:rPr lang="en-US" altLang="ko-KR" sz="1100" dirty="0"/>
              <a:t>12</a:t>
            </a:r>
            <a:r>
              <a:rPr lang="ko-KR" altLang="en-US" sz="1100" dirty="0"/>
              <a:t>월 </a:t>
            </a:r>
            <a:r>
              <a:rPr lang="en-US" altLang="ko-KR" sz="1100" dirty="0"/>
              <a:t>31</a:t>
            </a:r>
            <a:r>
              <a:rPr lang="ko-KR" altLang="en-US" sz="1100" dirty="0"/>
              <a:t>일까지 무려 </a:t>
            </a:r>
            <a:r>
              <a:rPr lang="en-US" altLang="ko-KR" sz="1100" dirty="0">
                <a:solidFill>
                  <a:srgbClr val="C00000"/>
                </a:solidFill>
              </a:rPr>
              <a:t>1,160</a:t>
            </a:r>
            <a:r>
              <a:rPr lang="ko-KR" altLang="en-US" sz="1100" dirty="0">
                <a:solidFill>
                  <a:srgbClr val="C00000"/>
                </a:solidFill>
              </a:rPr>
              <a:t>만 명</a:t>
            </a:r>
            <a:r>
              <a:rPr lang="ko-KR" altLang="en-US" sz="1100" dirty="0"/>
              <a:t>에 달하는 사람들이 </a:t>
            </a:r>
            <a:r>
              <a:rPr lang="en-US" altLang="ko-KR" sz="1100" dirty="0"/>
              <a:t>SSA </a:t>
            </a:r>
            <a:r>
              <a:rPr lang="ko-KR" altLang="en-US" sz="1100" dirty="0"/>
              <a:t>내전으로 인한 폭력으로 </a:t>
            </a:r>
            <a:r>
              <a:rPr lang="ko-KR" altLang="en-US" sz="1100" dirty="0">
                <a:solidFill>
                  <a:srgbClr val="C00000"/>
                </a:solidFill>
              </a:rPr>
              <a:t>난민</a:t>
            </a:r>
            <a:r>
              <a:rPr lang="ko-KR" altLang="en-US" sz="1100" dirty="0"/>
              <a:t>이 되었습니다</a:t>
            </a:r>
            <a:r>
              <a:rPr lang="en-US" altLang="ko-KR" sz="1100" dirty="0"/>
              <a:t>, </a:t>
            </a:r>
            <a:r>
              <a:rPr lang="ko-KR" altLang="en-US" sz="1100" dirty="0"/>
              <a:t>사람들은 가장 기본적인 생계조차 유지하기가 점점 더 어려워지고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때때로 이사실을 잊고 있지만 이러한 폭력이 특히 교회에 미치는 파괴적인 영향은 긴급한 관심을 필요로 합니다</a:t>
            </a:r>
            <a:r>
              <a:rPr lang="en-US" altLang="ko-KR" sz="1100" dirty="0"/>
              <a:t>.</a:t>
            </a:r>
          </a:p>
          <a:p>
            <a:pPr algn="just"/>
            <a:r>
              <a:rPr lang="ko-KR" altLang="en-US" sz="1100" dirty="0">
                <a:solidFill>
                  <a:srgbClr val="C00000"/>
                </a:solidFill>
              </a:rPr>
              <a:t>기독교인은 </a:t>
            </a:r>
            <a:r>
              <a:rPr lang="ko-KR" altLang="en-US" sz="1100" dirty="0" err="1">
                <a:solidFill>
                  <a:srgbClr val="C00000"/>
                </a:solidFill>
              </a:rPr>
              <a:t>지하디스트</a:t>
            </a:r>
            <a:r>
              <a:rPr lang="ko-KR" altLang="en-US" sz="1100" dirty="0">
                <a:solidFill>
                  <a:srgbClr val="C00000"/>
                </a:solidFill>
              </a:rPr>
              <a:t> 단체들의 주요 표적이 되고 있지만</a:t>
            </a:r>
            <a:r>
              <a:rPr lang="en-US" altLang="ko-KR" sz="1100" dirty="0">
                <a:solidFill>
                  <a:srgbClr val="C00000"/>
                </a:solidFill>
              </a:rPr>
              <a:t>, </a:t>
            </a:r>
            <a:r>
              <a:rPr lang="ko-KR" altLang="en-US" sz="1100" dirty="0">
                <a:solidFill>
                  <a:srgbClr val="C00000"/>
                </a:solidFill>
              </a:rPr>
              <a:t>이에 대한 정부 차원의 인식이나 대응은 매우 부족합니다</a:t>
            </a:r>
            <a:r>
              <a:rPr lang="en-US" altLang="ko-KR" sz="1100" dirty="0">
                <a:solidFill>
                  <a:srgbClr val="C00000"/>
                </a:solidFill>
              </a:rPr>
              <a:t>. </a:t>
            </a:r>
            <a:r>
              <a:rPr lang="ko-KR" altLang="en-US" sz="1100" dirty="0"/>
              <a:t>우리의 형제자매들은 버림받았다고 느낍니다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 캠페인에는 나이지리아</a:t>
            </a:r>
            <a:r>
              <a:rPr lang="en-US" altLang="ko-KR" sz="1100" dirty="0"/>
              <a:t>, </a:t>
            </a:r>
            <a:r>
              <a:rPr lang="ko-KR" altLang="en-US" sz="1100" dirty="0"/>
              <a:t>부르키나파소</a:t>
            </a:r>
            <a:r>
              <a:rPr lang="en-US" altLang="ko-KR" sz="1100" dirty="0"/>
              <a:t>, </a:t>
            </a:r>
            <a:r>
              <a:rPr lang="ko-KR" altLang="en-US" sz="1100" dirty="0"/>
              <a:t>콩고민주공화국에서 목숨을 걸고 주님을 따르고 있는 기독교인들의 이야기로 가득 차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그들은 놀랍도록 회복력이 강하고</a:t>
            </a:r>
            <a:r>
              <a:rPr lang="en-US" altLang="ko-KR" sz="1100" dirty="0"/>
              <a:t>, </a:t>
            </a:r>
            <a:r>
              <a:rPr lang="ko-KR" altLang="en-US" sz="1100" dirty="0"/>
              <a:t>믿을 수 없을 정도로 용감하며</a:t>
            </a:r>
            <a:r>
              <a:rPr lang="en-US" altLang="ko-KR" sz="1100" dirty="0"/>
              <a:t>, </a:t>
            </a:r>
            <a:r>
              <a:rPr lang="ko-KR" altLang="en-US" sz="1100" dirty="0"/>
              <a:t>세상의 한 귀퉁이에서 도전적으로 예수님의 복음을 전하기 위해 헌신하고 있습니다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그러나 이들은 또한 매우 취약합니다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때론 정신적으로 </a:t>
            </a:r>
            <a:r>
              <a:rPr lang="ko-KR" altLang="en-US" sz="1100" dirty="0" err="1"/>
              <a:t>맨붕에</a:t>
            </a:r>
            <a:r>
              <a:rPr lang="ko-KR" altLang="en-US" sz="1100" dirty="0"/>
              <a:t> 빠지기도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지금 전 세계 교회가 이들을 위해 기도와 행동으로 연합해야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우리는 이 상황을 해결하기 위하여 다년간의 캠페인을 시작하면서 전 세계 교회를 향하여 동참해 줄 것을 요청합니다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우리의 연합된 행동 없이는 </a:t>
            </a:r>
            <a:r>
              <a:rPr lang="en-US" altLang="ko-KR" sz="1100" dirty="0"/>
              <a:t>SSA</a:t>
            </a:r>
            <a:r>
              <a:rPr lang="ko-KR" altLang="en-US" sz="1100" dirty="0"/>
              <a:t>의 전략적 요충지에서 교회의 존재 자체가 위태로워질 수 있습니다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A6BDD7C-B987-665C-3384-FC62CA25B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02B6-EE02-409E-B19E-633D299CF275}" type="datetime1">
              <a:rPr lang="en-US" altLang="ko-KR" smtClean="0"/>
              <a:t>7/30/2024</a:t>
            </a:fld>
            <a:endParaRPr 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762AE4D-A1BA-10FE-5BE2-422AB1627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BB7B205-1C82-5446-7FA0-1801433D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3617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143930"/>
            <a:ext cx="9144000" cy="185682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95" y="1360322"/>
            <a:ext cx="2388742" cy="1632789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/>
              <a:t>Day 1. </a:t>
            </a:r>
            <a:r>
              <a:rPr lang="ko-KR" altLang="en-US" sz="2025" b="1" dirty="0"/>
              <a:t>사하라 이남 아프리카의 교회를 위해 기도합니다</a:t>
            </a:r>
            <a:r>
              <a:rPr lang="en-US" altLang="ko-KR" sz="2025" b="1" dirty="0"/>
              <a:t>.</a:t>
            </a:r>
            <a:r>
              <a:rPr lang="en-US" altLang="ko-KR" sz="2025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15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426" y="1360322"/>
            <a:ext cx="5486400" cy="26774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 교회의 생존을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기독교인들이 예수님을 굳게 붙들 수 있도록 도와주세요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/>
              <a:t>사헬</a:t>
            </a:r>
            <a:r>
              <a:rPr lang="ko-KR" altLang="en-US" sz="1050" dirty="0"/>
              <a:t> 지역 성도들을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폭력과 살인으로 인해 생긴 트라우마를 치료해 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이들의 마음을 위로하여 </a:t>
            </a:r>
            <a:r>
              <a:rPr lang="ko-KR" altLang="en-US" sz="1050" dirty="0" err="1"/>
              <a:t>주옵소서</a:t>
            </a:r>
            <a:r>
              <a:rPr lang="en-US" altLang="ko-KR" sz="105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67120" y="3112943"/>
            <a:ext cx="2315492" cy="163278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000" dirty="0"/>
              <a:t>(</a:t>
            </a:r>
            <a:r>
              <a:rPr lang="ko-KR" altLang="en-US" sz="1000" dirty="0"/>
              <a:t>고후 </a:t>
            </a:r>
            <a:r>
              <a:rPr lang="en-US" altLang="ko-KR" sz="1000" dirty="0"/>
              <a:t>4:8-9)</a:t>
            </a:r>
            <a:endParaRPr lang="ko-KR" altLang="en-US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E9C81E-134A-B54D-C6AC-E4E9D2FA4FB6}"/>
              </a:ext>
            </a:extLst>
          </p:cNvPr>
          <p:cNvSpPr txBox="1"/>
          <p:nvPr/>
        </p:nvSpPr>
        <p:spPr>
          <a:xfrm>
            <a:off x="221411" y="6349042"/>
            <a:ext cx="1302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7/30/2024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38" y="4919536"/>
            <a:ext cx="6699302" cy="102534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930" y="1714499"/>
            <a:ext cx="1919074" cy="1931240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025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025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1800" dirty="0"/>
            </a:br>
            <a:r>
              <a:rPr lang="en-US" altLang="ko-KR" sz="1800" dirty="0"/>
              <a:t>Pray for the leaders of sub-Saharan Africa.</a:t>
            </a:r>
            <a:endParaRPr lang="ko-KR" altLang="en-US" sz="1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4" y="1714499"/>
            <a:ext cx="5486400" cy="26623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아프리카의 혼란 속에서 안정을 찾을 수 있도록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특별히 정치 지도자들이 부족</a:t>
            </a:r>
            <a:r>
              <a:rPr lang="en-US" altLang="ko-KR" sz="1050" dirty="0"/>
              <a:t>, </a:t>
            </a:r>
            <a:r>
              <a:rPr lang="ko-KR" altLang="en-US" sz="1050" dirty="0"/>
              <a:t>종교</a:t>
            </a:r>
            <a:r>
              <a:rPr lang="en-US" altLang="ko-KR" sz="1050" dirty="0"/>
              <a:t>, </a:t>
            </a:r>
            <a:r>
              <a:rPr lang="ko-KR" altLang="en-US" sz="1050" dirty="0"/>
              <a:t>성별에 관계없이 모든 사람들이 평화롭게 살 수 있는 안전한 국가를 만들 수 있도록 도와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현명한 지도자들이 경제 위기 가운데서도 국가를 안정적으로 이끌 수 있도록 인도해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박해를 받은 교회 지도자들을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새 힘을 더하시고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회복시켜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다시 교회를 인도할 수 있도록 영적으로 잘 준비시켜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22930" y="3788075"/>
            <a:ext cx="1919075" cy="14313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/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000" dirty="0"/>
          </a:p>
          <a:p>
            <a:pPr>
              <a:lnSpc>
                <a:spcPct val="120000"/>
              </a:lnSpc>
            </a:pPr>
            <a:r>
              <a:rPr lang="en-US" altLang="ko-KR" sz="1000" dirty="0"/>
              <a:t>(</a:t>
            </a:r>
            <a:r>
              <a:rPr lang="ko-KR" altLang="en-US" sz="1000" dirty="0" err="1"/>
              <a:t>딤전</a:t>
            </a:r>
            <a:r>
              <a:rPr lang="en-US" altLang="ko-KR" sz="1000" dirty="0"/>
              <a:t>2:2)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223011"/>
            <a:ext cx="213442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595302B6-EE02-409E-B19E-633D299CF275}" type="datetime1">
              <a:rPr lang="en-US" altLang="ko-KR" smtClean="0"/>
              <a:pPr rtl="0"/>
              <a:t>7/30/2024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r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10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615" y="1211710"/>
            <a:ext cx="2204357" cy="1613443"/>
          </a:xfrm>
        </p:spPr>
        <p:txBody>
          <a:bodyPr>
            <a:noAutofit/>
          </a:bodyPr>
          <a:lstStyle/>
          <a:p>
            <a:r>
              <a:rPr lang="en-US" altLang="ko-KR" sz="1800" b="1" dirty="0"/>
              <a:t>Day 3. </a:t>
            </a:r>
            <a:r>
              <a:rPr lang="ko-KR" altLang="en-US" sz="1800" b="1" dirty="0"/>
              <a:t>사하라 사막 이남 지역의 젊은이들을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5" y="940022"/>
            <a:ext cx="5474139" cy="192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아프리카 인구의 </a:t>
            </a:r>
            <a:r>
              <a:rPr lang="en-US" altLang="ko-KR" sz="1050" dirty="0"/>
              <a:t>60% </a:t>
            </a:r>
            <a:r>
              <a:rPr lang="ko-KR" altLang="en-US" sz="1050" dirty="0"/>
              <a:t>이상이 </a:t>
            </a:r>
            <a:r>
              <a:rPr lang="en-US" altLang="ko-KR" sz="1050" dirty="0"/>
              <a:t>25</a:t>
            </a:r>
            <a:r>
              <a:rPr lang="ko-KR" altLang="en-US" sz="1050" dirty="0"/>
              <a:t>세 미만입니다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교회는 젊고 역동적이며 성장하고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사하라 이남 아프리카에서는 폭력적인 박해로 젊은이들의 삶이 황폐화되고 있습니다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아버지</a:t>
            </a:r>
            <a:r>
              <a:rPr lang="en-US" altLang="ko-KR" sz="1050" dirty="0"/>
              <a:t>!</a:t>
            </a:r>
            <a:r>
              <a:rPr lang="ko-KR" altLang="en-US" sz="1050" dirty="0"/>
              <a:t> 사하라 사막 이남 아프리카의 젊은 그리스도인들을 보호하여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예수님</a:t>
            </a:r>
            <a:r>
              <a:rPr lang="en-US" altLang="ko-KR" sz="1050" dirty="0"/>
              <a:t>!</a:t>
            </a:r>
            <a:r>
              <a:rPr lang="ko-KR" altLang="en-US" sz="1050" dirty="0"/>
              <a:t> 청소년들에게 힘과 은혜를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극심한 핍박에도 불구하고 예수님을 계속 따르게 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트라우마 치료</a:t>
            </a:r>
            <a:r>
              <a:rPr lang="en-US" altLang="ko-KR" sz="1050" dirty="0"/>
              <a:t>, </a:t>
            </a:r>
            <a:r>
              <a:rPr lang="ko-KR" altLang="en-US" sz="1050" dirty="0"/>
              <a:t>영적 도움</a:t>
            </a:r>
            <a:r>
              <a:rPr lang="en-US" altLang="ko-KR" sz="1050" dirty="0"/>
              <a:t>, </a:t>
            </a:r>
            <a:r>
              <a:rPr lang="ko-KR" altLang="en-US" sz="1050" dirty="0"/>
              <a:t>기술 및 고용 훈련을 통해 올해 나이지리아에서 </a:t>
            </a:r>
            <a:r>
              <a:rPr lang="en-US" altLang="ko-KR" sz="1050" dirty="0"/>
              <a:t>42,000</a:t>
            </a:r>
            <a:r>
              <a:rPr lang="ko-KR" altLang="en-US" sz="1050" dirty="0"/>
              <a:t>명의 젊은 기독교인을 지원하고자 하는 </a:t>
            </a:r>
            <a:r>
              <a:rPr lang="en-US" altLang="ko-KR" sz="1050" dirty="0"/>
              <a:t>Open Doors</a:t>
            </a:r>
            <a:r>
              <a:rPr lang="ko-KR" altLang="en-US" sz="1050" dirty="0"/>
              <a:t>의 사역을 사용하여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5615" y="3333809"/>
            <a:ext cx="2127301" cy="16134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/>
              <a:t>대대로 주께서 행하시는 일을 크게 찬양하며 주의 능한 일을 </a:t>
            </a:r>
            <a:r>
              <a:rPr lang="ko-KR" altLang="en-US" sz="1000" dirty="0" err="1"/>
              <a:t>선포하리로다</a:t>
            </a:r>
            <a:r>
              <a:rPr lang="en-US" altLang="ko-KR" sz="1000" dirty="0"/>
              <a:t>. (</a:t>
            </a:r>
            <a:r>
              <a:rPr lang="ko-KR" altLang="en-US" sz="1000" dirty="0"/>
              <a:t>시</a:t>
            </a:r>
            <a:r>
              <a:rPr lang="en-US" altLang="ko-KR" sz="1000" dirty="0"/>
              <a:t>145:4)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7/30/2024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11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935" y="3412272"/>
            <a:ext cx="5474139" cy="25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936" y="1234441"/>
            <a:ext cx="7427214" cy="994172"/>
          </a:xfrm>
        </p:spPr>
        <p:txBody>
          <a:bodyPr anchor="ctr">
            <a:normAutofit/>
          </a:bodyPr>
          <a:lstStyle/>
          <a:p>
            <a:r>
              <a:rPr lang="en-US" altLang="ko-KR" sz="1800" b="1"/>
              <a:t>Day 4. </a:t>
            </a:r>
            <a:r>
              <a:rPr lang="ko-KR" altLang="en-US" sz="1800" b="1"/>
              <a:t>사하라 사막 이남 지역의 슬픔에 잠긴 사람들을 위해 기도해 주세요</a:t>
            </a:r>
            <a:r>
              <a:rPr lang="en-US" altLang="ko-KR" sz="1800" b="1"/>
              <a:t>.</a:t>
            </a:r>
            <a:endParaRPr lang="ko-KR" altLang="en-US" sz="18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3" y="2118123"/>
            <a:ext cx="7224509" cy="369521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000">
                <a:latin typeface="+mj-ea"/>
                <a:ea typeface="+mj-ea"/>
              </a:rPr>
              <a:t>“여호와는 마음이 상한 자를 가까이 하시고 충심으로 통회하는 자를 구원하시는도다</a:t>
            </a:r>
            <a:r>
              <a:rPr lang="en-US" altLang="ko-KR" sz="1000">
                <a:latin typeface="+mj-ea"/>
                <a:ea typeface="+mj-ea"/>
              </a:rPr>
              <a:t>.” - </a:t>
            </a:r>
            <a:r>
              <a:rPr lang="ko-KR" altLang="en-US" sz="1000">
                <a:latin typeface="+mj-ea"/>
                <a:ea typeface="+mj-ea"/>
              </a:rPr>
              <a:t>시편 </a:t>
            </a:r>
            <a:r>
              <a:rPr lang="en-US" altLang="ko-KR" sz="1000">
                <a:latin typeface="+mj-ea"/>
                <a:ea typeface="+mj-ea"/>
              </a:rPr>
              <a:t>34:18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41358" y="2933295"/>
            <a:ext cx="3654101" cy="26902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슬픔과 상실감에 사로잡혀 절망속에 있는 가족들을 위해 주세요</a:t>
            </a:r>
            <a:r>
              <a:rPr lang="en-US" altLang="ko-KR" sz="1050" dirty="0"/>
              <a:t>.</a:t>
            </a:r>
            <a:r>
              <a:rPr lang="ko-KR" altLang="en-US" sz="1050" dirty="0"/>
              <a:t>  </a:t>
            </a: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sz="1050" dirty="0"/>
              <a:t>주님께서 개입하여 치명적인 공격을 중단시키고 반군들의 마음이 증오에서 사랑으로 바뀌도록 도와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긴급한 도움이 필요한 유가족들에게 오픈도어의 실질적인 지원과 돌봄의 손길이 이어지도록 인도해 주세요</a:t>
            </a:r>
            <a:r>
              <a:rPr lang="en-US" altLang="ko-KR" sz="105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328244"/>
            <a:ext cx="2134426" cy="273844"/>
          </a:xfrm>
        </p:spPr>
        <p:txBody>
          <a:bodyPr anchor="ctr">
            <a:normAutofit lnSpcReduction="10000"/>
          </a:bodyPr>
          <a:lstStyle/>
          <a:p>
            <a:pPr rtl="0"/>
            <a:fld id="{595302B6-EE02-409E-B19E-633D299CF275}" type="datetime1">
              <a:rPr lang="en-US" altLang="ko-KR" smtClean="0"/>
              <a:pPr rtl="0"/>
              <a:t>7/30/2024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altLang="ko-KR" noProof="0" smtClean="0"/>
              <a:pPr>
                <a:spcAft>
                  <a:spcPts val="450"/>
                </a:spcAft>
              </a:pPr>
              <a:t>12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42" y="2933296"/>
            <a:ext cx="3587020" cy="26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Day 5. </a:t>
            </a:r>
            <a:r>
              <a:rPr lang="ko-KR" altLang="en-US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9006" y="2369861"/>
            <a:ext cx="7456242" cy="485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아프리카 전역에서 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1,200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많은 사람들이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보코하람과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이슬람 국가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(IS)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와 같은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지하디스트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3018167"/>
            <a:ext cx="3654100" cy="2485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강제로 도망쳐야 하는 그리스도인 가족들이 인내할 수 있는 용기와 힘을 주시도록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220" y="3090082"/>
            <a:ext cx="3654029" cy="205539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7/30/2024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13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060849"/>
            <a:ext cx="7693225" cy="43347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2899861"/>
            <a:ext cx="3654100" cy="2603804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050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단체의 기독교 소녀들의 잔인한 납치가 중단되도록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폭도들과 강제로 결혼하게 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357" y="2899861"/>
            <a:ext cx="3905708" cy="260380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7/30/2024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14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Day7.</a:t>
            </a:r>
            <a:r>
              <a:rPr lang="en-US" altLang="ko-KR" sz="180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118123"/>
            <a:ext cx="7701854" cy="38893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510285" y="3023587"/>
            <a:ext cx="3641080" cy="2427386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7/30/2024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15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나이지리아</a:t>
            </a:r>
            <a:r>
              <a:rPr lang="en-US" altLang="ko-KR" dirty="0"/>
              <a:t>: </a:t>
            </a:r>
            <a:r>
              <a:rPr lang="ko-KR" altLang="en-US" dirty="0" err="1"/>
              <a:t>보코하람에서</a:t>
            </a:r>
            <a:r>
              <a:rPr lang="ko-KR" altLang="en-US" dirty="0"/>
              <a:t> 구출된 </a:t>
            </a:r>
            <a:r>
              <a:rPr lang="en-US" altLang="ko-KR" dirty="0"/>
              <a:t>331</a:t>
            </a:r>
            <a:r>
              <a:rPr lang="ko-KR" altLang="en-US" dirty="0"/>
              <a:t>명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9923" y="1631696"/>
            <a:ext cx="3011686" cy="225876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A5F9FCB-776E-8981-8DD2-AB088DF65B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1331" y="4027647"/>
            <a:ext cx="3030277" cy="17005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478E93-F0A5-B49F-F4CC-516FEC04B0E6}"/>
              </a:ext>
            </a:extLst>
          </p:cNvPr>
          <p:cNvSpPr txBox="1"/>
          <p:nvPr/>
        </p:nvSpPr>
        <p:spPr>
          <a:xfrm>
            <a:off x="1213164" y="1687478"/>
            <a:ext cx="54864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2060"/>
                </a:solidFill>
              </a:rPr>
              <a:t> </a:t>
            </a:r>
            <a:r>
              <a:rPr lang="ko-KR" altLang="en-US" sz="1100" dirty="0" err="1"/>
              <a:t>삼비사</a:t>
            </a:r>
            <a:r>
              <a:rPr lang="ko-KR" altLang="en-US" sz="1100" dirty="0"/>
              <a:t> 숲에서 </a:t>
            </a:r>
            <a:r>
              <a:rPr lang="ko-KR" altLang="en-US" sz="1100" dirty="0" err="1"/>
              <a:t>보코하람으로부터</a:t>
            </a:r>
            <a:r>
              <a:rPr lang="ko-KR" altLang="en-US" sz="1100" dirty="0"/>
              <a:t> </a:t>
            </a:r>
            <a:r>
              <a:rPr lang="en-US" altLang="ko-KR" sz="1100" dirty="0"/>
              <a:t>331</a:t>
            </a:r>
            <a:r>
              <a:rPr lang="ko-KR" altLang="en-US" sz="1100" dirty="0"/>
              <a:t>명</a:t>
            </a:r>
            <a:r>
              <a:rPr lang="en-US" altLang="ko-KR" sz="1100" dirty="0"/>
              <a:t>(</a:t>
            </a:r>
            <a:r>
              <a:rPr lang="ko-KR" altLang="en-US" sz="1100" dirty="0"/>
              <a:t>대부분 여성과 어린이</a:t>
            </a:r>
            <a:r>
              <a:rPr lang="en-US" altLang="ko-KR" sz="1100" dirty="0"/>
              <a:t>)</a:t>
            </a:r>
            <a:r>
              <a:rPr lang="ko-KR" altLang="en-US" sz="1100" dirty="0"/>
              <a:t>이 구출된 것을 하나님께 감사드립니다</a:t>
            </a:r>
            <a:r>
              <a:rPr lang="en-US" altLang="ko-KR" sz="1100" dirty="0"/>
              <a:t>. 331</a:t>
            </a:r>
            <a:r>
              <a:rPr lang="ko-KR" altLang="en-US" sz="1100" dirty="0"/>
              <a:t>명 중에는 </a:t>
            </a:r>
            <a:r>
              <a:rPr lang="ko-KR" altLang="en-US" sz="1100" dirty="0" err="1"/>
              <a:t>치복족</a:t>
            </a:r>
            <a:r>
              <a:rPr lang="ko-KR" altLang="en-US" sz="1100" dirty="0"/>
              <a:t> 소녀 </a:t>
            </a:r>
            <a:r>
              <a:rPr lang="ko-KR" altLang="en-US" sz="1100" dirty="0" err="1"/>
              <a:t>이히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압둘과</a:t>
            </a:r>
            <a:r>
              <a:rPr lang="ko-KR" altLang="en-US" sz="1100" dirty="0"/>
              <a:t> 그녀의 세 자녀도 포함되어 있습니다</a:t>
            </a:r>
            <a:r>
              <a:rPr lang="en-US" altLang="ko-KR" sz="1100" dirty="0"/>
              <a:t>.</a:t>
            </a:r>
            <a:endParaRPr lang="ko-KR" altLang="en-US" sz="11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0224C-22DB-FFD9-0BCB-700A6720C2A6}"/>
              </a:ext>
            </a:extLst>
          </p:cNvPr>
          <p:cNvSpPr txBox="1"/>
          <p:nvPr/>
        </p:nvSpPr>
        <p:spPr>
          <a:xfrm>
            <a:off x="1213164" y="2377282"/>
            <a:ext cx="5486399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/>
              <a:t>나이지리아 뉴스에 따르면 군은 </a:t>
            </a:r>
            <a:r>
              <a:rPr lang="ko-KR" altLang="en-US" sz="1100" dirty="0" err="1"/>
              <a:t>삼비사</a:t>
            </a:r>
            <a:r>
              <a:rPr lang="ko-KR" altLang="en-US" sz="1100" dirty="0"/>
              <a:t> 숲에서 구출된 </a:t>
            </a:r>
            <a:r>
              <a:rPr lang="en-US" altLang="ko-KR" sz="1100" dirty="0"/>
              <a:t>331</a:t>
            </a:r>
            <a:r>
              <a:rPr lang="ko-KR" altLang="en-US" sz="1100" dirty="0"/>
              <a:t>명을 </a:t>
            </a:r>
            <a:r>
              <a:rPr lang="ko-KR" altLang="en-US" sz="1100" dirty="0" err="1"/>
              <a:t>보르노</a:t>
            </a:r>
            <a:r>
              <a:rPr lang="ko-KR" altLang="en-US" sz="1100" dirty="0"/>
              <a:t> 주지사에게 인계했습니다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이번 구조는 북동부에서 진행 중인 </a:t>
            </a:r>
            <a:r>
              <a:rPr lang="en-US" altLang="ko-KR" sz="1100" dirty="0"/>
              <a:t>'</a:t>
            </a:r>
            <a:r>
              <a:rPr lang="ko-KR" altLang="en-US" sz="1100" dirty="0" err="1"/>
              <a:t>하딘</a:t>
            </a:r>
            <a:r>
              <a:rPr lang="ko-KR" altLang="en-US" sz="1100" dirty="0"/>
              <a:t> 카이 작전</a:t>
            </a:r>
            <a:r>
              <a:rPr lang="en-US" altLang="ko-KR" sz="1100" dirty="0"/>
              <a:t>(OPHK)'</a:t>
            </a:r>
            <a:r>
              <a:rPr lang="ko-KR" altLang="en-US" sz="1100" dirty="0"/>
              <a:t>의 일환으로 이루어졌습니다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구조된 </a:t>
            </a:r>
            <a:r>
              <a:rPr lang="ko-KR" altLang="en-US" sz="1100" dirty="0" err="1"/>
              <a:t>치복</a:t>
            </a:r>
            <a:r>
              <a:rPr lang="ko-KR" altLang="en-US" sz="1100" dirty="0"/>
              <a:t> 소녀 </a:t>
            </a:r>
            <a:r>
              <a:rPr lang="ko-KR" altLang="en-US" sz="1100" dirty="0" err="1"/>
              <a:t>이히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압둘</a:t>
            </a:r>
            <a:r>
              <a:rPr lang="en-US" altLang="ko-KR" sz="1100" dirty="0"/>
              <a:t>(</a:t>
            </a:r>
            <a:r>
              <a:rPr lang="ko-KR" altLang="en-US" sz="1100" dirty="0"/>
              <a:t>현재 </a:t>
            </a:r>
            <a:r>
              <a:rPr lang="en-US" altLang="ko-KR" sz="1100" dirty="0"/>
              <a:t>27</a:t>
            </a:r>
            <a:r>
              <a:rPr lang="ko-KR" altLang="en-US" sz="1100" dirty="0"/>
              <a:t>세</a:t>
            </a:r>
            <a:r>
              <a:rPr lang="en-US" altLang="ko-KR" sz="1100" dirty="0"/>
              <a:t>)</a:t>
            </a:r>
            <a:r>
              <a:rPr lang="ko-KR" altLang="en-US" sz="1100" dirty="0"/>
              <a:t>은 성명을 통해 “그들은 저와 제 아이들을 데리고 며칠을 걸어서 군 검문소에 도착했습니다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”</a:t>
            </a:r>
            <a:r>
              <a:rPr lang="en-US" altLang="ko-KR" sz="1100" dirty="0"/>
              <a:t> </a:t>
            </a:r>
            <a:r>
              <a:rPr lang="ko-KR" altLang="en-US" sz="1100" dirty="0"/>
              <a:t>이어서 </a:t>
            </a:r>
            <a:r>
              <a:rPr lang="ko-KR" altLang="en-US" sz="1100" dirty="0" err="1"/>
              <a:t>보코하람</a:t>
            </a:r>
            <a:r>
              <a:rPr lang="ko-KR" altLang="en-US" sz="1100" dirty="0"/>
              <a:t> 수용소 내 여성들의 생활에 대해 </a:t>
            </a:r>
            <a:r>
              <a:rPr lang="en-US" altLang="ko-KR" sz="1100" dirty="0"/>
              <a:t>“</a:t>
            </a:r>
            <a:r>
              <a:rPr lang="ko-KR" altLang="en-US" sz="1100" dirty="0"/>
              <a:t>저는 </a:t>
            </a:r>
            <a:r>
              <a:rPr lang="en-US" altLang="ko-KR" sz="1100" dirty="0"/>
              <a:t>8</a:t>
            </a:r>
            <a:r>
              <a:rPr lang="ko-KR" altLang="en-US" sz="1100" dirty="0"/>
              <a:t>명의 남자와 결혼했고</a:t>
            </a:r>
            <a:r>
              <a:rPr lang="en-US" altLang="ko-KR" sz="1100" dirty="0"/>
              <a:t>, </a:t>
            </a:r>
            <a:r>
              <a:rPr lang="ko-KR" altLang="en-US" sz="1100" dirty="0"/>
              <a:t>각기 다른 남편을 통해 세 명의 아이를 낳았습니다</a:t>
            </a:r>
            <a:r>
              <a:rPr lang="en-US" altLang="ko-KR" sz="1100" dirty="0"/>
              <a:t>.”</a:t>
            </a:r>
            <a:r>
              <a:rPr lang="ko-KR" altLang="en-US" sz="1100" dirty="0"/>
              <a:t>라고 말했습니다</a:t>
            </a:r>
            <a:r>
              <a:rPr lang="en-US" altLang="ko-KR" sz="1100" dirty="0"/>
              <a:t>: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 err="1"/>
              <a:t>아부바카르</a:t>
            </a:r>
            <a:r>
              <a:rPr lang="ko-KR" altLang="en-US" sz="1100" dirty="0"/>
              <a:t> 하루나 준장은 “아직 포로로 잡혀 있는 나머지 </a:t>
            </a:r>
            <a:r>
              <a:rPr lang="ko-KR" altLang="en-US" sz="1100" dirty="0" err="1"/>
              <a:t>치복</a:t>
            </a:r>
            <a:r>
              <a:rPr lang="ko-KR" altLang="en-US" sz="1100" dirty="0"/>
              <a:t> 소녀들의 석방을 앞당기기 위해 테러리스트들의 근거지 깊숙이 군사 작전을 수행해야 </a:t>
            </a:r>
            <a:r>
              <a:rPr lang="ko-KR" altLang="en-US" sz="1100" dirty="0" err="1"/>
              <a:t>했다”며</a:t>
            </a:r>
            <a:r>
              <a:rPr lang="ko-KR" altLang="en-US" sz="1100" dirty="0"/>
              <a:t> “</a:t>
            </a:r>
            <a:r>
              <a:rPr lang="en-US" altLang="ko-KR" sz="1100" dirty="0"/>
              <a:t>OPHK</a:t>
            </a:r>
            <a:r>
              <a:rPr lang="ko-KR" altLang="en-US" sz="1100" dirty="0"/>
              <a:t>는 국방장관 크리스토퍼 무사 장군과 육군참모총장 </a:t>
            </a:r>
            <a:r>
              <a:rPr lang="ko-KR" altLang="en-US" sz="1100" dirty="0" err="1"/>
              <a:t>타오리드</a:t>
            </a:r>
            <a:r>
              <a:rPr lang="ko-KR" altLang="en-US" sz="1100" dirty="0"/>
              <a:t> </a:t>
            </a:r>
            <a:r>
              <a:rPr lang="ko-KR" altLang="en-US" sz="1100" dirty="0" err="1"/>
              <a:t>라바자</a:t>
            </a:r>
            <a:r>
              <a:rPr lang="ko-KR" altLang="en-US" sz="1100" dirty="0"/>
              <a:t> 중장의 전략적 지침에 따라 나머지 </a:t>
            </a:r>
            <a:r>
              <a:rPr lang="ko-KR" altLang="en-US" sz="1100" dirty="0" err="1"/>
              <a:t>치복</a:t>
            </a:r>
            <a:r>
              <a:rPr lang="ko-KR" altLang="en-US" sz="1100" dirty="0"/>
              <a:t> 소녀들의 구출을 위해 계속 최선을 다할 </a:t>
            </a:r>
            <a:r>
              <a:rPr lang="ko-KR" altLang="en-US" sz="1100" dirty="0" err="1"/>
              <a:t>것”이라고</a:t>
            </a:r>
            <a:r>
              <a:rPr lang="ko-KR" altLang="en-US" sz="1100" dirty="0"/>
              <a:t> 약속했습니다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en-US" altLang="ko-KR" sz="1100" dirty="0"/>
              <a:t>“</a:t>
            </a:r>
            <a:r>
              <a:rPr lang="ko-KR" altLang="en-US" sz="1100" dirty="0"/>
              <a:t>우리는 </a:t>
            </a:r>
            <a:r>
              <a:rPr lang="ko-KR" altLang="en-US" sz="1100" dirty="0" err="1"/>
              <a:t>보코하람</a:t>
            </a:r>
            <a:r>
              <a:rPr lang="ko-KR" altLang="en-US" sz="1100" dirty="0"/>
              <a:t> 납치범들의 구출에 감사를 드립니다</a:t>
            </a:r>
            <a:r>
              <a:rPr lang="en-US" altLang="ko-KR" sz="1100" dirty="0"/>
              <a:t>. </a:t>
            </a:r>
            <a:r>
              <a:rPr lang="ko-KR" altLang="en-US" sz="1100" dirty="0"/>
              <a:t>국제사회는 나이지리아 정부가 레아 </a:t>
            </a:r>
            <a:r>
              <a:rPr lang="ko-KR" altLang="en-US" sz="1100" dirty="0" err="1"/>
              <a:t>샤리부를</a:t>
            </a:r>
            <a:r>
              <a:rPr lang="ko-KR" altLang="en-US" sz="1100" dirty="0"/>
              <a:t> 비롯해 </a:t>
            </a:r>
            <a:r>
              <a:rPr lang="ko-KR" altLang="en-US" sz="1100" dirty="0" err="1"/>
              <a:t>보코하람에</a:t>
            </a:r>
            <a:r>
              <a:rPr lang="ko-KR" altLang="en-US" sz="1100" dirty="0"/>
              <a:t> 붙잡혀 있는 모든 </a:t>
            </a:r>
            <a:r>
              <a:rPr lang="ko-KR" altLang="en-US" sz="1100" dirty="0" err="1"/>
              <a:t>치복</a:t>
            </a:r>
            <a:r>
              <a:rPr lang="ko-KR" altLang="en-US" sz="1100" dirty="0"/>
              <a:t> 소녀들을 석방하기 위한 노력을 계속할 것을 촉구해야 한다</a:t>
            </a:r>
            <a:r>
              <a:rPr lang="en-US" altLang="ko-KR" sz="1100" dirty="0"/>
              <a:t>"</a:t>
            </a:r>
            <a:r>
              <a:rPr lang="ko-KR" altLang="en-US" sz="1100" dirty="0"/>
              <a:t>고 조 </a:t>
            </a:r>
            <a:r>
              <a:rPr lang="ko-KR" altLang="en-US" sz="1100" dirty="0" err="1"/>
              <a:t>뉴하우스</a:t>
            </a:r>
            <a:r>
              <a:rPr lang="ko-KR" altLang="en-US" sz="1100" dirty="0"/>
              <a:t>* 오픈도어 현장 사역 대변인은 말했습니다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“납치된 이들을 위해 기도해 주시는 전 세계의 많은 오픈도어 후원자들과 그리스도의 몸 된 교회에 깊은 감사를 드립니다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납치된 소녀들의 부모와 가족들로부터 계속해서 받는 요청은 </a:t>
            </a:r>
            <a:r>
              <a:rPr lang="en-US" altLang="ko-KR" sz="1100" dirty="0">
                <a:solidFill>
                  <a:srgbClr val="0070C0"/>
                </a:solidFill>
              </a:rPr>
              <a:t>'</a:t>
            </a:r>
            <a:r>
              <a:rPr lang="ko-KR" altLang="en-US" sz="1100" dirty="0">
                <a:solidFill>
                  <a:srgbClr val="0070C0"/>
                </a:solidFill>
              </a:rPr>
              <a:t>우리와 우리 자녀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가족을 위해 기도를 멈추지 말아 달라</a:t>
            </a:r>
            <a:r>
              <a:rPr lang="en-US" altLang="ko-KR" sz="1100" dirty="0">
                <a:solidFill>
                  <a:srgbClr val="0070C0"/>
                </a:solidFill>
              </a:rPr>
              <a:t>'</a:t>
            </a:r>
            <a:r>
              <a:rPr lang="ko-KR" altLang="en-US" sz="1100" dirty="0">
                <a:solidFill>
                  <a:srgbClr val="0070C0"/>
                </a:solidFill>
              </a:rPr>
              <a:t>는 것입니다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납치된 소녀들의 가족들이 서로 재회할 수 있도록 계속 기도해 주세요</a:t>
            </a:r>
            <a:r>
              <a:rPr lang="en-US" altLang="ko-KR" sz="1100" dirty="0">
                <a:solidFill>
                  <a:srgbClr val="0070C0"/>
                </a:solidFill>
              </a:rPr>
              <a:t>."</a:t>
            </a:r>
          </a:p>
        </p:txBody>
      </p:sp>
    </p:spTree>
    <p:extLst>
      <p:ext uri="{BB962C8B-B14F-4D97-AF65-F5344CB8AC3E}">
        <p14:creationId xmlns:p14="http://schemas.microsoft.com/office/powerpoint/2010/main" val="2806024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2005681"/>
            <a:ext cx="8492150" cy="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3164" y="1797233"/>
            <a:ext cx="8492149" cy="3707274"/>
          </a:xfrm>
        </p:spPr>
        <p:txBody>
          <a:bodyPr anchor="ctr">
            <a:noAutofit/>
          </a:bodyPr>
          <a:lstStyle/>
          <a:p>
            <a:pPr marL="342900" indent="-342900" algn="just" rtl="0" fontAlgn="base">
              <a:buFont typeface="+mj-lt"/>
              <a:buAutoNum type="arabicPeriod"/>
            </a:pPr>
            <a:r>
              <a:rPr lang="ko-KR" altLang="en-US" sz="16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납치된 </a:t>
            </a:r>
            <a:r>
              <a:rPr lang="en-US" altLang="ko-KR" sz="16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331</a:t>
            </a:r>
            <a:r>
              <a:rPr lang="ko-KR" altLang="en-US" sz="16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명이 구출되었다는 소식에 감사와 찬송을 드립니다</a:t>
            </a:r>
            <a:r>
              <a:rPr lang="en-US" altLang="ko-KR" sz="16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6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아직도 행방을 알 수 없는 </a:t>
            </a:r>
            <a:r>
              <a:rPr lang="ko-KR" altLang="en-US" sz="1600" b="0" i="0" dirty="0" err="1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치복의</a:t>
            </a:r>
            <a:r>
              <a:rPr lang="ko-KR" altLang="en-US" sz="16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납치된 소녀들을 위해 기도합니다</a:t>
            </a:r>
            <a:r>
              <a:rPr lang="en-US" altLang="ko-KR" sz="16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6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이들이 어디에 있든지 하나님의 임재와 평화를 깨닫게 해주시길 소망합니다</a:t>
            </a:r>
            <a:r>
              <a:rPr lang="en-US" altLang="ko-KR" sz="16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 </a:t>
            </a:r>
            <a:r>
              <a:rPr lang="ko-KR" altLang="en-US" sz="16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 </a:t>
            </a:r>
            <a:endParaRPr lang="ko-KR" altLang="en-US" sz="1600" b="0" i="0" dirty="0">
              <a:solidFill>
                <a:srgbClr val="000000"/>
              </a:solidFill>
              <a:effectLst/>
              <a:latin typeface="Malgun Gothic" panose="020B0503020000020004" pitchFamily="50" charset="-127"/>
              <a:ea typeface="Malgun Gothic" panose="020B0503020000020004" pitchFamily="50" charset="-127"/>
            </a:endParaRPr>
          </a:p>
          <a:p>
            <a:pPr marL="342900" indent="-342900" algn="just" rtl="0" fontAlgn="base">
              <a:buFont typeface="+mj-lt"/>
              <a:buAutoNum type="arabicPeriod"/>
            </a:pPr>
            <a:r>
              <a:rPr lang="ko-KR" altLang="en-US" sz="16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아이들의 부모와 보호자들을 위해 기도합니다</a:t>
            </a:r>
            <a:r>
              <a:rPr lang="en-US" altLang="ko-KR" sz="16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6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 교회가 이번 공격으로 상처받은 모든 이들에게 위로와 힘이 되는 평화의 장소가 될 수 있도록 기도합니다</a:t>
            </a:r>
            <a:r>
              <a:rPr lang="en-US" altLang="ko-KR" sz="16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r>
              <a:rPr lang="ko-KR" altLang="en-US" sz="16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 </a:t>
            </a:r>
            <a:endParaRPr lang="en-US" altLang="ko-KR" sz="1600" dirty="0">
              <a:solidFill>
                <a:srgbClr val="000000"/>
              </a:solidFill>
              <a:latin typeface="Malgun Gothic" panose="020B0503020000020004" pitchFamily="50" charset="-127"/>
              <a:ea typeface="Malgun Gothic" panose="020B0503020000020004" pitchFamily="50" charset="-127"/>
            </a:endParaRPr>
          </a:p>
          <a:p>
            <a:pPr marL="342900" indent="-342900" algn="just" rtl="0" fontAlgn="base">
              <a:buFont typeface="+mj-lt"/>
              <a:buAutoNum type="arabicPeriod"/>
            </a:pPr>
            <a:r>
              <a:rPr lang="ko-KR" altLang="en-US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나이지리아 정부가 모든 수단과 방법을 동원하여 폭력과 그 영향에 대해 성실하고 공정하며 투명하게 대처하게 하시고</a:t>
            </a:r>
            <a:r>
              <a:rPr lang="en-US" altLang="ko-KR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불의에 대하여 더 이상 방관하지 않도록  기도합니다</a:t>
            </a:r>
            <a:r>
              <a:rPr lang="en-US" altLang="ko-KR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342900" indent="-342900" algn="just" rtl="0" fontAlgn="base">
              <a:buFont typeface="+mj-lt"/>
              <a:buAutoNum type="arabicPeriod"/>
            </a:pPr>
            <a:r>
              <a:rPr lang="ko-KR" altLang="en-US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교회가 피해자들에게 육체적</a:t>
            </a:r>
            <a:r>
              <a:rPr lang="en-US" altLang="ko-KR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영적 지원을 제공할 수 있도록 지혜와 용기와 능력을 주시기를 기도합니다</a:t>
            </a:r>
            <a:r>
              <a:rPr lang="en-US" altLang="ko-KR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600" dirty="0"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213167" y="1269644"/>
            <a:ext cx="8492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>
                <a:solidFill>
                  <a:srgbClr val="0070C0"/>
                </a:solidFill>
              </a:rPr>
              <a:t>나이지리아 </a:t>
            </a:r>
            <a:r>
              <a:rPr lang="ko-KR" altLang="en-US" sz="1800" dirty="0" err="1">
                <a:solidFill>
                  <a:srgbClr val="0070C0"/>
                </a:solidFill>
              </a:rPr>
              <a:t>치복의</a:t>
            </a:r>
            <a:r>
              <a:rPr lang="ko-KR" altLang="en-US" sz="1800" dirty="0">
                <a:solidFill>
                  <a:srgbClr val="0070C0"/>
                </a:solidFill>
              </a:rPr>
              <a:t> 납치된 소녀와 가족들을 위해 기도합니다</a:t>
            </a:r>
            <a:r>
              <a:rPr lang="en-US" altLang="ko-KR" sz="1800" dirty="0">
                <a:solidFill>
                  <a:srgbClr val="0070C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50231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0696" y="4092285"/>
            <a:ext cx="3457304" cy="1412222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라오스</a:t>
            </a:r>
            <a:r>
              <a:rPr lang="en-US" altLang="ko-KR" dirty="0"/>
              <a:t>: </a:t>
            </a:r>
            <a:r>
              <a:rPr lang="ko-KR" altLang="en-US" dirty="0"/>
              <a:t>가족 앞에서 신원 미상의 </a:t>
            </a:r>
            <a:r>
              <a:rPr lang="ko-KR" altLang="en-US" dirty="0" err="1"/>
              <a:t>괴한에게</a:t>
            </a:r>
            <a:r>
              <a:rPr lang="ko-KR" altLang="en-US" dirty="0"/>
              <a:t> 피살된 </a:t>
            </a:r>
            <a:r>
              <a:rPr lang="ko-KR" altLang="en-US" dirty="0" err="1"/>
              <a:t>통캄</a:t>
            </a:r>
            <a:r>
              <a:rPr lang="en-US" altLang="ko-KR" dirty="0"/>
              <a:t>(</a:t>
            </a:r>
            <a:r>
              <a:rPr lang="en-US" altLang="ko-KR" dirty="0" err="1"/>
              <a:t>Thongkham</a:t>
            </a:r>
            <a:r>
              <a:rPr lang="en-US" altLang="ko-KR" dirty="0"/>
              <a:t> </a:t>
            </a:r>
            <a:r>
              <a:rPr lang="en-US" altLang="ko-KR" dirty="0" err="1"/>
              <a:t>Philavanh</a:t>
            </a:r>
            <a:r>
              <a:rPr lang="en-US" altLang="ko-KR" dirty="0"/>
              <a:t>)</a:t>
            </a:r>
            <a:r>
              <a:rPr lang="ko-KR" altLang="en-US" dirty="0"/>
              <a:t>목사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04523" y="1910281"/>
            <a:ext cx="575698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100" dirty="0">
                <a:solidFill>
                  <a:srgbClr val="0070C0"/>
                </a:solidFill>
              </a:rPr>
              <a:t>7</a:t>
            </a:r>
            <a:r>
              <a:rPr lang="ko-KR" altLang="en-US" sz="1100" dirty="0">
                <a:solidFill>
                  <a:srgbClr val="0070C0"/>
                </a:solidFill>
              </a:rPr>
              <a:t>월 </a:t>
            </a:r>
            <a:r>
              <a:rPr lang="en-US" altLang="ko-KR" sz="1100" dirty="0">
                <a:solidFill>
                  <a:srgbClr val="0070C0"/>
                </a:solidFill>
              </a:rPr>
              <a:t>23</a:t>
            </a:r>
            <a:r>
              <a:rPr lang="ko-KR" altLang="en-US" sz="1100" dirty="0">
                <a:solidFill>
                  <a:srgbClr val="0070C0"/>
                </a:solidFill>
              </a:rPr>
              <a:t>일 화요일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라오스 북부에 위치한 자택에서 한 라오스 목사가 복면을 쓴 두 명의 남성에게 총격을 받고</a:t>
            </a:r>
            <a:r>
              <a:rPr lang="en-US" altLang="ko-KR" sz="1100" dirty="0">
                <a:solidFill>
                  <a:srgbClr val="0070C0"/>
                </a:solidFill>
              </a:rPr>
              <a:t>,</a:t>
            </a:r>
            <a:r>
              <a:rPr lang="ko-KR" altLang="en-US" sz="1100" dirty="0">
                <a:solidFill>
                  <a:srgbClr val="0070C0"/>
                </a:solidFill>
              </a:rPr>
              <a:t> 잔인하게 살해당했습니다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en-US" altLang="ko-KR" sz="1100" dirty="0"/>
              <a:t>42</a:t>
            </a:r>
            <a:r>
              <a:rPr lang="ko-KR" altLang="en-US" sz="1100" dirty="0"/>
              <a:t>세의 </a:t>
            </a:r>
            <a:r>
              <a:rPr lang="ko-KR" altLang="en-US" sz="1100" dirty="0" err="1"/>
              <a:t>통캄목사는</a:t>
            </a:r>
            <a:r>
              <a:rPr lang="ko-KR" altLang="en-US" sz="1100" dirty="0"/>
              <a:t> 라오스 북서부 지역의 </a:t>
            </a:r>
            <a:r>
              <a:rPr lang="ko-KR" altLang="en-US" sz="1100" dirty="0" err="1"/>
              <a:t>크무족</a:t>
            </a:r>
            <a:r>
              <a:rPr lang="ko-KR" altLang="en-US" sz="1100" dirty="0"/>
              <a:t> 목사이자 복음주의 교회 지도자로서 용기 있게 복음을 전하고 실천해 왔습니다</a:t>
            </a:r>
            <a:r>
              <a:rPr lang="en-US" altLang="ko-KR" sz="1100" dirty="0"/>
              <a:t>. 7</a:t>
            </a:r>
            <a:r>
              <a:rPr lang="ko-KR" altLang="en-US" sz="1100" dirty="0"/>
              <a:t>월 </a:t>
            </a:r>
            <a:r>
              <a:rPr lang="en-US" altLang="ko-KR" sz="1100" dirty="0"/>
              <a:t>23</a:t>
            </a:r>
            <a:r>
              <a:rPr lang="ko-KR" altLang="en-US" sz="1100" dirty="0"/>
              <a:t>일 화요일 저녁 </a:t>
            </a:r>
            <a:r>
              <a:rPr lang="en-US" altLang="ko-KR" sz="1100" dirty="0"/>
              <a:t>8</a:t>
            </a:r>
            <a:r>
              <a:rPr lang="ko-KR" altLang="en-US" sz="1100" dirty="0"/>
              <a:t>시경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통캄목사</a:t>
            </a:r>
            <a:r>
              <a:rPr lang="ko-KR" altLang="en-US" sz="1100" dirty="0"/>
              <a:t> 부부는 사역지 방문을 마치고 집에 돌아왔습니다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목사님은 뒷마당에 있는 닭과 가축들을 보러 갔고</a:t>
            </a:r>
            <a:r>
              <a:rPr lang="en-US" altLang="ko-KR" sz="1100" dirty="0"/>
              <a:t>, </a:t>
            </a:r>
            <a:r>
              <a:rPr lang="ko-KR" altLang="en-US" sz="1100" dirty="0"/>
              <a:t>아내와 아이들은 집안에서 저녁 식사를 준비하고 있었습니다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얼마 지나지 않아 오토바이를 타고 온</a:t>
            </a:r>
            <a:r>
              <a:rPr lang="en-US" altLang="ko-KR" sz="1100" dirty="0"/>
              <a:t> </a:t>
            </a:r>
            <a:r>
              <a:rPr lang="ko-KR" altLang="en-US" sz="1100" dirty="0"/>
              <a:t>마스크로 얼굴을 가린 두 남자가 집 앞에 내렸습니다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이들은 마침 집 앞에 있던 아이들에게 목사님을 불러달라고 요청했고</a:t>
            </a:r>
            <a:r>
              <a:rPr lang="en-US" altLang="ko-KR" sz="1100" dirty="0"/>
              <a:t>, </a:t>
            </a:r>
            <a:r>
              <a:rPr lang="ko-KR" altLang="en-US" sz="1100" dirty="0"/>
              <a:t>인기척을 느낀 목사님은 즉시 나가 인사를 건넸습니다</a:t>
            </a:r>
            <a:r>
              <a:rPr lang="en-US" altLang="ko-KR" sz="1100" dirty="0"/>
              <a:t>.  </a:t>
            </a:r>
            <a:r>
              <a:rPr lang="ko-KR" altLang="en-US" sz="1100" dirty="0" err="1"/>
              <a:t>통캄</a:t>
            </a:r>
            <a:r>
              <a:rPr lang="ko-KR" altLang="en-US" sz="1100" dirty="0"/>
              <a:t> 목사님이 악수를 청하기 위해 손을 내미는 순간</a:t>
            </a:r>
            <a:r>
              <a:rPr lang="en-US" altLang="ko-KR" sz="1100" dirty="0"/>
              <a:t>, </a:t>
            </a:r>
            <a:r>
              <a:rPr lang="ko-KR" altLang="en-US" sz="1100" dirty="0"/>
              <a:t>괴한 중 한 명이 왼팔로 목사님의 손을 잡았고</a:t>
            </a:r>
            <a:r>
              <a:rPr lang="en-US" altLang="ko-KR" sz="1100" dirty="0"/>
              <a:t>, </a:t>
            </a:r>
            <a:r>
              <a:rPr lang="ko-KR" altLang="en-US" sz="1100" dirty="0"/>
              <a:t>다른 한 명은 바로 총격을 가했습니다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 총소리에 놀라 뛰쳐나온 아내 </a:t>
            </a:r>
            <a:r>
              <a:rPr lang="ko-KR" altLang="en-US" sz="1100" dirty="0" err="1"/>
              <a:t>셍달라</a:t>
            </a:r>
            <a:r>
              <a:rPr lang="en-US" altLang="ko-KR" sz="1100" dirty="0"/>
              <a:t>(</a:t>
            </a:r>
            <a:r>
              <a:rPr lang="en-US" altLang="ko-KR" sz="1100" dirty="0" err="1"/>
              <a:t>Sengdala</a:t>
            </a:r>
            <a:r>
              <a:rPr lang="en-US" altLang="ko-KR" sz="1100" dirty="0"/>
              <a:t>)</a:t>
            </a:r>
            <a:r>
              <a:rPr lang="ko-KR" altLang="en-US" sz="1100" dirty="0"/>
              <a:t>는 남편이 </a:t>
            </a:r>
            <a:r>
              <a:rPr lang="en-US" altLang="ko-KR" sz="1100" dirty="0"/>
              <a:t>6</a:t>
            </a:r>
            <a:r>
              <a:rPr lang="ko-KR" altLang="en-US" sz="1100" dirty="0"/>
              <a:t>발의 총격을 받고 무자비하게 살해당하는 장면을 목격했습니다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피투성이가 된 남편을 병원으로 급히 옮겼지만 이미 사망한 뒤였습니다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ko-KR" altLang="en-US" sz="1100" dirty="0" err="1"/>
              <a:t>통캄</a:t>
            </a:r>
            <a:r>
              <a:rPr lang="ko-KR" altLang="en-US" sz="1100" dirty="0"/>
              <a:t> 목사는 신앙 때문에 </a:t>
            </a:r>
            <a:r>
              <a:rPr lang="en-US" altLang="ko-KR" sz="1100" dirty="0"/>
              <a:t>13</a:t>
            </a:r>
            <a:r>
              <a:rPr lang="ko-KR" altLang="en-US" sz="1100" dirty="0"/>
              <a:t>년 동안 투옥되었던 장인 독</a:t>
            </a:r>
            <a:r>
              <a:rPr lang="en-US" altLang="ko-KR" sz="1100" dirty="0"/>
              <a:t>(Dok)</a:t>
            </a:r>
            <a:r>
              <a:rPr lang="ko-KR" altLang="en-US" sz="1100" dirty="0"/>
              <a:t>* 목사의 뒤를 이어 교회를 목양해 왔습니다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또한 </a:t>
            </a:r>
            <a:r>
              <a:rPr lang="ko-KR" altLang="en-US" sz="1100" dirty="0" err="1"/>
              <a:t>통캄</a:t>
            </a:r>
            <a:r>
              <a:rPr lang="ko-KR" altLang="en-US" sz="1100" dirty="0"/>
              <a:t> 목사와 아내는 지역에 가정 교회를 개척하여 불과 몇 년 만에 교회의 큰 부흥을 주도하였습니다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 지역 젊은이들은 이 부부를 아빠</a:t>
            </a:r>
            <a:r>
              <a:rPr lang="en-US" altLang="ko-KR" sz="1100" dirty="0"/>
              <a:t>, </a:t>
            </a:r>
            <a:r>
              <a:rPr lang="ko-KR" altLang="en-US" sz="1100" dirty="0"/>
              <a:t>엄마라고 부르고 있는데</a:t>
            </a:r>
            <a:r>
              <a:rPr lang="en-US" altLang="ko-KR" sz="1100" dirty="0"/>
              <a:t>, </a:t>
            </a:r>
            <a:r>
              <a:rPr lang="ko-KR" altLang="en-US" sz="1100" dirty="0"/>
              <a:t>이는 주로 교회나 집에서 젊은이들을 모아 제자훈련이나 성경 공부를 진행해 왔기 때문입니다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 err="1"/>
              <a:t>통캄과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셍달라는</a:t>
            </a:r>
            <a:r>
              <a:rPr lang="ko-KR" altLang="en-US" sz="1100" dirty="0"/>
              <a:t> 이미 여러 차례 당국으로부터 기독교 활동을 중단하라는 경고를 받은 바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경찰은 마을 회관 사무실로 몇 차례 소환하여 신앙을 포기하는 문서에 서명할 것을 요구했습니다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촌장은 경찰을 막아 서며 이들 부부가 지역사회의 모범이 되는 인물이라며 이들을 옹호했습니다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0798" y="1987368"/>
            <a:ext cx="3058454" cy="1661176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A5F9FCB-776E-8981-8DD2-AB088DF65B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0798" y="3868917"/>
            <a:ext cx="3058454" cy="136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609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1937361"/>
            <a:ext cx="9467900" cy="6832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0630" y="2282066"/>
            <a:ext cx="3071861" cy="3585563"/>
          </a:xfrm>
        </p:spPr>
        <p:txBody>
          <a:bodyPr anchor="ctr">
            <a:noAutofit/>
          </a:bodyPr>
          <a:lstStyle/>
          <a:p>
            <a:pPr algn="just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사건은 아직 수사 중이지만 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셍달라와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가족들은 살인의 동기가 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예수에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대한 믿음과 그의 가족이 지역에서 하는 사역 때문이라고 믿고 있습니다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장례식에 참석했던 한 목회자는 “마치 누군가의 경고인 것 같습니다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그들은 성도들을 겁주기 위해 지도자를 죽인 것입니다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."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라고 말했습니다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just"/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통캄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목사는 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전부터 아내에게 자신의 목숨이 위험하고 곧 끌려갈 수 있으니 대비하라고 말해왔습니다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슬픔에 흐느끼면서 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셍달라는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“목사님은 모든 일을 공개하지 않았습니다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우리를 보호하고 싶었기 때문에 대부분의 짐을 혼자 지고 있었습니다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가족을 지키기 위해 자신을 희생한 것입니다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.”</a:t>
            </a:r>
          </a:p>
          <a:p>
            <a:pPr algn="just"/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라오스의 기독교 공동체를 충격과 공포에 떨게 한 이 끔찍한 사건에 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오픈도어스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파트너 팀은 목사의 장례식장을 찾아 지원과 격려를 보냈습니다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통캄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목사는 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26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 금요일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라오스 전역에서 그의 삶과 하나님에 대한 순종에 영향을 받은 수백 명의 사람들이 참석한 가운데 마을 공동묘지에 안장되었습니다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213163" y="1271585"/>
            <a:ext cx="8646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0070C0"/>
                </a:solidFill>
              </a:rPr>
              <a:t>라오스의 교회 공동체와 가족들을 위해 기도해 주세요</a:t>
            </a:r>
            <a:r>
              <a:rPr lang="en-US" altLang="ko-KR" dirty="0">
                <a:solidFill>
                  <a:srgbClr val="0070C0"/>
                </a:solidFill>
              </a:rPr>
              <a:t>.  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48F79B-5FE8-CFF5-38CA-C1CB7BAFA0DC}"/>
              </a:ext>
            </a:extLst>
          </p:cNvPr>
          <p:cNvSpPr txBox="1"/>
          <p:nvPr/>
        </p:nvSpPr>
        <p:spPr>
          <a:xfrm>
            <a:off x="4540263" y="2346188"/>
            <a:ext cx="304268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buAutoNum type="arabicPeriod"/>
            </a:pPr>
            <a:r>
              <a:rPr lang="ko-KR" altLang="en-US" sz="1100" dirty="0" err="1">
                <a:solidFill>
                  <a:srgbClr val="0070C0"/>
                </a:solidFill>
              </a:rPr>
              <a:t>셍달라와</a:t>
            </a:r>
            <a:r>
              <a:rPr lang="ko-KR" altLang="en-US" sz="1100" dirty="0">
                <a:solidFill>
                  <a:srgbClr val="0070C0"/>
                </a:solidFill>
              </a:rPr>
              <a:t> </a:t>
            </a:r>
            <a:r>
              <a:rPr lang="en-US" altLang="ko-KR" sz="1100" dirty="0">
                <a:solidFill>
                  <a:srgbClr val="0070C0"/>
                </a:solidFill>
              </a:rPr>
              <a:t>10</a:t>
            </a:r>
            <a:r>
              <a:rPr lang="ko-KR" altLang="en-US" sz="1100" dirty="0">
                <a:solidFill>
                  <a:srgbClr val="0070C0"/>
                </a:solidFill>
              </a:rPr>
              <a:t>대의 두 자녀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그리고 </a:t>
            </a:r>
            <a:r>
              <a:rPr lang="ko-KR" altLang="en-US" sz="1100" dirty="0" err="1">
                <a:solidFill>
                  <a:srgbClr val="0070C0"/>
                </a:solidFill>
              </a:rPr>
              <a:t>통캄</a:t>
            </a:r>
            <a:r>
              <a:rPr lang="ko-KR" altLang="en-US" sz="1100" dirty="0">
                <a:solidFill>
                  <a:srgbClr val="0070C0"/>
                </a:solidFill>
              </a:rPr>
              <a:t> 목사님의 죽음으로 슬퍼하는 사람들을 위해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이들의 슬픔을 주님께서 위로하여 주시고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 err="1">
                <a:solidFill>
                  <a:srgbClr val="0070C0"/>
                </a:solidFill>
              </a:rPr>
              <a:t>통캄</a:t>
            </a:r>
            <a:r>
              <a:rPr lang="ko-KR" altLang="en-US" sz="1100" dirty="0">
                <a:solidFill>
                  <a:srgbClr val="0070C0"/>
                </a:solidFill>
              </a:rPr>
              <a:t> 목사의 신앙과 용기와 헌신을 본받아 믿음과 용기를 잃지 않고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굳건하게 이 시련을 이겨 나갈 수 있도록 도와 주시기를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</a:p>
          <a:p>
            <a:pPr marL="228600" indent="-228600" algn="just">
              <a:buAutoNum type="arabicPeriod"/>
            </a:pPr>
            <a:r>
              <a:rPr lang="ko-KR" altLang="en-US" sz="1100" dirty="0">
                <a:solidFill>
                  <a:srgbClr val="0070C0"/>
                </a:solidFill>
              </a:rPr>
              <a:t>주님의 공의가 승리하고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진실이 </a:t>
            </a:r>
            <a:r>
              <a:rPr lang="ko-KR" altLang="en-US" sz="1100" dirty="0" err="1">
                <a:solidFill>
                  <a:srgbClr val="0070C0"/>
                </a:solidFill>
              </a:rPr>
              <a:t>밝혀지기를</a:t>
            </a:r>
            <a:r>
              <a:rPr lang="ko-KR" altLang="en-US" sz="1100" dirty="0">
                <a:solidFill>
                  <a:srgbClr val="0070C0"/>
                </a:solidFill>
              </a:rPr>
              <a:t>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성령께서 이 끔찍한 일을 저지른 자들의 마음을 움직여 주시고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그들도 회개하고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예수님을 인격적으로 만나기를 기도합니다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  <a:p>
            <a:pPr marL="228600" indent="-228600" algn="just">
              <a:buAutoNum type="arabicPeriod"/>
            </a:pPr>
            <a:r>
              <a:rPr lang="ko-KR" altLang="en-US" sz="1100" dirty="0">
                <a:solidFill>
                  <a:srgbClr val="0070C0"/>
                </a:solidFill>
              </a:rPr>
              <a:t>라오스의 기독교 공동체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특히 </a:t>
            </a:r>
            <a:r>
              <a:rPr lang="ko-KR" altLang="en-US" sz="1100" dirty="0" err="1">
                <a:solidFill>
                  <a:srgbClr val="0070C0"/>
                </a:solidFill>
              </a:rPr>
              <a:t>통캄목사</a:t>
            </a:r>
            <a:r>
              <a:rPr lang="ko-KR" altLang="en-US" sz="1100" dirty="0">
                <a:solidFill>
                  <a:srgbClr val="0070C0"/>
                </a:solidFill>
              </a:rPr>
              <a:t> 주위의 목회자와 교회 사역자들을 위해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주님께서 그들의 두려움을 잠잠케 하시고 평안을 주시기를 원합니다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그리고 그들이 예수님을 향한 믿음을 계속 굳게 붙잡고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 err="1">
                <a:solidFill>
                  <a:srgbClr val="0070C0"/>
                </a:solidFill>
              </a:rPr>
              <a:t>통캄목사의</a:t>
            </a:r>
            <a:r>
              <a:rPr lang="ko-KR" altLang="en-US" sz="1100" dirty="0">
                <a:solidFill>
                  <a:srgbClr val="0070C0"/>
                </a:solidFill>
              </a:rPr>
              <a:t> 뒤를 이어 이 길을 지속적으로 걸어 갈수 있도록 용기를 주시기를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endParaRPr lang="ko-KR" altLang="en-US" sz="1100" dirty="0">
              <a:solidFill>
                <a:srgbClr val="0070C0"/>
              </a:solidFill>
            </a:endParaRPr>
          </a:p>
        </p:txBody>
      </p:sp>
      <p:pic>
        <p:nvPicPr>
          <p:cNvPr id="14" name="그림 13" descr="야외, 사람, 의류, 나무이(가) 표시된 사진&#10;&#10;자동 생성된 설명">
            <a:extLst>
              <a:ext uri="{FF2B5EF4-FFF2-40B4-BE49-F238E27FC236}">
                <a16:creationId xmlns:a16="http://schemas.microsoft.com/office/drawing/2014/main" id="{7177ECC2-FD9D-7205-ED0D-E0CC3D5D4E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716" y="2405487"/>
            <a:ext cx="2773372" cy="1232610"/>
          </a:xfrm>
          <a:prstGeom prst="rect">
            <a:avLst/>
          </a:prstGeom>
        </p:spPr>
      </p:pic>
      <p:pic>
        <p:nvPicPr>
          <p:cNvPr id="17" name="그림 16" descr="인간의 얼굴, 의류, 사람, 나눔이(가) 표시된 사진&#10;&#10;자동 생성된 설명">
            <a:extLst>
              <a:ext uri="{FF2B5EF4-FFF2-40B4-BE49-F238E27FC236}">
                <a16:creationId xmlns:a16="http://schemas.microsoft.com/office/drawing/2014/main" id="{C4FEC67E-B8AC-02CB-FF5A-62EA9EB6EE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717" y="3758064"/>
            <a:ext cx="2773371" cy="160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775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0696" y="4092285"/>
            <a:ext cx="3457304" cy="1412222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중앙아시아</a:t>
            </a:r>
            <a:r>
              <a:rPr lang="en-US" altLang="ko-KR" dirty="0"/>
              <a:t>: </a:t>
            </a:r>
            <a:r>
              <a:rPr lang="ko-KR" altLang="en-US" sz="1800" dirty="0"/>
              <a:t>기독교 신앙 때문에 박해 받는 중앙아시아 출신 기독교 여성 </a:t>
            </a:r>
            <a:endParaRPr lang="ko-KR" altLang="en-US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0798" y="1658396"/>
            <a:ext cx="2917099" cy="180113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A5F9FCB-776E-8981-8DD2-AB088DF65B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0797" y="3612488"/>
            <a:ext cx="2917097" cy="21572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478E93-F0A5-B49F-F4CC-516FEC04B0E6}"/>
              </a:ext>
            </a:extLst>
          </p:cNvPr>
          <p:cNvSpPr txBox="1"/>
          <p:nvPr/>
        </p:nvSpPr>
        <p:spPr>
          <a:xfrm>
            <a:off x="1213164" y="1839444"/>
            <a:ext cx="5486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rgbClr val="0070C0"/>
                </a:solidFill>
              </a:rPr>
              <a:t>새로운 여성 가족인 옥사나</a:t>
            </a:r>
            <a:r>
              <a:rPr lang="en-US" altLang="ko-KR" sz="1100" dirty="0">
                <a:solidFill>
                  <a:srgbClr val="0070C0"/>
                </a:solidFill>
              </a:rPr>
              <a:t>(Oxana; </a:t>
            </a:r>
            <a:r>
              <a:rPr lang="ko-KR" altLang="en-US" sz="1100" dirty="0">
                <a:solidFill>
                  <a:srgbClr val="0070C0"/>
                </a:solidFill>
              </a:rPr>
              <a:t>본명이 아님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를 위해 기도해 주세요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  <a:endParaRPr lang="ko-KR" altLang="en-US" sz="1100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0224C-22DB-FFD9-0BCB-700A6720C2A6}"/>
              </a:ext>
            </a:extLst>
          </p:cNvPr>
          <p:cNvSpPr txBox="1"/>
          <p:nvPr/>
        </p:nvSpPr>
        <p:spPr>
          <a:xfrm>
            <a:off x="1228329" y="2239351"/>
            <a:ext cx="5486399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한 달 전에 옥사나는 예수 그리스도를 영접했습니다</a:t>
            </a:r>
            <a:r>
              <a:rPr lang="en-US" altLang="ko-KR" sz="1100" dirty="0"/>
              <a:t>! </a:t>
            </a:r>
            <a:r>
              <a:rPr lang="ko-KR" altLang="en-US" sz="1100" dirty="0"/>
              <a:t>남편은 러시아에 갔다가 실종된 후 홀로 세 아이를 키우고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현재 옥사나는 시부모님 집에서 살고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그의 시부모님은 옥사나가 교회에 다닌다는 사실을 알게 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시아버지는 평상시처럼 정상적으로 반응했지만 시어머니는 욕을 하기 시작했고 친척들에게 며느리가 침례교도가 되었고</a:t>
            </a:r>
            <a:r>
              <a:rPr lang="en-US" altLang="ko-KR" sz="1100" dirty="0"/>
              <a:t>,</a:t>
            </a:r>
            <a:r>
              <a:rPr lang="ko-KR" altLang="en-US" sz="1100" dirty="0"/>
              <a:t> 종파의 일부가 </a:t>
            </a:r>
            <a:r>
              <a:rPr lang="ko-KR" altLang="en-US" sz="1100" dirty="0" err="1"/>
              <a:t>되었다라고</a:t>
            </a:r>
            <a:r>
              <a:rPr lang="ko-KR" altLang="en-US" sz="1100" dirty="0"/>
              <a:t> 말했습니다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그리고 옥사나를 협박하기 시작했습니다</a:t>
            </a:r>
            <a:r>
              <a:rPr lang="en-US" altLang="ko-KR" sz="1100" dirty="0"/>
              <a:t>. </a:t>
            </a:r>
          </a:p>
          <a:p>
            <a:r>
              <a:rPr lang="en-US" altLang="ko-KR" sz="1100" dirty="0"/>
              <a:t>“</a:t>
            </a:r>
            <a:r>
              <a:rPr lang="ko-KR" altLang="en-US" sz="1100" dirty="0"/>
              <a:t>예수를 포기하지 않으려면 우리 집을 떠나거라</a:t>
            </a:r>
            <a:r>
              <a:rPr lang="en-US" altLang="ko-KR" sz="1100" dirty="0"/>
              <a:t>!” </a:t>
            </a:r>
            <a:r>
              <a:rPr lang="ko-KR" altLang="en-US" sz="1100" dirty="0"/>
              <a:t>그녀는 옥사나를 압박하기 위해 손주들의 먹을 것을 빼앗기 시작했습니다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옥사나의 유일한 수입은 </a:t>
            </a:r>
            <a:r>
              <a:rPr lang="ko-KR" altLang="en-US" sz="1100" dirty="0" err="1"/>
              <a:t>제빵업이며</a:t>
            </a:r>
            <a:r>
              <a:rPr lang="en-US" altLang="ko-KR" sz="1100" dirty="0"/>
              <a:t>, </a:t>
            </a:r>
            <a:r>
              <a:rPr lang="ko-KR" altLang="en-US" sz="1100" dirty="0"/>
              <a:t>이사를 가야 한다면 다른 집에 모든 장비를 설치할 수 없기 때문에 사업도 그만둬야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옥사나는 어떻게 해야 할지 모르고 있습니다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예수님에</a:t>
            </a:r>
            <a:r>
              <a:rPr lang="ko-KR" altLang="en-US" sz="1100" dirty="0"/>
              <a:t> 대한 그녀의 믿음이 강해지고 시어머니가 그녀를 집에서 내쫓지 않도록 기도해 주세요</a:t>
            </a:r>
            <a:r>
              <a:rPr lang="en-US" altLang="ko-KR" sz="1100" dirty="0"/>
              <a:t>.</a:t>
            </a:r>
            <a:r>
              <a:rPr lang="ko-KR" altLang="en-US" sz="1100" dirty="0"/>
              <a:t>지혜와 힘을 주시도록 기도해주세요</a:t>
            </a:r>
            <a:r>
              <a:rPr lang="en-US" altLang="ko-KR" sz="1100" dirty="0"/>
              <a:t>!</a:t>
            </a:r>
          </a:p>
          <a:p>
            <a:endParaRPr lang="en-US" altLang="ko-KR" sz="1100" dirty="0"/>
          </a:p>
          <a:p>
            <a:pPr marL="228600" indent="-228600">
              <a:buAutoNum type="arabicPeriod"/>
            </a:pPr>
            <a:r>
              <a:rPr lang="ko-KR" altLang="en-US" sz="1100" dirty="0">
                <a:solidFill>
                  <a:srgbClr val="0070C0"/>
                </a:solidFill>
              </a:rPr>
              <a:t>하나님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옥사나와 자녀들을 위해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믿음이 흔들리지 않도록 지켜 주시고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이 어려움을 지혜롭게 이겨낼 수 있도록 지혜와 용기를 주시기를 원합니다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</a:p>
          <a:p>
            <a:pPr marL="228600" indent="-228600">
              <a:buAutoNum type="arabicPeriod"/>
            </a:pPr>
            <a:r>
              <a:rPr lang="ko-KR" altLang="en-US" sz="1100" dirty="0">
                <a:solidFill>
                  <a:srgbClr val="0070C0"/>
                </a:solidFill>
              </a:rPr>
              <a:t>옥사나의 시어머니의 마음을 부드럽게 바꿔 주시기를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옥사나를 통하여 우리를 죄에서 구원하신 예수님을 깊이 만나는 은혜를 베풀어 주시고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온 집이 구원을 얻는 은혜가 임하기를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</a:p>
          <a:p>
            <a:pPr marL="228600" indent="-228600">
              <a:buAutoNum type="arabicPeriod"/>
            </a:pPr>
            <a:r>
              <a:rPr lang="ko-KR" altLang="en-US" sz="1100" dirty="0">
                <a:solidFill>
                  <a:srgbClr val="0070C0"/>
                </a:solidFill>
              </a:rPr>
              <a:t>중앙아시아의 예수님을 믿는다는 이유로 가정과 직장과 사회에서 온갖 차별에 노출된 성도들을 지켜 주시고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세상 유혹과 환난에 흔들리지 않게 하시고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날마다 승리할 수 있도록 견고한 믿음을 주시기를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38837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 dirty="0"/>
              <a:t>박해 받는 교회를 위한 기도가 이 땅에 요원의 불길처럼 뜨겁게 일어나기를 기도합니다</a:t>
            </a:r>
            <a:r>
              <a:rPr lang="en-US" altLang="ko-KR" sz="1499" dirty="0"/>
              <a:t>.</a:t>
            </a:r>
            <a:endParaRPr lang="ko-KR" altLang="en-US" sz="14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/>
              <a:t>오픈도어 </a:t>
            </a:r>
            <a:r>
              <a:rPr lang="en-US" altLang="ko-KR" sz="1000" dirty="0"/>
              <a:t>1,300</a:t>
            </a:r>
            <a:r>
              <a:rPr lang="ko-KR" altLang="en-US" sz="1000" dirty="0"/>
              <a:t>여 명의 사역자들이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앤드류의</a:t>
            </a:r>
            <a:r>
              <a:rPr lang="ko-KR" altLang="en-US" sz="1000" dirty="0"/>
              <a:t> 길을 따라 믿음과 용기를 잃지 않고</a:t>
            </a:r>
            <a:r>
              <a:rPr lang="en-US" altLang="ko-KR" sz="1000" dirty="0"/>
              <a:t>, </a:t>
            </a:r>
            <a:r>
              <a:rPr lang="ko-KR" altLang="en-US" sz="1000" dirty="0"/>
              <a:t>겸손하게 박해 받는 교회를 잘 섬길 수 있게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예수의 제자의 길을 끝까지 걸어가게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</a:t>
            </a:r>
          </a:p>
          <a:p>
            <a:pPr marL="0" indent="0" algn="just">
              <a:buNone/>
            </a:pPr>
            <a:r>
              <a:rPr lang="ko-KR" altLang="en-US" sz="1000" dirty="0" err="1"/>
              <a:t>화요기도모임을</a:t>
            </a:r>
            <a:r>
              <a:rPr lang="ko-KR" altLang="en-US" sz="1000" dirty="0"/>
              <a:t> 지키는 기도용사들을 축복하시고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각 가정마다</a:t>
            </a:r>
            <a:r>
              <a:rPr lang="en-US" altLang="ko-KR" sz="1000" dirty="0"/>
              <a:t> </a:t>
            </a:r>
            <a:r>
              <a:rPr lang="ko-KR" altLang="en-US" sz="1000" dirty="0"/>
              <a:t>하나님의 부르심의 소망이 밝게 빛나게 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부르짖는 간구를 들으시며</a:t>
            </a:r>
            <a:r>
              <a:rPr lang="en-US" altLang="ko-KR" sz="1000" dirty="0"/>
              <a:t>, </a:t>
            </a:r>
            <a:r>
              <a:rPr lang="ko-KR" altLang="en-US" sz="1000" dirty="0"/>
              <a:t>일평생 주님을 영화롭게 하는 거룩한 삶이 되게 </a:t>
            </a:r>
            <a:r>
              <a:rPr lang="ko-KR" altLang="en-US" sz="1000" dirty="0" err="1"/>
              <a:t>하옵소서</a:t>
            </a:r>
            <a:endParaRPr lang="en-US" altLang="ko-KR" sz="10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5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/>
              <a:t>2024</a:t>
            </a:r>
            <a:r>
              <a:rPr lang="ko-KR" altLang="en-US" sz="1000" dirty="0"/>
              <a:t>년 </a:t>
            </a:r>
            <a:r>
              <a:rPr lang="ko-KR" altLang="en-US" sz="1000" dirty="0" err="1"/>
              <a:t>머스카슬론</a:t>
            </a:r>
            <a:r>
              <a:rPr lang="ko-KR" altLang="en-US" sz="1000" dirty="0"/>
              <a:t> 대회가 </a:t>
            </a:r>
            <a:r>
              <a:rPr lang="en-US" altLang="ko-KR" sz="1000" dirty="0"/>
              <a:t>10</a:t>
            </a:r>
            <a:r>
              <a:rPr lang="ko-KR" altLang="en-US" sz="1000" dirty="0"/>
              <a:t>월 </a:t>
            </a:r>
            <a:r>
              <a:rPr lang="en-US" altLang="ko-KR" sz="1000" dirty="0"/>
              <a:t>9-10</a:t>
            </a:r>
            <a:r>
              <a:rPr lang="ko-KR" altLang="en-US" sz="1000" dirty="0"/>
              <a:t>일 진행됩니다</a:t>
            </a:r>
            <a:r>
              <a:rPr lang="en-US" altLang="ko-KR" sz="1000" dirty="0"/>
              <a:t>. </a:t>
            </a:r>
            <a:r>
              <a:rPr lang="ko-KR" altLang="en-US" sz="1000" dirty="0"/>
              <a:t>화란에서 </a:t>
            </a:r>
            <a:r>
              <a:rPr lang="en-US" altLang="ko-KR" sz="1000" dirty="0"/>
              <a:t>41</a:t>
            </a:r>
            <a:r>
              <a:rPr lang="ko-KR" altLang="en-US" sz="1000" dirty="0"/>
              <a:t>명이 지원했습니다</a:t>
            </a:r>
            <a:r>
              <a:rPr lang="en-US" altLang="ko-KR" sz="1000" dirty="0"/>
              <a:t>. 1</a:t>
            </a:r>
            <a:r>
              <a:rPr lang="ko-KR" altLang="en-US" sz="100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 </a:t>
            </a:r>
            <a:endParaRPr lang="en-US" altLang="ko-KR" sz="1000" dirty="0"/>
          </a:p>
          <a:p>
            <a:pPr marL="0" indent="0" algn="just">
              <a:buNone/>
            </a:pPr>
            <a:r>
              <a:rPr lang="ko-KR" altLang="en-US" sz="1000" dirty="0"/>
              <a:t>한국 참가자 </a:t>
            </a:r>
            <a:r>
              <a:rPr lang="en-US" altLang="ko-KR" sz="1000" dirty="0"/>
              <a:t>50</a:t>
            </a:r>
            <a:r>
              <a:rPr lang="ko-KR" altLang="en-US" sz="1000" dirty="0"/>
              <a:t>명을 예비하여 주시고</a:t>
            </a:r>
            <a:r>
              <a:rPr lang="en-US" altLang="ko-KR" sz="1000" dirty="0"/>
              <a:t>, </a:t>
            </a:r>
            <a:r>
              <a:rPr lang="ko-KR" altLang="en-US" sz="1000" dirty="0"/>
              <a:t>한국 기독 청년들이 영적으로 서로 도전 받고 일깨어 남은 바 죽게 된 자를 돌아보는 비전이 공유되기를 기도합니다</a:t>
            </a:r>
            <a:r>
              <a:rPr lang="en-US" altLang="ko-KR" sz="1000" dirty="0"/>
              <a:t>.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 dirty="0">
                <a:solidFill>
                  <a:schemeClr val="tx1"/>
                </a:solidFill>
              </a:rPr>
              <a:t>오픈도어 설립</a:t>
            </a:r>
            <a:r>
              <a:rPr lang="en-US" altLang="ko-KR" sz="1050" dirty="0">
                <a:solidFill>
                  <a:schemeClr val="tx1"/>
                </a:solidFill>
              </a:rPr>
              <a:t> 30</a:t>
            </a:r>
            <a:r>
              <a:rPr lang="ko-KR" altLang="en-US" sz="1050" dirty="0">
                <a:solidFill>
                  <a:schemeClr val="tx1"/>
                </a:solidFill>
              </a:rPr>
              <a:t>주년 기념 선교대회를 위하여</a:t>
            </a:r>
          </a:p>
          <a:p>
            <a:pPr rtl="0"/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1</a:t>
            </a:r>
            <a:r>
              <a:rPr lang="ko-KR" altLang="en-US" sz="1000" dirty="0">
                <a:latin typeface="roboto" panose="02000000000000000000" pitchFamily="2" charset="0"/>
              </a:rPr>
              <a:t>월은 이 땅에 오픈도어 사역이 시작된 지 </a:t>
            </a:r>
            <a:r>
              <a:rPr lang="en-US" altLang="ko-KR" sz="1000" dirty="0">
                <a:latin typeface="roboto" panose="02000000000000000000" pitchFamily="2" charset="0"/>
              </a:rPr>
              <a:t>30</a:t>
            </a:r>
            <a:r>
              <a:rPr lang="ko-KR" altLang="en-US" sz="1000" dirty="0">
                <a:latin typeface="roboto" panose="02000000000000000000" pitchFamily="2" charset="0"/>
              </a:rPr>
              <a:t>주년이 되는 해입니다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지금까지 한국교회를 통해서 전세계 박해 받는 교회를 위해서 기도하며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물질로 후원하게 하신 하나님께 감사를 드립니다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roboto" panose="02000000000000000000" pitchFamily="2" charset="0"/>
              </a:rPr>
              <a:t>강사로 오시는 </a:t>
            </a:r>
            <a:r>
              <a:rPr lang="en-US" altLang="ko-KR" sz="1000" dirty="0">
                <a:latin typeface="roboto" panose="02000000000000000000" pitchFamily="2" charset="0"/>
              </a:rPr>
              <a:t>Evert </a:t>
            </a:r>
            <a:r>
              <a:rPr lang="en-US" altLang="ko-KR" sz="1000" dirty="0" err="1">
                <a:latin typeface="roboto" panose="02000000000000000000" pitchFamily="2" charset="0"/>
              </a:rPr>
              <a:t>Schut</a:t>
            </a:r>
            <a:r>
              <a:rPr lang="en-US" altLang="ko-KR" sz="1000" dirty="0">
                <a:latin typeface="roboto" panose="02000000000000000000" pitchFamily="2" charset="0"/>
              </a:rPr>
              <a:t>[</a:t>
            </a:r>
            <a:r>
              <a:rPr lang="ko-KR" altLang="en-US" sz="1000" dirty="0">
                <a:latin typeface="roboto" panose="02000000000000000000" pitchFamily="2" charset="0"/>
              </a:rPr>
              <a:t>전 </a:t>
            </a:r>
            <a:r>
              <a:rPr lang="en-US" altLang="ko-KR" sz="1000" dirty="0">
                <a:latin typeface="roboto" panose="02000000000000000000" pitchFamily="2" charset="0"/>
              </a:rPr>
              <a:t>OD</a:t>
            </a:r>
            <a:r>
              <a:rPr lang="ko-KR" altLang="en-US" sz="1000" dirty="0">
                <a:latin typeface="roboto" panose="02000000000000000000" pitchFamily="2" charset="0"/>
              </a:rPr>
              <a:t>사역총책임자</a:t>
            </a:r>
            <a:r>
              <a:rPr lang="en-US" altLang="ko-KR" sz="1000" dirty="0">
                <a:latin typeface="roboto" panose="02000000000000000000" pitchFamily="2" charset="0"/>
              </a:rPr>
              <a:t>]</a:t>
            </a:r>
            <a:r>
              <a:rPr lang="ko-KR" altLang="en-US" sz="1000" dirty="0">
                <a:latin typeface="roboto" panose="02000000000000000000" pitchFamily="2" charset="0"/>
              </a:rPr>
              <a:t>를 통해 말씀으로 성도들을 위로하고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 사역의 비전이 한국교회에 잘 전달되기를 기도합니다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오픈도어와 </a:t>
            </a:r>
            <a:r>
              <a:rPr lang="ko-KR" altLang="en-US" sz="1000" dirty="0" err="1">
                <a:latin typeface="roboto" panose="02000000000000000000" pitchFamily="2" charset="0"/>
              </a:rPr>
              <a:t>동역할</a:t>
            </a:r>
            <a:r>
              <a:rPr lang="ko-KR" altLang="en-US" sz="1000" dirty="0">
                <a:latin typeface="roboto" panose="02000000000000000000" pitchFamily="2" charset="0"/>
              </a:rPr>
              <a:t> 수 있는 교회를 세워 </a:t>
            </a:r>
            <a:r>
              <a:rPr lang="ko-KR" altLang="en-US" sz="1000" dirty="0" err="1">
                <a:latin typeface="roboto" panose="02000000000000000000" pitchFamily="2" charset="0"/>
              </a:rPr>
              <a:t>주옵소서</a:t>
            </a:r>
            <a:r>
              <a:rPr lang="en-US" altLang="ko-KR" sz="1000" dirty="0">
                <a:latin typeface="roboto" panose="02000000000000000000" pitchFamily="2" charset="0"/>
              </a:rPr>
              <a:t>!</a:t>
            </a:r>
            <a:endParaRPr lang="en-US" altLang="ko-KR" sz="1000" dirty="0">
              <a:latin typeface="roboto" panose="02000000000000000000" pitchFamily="2" charset="0"/>
              <a:cs typeface="roboto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7/30/2024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1805</TotalTime>
  <Words>2786</Words>
  <Application>Microsoft Office PowerPoint</Application>
  <PresentationFormat>와이드스크린</PresentationFormat>
  <Paragraphs>146</Paragraphs>
  <Slides>21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35" baseType="lpstr">
      <vt:lpstr>NanumGothicExtraBold</vt:lpstr>
      <vt:lpstr>Yu Gothic UI Semibold</vt:lpstr>
      <vt:lpstr>Gulim</vt:lpstr>
      <vt:lpstr>나눔고딕 ExtraBold</vt:lpstr>
      <vt:lpstr>맑은 고딕</vt:lpstr>
      <vt:lpstr>맑은 고딕</vt:lpstr>
      <vt:lpstr>함초롬바탕</vt:lpstr>
      <vt:lpstr>Aharoni</vt:lpstr>
      <vt:lpstr>Arial</vt:lpstr>
      <vt:lpstr>Posterama</vt:lpstr>
      <vt:lpstr>roboto</vt:lpstr>
      <vt:lpstr>Segoe UI</vt:lpstr>
      <vt:lpstr>Tahoma</vt:lpstr>
      <vt:lpstr>Office 테마</vt:lpstr>
      <vt:lpstr>Prayer Meeting  for Persecuted Church Worldwide 박해받는 교회를 위한 화요기도모임</vt:lpstr>
      <vt:lpstr>순서</vt:lpstr>
      <vt:lpstr>히13:1-3</vt:lpstr>
      <vt:lpstr>OPEN DOORS CORE VALUE/핵심가치</vt:lpstr>
      <vt:lpstr>PowerPoint 프레젠테이션</vt:lpstr>
      <vt:lpstr>Arise Africa Campaign  아프리카여 일어나라 폭력적 박해에 맞서서</vt:lpstr>
      <vt:lpstr>PowerPoint 프레젠테이션</vt:lpstr>
      <vt:lpstr>포위당한 교회: 세계에서 가장 젊은 교회, 적극적 반응 필요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22</cp:revision>
  <dcterms:created xsi:type="dcterms:W3CDTF">2024-07-08T04:53:18Z</dcterms:created>
  <dcterms:modified xsi:type="dcterms:W3CDTF">2024-07-30T07:47:30Z</dcterms:modified>
</cp:coreProperties>
</file>