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83" r:id="rId4"/>
    <p:sldId id="373" r:id="rId5"/>
    <p:sldId id="374" r:id="rId6"/>
    <p:sldId id="2449" r:id="rId7"/>
    <p:sldId id="298" r:id="rId8"/>
    <p:sldId id="2490" r:id="rId9"/>
    <p:sldId id="2452" r:id="rId10"/>
    <p:sldId id="2453" r:id="rId11"/>
    <p:sldId id="2454" r:id="rId12"/>
    <p:sldId id="2456" r:id="rId13"/>
    <p:sldId id="2460" r:id="rId14"/>
    <p:sldId id="2458" r:id="rId15"/>
    <p:sldId id="2459" r:id="rId16"/>
    <p:sldId id="2501" r:id="rId17"/>
    <p:sldId id="2502" r:id="rId18"/>
    <p:sldId id="2497" r:id="rId19"/>
    <p:sldId id="2503" r:id="rId20"/>
    <p:sldId id="2499" r:id="rId21"/>
    <p:sldId id="2504" r:id="rId22"/>
    <p:sldId id="2462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2024-08-06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2024-08-06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514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22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2024-08-06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2024-08-06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2024-08-06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2024-08-06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856298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9664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2024-08-06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3.jpe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8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6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/>
              <a:t>찬양 </a:t>
            </a:r>
            <a:r>
              <a:rPr lang="en-US" altLang="ko-KR" sz="1600" dirty="0"/>
              <a:t>5’</a:t>
            </a:r>
            <a:r>
              <a:rPr lang="ko-KR" altLang="ko-KR" sz="1600" dirty="0"/>
              <a:t> </a:t>
            </a:r>
            <a:r>
              <a:rPr lang="en-US" altLang="ko-KR" sz="1600" dirty="0"/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 err="1"/>
              <a:t>머스카슬론</a:t>
            </a:r>
            <a:r>
              <a:rPr lang="ko-KR" altLang="en-US" sz="1600" dirty="0"/>
              <a:t> 홍보영상 </a:t>
            </a:r>
            <a:r>
              <a:rPr lang="en-US" altLang="ko-KR" sz="1600" dirty="0"/>
              <a:t>1’18”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오늘의 말씀</a:t>
            </a:r>
            <a:r>
              <a:rPr lang="ko-KR" altLang="ko-KR" sz="1600" dirty="0"/>
              <a:t> </a:t>
            </a:r>
            <a:r>
              <a:rPr lang="en-US" altLang="ko-KR" sz="16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전세계 박해 받는 교회를 </a:t>
            </a:r>
            <a:r>
              <a:rPr lang="ko-KR" altLang="ko-KR" sz="1600" dirty="0"/>
              <a:t>위한 기도</a:t>
            </a:r>
            <a:r>
              <a:rPr lang="en-US" altLang="ko-KR" sz="1600" dirty="0"/>
              <a:t>(30’)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마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6:33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33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너희는 먼저 그의 나라와 그의 의를 구하라 그리하면 이 모든 것을 너희에게 더하시리라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000" dirty="0"/>
              <a:t>33</a:t>
            </a:r>
            <a:r>
              <a:rPr lang="en-US" altLang="ko-KR" dirty="0"/>
              <a:t> Seek first his kingdom and his righteousness, and all these things will be given to you as well.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19832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4561832" cy="4232198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510936" y="3480911"/>
            <a:ext cx="9350205" cy="32283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499" y="1661082"/>
            <a:ext cx="5927001" cy="3707274"/>
          </a:xfrm>
        </p:spPr>
        <p:txBody>
          <a:bodyPr anchor="ctr">
            <a:noAutofit/>
          </a:bodyPr>
          <a:lstStyle/>
          <a:p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26725" y="2565296"/>
            <a:ext cx="5434166" cy="2688201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160" y="5657506"/>
            <a:ext cx="7843680" cy="12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018430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사하라 사막 이남 아프리카의 교회는 포위되어 있으며</a:t>
            </a:r>
            <a:r>
              <a:rPr lang="en-US" altLang="ko-KR" sz="1100" dirty="0"/>
              <a:t>,</a:t>
            </a:r>
            <a:r>
              <a:rPr lang="ko-KR" altLang="en-US" sz="1100" dirty="0"/>
              <a:t> 상상할 수 없는 폭력에 직면해 홀로 외로운 싸움을 하고 있습니다</a:t>
            </a:r>
            <a:r>
              <a:rPr lang="en-US" altLang="ko-KR" sz="11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교회</a:t>
            </a:r>
            <a:r>
              <a:rPr lang="en-US" altLang="ko-KR" sz="1100" dirty="0"/>
              <a:t>, </a:t>
            </a:r>
            <a:r>
              <a:rPr lang="ko-KR" altLang="en-US" sz="1100" dirty="0"/>
              <a:t>언론</a:t>
            </a:r>
            <a:r>
              <a:rPr lang="en-US" altLang="ko-KR" sz="1100" dirty="0"/>
              <a:t>, </a:t>
            </a:r>
            <a:r>
              <a:rPr lang="ko-KR" altLang="en-US" sz="1100" dirty="0"/>
              <a:t>정부</a:t>
            </a:r>
            <a:r>
              <a:rPr lang="en-US" altLang="ko-KR" sz="1100" dirty="0"/>
              <a:t>, </a:t>
            </a:r>
            <a:r>
              <a:rPr lang="ko-KR" altLang="en-US" sz="1100" dirty="0"/>
              <a:t>시민 사회</a:t>
            </a:r>
            <a:r>
              <a:rPr lang="en-US" altLang="ko-KR" sz="1100" dirty="0"/>
              <a:t>(</a:t>
            </a:r>
            <a:r>
              <a:rPr lang="ko-KR" altLang="en-US" sz="1100" dirty="0"/>
              <a:t>지역</a:t>
            </a:r>
            <a:r>
              <a:rPr lang="en-US" altLang="ko-KR" sz="1100" dirty="0"/>
              <a:t>, </a:t>
            </a:r>
            <a:r>
              <a:rPr lang="ko-KR" altLang="en-US" sz="1100" dirty="0"/>
              <a:t>국가</a:t>
            </a:r>
            <a:r>
              <a:rPr lang="en-US" altLang="ko-KR" sz="1100" dirty="0"/>
              <a:t>, </a:t>
            </a:r>
            <a:r>
              <a:rPr lang="ko-KR" altLang="en-US" sz="1100" dirty="0"/>
              <a:t>국제</a:t>
            </a:r>
            <a:r>
              <a:rPr lang="en-US" altLang="ko-KR" sz="1100" dirty="0"/>
              <a:t>)</a:t>
            </a:r>
            <a:r>
              <a:rPr lang="ko-KR" altLang="en-US" sz="11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1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세계 교회의 대부분은 여전히 이 위기를 알지 못하고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1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1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그래서 오픈도어는 아프리카의 많은 단체와 협력하여 </a:t>
            </a:r>
            <a:r>
              <a:rPr lang="en-US" altLang="ko-KR" sz="1100" dirty="0"/>
              <a:t>2024</a:t>
            </a:r>
            <a:r>
              <a:rPr lang="ko-KR" altLang="en-US" sz="1100" dirty="0"/>
              <a:t>년에 새로운 교회를 대상으로 </a:t>
            </a:r>
            <a:r>
              <a:rPr lang="en-US" altLang="ko-KR" sz="1100" dirty="0"/>
              <a:t>'</a:t>
            </a:r>
            <a:r>
              <a:rPr lang="ko-KR" altLang="en-US" sz="1100" dirty="0"/>
              <a:t>일어나 아프리카</a:t>
            </a:r>
            <a:r>
              <a:rPr lang="en-US" altLang="ko-KR" sz="1100" dirty="0"/>
              <a:t>' </a:t>
            </a:r>
            <a:r>
              <a:rPr lang="ko-KR" altLang="en-US" sz="1100" dirty="0"/>
              <a:t>캠페인을 시작합니다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그리고 우리는 한국에서도 한국교회의 기도와 지원</a:t>
            </a:r>
            <a:r>
              <a:rPr lang="en-US" altLang="ko-KR" sz="1100" dirty="0"/>
              <a:t>, </a:t>
            </a:r>
            <a:r>
              <a:rPr lang="ko-KR" altLang="en-US" sz="1100" dirty="0"/>
              <a:t>그리고 참여를 동원하여 진정한 글로벌 운동으로 확산시킬 것을 요청하고 있습니다</a:t>
            </a:r>
            <a:r>
              <a:rPr lang="en-US" altLang="ko-KR" sz="1100" dirty="0"/>
              <a:t>.</a:t>
            </a:r>
            <a:endParaRPr lang="en-US" sz="11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395001" y="207135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7BFBFE50-15FB-0454-97A3-3E5A1028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8657895" cy="530225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포위당한 교회</a:t>
            </a:r>
            <a:r>
              <a:rPr lang="en-US" altLang="ko-KR" sz="2000" dirty="0"/>
              <a:t>: </a:t>
            </a:r>
            <a:r>
              <a:rPr lang="ko-KR" altLang="en-US" sz="2000" dirty="0"/>
              <a:t>세계에서 가장 젊은 교회</a:t>
            </a:r>
            <a:r>
              <a:rPr lang="en-US" altLang="ko-KR" sz="2000" dirty="0"/>
              <a:t>,</a:t>
            </a:r>
            <a:r>
              <a:rPr lang="ko-KR" altLang="en-US" sz="2000" dirty="0"/>
              <a:t> 적극적 반응 필요</a:t>
            </a:r>
          </a:p>
        </p:txBody>
      </p:sp>
      <p:pic>
        <p:nvPicPr>
          <p:cNvPr id="10" name="그림 개체 틀 9" descr="텍스트, 지도이(가) 표시된 사진&#10;&#10;자동 생성된 설명">
            <a:extLst>
              <a:ext uri="{FF2B5EF4-FFF2-40B4-BE49-F238E27FC236}">
                <a16:creationId xmlns:a16="http://schemas.microsoft.com/office/drawing/2014/main" id="{B7059FB9-BB4D-3777-B913-48A9A9CB7C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280" b="6280"/>
          <a:stretch>
            <a:fillRect/>
          </a:stretch>
        </p:blipFill>
        <p:spPr>
          <a:xfrm>
            <a:off x="5269453" y="1311215"/>
            <a:ext cx="6172200" cy="4873625"/>
          </a:xfrm>
        </p:spPr>
      </p:pic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99D439F6-5F5A-1AAE-AA74-569F2EE25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1311216"/>
            <a:ext cx="4239206" cy="4537323"/>
          </a:xfrm>
        </p:spPr>
        <p:txBody>
          <a:bodyPr>
            <a:normAutofit/>
          </a:bodyPr>
          <a:lstStyle/>
          <a:p>
            <a:pPr algn="just"/>
            <a:r>
              <a:rPr lang="ko-KR" altLang="en-US" sz="1100" dirty="0"/>
              <a:t>사하라 사막 이남 아프리카</a:t>
            </a:r>
            <a:r>
              <a:rPr lang="en-US" altLang="ko-KR" sz="1100" dirty="0"/>
              <a:t>(SSA)</a:t>
            </a:r>
            <a:r>
              <a:rPr lang="ko-KR" altLang="en-US" sz="1100" dirty="0"/>
              <a:t>의 폭력이 사상 최고치를 기록하고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폭력의 증가는 점점 더 많은 국가에서 활동하는 </a:t>
            </a:r>
            <a:r>
              <a:rPr lang="ko-KR" altLang="en-US" sz="1100" dirty="0" err="1"/>
              <a:t>지하디스트</a:t>
            </a:r>
            <a:r>
              <a:rPr lang="ko-KR" altLang="en-US" sz="1100" dirty="0"/>
              <a:t> 단체의 존재로 인해 촉발되었습니다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일반적인 영향은 다음과 같습니다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en-US" altLang="ko-KR" sz="1100" dirty="0"/>
              <a:t> 2021</a:t>
            </a:r>
            <a:r>
              <a:rPr lang="ko-KR" altLang="en-US" sz="1100" dirty="0"/>
              <a:t>년 </a:t>
            </a:r>
            <a:r>
              <a:rPr lang="en-US" altLang="ko-KR" sz="1100" dirty="0"/>
              <a:t>12</a:t>
            </a:r>
            <a:r>
              <a:rPr lang="ko-KR" altLang="en-US" sz="1100" dirty="0"/>
              <a:t>월 </a:t>
            </a:r>
            <a:r>
              <a:rPr lang="en-US" altLang="ko-KR" sz="1100" dirty="0"/>
              <a:t>31</a:t>
            </a:r>
            <a:r>
              <a:rPr lang="ko-KR" altLang="en-US" sz="1100" dirty="0"/>
              <a:t>일까지 무려 </a:t>
            </a:r>
            <a:r>
              <a:rPr lang="en-US" altLang="ko-KR" sz="1100" dirty="0">
                <a:solidFill>
                  <a:srgbClr val="C00000"/>
                </a:solidFill>
              </a:rPr>
              <a:t>1,160</a:t>
            </a:r>
            <a:r>
              <a:rPr lang="ko-KR" altLang="en-US" sz="1100" dirty="0">
                <a:solidFill>
                  <a:srgbClr val="C00000"/>
                </a:solidFill>
              </a:rPr>
              <a:t>만 명</a:t>
            </a:r>
            <a:r>
              <a:rPr lang="ko-KR" altLang="en-US" sz="1100" dirty="0"/>
              <a:t>에 달하는 사람들이 </a:t>
            </a:r>
            <a:r>
              <a:rPr lang="en-US" altLang="ko-KR" sz="1100" dirty="0"/>
              <a:t>SSA </a:t>
            </a:r>
            <a:r>
              <a:rPr lang="ko-KR" altLang="en-US" sz="1100" dirty="0"/>
              <a:t>내전으로 인한 폭력으로 </a:t>
            </a:r>
            <a:r>
              <a:rPr lang="ko-KR" altLang="en-US" sz="1100" dirty="0">
                <a:solidFill>
                  <a:srgbClr val="C00000"/>
                </a:solidFill>
              </a:rPr>
              <a:t>난민</a:t>
            </a:r>
            <a:r>
              <a:rPr lang="ko-KR" altLang="en-US" sz="1100" dirty="0"/>
              <a:t>이 되었습니다</a:t>
            </a:r>
            <a:r>
              <a:rPr lang="en-US" altLang="ko-KR" sz="1100" dirty="0"/>
              <a:t>, </a:t>
            </a:r>
            <a:r>
              <a:rPr lang="ko-KR" altLang="en-US" sz="1100" dirty="0"/>
              <a:t>사람들은 가장 기본적인 생계조차 유지하기가 점점 더 어려워지고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때때로 이사실을 잊고 있지만 이러한 폭력이 특히 교회에 미치는 파괴적인 영향은 긴급한 관심을 필요로 합니다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>
                <a:solidFill>
                  <a:srgbClr val="C00000"/>
                </a:solidFill>
              </a:rPr>
              <a:t>기독교인은 </a:t>
            </a:r>
            <a:r>
              <a:rPr lang="ko-KR" altLang="en-US" sz="1100" dirty="0" err="1">
                <a:solidFill>
                  <a:srgbClr val="C00000"/>
                </a:solidFill>
              </a:rPr>
              <a:t>지하디스트</a:t>
            </a:r>
            <a:r>
              <a:rPr lang="ko-KR" altLang="en-US" sz="1100" dirty="0">
                <a:solidFill>
                  <a:srgbClr val="C00000"/>
                </a:solidFill>
              </a:rPr>
              <a:t> 단체들의 주요 표적이 되고 있지만</a:t>
            </a:r>
            <a:r>
              <a:rPr lang="en-US" altLang="ko-KR" sz="1100" dirty="0">
                <a:solidFill>
                  <a:srgbClr val="C00000"/>
                </a:solidFill>
              </a:rPr>
              <a:t>, </a:t>
            </a:r>
            <a:r>
              <a:rPr lang="ko-KR" altLang="en-US" sz="1100" dirty="0">
                <a:solidFill>
                  <a:srgbClr val="C00000"/>
                </a:solidFill>
              </a:rPr>
              <a:t>이에 대한 정부 차원의 인식이나 대응은 매우 부족합니다</a:t>
            </a:r>
            <a:r>
              <a:rPr lang="en-US" altLang="ko-KR" sz="1100" dirty="0">
                <a:solidFill>
                  <a:srgbClr val="C00000"/>
                </a:solidFill>
              </a:rPr>
              <a:t>. </a:t>
            </a:r>
            <a:r>
              <a:rPr lang="ko-KR" altLang="en-US" sz="1100" dirty="0"/>
              <a:t>우리의 형제자매들은 버림받았다고 느낍니다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 캠페인에는 나이지리아</a:t>
            </a:r>
            <a:r>
              <a:rPr lang="en-US" altLang="ko-KR" sz="1100" dirty="0"/>
              <a:t>, </a:t>
            </a:r>
            <a:r>
              <a:rPr lang="ko-KR" altLang="en-US" sz="1100" dirty="0"/>
              <a:t>부르키나파소</a:t>
            </a:r>
            <a:r>
              <a:rPr lang="en-US" altLang="ko-KR" sz="1100" dirty="0"/>
              <a:t>, </a:t>
            </a:r>
            <a:r>
              <a:rPr lang="ko-KR" altLang="en-US" sz="1100" dirty="0"/>
              <a:t>콩고민주공화국에서 목숨을 걸고 주님을 따르고 있는 기독교인들의 이야기로 가득 차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놀랍도록 회복력이 강하고</a:t>
            </a:r>
            <a:r>
              <a:rPr lang="en-US" altLang="ko-KR" sz="1100" dirty="0"/>
              <a:t>, </a:t>
            </a:r>
            <a:r>
              <a:rPr lang="ko-KR" altLang="en-US" sz="1100" dirty="0"/>
              <a:t>믿을 수 없을 정도로 용감하며</a:t>
            </a:r>
            <a:r>
              <a:rPr lang="en-US" altLang="ko-KR" sz="1100" dirty="0"/>
              <a:t>, </a:t>
            </a:r>
            <a:r>
              <a:rPr lang="ko-KR" altLang="en-US" sz="1100" dirty="0"/>
              <a:t>세상의 한 귀퉁이에서 도전적으로 예수님의 복음을 전하기 위해 헌신하고 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그러나 이들은 또한 매우 취약합니다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때론 정신적으로 </a:t>
            </a:r>
            <a:r>
              <a:rPr lang="ko-KR" altLang="en-US" sz="1100" dirty="0" err="1"/>
              <a:t>맨붕에</a:t>
            </a:r>
            <a:r>
              <a:rPr lang="ko-KR" altLang="en-US" sz="1100" dirty="0"/>
              <a:t> 빠지기도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지금 전 세계 교회가 이들을 위해 기도와 행동으로 연합해야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우리는 이 상황을 해결하기 위하여 다년간의 캠페인을 시작하면서 전 세계 교회를 향하여 동참해 줄 것을 요청합니다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우리의 연합된 행동 없이는 </a:t>
            </a:r>
            <a:r>
              <a:rPr lang="en-US" altLang="ko-KR" sz="1100" dirty="0"/>
              <a:t>SSA</a:t>
            </a:r>
            <a:r>
              <a:rPr lang="ko-KR" altLang="en-US" sz="1100" dirty="0"/>
              <a:t>의 전략적 요충지에서 교회의 존재 자체가 위태로워질 수 있습니다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6BDD7C-B987-665C-3384-FC62CA25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t>8/6/2024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62AE4D-A1BA-10FE-5BE2-422AB162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B7B205-1C82-5446-7FA0-1801433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61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9C81E-134A-B54D-C6AC-E4E9D2FA4FB6}"/>
              </a:ext>
            </a:extLst>
          </p:cNvPr>
          <p:cNvSpPr txBox="1"/>
          <p:nvPr/>
        </p:nvSpPr>
        <p:spPr>
          <a:xfrm>
            <a:off x="221411" y="6349042"/>
            <a:ext cx="1302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8/6/2024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22301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95302B6-EE02-409E-B19E-633D299CF275}" type="datetime1">
              <a:rPr lang="en-US" altLang="ko-KR" smtClean="0"/>
              <a:pPr rtl="0"/>
              <a:t>8/6/2024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10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8/6/2024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11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도와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인도해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328244"/>
            <a:ext cx="2134426" cy="273844"/>
          </a:xfrm>
        </p:spPr>
        <p:txBody>
          <a:bodyPr anchor="ctr">
            <a:normAutofit lnSpcReduction="10000"/>
          </a:bodyPr>
          <a:lstStyle/>
          <a:p>
            <a:pPr rtl="0"/>
            <a:fld id="{595302B6-EE02-409E-B19E-633D299CF275}" type="datetime1">
              <a:rPr lang="en-US" altLang="ko-KR" smtClean="0"/>
              <a:pPr rtl="0"/>
              <a:t>8/6/2024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12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8/6/2024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8/6/2024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8/6/2024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나이지리아</a:t>
            </a:r>
            <a:r>
              <a:rPr lang="en-US" altLang="ko-KR" dirty="0"/>
              <a:t>: </a:t>
            </a:r>
            <a:r>
              <a:rPr lang="ko-KR" altLang="en-US" dirty="0"/>
              <a:t>경제적 어려움 속에서 거리로 나선 나이지리아 시민들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9923" y="1915512"/>
            <a:ext cx="3011686" cy="1691132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89922" y="3690648"/>
            <a:ext cx="3011685" cy="181051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4" y="1687478"/>
            <a:ext cx="54864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2060"/>
                </a:solidFill>
              </a:rPr>
              <a:t>뉴스에서 보도된 것처럼</a:t>
            </a:r>
            <a:r>
              <a:rPr lang="en-US" altLang="ko-KR" sz="1100" dirty="0">
                <a:solidFill>
                  <a:srgbClr val="002060"/>
                </a:solidFill>
              </a:rPr>
              <a:t>, </a:t>
            </a:r>
            <a:r>
              <a:rPr lang="ko-KR" altLang="en-US" sz="1100" dirty="0">
                <a:solidFill>
                  <a:srgbClr val="002060"/>
                </a:solidFill>
              </a:rPr>
              <a:t>수많은 나이지리아 국민들이 생활비 상승에 대한 불만을 표출하기 위해 거리로 나섰습니다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b="0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지난 며칠 동안 시위는 여러 명이 사망하고 수백 명이 부상을 입는 등 치명적 상황으로 발전하고 있습니다</a:t>
            </a:r>
            <a:r>
              <a:rPr lang="en-US" altLang="ko-KR" sz="1100" b="0" i="0" dirty="0">
                <a:solidFill>
                  <a:srgbClr val="002060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3164" y="2407387"/>
            <a:ext cx="5486399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100" dirty="0"/>
              <a:t>BBC</a:t>
            </a:r>
            <a:r>
              <a:rPr lang="ko-KR" altLang="en-US" sz="1100" dirty="0"/>
              <a:t>는 </a:t>
            </a:r>
            <a:r>
              <a:rPr lang="en-US" altLang="ko-KR" sz="1100" dirty="0"/>
              <a:t>'</a:t>
            </a:r>
            <a:r>
              <a:rPr lang="ko-KR" altLang="en-US" sz="1100" dirty="0"/>
              <a:t>나이지리아가 한 세대 만에 최악의 경제 위기를 겪고 있다</a:t>
            </a:r>
            <a:r>
              <a:rPr lang="en-US" altLang="ko-KR" sz="1100" dirty="0"/>
              <a:t>'</a:t>
            </a:r>
            <a:r>
              <a:rPr lang="ko-KR" altLang="en-US" sz="1100" dirty="0"/>
              <a:t>고 보도했습니다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연간 인플레이션은 </a:t>
            </a:r>
            <a:r>
              <a:rPr lang="en-US" altLang="ko-KR" sz="1100" dirty="0"/>
              <a:t>34.19%</a:t>
            </a:r>
            <a:r>
              <a:rPr lang="ko-KR" altLang="en-US" sz="1100" dirty="0"/>
              <a:t>로 거의 </a:t>
            </a:r>
            <a:r>
              <a:rPr lang="en-US" altLang="ko-KR" sz="1100" dirty="0"/>
              <a:t>30</a:t>
            </a:r>
            <a:r>
              <a:rPr lang="ko-KR" altLang="en-US" sz="1100" dirty="0"/>
              <a:t>년 만에 최고치를 기록했습니다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상업 중심지인 라고스에서는 </a:t>
            </a:r>
            <a:r>
              <a:rPr lang="ko-KR" altLang="en-US" sz="1100" dirty="0" err="1"/>
              <a:t>얌</a:t>
            </a:r>
            <a:r>
              <a:rPr lang="en-US" altLang="ko-KR" sz="1100" dirty="0"/>
              <a:t>(yams)</a:t>
            </a:r>
            <a:r>
              <a:rPr lang="ko-KR" altLang="en-US" sz="1100" dirty="0"/>
              <a:t>의 가격이 작년보다 거의 </a:t>
            </a:r>
            <a:r>
              <a:rPr lang="en-US" altLang="ko-KR" sz="1100" dirty="0"/>
              <a:t>4</a:t>
            </a:r>
            <a:r>
              <a:rPr lang="ko-KR" altLang="en-US" sz="1100" dirty="0"/>
              <a:t>배나 더 올랐습니다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 err="1"/>
              <a:t>되돌리기운동의</a:t>
            </a:r>
            <a:r>
              <a:rPr lang="ko-KR" altLang="en-US" sz="1100" dirty="0"/>
              <a:t> 일원인 나이지리아 활동가 </a:t>
            </a:r>
            <a:r>
              <a:rPr lang="ko-KR" altLang="en-US" sz="1100" dirty="0" err="1"/>
              <a:t>반오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올라고쿤은</a:t>
            </a:r>
            <a:r>
              <a:rPr lang="ko-KR" altLang="en-US" sz="1100" dirty="0"/>
              <a:t> </a:t>
            </a:r>
            <a:r>
              <a:rPr lang="en-US" altLang="ko-KR" sz="1100" dirty="0"/>
              <a:t>BBC</a:t>
            </a:r>
            <a:r>
              <a:rPr lang="ko-KR" altLang="en-US" sz="1100" dirty="0"/>
              <a:t>와의 인터뷰에서 이렇게 말했습니다</a:t>
            </a:r>
            <a:r>
              <a:rPr lang="en-US" altLang="ko-KR" sz="1100" dirty="0"/>
              <a:t>:"</a:t>
            </a:r>
            <a:r>
              <a:rPr lang="ko-KR" altLang="en-US" sz="1100" dirty="0"/>
              <a:t>우리는 배고파서 시위를 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인플레이션으로 인해 음식</a:t>
            </a:r>
            <a:r>
              <a:rPr lang="en-US" altLang="ko-KR" sz="1100" dirty="0"/>
              <a:t>, </a:t>
            </a:r>
            <a:r>
              <a:rPr lang="ko-KR" altLang="en-US" sz="1100" dirty="0"/>
              <a:t>물</a:t>
            </a:r>
            <a:r>
              <a:rPr lang="en-US" altLang="ko-KR" sz="1100" dirty="0"/>
              <a:t>, </a:t>
            </a:r>
            <a:r>
              <a:rPr lang="ko-KR" altLang="en-US" sz="1100" dirty="0"/>
              <a:t>옷</a:t>
            </a:r>
            <a:r>
              <a:rPr lang="en-US" altLang="ko-KR" sz="1100" dirty="0"/>
              <a:t>, </a:t>
            </a:r>
            <a:r>
              <a:rPr lang="ko-KR" altLang="en-US" sz="1100" dirty="0"/>
              <a:t>의료품 등 기본적인 생활 필수품을 살 수 없기 때문에 시위를 벌이고 있습니다</a:t>
            </a:r>
            <a:r>
              <a:rPr lang="en-US" altLang="ko-KR" sz="1100" dirty="0"/>
              <a:t>."</a:t>
            </a:r>
            <a:r>
              <a:rPr lang="ko-KR" altLang="en-US" sz="1100" dirty="0"/>
              <a:t>라고 말했습니다</a:t>
            </a:r>
            <a:r>
              <a:rPr lang="en-US" altLang="ko-KR" sz="1100" dirty="0"/>
              <a:t>.</a:t>
            </a:r>
          </a:p>
          <a:p>
            <a:pPr algn="l"/>
            <a:endParaRPr lang="en-US" altLang="ko-KR" sz="1100" b="0" i="0" dirty="0">
              <a:solidFill>
                <a:srgbClr val="242424"/>
              </a:solidFill>
              <a:effectLst/>
              <a:highlight>
                <a:srgbClr val="FFFFFF"/>
              </a:highlight>
              <a:latin typeface="Malgun Gothic" panose="020B0503020000020004" pitchFamily="50" charset="-127"/>
              <a:ea typeface="Malgun Gothic" panose="020B0503020000020004" pitchFamily="50" charset="-127"/>
            </a:endParaRPr>
          </a:p>
          <a:p>
            <a:pPr algn="l"/>
            <a:r>
              <a:rPr lang="ko-KR" altLang="en-US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시위가 격화되자 카노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(Kano),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지가와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(Jigawa), </a:t>
            </a:r>
            <a:r>
              <a:rPr lang="ko-KR" altLang="en-US" sz="1100" b="0" i="0" dirty="0" err="1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요베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(Yobe), </a:t>
            </a:r>
            <a:r>
              <a:rPr lang="ko-KR" altLang="en-US" sz="1100" b="0" i="0" dirty="0" err="1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카치나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(Katsina),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그리고 가장 최근에는 </a:t>
            </a:r>
            <a:r>
              <a:rPr lang="ko-KR" altLang="en-US" sz="1100" b="0" i="0" dirty="0" err="1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플라투주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(Plateau State)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에서 통행금지령이 발표되었습니다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l"/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"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당국은 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'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불량배들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'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이 재산을 약탈하고 파괴하기 위해 시위를 장악했기 때문에 통행금지가 필요하다고 말한다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이 나라 곳곳에는 삼엄한 경비가 펼쳐져 있으며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이 운동 조직자들은 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'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분노의 날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'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을 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9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일 더 계획하고 있다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"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고 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BBC</a:t>
            </a:r>
            <a:r>
              <a:rPr lang="ko-KR" altLang="en-US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는 보도했습니다</a:t>
            </a:r>
            <a:r>
              <a:rPr lang="en-US" altLang="ko-KR" sz="1100" b="0" i="0" dirty="0">
                <a:solidFill>
                  <a:srgbClr val="242424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현지 파트너들은 이번 시위가 교회나 </a:t>
            </a:r>
            <a:r>
              <a:rPr lang="en-US" altLang="ko-KR" sz="1100" dirty="0"/>
              <a:t>PC</a:t>
            </a:r>
            <a:r>
              <a:rPr lang="ko-KR" altLang="en-US" sz="1100" dirty="0"/>
              <a:t>에 직접적인 영향을 미칠 것이라고 생각하지 않지만</a:t>
            </a:r>
            <a:r>
              <a:rPr lang="en-US" altLang="ko-KR" sz="1100" dirty="0"/>
              <a:t>, </a:t>
            </a:r>
            <a:r>
              <a:rPr lang="ko-KR" altLang="en-US" sz="1100" dirty="0"/>
              <a:t>이는 나이지리아 사람들이 직면하고 있는 경제적 압박을 보여준다고 말합니다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나이지리아 북부의 기독교는 이미 소외되어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경제적 압박은 이미 고통받고 있는 수천 명의 난민 신자들에게 또 다른 차원의 고통을 가중시키고 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2806024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2005681"/>
            <a:ext cx="8492150" cy="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3164" y="1797233"/>
            <a:ext cx="8492149" cy="3707274"/>
          </a:xfrm>
        </p:spPr>
        <p:txBody>
          <a:bodyPr anchor="ctr">
            <a:noAutofit/>
          </a:bodyPr>
          <a:lstStyle/>
          <a:p>
            <a:pPr algn="just"/>
            <a:r>
              <a:rPr lang="en-US" altLang="ko-KR" sz="1600" dirty="0">
                <a:solidFill>
                  <a:srgbClr val="0070C0"/>
                </a:solidFill>
              </a:rPr>
              <a:t>1. </a:t>
            </a:r>
            <a:r>
              <a:rPr lang="ko-KR" altLang="en-US" sz="1600" dirty="0">
                <a:solidFill>
                  <a:srgbClr val="0070C0"/>
                </a:solidFill>
              </a:rPr>
              <a:t>평화롭고 서로를 존중하는 시위가 되도록 기도합니다</a:t>
            </a:r>
            <a:r>
              <a:rPr lang="en-US" altLang="ko-KR" sz="1600" dirty="0">
                <a:solidFill>
                  <a:srgbClr val="0070C0"/>
                </a:solidFill>
              </a:rPr>
              <a:t>. </a:t>
            </a:r>
            <a:r>
              <a:rPr lang="ko-KR" altLang="en-US" sz="1600" dirty="0">
                <a:solidFill>
                  <a:srgbClr val="0070C0"/>
                </a:solidFill>
              </a:rPr>
              <a:t>이 상황을 악용하려는 범죄 조직들의 계획이 좌절되도록 기도합니다</a:t>
            </a:r>
            <a:r>
              <a:rPr lang="en-US" altLang="ko-KR" sz="1600" dirty="0">
                <a:solidFill>
                  <a:srgbClr val="0070C0"/>
                </a:solidFill>
              </a:rPr>
              <a:t>.</a:t>
            </a:r>
          </a:p>
          <a:p>
            <a:pPr algn="just"/>
            <a:r>
              <a:rPr lang="en-US" altLang="ko-KR" sz="1600" dirty="0">
                <a:solidFill>
                  <a:srgbClr val="0070C0"/>
                </a:solidFill>
              </a:rPr>
              <a:t>2. </a:t>
            </a:r>
            <a:r>
              <a:rPr lang="ko-KR" altLang="en-US" sz="1600" dirty="0">
                <a:solidFill>
                  <a:srgbClr val="0070C0"/>
                </a:solidFill>
              </a:rPr>
              <a:t>정부가 시민들의 목소리에 귀를 기울이고 나이지리아 국민들의 생활을 개선하기 위해 노력할 수 있도록 기도합니다</a:t>
            </a:r>
            <a:r>
              <a:rPr lang="en-US" altLang="ko-KR" sz="1600" dirty="0">
                <a:solidFill>
                  <a:srgbClr val="0070C0"/>
                </a:solidFill>
              </a:rPr>
              <a:t>. </a:t>
            </a:r>
          </a:p>
          <a:p>
            <a:pPr algn="just"/>
            <a:r>
              <a:rPr lang="en-US" altLang="ko-KR" sz="1600" b="0" i="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3. </a:t>
            </a:r>
            <a:r>
              <a:rPr lang="ko-KR" altLang="en-US" sz="1600" b="0" i="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나이지리아의 상황을 위해 계속 관심을 가져 주시고</a:t>
            </a:r>
            <a:r>
              <a:rPr lang="en-US" altLang="ko-KR" sz="1600" b="0" i="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600" b="0" i="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관련된 모든 사람들이 자제와 인간 생명에 대한 존중을 가지고 행동할 수 있도록 기도합니다</a:t>
            </a:r>
            <a:r>
              <a:rPr lang="en-US" altLang="ko-KR" sz="1600" b="0" i="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600" b="0" i="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전국적인 소요 사태 동안 특히 취약한 박해 받는 교회를 보호해 주시도록 기도합니다</a:t>
            </a:r>
            <a:r>
              <a:rPr lang="en-US" altLang="ko-KR" sz="1600" b="0" i="0" dirty="0">
                <a:solidFill>
                  <a:srgbClr val="0070C0"/>
                </a:solidFill>
                <a:effectLst/>
                <a:highlight>
                  <a:srgbClr val="FFFFFF"/>
                </a:highlight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endParaRPr lang="en-US" altLang="ko-KR" sz="1600" dirty="0">
              <a:solidFill>
                <a:srgbClr val="0070C0"/>
              </a:solidFill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7" y="1269644"/>
            <a:ext cx="8492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>
                <a:solidFill>
                  <a:srgbClr val="0070C0"/>
                </a:solidFill>
              </a:rPr>
              <a:t>나이지리아 시위가 평화와 안정을 찾도록 기도합니다</a:t>
            </a:r>
            <a:r>
              <a:rPr lang="en-US" altLang="ko-KR" sz="1800" dirty="0">
                <a:solidFill>
                  <a:srgbClr val="0070C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50231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라오스</a:t>
            </a:r>
            <a:r>
              <a:rPr lang="en-US" altLang="ko-KR" dirty="0"/>
              <a:t>: </a:t>
            </a:r>
            <a:r>
              <a:rPr lang="ko-KR" altLang="en-US" sz="1800" dirty="0">
                <a:solidFill>
                  <a:srgbClr val="0070C0"/>
                </a:solidFill>
              </a:rPr>
              <a:t>신앙을 버리지 않는 소수민족 가족</a:t>
            </a:r>
            <a:r>
              <a:rPr lang="en-US" altLang="ko-KR" sz="1800" dirty="0">
                <a:solidFill>
                  <a:srgbClr val="0070C0"/>
                </a:solidFill>
              </a:rPr>
              <a:t>, </a:t>
            </a:r>
            <a:r>
              <a:rPr lang="ko-KR" altLang="en-US" sz="1800" dirty="0">
                <a:solidFill>
                  <a:srgbClr val="0070C0"/>
                </a:solidFill>
              </a:rPr>
              <a:t>마을 주민들에게 돌팔매질 당하다</a:t>
            </a:r>
            <a:r>
              <a:rPr lang="en-US" altLang="ko-KR" sz="1800" dirty="0">
                <a:solidFill>
                  <a:srgbClr val="0070C0"/>
                </a:solidFill>
              </a:rPr>
              <a:t>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04523" y="1910281"/>
            <a:ext cx="5756986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n-US" altLang="ko-KR" sz="1100" dirty="0">
              <a:solidFill>
                <a:srgbClr val="0070C0"/>
              </a:solidFill>
            </a:endParaRPr>
          </a:p>
          <a:p>
            <a:pPr algn="just"/>
            <a:r>
              <a:rPr lang="ko-KR" altLang="en-US" sz="1100" dirty="0" err="1"/>
              <a:t>리봉</a:t>
            </a:r>
            <a:r>
              <a:rPr lang="ko-KR" altLang="en-US" sz="1100" dirty="0"/>
              <a:t>*</a:t>
            </a:r>
            <a:r>
              <a:rPr lang="en-US" altLang="ko-KR" sz="1100" dirty="0"/>
              <a:t>(</a:t>
            </a:r>
            <a:r>
              <a:rPr lang="en-US" altLang="ko-KR" sz="1100" b="0" i="0" dirty="0" err="1">
                <a:solidFill>
                  <a:srgbClr val="0E101A"/>
                </a:solidFill>
                <a:effectLst/>
                <a:highlight>
                  <a:srgbClr val="FFFFFF"/>
                </a:highlight>
                <a:latin typeface="Segoe UI" panose="020B0502040204020203" pitchFamily="34" charset="0"/>
              </a:rPr>
              <a:t>Leevong</a:t>
            </a:r>
            <a:r>
              <a:rPr lang="en-US" altLang="ko-KR" sz="1100" b="0" i="0" dirty="0">
                <a:solidFill>
                  <a:srgbClr val="0E101A"/>
                </a:solidFill>
                <a:effectLst/>
                <a:highlight>
                  <a:srgbClr val="FFFFFF"/>
                </a:highlight>
                <a:latin typeface="Segoe UI" panose="020B0502040204020203" pitchFamily="34" charset="0"/>
              </a:rPr>
              <a:t>, </a:t>
            </a:r>
            <a:r>
              <a:rPr lang="en-US" altLang="ko-KR" sz="1100" dirty="0"/>
              <a:t>40</a:t>
            </a:r>
            <a:r>
              <a:rPr lang="ko-KR" altLang="en-US" sz="1100" dirty="0"/>
              <a:t>대</a:t>
            </a:r>
            <a:r>
              <a:rPr lang="en-US" altLang="ko-KR" sz="1100" dirty="0"/>
              <a:t>)</a:t>
            </a:r>
            <a:r>
              <a:rPr lang="ko-KR" altLang="en-US" sz="1100" dirty="0"/>
              <a:t>은 결혼하여 세 자녀를 두었으며</a:t>
            </a:r>
            <a:r>
              <a:rPr lang="en-US" altLang="ko-KR" sz="1100" dirty="0"/>
              <a:t>, 2023</a:t>
            </a:r>
            <a:r>
              <a:rPr lang="ko-KR" altLang="en-US" sz="1100" dirty="0"/>
              <a:t>년 </a:t>
            </a:r>
            <a:r>
              <a:rPr lang="en-US" altLang="ko-KR" sz="1100" dirty="0"/>
              <a:t>4</a:t>
            </a:r>
            <a:r>
              <a:rPr lang="ko-KR" altLang="en-US" sz="1100" dirty="0"/>
              <a:t>월에 신자가 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그가 회심한 직후 나머지 가족들도 예수를 믿어</a:t>
            </a:r>
            <a:r>
              <a:rPr lang="en-US" altLang="ko-KR" sz="1100" dirty="0"/>
              <a:t>, </a:t>
            </a:r>
            <a:r>
              <a:rPr lang="ko-KR" altLang="en-US" sz="1100" dirty="0"/>
              <a:t>라오스 북부의 산지 소수민족 마을에서 두번째 예수를 믿는 가정이 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그의 친척과 마을 사람들은 이들의 개종 사실을 알게 되자 분노를 금치 못하며</a:t>
            </a:r>
            <a:r>
              <a:rPr lang="en-US" altLang="ko-KR" sz="1100" dirty="0"/>
              <a:t>, </a:t>
            </a:r>
            <a:r>
              <a:rPr lang="ko-KR" altLang="en-US" sz="1100" dirty="0"/>
              <a:t>그들이 숭배하는 영혼들을 화나게 할 수 있으니 기독교 신앙을 포기하라고 여러 번 요구했습니다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그들이 정령숭배 신앙으로 돌아가지 않고</a:t>
            </a:r>
            <a:r>
              <a:rPr lang="en-US" altLang="ko-KR" sz="1100" dirty="0"/>
              <a:t> </a:t>
            </a:r>
            <a:r>
              <a:rPr lang="ko-KR" altLang="en-US" sz="1100" dirty="0"/>
              <a:t>거부하자</a:t>
            </a:r>
            <a:r>
              <a:rPr lang="en-US" altLang="ko-KR" sz="1100" dirty="0"/>
              <a:t>, </a:t>
            </a:r>
            <a:r>
              <a:rPr lang="ko-KR" altLang="en-US" sz="1100" dirty="0"/>
              <a:t>마을 사람들은 탄압하기 시작했습니다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친척과 이웃들은 그들과의 소통을 중단했고</a:t>
            </a:r>
            <a:r>
              <a:rPr lang="en-US" altLang="ko-KR" sz="1100" dirty="0"/>
              <a:t>, </a:t>
            </a:r>
            <a:r>
              <a:rPr lang="ko-KR" altLang="en-US" sz="1100" dirty="0"/>
              <a:t>마을 이장은 정부로부터 사회적 혜택을 받는 사람 명단에서 이들을 제외했습니다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en-US" altLang="ko-KR" sz="1100" dirty="0"/>
              <a:t>2024</a:t>
            </a:r>
            <a:r>
              <a:rPr lang="ko-KR" altLang="en-US" sz="1100" dirty="0"/>
              <a:t>년 </a:t>
            </a:r>
            <a:r>
              <a:rPr lang="en-US" altLang="ko-KR" sz="1100" dirty="0"/>
              <a:t>2</a:t>
            </a:r>
            <a:r>
              <a:rPr lang="ko-KR" altLang="en-US" sz="1100" dirty="0"/>
              <a:t>월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리봉은</a:t>
            </a:r>
            <a:r>
              <a:rPr lang="ko-KR" altLang="en-US" sz="1100" dirty="0"/>
              <a:t> 또 다른 박해를 경험했습니다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하루는 집으로 돌아와 보니 집 지붕에 많은 구멍이 나 있었습니다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가족이 없는 동안 마을 사람들이 자신의 집에 돌을 던졌다는 사실을 알게 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 그들의 믿음을 흔들려는 마을 사람들의 시도는 모두 실패로 돌아갔습니다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가족은 의연했습니다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en-US" altLang="ko-KR" sz="1100" dirty="0"/>
              <a:t>"</a:t>
            </a:r>
            <a:r>
              <a:rPr lang="ko-KR" altLang="en-US" sz="1100" dirty="0"/>
              <a:t>마을에 기독교인 가정이 다섯 가구가 있었는데</a:t>
            </a:r>
            <a:r>
              <a:rPr lang="en-US" altLang="ko-KR" sz="1100" dirty="0"/>
              <a:t>, </a:t>
            </a:r>
            <a:r>
              <a:rPr lang="ko-KR" altLang="en-US" sz="1100" dirty="0"/>
              <a:t>신앙 때문에 마을 사람들에게 괴롭힘을 당하자 슬프게도 세 가정은 기독교 신앙을 포기하고</a:t>
            </a:r>
            <a:r>
              <a:rPr lang="en-US" altLang="ko-KR" sz="1100" dirty="0"/>
              <a:t>,</a:t>
            </a:r>
            <a:r>
              <a:rPr lang="ko-KR" altLang="en-US" sz="1100" dirty="0"/>
              <a:t> 정령숭배로 되돌아갔습니다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지금까지 우리는 모든 어려움을 견디며 신앙을 지키고 있습니다</a:t>
            </a:r>
            <a:r>
              <a:rPr lang="en-US" altLang="ko-KR" sz="1100" dirty="0"/>
              <a:t>."</a:t>
            </a:r>
            <a:r>
              <a:rPr lang="ko-KR" altLang="en-US" sz="1100" dirty="0"/>
              <a:t>라고 </a:t>
            </a:r>
            <a:r>
              <a:rPr lang="ko-KR" altLang="en-US" sz="1100" dirty="0" err="1"/>
              <a:t>리봉</a:t>
            </a:r>
            <a:r>
              <a:rPr lang="ko-KR" altLang="en-US" sz="1100" dirty="0"/>
              <a:t>*은 말합니다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오픈도어는 우기가 오기 직전에 현지 파트너를 통해 건축자재를 구입하여 </a:t>
            </a:r>
            <a:r>
              <a:rPr lang="ko-KR" altLang="en-US" sz="1100" dirty="0" err="1"/>
              <a:t>리봉의</a:t>
            </a:r>
            <a:r>
              <a:rPr lang="ko-KR" altLang="en-US" sz="1100" dirty="0"/>
              <a:t> 손상된 지붕을 교체했습니다</a:t>
            </a:r>
            <a:r>
              <a:rPr lang="en-US" altLang="ko-KR" sz="1100" dirty="0"/>
              <a:t>.</a:t>
            </a:r>
            <a:r>
              <a:rPr lang="ko-KR" altLang="en-US" sz="1100" dirty="0"/>
              <a:t> 집은 수리되었지만</a:t>
            </a:r>
            <a:r>
              <a:rPr lang="en-US" altLang="ko-KR" sz="1100" dirty="0"/>
              <a:t>, </a:t>
            </a:r>
            <a:r>
              <a:rPr lang="ko-KR" altLang="en-US" sz="1100" dirty="0"/>
              <a:t>박해는 여전히 </a:t>
            </a:r>
            <a:r>
              <a:rPr lang="ko-KR" altLang="en-US" sz="1100" dirty="0" err="1"/>
              <a:t>리봉</a:t>
            </a:r>
            <a:r>
              <a:rPr lang="ko-KR" altLang="en-US" sz="1100" dirty="0"/>
              <a:t> 가족을 기다리고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그의 친척과 마을 주민들은 언제든 그들을 공격할 수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하지만 언젠가 그들도 예수님을 만나고 그분과 인격적인 관계를 맺는 것이 </a:t>
            </a:r>
            <a:r>
              <a:rPr lang="ko-KR" altLang="en-US" sz="1100" dirty="0" err="1"/>
              <a:t>리봉의</a:t>
            </a:r>
            <a:r>
              <a:rPr lang="ko-KR" altLang="en-US" sz="1100" dirty="0"/>
              <a:t> </a:t>
            </a:r>
            <a:r>
              <a:rPr lang="ko-KR" altLang="en-US" sz="1100" dirty="0" err="1"/>
              <a:t>기도제목입니다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지금 </a:t>
            </a:r>
            <a:r>
              <a:rPr lang="ko-KR" altLang="en-US" sz="1100" dirty="0" err="1"/>
              <a:t>리봉과</a:t>
            </a:r>
            <a:r>
              <a:rPr lang="ko-KR" altLang="en-US" sz="1100" dirty="0"/>
              <a:t> 그의 가족을 위해 기도해 주세요</a:t>
            </a:r>
            <a:r>
              <a:rPr lang="en-US" altLang="ko-KR" sz="1100" dirty="0"/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67922" y="2565602"/>
            <a:ext cx="3862305" cy="251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609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1937361"/>
            <a:ext cx="9467900" cy="6832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3" y="1271585"/>
            <a:ext cx="8646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</a:rPr>
              <a:t>라오스의 교회 공동체와 가족들을 위해 기도해 주세요</a:t>
            </a:r>
            <a:r>
              <a:rPr lang="en-US" altLang="ko-KR" dirty="0">
                <a:solidFill>
                  <a:srgbClr val="0070C0"/>
                </a:solidFill>
              </a:rPr>
              <a:t>.  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48F79B-5FE8-CFF5-38CA-C1CB7BAFA0DC}"/>
              </a:ext>
            </a:extLst>
          </p:cNvPr>
          <p:cNvSpPr txBox="1"/>
          <p:nvPr/>
        </p:nvSpPr>
        <p:spPr>
          <a:xfrm>
            <a:off x="1290766" y="2311025"/>
            <a:ext cx="939029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AutoNum type="arabicPeriod"/>
            </a:pPr>
            <a:r>
              <a:rPr lang="ko-KR" altLang="en-US" sz="1400" dirty="0" err="1">
                <a:solidFill>
                  <a:srgbClr val="0070C0"/>
                </a:solidFill>
              </a:rPr>
              <a:t>리봉의</a:t>
            </a:r>
            <a:r>
              <a:rPr lang="ko-KR" altLang="en-US" sz="1400" dirty="0">
                <a:solidFill>
                  <a:srgbClr val="0070C0"/>
                </a:solidFill>
              </a:rPr>
              <a:t> 가족이 그리스도를 믿는 믿음으로 굳건히 서서 어떤 핍박도 이겨낼 수 있도록 기도합니다</a:t>
            </a:r>
            <a:r>
              <a:rPr lang="en-US" altLang="ko-KR" sz="1400" dirty="0">
                <a:solidFill>
                  <a:srgbClr val="0070C0"/>
                </a:solidFill>
              </a:rPr>
              <a:t>.</a:t>
            </a:r>
          </a:p>
          <a:p>
            <a:pPr marL="228600" indent="-228600" algn="just">
              <a:buAutoNum type="arabicPeriod"/>
            </a:pPr>
            <a:endParaRPr lang="en-US" altLang="ko-KR" sz="1400" dirty="0">
              <a:solidFill>
                <a:srgbClr val="0070C0"/>
              </a:solidFill>
            </a:endParaRPr>
          </a:p>
          <a:p>
            <a:pPr marL="228600" indent="-2286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지금도 여전히 마을 주민들로부터 괴롭힘을 당하고 있는 </a:t>
            </a:r>
            <a:r>
              <a:rPr lang="ko-KR" altLang="en-US" sz="1400" dirty="0" err="1">
                <a:solidFill>
                  <a:srgbClr val="0070C0"/>
                </a:solidFill>
              </a:rPr>
              <a:t>리봉</a:t>
            </a:r>
            <a:r>
              <a:rPr lang="ko-KR" altLang="en-US" sz="1400" dirty="0">
                <a:solidFill>
                  <a:srgbClr val="0070C0"/>
                </a:solidFill>
              </a:rPr>
              <a:t> 가족을 보호해 주시고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지혜와 용기를 주시기를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주님께서 </a:t>
            </a:r>
            <a:r>
              <a:rPr lang="ko-KR" altLang="en-US" sz="1400" dirty="0" err="1">
                <a:solidFill>
                  <a:srgbClr val="0070C0"/>
                </a:solidFill>
              </a:rPr>
              <a:t>리봉과</a:t>
            </a:r>
            <a:r>
              <a:rPr lang="ko-KR" altLang="en-US" sz="1400" dirty="0">
                <a:solidFill>
                  <a:srgbClr val="0070C0"/>
                </a:solidFill>
              </a:rPr>
              <a:t> 마을의 다른 기독교인들에게 복음을 전할 수 있는 문과 기회를 열어 주시고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복음을 들을 사람들의 마음도 준비시켜 주시기를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</a:p>
          <a:p>
            <a:pPr marL="228600" indent="-228600" algn="just">
              <a:buAutoNum type="arabicPeriod"/>
            </a:pPr>
            <a:endParaRPr lang="en-US" altLang="ko-KR" sz="1400" dirty="0">
              <a:solidFill>
                <a:srgbClr val="0070C0"/>
              </a:solidFill>
            </a:endParaRPr>
          </a:p>
          <a:p>
            <a:pPr marL="228600" indent="-2286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지역사회에서 쫓겨난 라오스교회 신자들을 위로하시고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이들의 필요들이 공급될 수 있도록 일자리와 도움의 손길들을 인도해 주시기를 위해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5775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0696" y="4092285"/>
            <a:ext cx="3457304" cy="1412222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수단</a:t>
            </a:r>
            <a:r>
              <a:rPr lang="en-US" altLang="ko-KR" dirty="0"/>
              <a:t>: </a:t>
            </a:r>
            <a:r>
              <a:rPr lang="ko-KR" altLang="en-US" sz="1800" dirty="0"/>
              <a:t>수단에서 인권 침해 급증</a:t>
            </a:r>
            <a:r>
              <a:rPr lang="en-US" altLang="ko-KR" sz="1800" dirty="0"/>
              <a:t>, </a:t>
            </a:r>
            <a:r>
              <a:rPr lang="ko-KR" altLang="en-US" sz="1800" dirty="0" err="1"/>
              <a:t>수단군</a:t>
            </a:r>
            <a:r>
              <a:rPr lang="en-US" altLang="ko-KR" sz="1800" dirty="0"/>
              <a:t>(SAF)</a:t>
            </a:r>
            <a:r>
              <a:rPr lang="ko-KR" altLang="en-US" sz="1800" dirty="0"/>
              <a:t> 회담 참여 전격 취소</a:t>
            </a:r>
            <a:endParaRPr lang="ko-KR" altLang="en-US" dirty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0693" y="3698947"/>
            <a:ext cx="3457301" cy="2304868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210693" y="1711478"/>
            <a:ext cx="3457301" cy="18589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4" y="1659159"/>
            <a:ext cx="5486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수단 전쟁 당사자들의 심각한 인권 침해에 대한 비난이 계속되는 가운데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 err="1">
                <a:solidFill>
                  <a:srgbClr val="0070C0"/>
                </a:solidFill>
              </a:rPr>
              <a:t>수단군</a:t>
            </a:r>
            <a:r>
              <a:rPr lang="en-US" altLang="ko-KR" sz="1100" dirty="0"/>
              <a:t> </a:t>
            </a:r>
            <a:r>
              <a:rPr lang="en-US" altLang="ko-KR" sz="1100" dirty="0">
                <a:solidFill>
                  <a:srgbClr val="0070C0"/>
                </a:solidFill>
              </a:rPr>
              <a:t>(SAF)</a:t>
            </a:r>
            <a:r>
              <a:rPr lang="ko-KR" altLang="en-US" sz="1100" dirty="0">
                <a:solidFill>
                  <a:srgbClr val="0070C0"/>
                </a:solidFill>
              </a:rPr>
              <a:t>은 아직 준군사조직인 신속 지원군</a:t>
            </a:r>
            <a:r>
              <a:rPr lang="en-US" altLang="ko-KR" sz="1100" dirty="0">
                <a:solidFill>
                  <a:srgbClr val="0070C0"/>
                </a:solidFill>
              </a:rPr>
              <a:t>(RSF)</a:t>
            </a:r>
            <a:r>
              <a:rPr lang="ko-KR" altLang="en-US" sz="1100" dirty="0">
                <a:solidFill>
                  <a:srgbClr val="0070C0"/>
                </a:solidFill>
              </a:rPr>
              <a:t>과 스위스 평화 회담에 참여할지 여부를 확신하지 못한 가운데</a:t>
            </a:r>
            <a:r>
              <a:rPr lang="en-US" altLang="ko-KR" sz="1100" dirty="0">
                <a:solidFill>
                  <a:srgbClr val="0070C0"/>
                </a:solidFill>
              </a:rPr>
              <a:t>,</a:t>
            </a:r>
            <a:r>
              <a:rPr lang="ko-KR" altLang="en-US" sz="1100" dirty="0">
                <a:solidFill>
                  <a:srgbClr val="0070C0"/>
                </a:solidFill>
              </a:rPr>
              <a:t> 위기에 대한 협상안을 모색하고 있었습니다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r>
              <a:rPr lang="ko-KR" altLang="en-US" sz="1100" dirty="0"/>
              <a:t> </a:t>
            </a:r>
            <a:r>
              <a:rPr lang="en-US" altLang="ko-KR" sz="1100" dirty="0">
                <a:solidFill>
                  <a:srgbClr val="0070C0"/>
                </a:solidFill>
              </a:rPr>
              <a:t> </a:t>
            </a:r>
            <a:r>
              <a:rPr lang="ko-KR" altLang="en-US" sz="1100" dirty="0">
                <a:solidFill>
                  <a:srgbClr val="0070C0"/>
                </a:solidFill>
              </a:rPr>
              <a:t>그러나 </a:t>
            </a:r>
            <a:r>
              <a:rPr lang="en-US" altLang="ko-KR" sz="1100" dirty="0">
                <a:solidFill>
                  <a:srgbClr val="0070C0"/>
                </a:solidFill>
              </a:rPr>
              <a:t>2024</a:t>
            </a:r>
            <a:r>
              <a:rPr lang="ko-KR" altLang="en-US" sz="1100" dirty="0">
                <a:solidFill>
                  <a:srgbClr val="0070C0"/>
                </a:solidFill>
              </a:rPr>
              <a:t>년 </a:t>
            </a:r>
            <a:r>
              <a:rPr lang="en-US" altLang="ko-KR" sz="1100" dirty="0">
                <a:solidFill>
                  <a:srgbClr val="0070C0"/>
                </a:solidFill>
              </a:rPr>
              <a:t>7</a:t>
            </a:r>
            <a:r>
              <a:rPr lang="ko-KR" altLang="en-US" sz="1100" dirty="0">
                <a:solidFill>
                  <a:srgbClr val="0070C0"/>
                </a:solidFill>
              </a:rPr>
              <a:t>월 </a:t>
            </a:r>
            <a:r>
              <a:rPr lang="en-US" altLang="ko-KR" sz="1100" dirty="0">
                <a:solidFill>
                  <a:srgbClr val="0070C0"/>
                </a:solidFill>
              </a:rPr>
              <a:t>31</a:t>
            </a:r>
            <a:r>
              <a:rPr lang="ko-KR" altLang="en-US" sz="1100" dirty="0">
                <a:solidFill>
                  <a:srgbClr val="0070C0"/>
                </a:solidFill>
              </a:rPr>
              <a:t>일 수요일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수단의 육군 참모총장이자 사실상의 수단 지도자는 </a:t>
            </a:r>
            <a:r>
              <a:rPr lang="ko-KR" altLang="en-US" sz="1100" dirty="0" err="1">
                <a:solidFill>
                  <a:srgbClr val="0070C0"/>
                </a:solidFill>
              </a:rPr>
              <a:t>드론</a:t>
            </a:r>
            <a:r>
              <a:rPr lang="ko-KR" altLang="en-US" sz="1100" dirty="0">
                <a:solidFill>
                  <a:srgbClr val="0070C0"/>
                </a:solidFill>
              </a:rPr>
              <a:t> 공격을 받은 후 </a:t>
            </a:r>
            <a:r>
              <a:rPr lang="en-US" altLang="ko-KR" sz="1100" dirty="0">
                <a:solidFill>
                  <a:srgbClr val="0070C0"/>
                </a:solidFill>
              </a:rPr>
              <a:t>RSF</a:t>
            </a:r>
            <a:r>
              <a:rPr lang="ko-KR" altLang="en-US" sz="1100" dirty="0">
                <a:solidFill>
                  <a:srgbClr val="0070C0"/>
                </a:solidFill>
              </a:rPr>
              <a:t>와의 모든 협상을 취소했습니다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  <a:p>
            <a:endParaRPr lang="ko-KR" altLang="en-US" sz="1100" dirty="0">
              <a:solidFill>
                <a:srgbClr val="0070C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3165" y="2618025"/>
            <a:ext cx="5486399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최근 </a:t>
            </a:r>
            <a:r>
              <a:rPr lang="ko-KR" altLang="en-US" sz="1100" dirty="0" err="1"/>
              <a:t>휴먼라이츠워치</a:t>
            </a:r>
            <a:r>
              <a:rPr lang="en-US" altLang="ko-KR" sz="1100" dirty="0"/>
              <a:t>(HRW)</a:t>
            </a:r>
            <a:r>
              <a:rPr lang="ko-KR" altLang="en-US" sz="1100" dirty="0"/>
              <a:t>가 발표한 보고서에 따르면</a:t>
            </a:r>
            <a:r>
              <a:rPr lang="en-US" altLang="ko-KR" sz="1100" dirty="0"/>
              <a:t>, "</a:t>
            </a:r>
            <a:r>
              <a:rPr lang="ko-KR" altLang="en-US" sz="1100" dirty="0"/>
              <a:t>수단의 신속지원군</a:t>
            </a:r>
            <a:r>
              <a:rPr lang="en-US" altLang="ko-KR" sz="1100" dirty="0"/>
              <a:t>(RSF)</a:t>
            </a:r>
            <a:r>
              <a:rPr lang="ko-KR" altLang="en-US" sz="1100" dirty="0"/>
              <a:t>은 그들이 통제권을 행사하는 하르툼 지역에서 전쟁범죄와 반인도적 범죄에 해당하는 광범위한 성폭력 행위를 저질렀습니다</a:t>
            </a:r>
            <a:r>
              <a:rPr lang="en-US" altLang="ko-KR" sz="1100" dirty="0"/>
              <a:t>. RSF</a:t>
            </a:r>
            <a:r>
              <a:rPr lang="ko-KR" altLang="en-US" sz="1100" dirty="0"/>
              <a:t>와 </a:t>
            </a:r>
            <a:r>
              <a:rPr lang="ko-KR" altLang="en-US" sz="1100" dirty="0" err="1"/>
              <a:t>수단군</a:t>
            </a:r>
            <a:r>
              <a:rPr lang="en-US" altLang="ko-KR" sz="1100" dirty="0"/>
              <a:t>(SAF)</a:t>
            </a:r>
            <a:r>
              <a:rPr lang="ko-KR" altLang="en-US" sz="1100" dirty="0"/>
              <a:t>은 모두 의료진</a:t>
            </a:r>
            <a:r>
              <a:rPr lang="en-US" altLang="ko-KR" sz="1100" dirty="0"/>
              <a:t>, </a:t>
            </a:r>
            <a:r>
              <a:rPr lang="ko-KR" altLang="en-US" sz="1100" dirty="0"/>
              <a:t>현지 대응요원</a:t>
            </a:r>
            <a:r>
              <a:rPr lang="en-US" altLang="ko-KR" sz="1100" dirty="0"/>
              <a:t>, </a:t>
            </a:r>
            <a:r>
              <a:rPr lang="ko-KR" altLang="en-US" sz="1100" dirty="0"/>
              <a:t>의료 시설을 공격했으며 이는 전쟁 범죄에 해당합니다</a:t>
            </a:r>
            <a:r>
              <a:rPr lang="en-US" altLang="ko-KR" sz="1100" dirty="0"/>
              <a:t>.“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생존자들은 최대 </a:t>
            </a:r>
            <a:r>
              <a:rPr lang="en-US" altLang="ko-KR" sz="1100" dirty="0"/>
              <a:t>5</a:t>
            </a:r>
            <a:r>
              <a:rPr lang="ko-KR" altLang="en-US" sz="1100" dirty="0"/>
              <a:t>명의 </a:t>
            </a:r>
            <a:r>
              <a:rPr lang="en-US" altLang="ko-KR" sz="1100" dirty="0"/>
              <a:t>RSF </a:t>
            </a:r>
            <a:r>
              <a:rPr lang="ko-KR" altLang="en-US" sz="1100" dirty="0"/>
              <a:t>전사들에게 강간을 당했다고 말했습니다</a:t>
            </a:r>
            <a:r>
              <a:rPr lang="en-US" altLang="ko-KR" sz="1100" dirty="0"/>
              <a:t>. RSF</a:t>
            </a:r>
            <a:r>
              <a:rPr lang="ko-KR" altLang="en-US" sz="1100" dirty="0"/>
              <a:t>는 또한 여성과 소녀들을 납치하여 하르툼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바흐리</a:t>
            </a:r>
            <a:r>
              <a:rPr lang="en-US" altLang="ko-KR" sz="1100" dirty="0"/>
              <a:t>, </a:t>
            </a:r>
            <a:r>
              <a:rPr lang="ko-KR" altLang="en-US" sz="1100" dirty="0"/>
              <a:t>옴두르만에서 점령한 집과 기타 시설에 감금하고 성폭력 및 기타 학대를 가했습니다</a:t>
            </a:r>
            <a:r>
              <a:rPr lang="en-US" altLang="ko-KR" sz="1100" dirty="0"/>
              <a:t>. RSF </a:t>
            </a:r>
            <a:r>
              <a:rPr lang="ko-KR" altLang="en-US" sz="1100" dirty="0"/>
              <a:t>대원들은 때때로 가족들이 보는 앞에서 여성과 소녀들을 성폭행하기도 했습니다</a:t>
            </a:r>
            <a:r>
              <a:rPr lang="en-US" altLang="ko-KR" sz="1100" dirty="0"/>
              <a:t>. RSF</a:t>
            </a:r>
            <a:r>
              <a:rPr lang="ko-KR" altLang="en-US" sz="1100" dirty="0"/>
              <a:t>는 또한 여성과 소녀들에게 결혼을 강요했습니다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 err="1"/>
              <a:t>수단군</a:t>
            </a:r>
            <a:r>
              <a:rPr lang="en-US" altLang="ko-KR" sz="1100" dirty="0"/>
              <a:t>(SAF)</a:t>
            </a:r>
            <a:r>
              <a:rPr lang="ko-KR" altLang="en-US" sz="1100" dirty="0"/>
              <a:t>에 의한 사례는 좀 더 적었지만 </a:t>
            </a:r>
            <a:r>
              <a:rPr lang="en-US" altLang="ko-KR" sz="1100" dirty="0"/>
              <a:t>2024</a:t>
            </a:r>
            <a:r>
              <a:rPr lang="ko-KR" altLang="en-US" sz="1100" dirty="0"/>
              <a:t>년 초 수단군이 옴두르만을 장악한 후 사례가 증가했다고 보고되었습니다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보고서에 따르면 남성과 소년들도 구금 상태를 포함하여 강간을 당했다고 합니다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 err="1"/>
              <a:t>국경없는의사회</a:t>
            </a:r>
            <a:r>
              <a:rPr lang="en-US" altLang="ko-KR" sz="1100" dirty="0"/>
              <a:t>(MSF)</a:t>
            </a:r>
            <a:r>
              <a:rPr lang="ko-KR" altLang="en-US" sz="1100" dirty="0"/>
              <a:t>도 수단의 전쟁으로 인해 민간인 보호가 붕괴되었으며</a:t>
            </a:r>
            <a:r>
              <a:rPr lang="en-US" altLang="ko-KR" sz="1100" dirty="0"/>
              <a:t>, </a:t>
            </a:r>
            <a:r>
              <a:rPr lang="ko-KR" altLang="en-US" sz="1100" dirty="0"/>
              <a:t>의료진과 의료 시설에 대한 지속적인 공격으로 지역사회가 무차별적인 폭력</a:t>
            </a:r>
            <a:r>
              <a:rPr lang="en-US" altLang="ko-KR" sz="1100" dirty="0"/>
              <a:t>, </a:t>
            </a:r>
            <a:r>
              <a:rPr lang="ko-KR" altLang="en-US" sz="1100" dirty="0"/>
              <a:t>살인</a:t>
            </a:r>
            <a:r>
              <a:rPr lang="en-US" altLang="ko-KR" sz="1100" dirty="0"/>
              <a:t>, </a:t>
            </a:r>
            <a:r>
              <a:rPr lang="ko-KR" altLang="en-US" sz="1100" dirty="0"/>
              <a:t>고문</a:t>
            </a:r>
            <a:r>
              <a:rPr lang="en-US" altLang="ko-KR" sz="1100" dirty="0"/>
              <a:t>, </a:t>
            </a:r>
            <a:r>
              <a:rPr lang="ko-KR" altLang="en-US" sz="1100" dirty="0"/>
              <a:t>성폭력에 직면하고 있다고 밝혔습니다</a:t>
            </a:r>
            <a:r>
              <a:rPr lang="en-US" altLang="ko-KR" sz="1100" dirty="0"/>
              <a:t>. MSF</a:t>
            </a:r>
            <a:r>
              <a:rPr lang="ko-KR" altLang="en-US" sz="1100" dirty="0"/>
              <a:t>가 수단 국경과 가까운 차드의 난민 캠프에서 </a:t>
            </a:r>
            <a:r>
              <a:rPr lang="en-US" altLang="ko-KR" sz="1100" dirty="0"/>
              <a:t>2023</a:t>
            </a:r>
            <a:r>
              <a:rPr lang="ko-KR" altLang="en-US" sz="1100" dirty="0"/>
              <a:t>년 </a:t>
            </a:r>
            <a:r>
              <a:rPr lang="en-US" altLang="ko-KR" sz="1100" dirty="0"/>
              <a:t>7</a:t>
            </a:r>
            <a:r>
              <a:rPr lang="ko-KR" altLang="en-US" sz="1100" dirty="0"/>
              <a:t>월부터 </a:t>
            </a:r>
            <a:r>
              <a:rPr lang="en-US" altLang="ko-KR" sz="1100" dirty="0"/>
              <a:t>12</a:t>
            </a:r>
            <a:r>
              <a:rPr lang="ko-KR" altLang="en-US" sz="1100" dirty="0"/>
              <a:t>월까지 </a:t>
            </a:r>
            <a:r>
              <a:rPr lang="en-US" altLang="ko-KR" sz="1100" dirty="0"/>
              <a:t>MSF</a:t>
            </a:r>
            <a:r>
              <a:rPr lang="ko-KR" altLang="en-US" sz="1100" dirty="0"/>
              <a:t>팀이 치료한 성폭력 생존자 </a:t>
            </a:r>
            <a:r>
              <a:rPr lang="en-US" altLang="ko-KR" sz="1100" dirty="0"/>
              <a:t>135</a:t>
            </a:r>
            <a:r>
              <a:rPr lang="ko-KR" altLang="en-US" sz="1100" dirty="0"/>
              <a:t>명을 대상으로 실시한 설문조사에 따르면 </a:t>
            </a:r>
            <a:r>
              <a:rPr lang="en-US" altLang="ko-KR" sz="1100" dirty="0"/>
              <a:t>90%</a:t>
            </a:r>
            <a:r>
              <a:rPr lang="ko-KR" altLang="en-US" sz="1100" dirty="0"/>
              <a:t>가 무장 가해자에게 학대를 당했고</a:t>
            </a:r>
            <a:r>
              <a:rPr lang="en-US" altLang="ko-KR" sz="1100" dirty="0"/>
              <a:t>, 50%</a:t>
            </a:r>
            <a:r>
              <a:rPr lang="ko-KR" altLang="en-US" sz="1100" dirty="0"/>
              <a:t>는 자신의 집에서</a:t>
            </a:r>
            <a:r>
              <a:rPr lang="en-US" altLang="ko-KR" sz="1100" dirty="0"/>
              <a:t>, 40%</a:t>
            </a:r>
            <a:r>
              <a:rPr lang="ko-KR" altLang="en-US" sz="1100" dirty="0"/>
              <a:t>는 여러 가해자에게 강간을 당했다고 라디오 </a:t>
            </a:r>
            <a:r>
              <a:rPr lang="ko-KR" altLang="en-US" sz="1100" dirty="0" err="1"/>
              <a:t>타마주즈가</a:t>
            </a:r>
            <a:r>
              <a:rPr lang="ko-KR" altLang="en-US" sz="1100" dirty="0"/>
              <a:t> </a:t>
            </a:r>
            <a:r>
              <a:rPr lang="en-US" altLang="ko-KR" sz="1100" dirty="0"/>
              <a:t>7</a:t>
            </a:r>
            <a:r>
              <a:rPr lang="ko-KR" altLang="en-US" sz="1100" dirty="0"/>
              <a:t>월 초에 보도한 바 있습니다</a:t>
            </a:r>
            <a:r>
              <a:rPr lang="en-US" altLang="ko-KR" sz="1100" dirty="0"/>
              <a:t>.</a:t>
            </a:r>
          </a:p>
          <a:p>
            <a:endParaRPr lang="en-US" altLang="ko-KR" sz="1100" dirty="0"/>
          </a:p>
        </p:txBody>
      </p:sp>
    </p:spTree>
    <p:extLst>
      <p:ext uri="{BB962C8B-B14F-4D97-AF65-F5344CB8AC3E}">
        <p14:creationId xmlns:p14="http://schemas.microsoft.com/office/powerpoint/2010/main" val="1038837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1937361"/>
            <a:ext cx="9467900" cy="6832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3" y="1271585"/>
            <a:ext cx="8646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</a:rPr>
              <a:t>내분에 휩싸인 수단을 위해 기도해 주세요</a:t>
            </a:r>
            <a:r>
              <a:rPr lang="en-US" altLang="ko-KR" dirty="0">
                <a:solidFill>
                  <a:srgbClr val="0070C0"/>
                </a:solidFill>
              </a:rPr>
              <a:t>.  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48F79B-5FE8-CFF5-38CA-C1CB7BAFA0DC}"/>
              </a:ext>
            </a:extLst>
          </p:cNvPr>
          <p:cNvSpPr txBox="1"/>
          <p:nvPr/>
        </p:nvSpPr>
        <p:spPr>
          <a:xfrm>
            <a:off x="1290767" y="2311025"/>
            <a:ext cx="4539665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한편</a:t>
            </a:r>
            <a:r>
              <a:rPr lang="en-US" altLang="ko-KR" sz="1100" dirty="0"/>
              <a:t>, </a:t>
            </a:r>
            <a:r>
              <a:rPr lang="ko-KR" altLang="en-US" sz="1100" dirty="0"/>
              <a:t>수단 오픈도어 팀은 기독교인들이 직면한 고통을 이렇게 전합니다</a:t>
            </a:r>
            <a:r>
              <a:rPr lang="en-US" altLang="ko-KR" sz="1100" dirty="0"/>
              <a:t>.</a:t>
            </a:r>
          </a:p>
          <a:p>
            <a:pPr algn="just"/>
            <a:r>
              <a:rPr lang="en-US" altLang="ko-KR" sz="1100" dirty="0"/>
              <a:t>＂</a:t>
            </a:r>
            <a:r>
              <a:rPr lang="ko-KR" altLang="en-US" sz="1100" dirty="0"/>
              <a:t>기독교인들이 직면한 적대감은 특히 수단의 수도 하르툼 외곽에서 극심합니다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하지만 분쟁의 진원지는 대부분의 기독교인이 살고 있는 수도입니다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많은 사람들이 강제로 피난을 떠나야 했고</a:t>
            </a:r>
            <a:r>
              <a:rPr lang="en-US" altLang="ko-KR" sz="1100" dirty="0"/>
              <a:t>, </a:t>
            </a:r>
            <a:r>
              <a:rPr lang="ko-KR" altLang="en-US" sz="1100" dirty="0"/>
              <a:t>남아 있는 사람들은 분쟁의 한 편에 서도록 강요당해 더 큰 위험에 처할 수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평소라면 배급과 취약계층 돌봄에 도움을 줄 수 있는 수단 내 많은 교회가 현재 도피 중입니다</a:t>
            </a:r>
            <a:r>
              <a:rPr lang="en-US" altLang="ko-KR" sz="1100" dirty="0"/>
              <a:t>.”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en-US" altLang="ko-KR" sz="1100" dirty="0"/>
              <a:t>SSA</a:t>
            </a:r>
            <a:r>
              <a:rPr lang="ko-KR" altLang="en-US" sz="1100" dirty="0"/>
              <a:t>의 </a:t>
            </a:r>
            <a:r>
              <a:rPr lang="en-US" altLang="ko-KR" sz="1100" dirty="0"/>
              <a:t>OD </a:t>
            </a:r>
            <a:r>
              <a:rPr lang="ko-KR" altLang="en-US" sz="1100" dirty="0"/>
              <a:t>대변인 조 </a:t>
            </a:r>
            <a:r>
              <a:rPr lang="ko-KR" altLang="en-US" sz="1100" dirty="0" err="1"/>
              <a:t>뉴하우스는</a:t>
            </a:r>
            <a:r>
              <a:rPr lang="ko-KR" altLang="en-US" sz="1100" dirty="0"/>
              <a:t> </a:t>
            </a:r>
            <a:r>
              <a:rPr lang="en-US" altLang="ko-KR" sz="1100" dirty="0"/>
              <a:t>＂</a:t>
            </a:r>
            <a:r>
              <a:rPr lang="ko-KR" altLang="en-US" sz="1100" dirty="0"/>
              <a:t>오픈도어는 미국과 다른 국가들의 지속적인 노력을 환영하며</a:t>
            </a:r>
            <a:r>
              <a:rPr lang="en-US" altLang="ko-KR" sz="1100" dirty="0"/>
              <a:t>, </a:t>
            </a:r>
            <a:r>
              <a:rPr lang="ko-KR" altLang="en-US" sz="1100" dirty="0"/>
              <a:t>수단의 파트너들이 분쟁에 대한 협상을 통해 해결책을 찾도록 설득하는데 모든 힘을 다할 것을 촉구합니다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지난 </a:t>
            </a:r>
            <a:r>
              <a:rPr lang="en-US" altLang="ko-KR" sz="1100" dirty="0"/>
              <a:t>1</a:t>
            </a:r>
            <a:r>
              <a:rPr lang="ko-KR" altLang="en-US" sz="1100" dirty="0"/>
              <a:t>년간의 전투는 분쟁을 해결하지 못했고 가장 취약한 사람들의 고통만 악화시켰습니다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수단의 파트너와 국제 사회 전체는 민간인들이 도망칠 곳이 없이 헤매는 것을 방관해서는 안됩니다</a:t>
            </a:r>
            <a:r>
              <a:rPr lang="en-US" altLang="ko-KR" sz="1100" dirty="0"/>
              <a:t>.＂</a:t>
            </a:r>
            <a:r>
              <a:rPr lang="ko-KR" altLang="en-US" sz="1100" dirty="0"/>
              <a:t>라고 말했습니다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2F43FDB-C8B3-3328-07A0-AADD098B337D}"/>
              </a:ext>
            </a:extLst>
          </p:cNvPr>
          <p:cNvSpPr txBox="1"/>
          <p:nvPr/>
        </p:nvSpPr>
        <p:spPr>
          <a:xfrm>
            <a:off x="6246936" y="2311025"/>
            <a:ext cx="3709376" cy="29700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</a:rPr>
              <a:t>성별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인종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종교에 관계없이 성폭력을 당한 모든 수단인들을 위해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하나님께서 그들의 육체적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>
                <a:solidFill>
                  <a:srgbClr val="0070C0"/>
                </a:solidFill>
              </a:rPr>
              <a:t>정서적 상처를 싸매어 주시고 하나님께 더 가까이 나아갈 수 있도록 용기를 주시기를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 </a:t>
            </a:r>
          </a:p>
          <a:p>
            <a:pPr marL="228600" indent="-228600" algn="just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</a:rPr>
              <a:t>제안된 회담에 관련된 모든 당사자들이 해결책을 찾을 수 있도록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다른 사람의 야망과 의제가 아닌 수단 국민을 우선시하고 경청하고 이해하는 마음을 가질 수 있도록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</a:p>
          <a:p>
            <a:pPr marL="228600" indent="-228600" algn="just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</a:rPr>
              <a:t>수단에 있는 의료진을 위해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어려운 상황 속에서도 부상자와 취약 계층을 위해 매일 계속 봉사할 수 있도록 하나님께서 힘과 용기를 주시도록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 </a:t>
            </a:r>
          </a:p>
          <a:p>
            <a:pPr marL="228600" indent="-228600" algn="just">
              <a:buAutoNum type="arabicPeriod"/>
            </a:pPr>
            <a:r>
              <a:rPr lang="ko-KR" altLang="en-US" sz="1100" dirty="0">
                <a:solidFill>
                  <a:srgbClr val="0070C0"/>
                </a:solidFill>
              </a:rPr>
              <a:t>수단의 기독교인들을 위해 기도합니다</a:t>
            </a:r>
            <a:r>
              <a:rPr lang="en-US" altLang="ko-KR" sz="1100" dirty="0">
                <a:solidFill>
                  <a:srgbClr val="0070C0"/>
                </a:solidFill>
              </a:rPr>
              <a:t>. </a:t>
            </a:r>
            <a:r>
              <a:rPr lang="ko-KR" altLang="en-US" sz="1100" dirty="0">
                <a:solidFill>
                  <a:srgbClr val="0070C0"/>
                </a:solidFill>
              </a:rPr>
              <a:t>하나님의 영이 그리스도 안에 뿌리를 내리고 빛과 소금이 되어 마침내 주님과 함께 고향으로 돌아갈 때 영원한 평화와 영광을 기억할 수 있는 은혜를 주시도록 기도합니다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  <a:endParaRPr lang="ko-KR" altLang="en-US" sz="11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3297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5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/>
              <a:t>2024</a:t>
            </a:r>
            <a:r>
              <a:rPr lang="ko-KR" altLang="en-US" sz="1000" dirty="0"/>
              <a:t>년 </a:t>
            </a:r>
            <a:r>
              <a:rPr lang="ko-KR" altLang="en-US" sz="1000" dirty="0" err="1"/>
              <a:t>머스카슬론</a:t>
            </a:r>
            <a:r>
              <a:rPr lang="ko-KR" altLang="en-US" sz="1000" dirty="0"/>
              <a:t> 대회가 </a:t>
            </a:r>
            <a:r>
              <a:rPr lang="en-US" altLang="ko-KR" sz="1000" dirty="0"/>
              <a:t>10</a:t>
            </a:r>
            <a:r>
              <a:rPr lang="ko-KR" altLang="en-US" sz="1000" dirty="0"/>
              <a:t>월 </a:t>
            </a:r>
            <a:r>
              <a:rPr lang="en-US" altLang="ko-KR" sz="1000" dirty="0"/>
              <a:t>9-10</a:t>
            </a:r>
            <a:r>
              <a:rPr lang="ko-KR" altLang="en-US" sz="1000" dirty="0"/>
              <a:t>일 진행됩니다</a:t>
            </a:r>
            <a:r>
              <a:rPr lang="en-US" altLang="ko-KR" sz="1000" dirty="0"/>
              <a:t>. </a:t>
            </a:r>
            <a:r>
              <a:rPr lang="ko-KR" altLang="en-US" sz="1000" dirty="0"/>
              <a:t>화란에서 </a:t>
            </a:r>
            <a:r>
              <a:rPr lang="en-US" altLang="ko-KR" sz="1000" dirty="0"/>
              <a:t>41</a:t>
            </a:r>
            <a:r>
              <a:rPr lang="ko-KR" altLang="en-US" sz="1000" dirty="0"/>
              <a:t>명이 지원했습니다</a:t>
            </a:r>
            <a:r>
              <a:rPr lang="en-US" altLang="ko-KR" sz="1000" dirty="0"/>
              <a:t>. 1</a:t>
            </a:r>
            <a:r>
              <a:rPr lang="ko-KR" altLang="en-US" sz="10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 </a:t>
            </a:r>
            <a:endParaRPr lang="en-US" altLang="ko-KR" sz="1000" dirty="0"/>
          </a:p>
          <a:p>
            <a:pPr marL="0" indent="0" algn="just">
              <a:buNone/>
            </a:pPr>
            <a:r>
              <a:rPr lang="ko-KR" altLang="en-US" sz="1000" dirty="0"/>
              <a:t>한국 참가자 </a:t>
            </a:r>
            <a:r>
              <a:rPr lang="en-US" altLang="ko-KR" sz="1000" dirty="0"/>
              <a:t>50</a:t>
            </a:r>
            <a:r>
              <a:rPr lang="ko-KR" altLang="en-US" sz="1000" dirty="0"/>
              <a:t>명을 예비하여 주시고</a:t>
            </a:r>
            <a:r>
              <a:rPr lang="en-US" altLang="ko-KR" sz="1000" dirty="0"/>
              <a:t>, </a:t>
            </a:r>
            <a:r>
              <a:rPr lang="ko-KR" altLang="en-US" sz="10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1000" dirty="0"/>
              <a:t>.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설립</a:t>
            </a:r>
            <a:r>
              <a:rPr lang="en-US" altLang="ko-KR" sz="1050" dirty="0">
                <a:solidFill>
                  <a:schemeClr val="tx1"/>
                </a:solidFill>
              </a:rPr>
              <a:t> 30</a:t>
            </a:r>
            <a:r>
              <a:rPr lang="ko-KR" altLang="en-US" sz="1050" dirty="0">
                <a:solidFill>
                  <a:schemeClr val="tx1"/>
                </a:solidFill>
              </a:rPr>
              <a:t>주년 기념 선교대회를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1</a:t>
            </a:r>
            <a:r>
              <a:rPr lang="ko-KR" altLang="en-US" sz="1000" dirty="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000" dirty="0">
                <a:latin typeface="roboto" panose="02000000000000000000" pitchFamily="2" charset="0"/>
              </a:rPr>
              <a:t>30</a:t>
            </a:r>
            <a:r>
              <a:rPr lang="ko-KR" altLang="en-US" sz="1000" dirty="0">
                <a:latin typeface="roboto" panose="02000000000000000000" pitchFamily="2" charset="0"/>
              </a:rPr>
              <a:t>주년이 되는 해입니다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강사로 오시는 </a:t>
            </a:r>
            <a:r>
              <a:rPr lang="en-US" altLang="ko-KR" sz="1000" dirty="0">
                <a:latin typeface="roboto" panose="02000000000000000000" pitchFamily="2" charset="0"/>
              </a:rPr>
              <a:t>Evert </a:t>
            </a:r>
            <a:r>
              <a:rPr lang="en-US" altLang="ko-KR" sz="1000" dirty="0" err="1">
                <a:latin typeface="roboto" panose="02000000000000000000" pitchFamily="2" charset="0"/>
              </a:rPr>
              <a:t>Schut</a:t>
            </a:r>
            <a:r>
              <a:rPr lang="en-US" altLang="ko-KR" sz="1000" dirty="0">
                <a:latin typeface="roboto" panose="02000000000000000000" pitchFamily="2" charset="0"/>
              </a:rPr>
              <a:t>[</a:t>
            </a:r>
            <a:r>
              <a:rPr lang="ko-KR" altLang="en-US" sz="1000" dirty="0">
                <a:latin typeface="roboto" panose="02000000000000000000" pitchFamily="2" charset="0"/>
              </a:rPr>
              <a:t>전 </a:t>
            </a:r>
            <a:r>
              <a:rPr lang="en-US" altLang="ko-KR" sz="1000" dirty="0">
                <a:latin typeface="roboto" panose="02000000000000000000" pitchFamily="2" charset="0"/>
              </a:rPr>
              <a:t>OD</a:t>
            </a:r>
            <a:r>
              <a:rPr lang="ko-KR" altLang="en-US" sz="1000" dirty="0">
                <a:latin typeface="roboto" panose="02000000000000000000" pitchFamily="2" charset="0"/>
              </a:rPr>
              <a:t>사역총책임자</a:t>
            </a:r>
            <a:r>
              <a:rPr lang="en-US" altLang="ko-KR" sz="1000" dirty="0">
                <a:latin typeface="roboto" panose="02000000000000000000" pitchFamily="2" charset="0"/>
              </a:rPr>
              <a:t>]</a:t>
            </a:r>
            <a:r>
              <a:rPr lang="ko-KR" altLang="en-US" sz="1000" dirty="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오픈도어와 </a:t>
            </a:r>
            <a:r>
              <a:rPr lang="ko-KR" altLang="en-US" sz="1000" dirty="0" err="1">
                <a:latin typeface="roboto" panose="02000000000000000000" pitchFamily="2" charset="0"/>
              </a:rPr>
              <a:t>동역할</a:t>
            </a:r>
            <a:r>
              <a:rPr lang="ko-KR" altLang="en-US" sz="1000" dirty="0">
                <a:latin typeface="roboto" panose="02000000000000000000" pitchFamily="2" charset="0"/>
              </a:rPr>
              <a:t> 수 있는 교회를 세워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endParaRPr lang="en-US" altLang="ko-KR" sz="10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8/6/2024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2230</TotalTime>
  <Words>2827</Words>
  <Application>Microsoft Office PowerPoint</Application>
  <PresentationFormat>와이드스크린</PresentationFormat>
  <Paragraphs>159</Paragraphs>
  <Slides>22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6" baseType="lpstr">
      <vt:lpstr>NanumGothicExtraBold</vt:lpstr>
      <vt:lpstr>Yu Gothic UI Semibold</vt:lpstr>
      <vt:lpstr>Gulim</vt:lpstr>
      <vt:lpstr>나눔고딕 ExtraBold</vt:lpstr>
      <vt:lpstr>맑은 고딕</vt:lpstr>
      <vt:lpstr>맑은 고딕</vt:lpstr>
      <vt:lpstr>함초롬바탕</vt:lpstr>
      <vt:lpstr>Aharoni</vt:lpstr>
      <vt:lpstr>Arial</vt:lpstr>
      <vt:lpstr>Posterama</vt:lpstr>
      <vt:lpstr>roboto</vt:lpstr>
      <vt:lpstr>Segoe UI</vt:lpstr>
      <vt:lpstr>Tahoma</vt:lpstr>
      <vt:lpstr>Office 테마</vt:lpstr>
      <vt:lpstr>Prayer Meeting  for Persecuted Church Worldwide 박해받는 교회를 위한 화요기도모임</vt:lpstr>
      <vt:lpstr>순서</vt:lpstr>
      <vt:lpstr>마6:33</vt:lpstr>
      <vt:lpstr>OPEN DOORS CORE VALUE/핵심가치</vt:lpstr>
      <vt:lpstr>PowerPoint 프레젠테이션</vt:lpstr>
      <vt:lpstr>Arise Africa Campaign  아프리카여 일어나라 폭력적 박해에 맞서서</vt:lpstr>
      <vt:lpstr>PowerPoint 프레젠테이션</vt:lpstr>
      <vt:lpstr>포위당한 교회: 세계에서 가장 젊은 교회, 적극적 반응 필요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23</cp:revision>
  <dcterms:created xsi:type="dcterms:W3CDTF">2024-07-08T04:53:18Z</dcterms:created>
  <dcterms:modified xsi:type="dcterms:W3CDTF">2024-08-06T09:53:10Z</dcterms:modified>
</cp:coreProperties>
</file>