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501" r:id="rId17"/>
    <p:sldId id="2502" r:id="rId18"/>
    <p:sldId id="2497" r:id="rId19"/>
    <p:sldId id="2503" r:id="rId20"/>
    <p:sldId id="2499" r:id="rId21"/>
    <p:sldId id="2504" r:id="rId22"/>
    <p:sldId id="246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EBF9CB-2A63-3768-72D1-261ED16580DE}" v="21" dt="2024-08-21T01:24:21.751"/>
    <p1510:client id="{47CB9086-E03D-5A84-B2A7-BC18AC53B561}" v="5" dt="2024-08-20T08:31:58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2024-08-20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8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20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머스카슬론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1’18”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계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3:2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너는 일깨어 그 남은 바 죽게 된 것을 굳건하게 하라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2</a:t>
            </a:r>
            <a:r>
              <a:rPr lang="en-US" altLang="ko-KR" dirty="0"/>
              <a:t> Wake up! Strengthen</a:t>
            </a:r>
            <a:r>
              <a:rPr lang="ko-KR" altLang="en-US" dirty="0"/>
              <a:t> </a:t>
            </a:r>
            <a:r>
              <a:rPr lang="en-US" altLang="ko-KR" dirty="0"/>
              <a:t>what remains and is about to die.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510936" y="3480911"/>
            <a:ext cx="9350205" cy="3228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499" y="1661082"/>
            <a:ext cx="5927001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6725" y="2565296"/>
            <a:ext cx="5434166" cy="268820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018430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사하라 사막 이남 아프리카의 교회는 포위되어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상상할 수 없는 폭력에 직면해 홀로 외로운 싸움을 하고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언론</a:t>
            </a:r>
            <a:r>
              <a:rPr lang="en-US" altLang="ko-KR" sz="1100" dirty="0"/>
              <a:t>, </a:t>
            </a:r>
            <a:r>
              <a:rPr lang="ko-KR" altLang="en-US" sz="1100" dirty="0"/>
              <a:t>정부</a:t>
            </a:r>
            <a:r>
              <a:rPr lang="en-US" altLang="ko-KR" sz="1100" dirty="0"/>
              <a:t>, </a:t>
            </a:r>
            <a:r>
              <a:rPr lang="ko-KR" altLang="en-US" sz="1100" dirty="0"/>
              <a:t>시민 사회</a:t>
            </a:r>
            <a:r>
              <a:rPr lang="en-US" altLang="ko-KR" sz="1100" dirty="0"/>
              <a:t>(</a:t>
            </a:r>
            <a:r>
              <a:rPr lang="ko-KR" altLang="en-US" sz="1100" dirty="0"/>
              <a:t>지역</a:t>
            </a:r>
            <a:r>
              <a:rPr lang="en-US" altLang="ko-KR" sz="1100" dirty="0"/>
              <a:t>, </a:t>
            </a:r>
            <a:r>
              <a:rPr lang="ko-KR" altLang="en-US" sz="1100" dirty="0"/>
              <a:t>국가</a:t>
            </a:r>
            <a:r>
              <a:rPr lang="en-US" altLang="ko-KR" sz="1100" dirty="0"/>
              <a:t>, </a:t>
            </a:r>
            <a:r>
              <a:rPr lang="ko-KR" altLang="en-US" sz="1100" dirty="0"/>
              <a:t>국제</a:t>
            </a:r>
            <a:r>
              <a:rPr lang="en-US" altLang="ko-KR" sz="1100" dirty="0"/>
              <a:t>)</a:t>
            </a:r>
            <a:r>
              <a:rPr lang="ko-KR" altLang="en-US" sz="11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세계 교회의 대부분은 여전히 이 위기를 알지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1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그래서 오픈도어는 아프리카의 많은 단체와 협력하여 </a:t>
            </a:r>
            <a:r>
              <a:rPr lang="en-US" altLang="ko-KR" sz="1100" dirty="0"/>
              <a:t>2024</a:t>
            </a:r>
            <a:r>
              <a:rPr lang="ko-KR" altLang="en-US" sz="1100" dirty="0"/>
              <a:t>년에 새로운 교회를 대상으로 </a:t>
            </a:r>
            <a:r>
              <a:rPr lang="en-US" altLang="ko-KR" sz="1100" dirty="0"/>
              <a:t>'</a:t>
            </a:r>
            <a:r>
              <a:rPr lang="ko-KR" altLang="en-US" sz="1100" dirty="0"/>
              <a:t>일어나 아프리카</a:t>
            </a:r>
            <a:r>
              <a:rPr lang="en-US" altLang="ko-KR" sz="1100" dirty="0"/>
              <a:t>' </a:t>
            </a:r>
            <a:r>
              <a:rPr lang="ko-KR" altLang="en-US" sz="1100" dirty="0"/>
              <a:t>캠페인을 시작합니다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우리는 한국에서도 한국교회의 기도와 지원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참여를 동원하여 진정한 글로벌 운동으로 확산시킬 것을 요청하고 있습니다</a:t>
            </a:r>
            <a:r>
              <a:rPr lang="en-US" altLang="ko-KR" sz="1100" dirty="0"/>
              <a:t>.</a:t>
            </a:r>
            <a:endParaRPr lang="en-US" sz="11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395001" y="207135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311216"/>
            <a:ext cx="4239206" cy="453732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사하라 사막 이남 아프리카</a:t>
            </a:r>
            <a:r>
              <a:rPr lang="en-US" altLang="ko-KR" sz="1100" dirty="0"/>
              <a:t>(SSA)</a:t>
            </a:r>
            <a:r>
              <a:rPr lang="ko-KR" altLang="en-US" sz="1100" dirty="0"/>
              <a:t>의 폭력이 사상 최고치를 기록하고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폭력의 증가는 점점 더 많은 국가에서 활동하는 </a:t>
            </a:r>
            <a:r>
              <a:rPr lang="ko-KR" altLang="en-US" sz="1100" dirty="0" err="1"/>
              <a:t>지하디스트</a:t>
            </a:r>
            <a:r>
              <a:rPr lang="ko-KR" altLang="en-US" sz="1100" dirty="0"/>
              <a:t> 단체의 존재로 인해 촉발되었습니다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일반적인 영향은 다음과 같습니다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 2021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</a:t>
            </a:r>
            <a:r>
              <a:rPr lang="en-US" altLang="ko-KR" sz="1100" dirty="0"/>
              <a:t>31</a:t>
            </a:r>
            <a:r>
              <a:rPr lang="ko-KR" altLang="en-US" sz="1100" dirty="0"/>
              <a:t>일까지 무려 </a:t>
            </a:r>
            <a:r>
              <a:rPr lang="en-US" altLang="ko-KR" sz="1100" dirty="0">
                <a:solidFill>
                  <a:srgbClr val="C00000"/>
                </a:solidFill>
              </a:rPr>
              <a:t>1,160</a:t>
            </a:r>
            <a:r>
              <a:rPr lang="ko-KR" altLang="en-US" sz="1100" dirty="0">
                <a:solidFill>
                  <a:srgbClr val="C00000"/>
                </a:solidFill>
              </a:rPr>
              <a:t>만 명</a:t>
            </a:r>
            <a:r>
              <a:rPr lang="ko-KR" altLang="en-US" sz="1100" dirty="0"/>
              <a:t>에 달하는 사람들이 </a:t>
            </a:r>
            <a:r>
              <a:rPr lang="en-US" altLang="ko-KR" sz="1100" dirty="0"/>
              <a:t>SSA </a:t>
            </a:r>
            <a:r>
              <a:rPr lang="ko-KR" altLang="en-US" sz="1100" dirty="0"/>
              <a:t>내전으로 인한 폭력으로 </a:t>
            </a:r>
            <a:r>
              <a:rPr lang="ko-KR" altLang="en-US" sz="1100" dirty="0">
                <a:solidFill>
                  <a:srgbClr val="C00000"/>
                </a:solidFill>
              </a:rPr>
              <a:t>난민</a:t>
            </a:r>
            <a:r>
              <a:rPr lang="ko-KR" altLang="en-US" sz="1100" dirty="0"/>
              <a:t>이 되었습니다</a:t>
            </a:r>
            <a:r>
              <a:rPr lang="en-US" altLang="ko-KR" sz="1100" dirty="0"/>
              <a:t>, </a:t>
            </a:r>
            <a:r>
              <a:rPr lang="ko-KR" altLang="en-US" sz="1100" dirty="0"/>
              <a:t>사람들은 가장 기본적인 생계조차 유지하기가 점점 더 어려워지고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>
                <a:solidFill>
                  <a:srgbClr val="C00000"/>
                </a:solidFill>
              </a:rPr>
              <a:t>기독교인은 </a:t>
            </a:r>
            <a:r>
              <a:rPr lang="ko-KR" altLang="en-US" sz="11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1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/>
              <a:t>우리의 형제자매들은 버림받았다고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캠페인에는 나이지리아</a:t>
            </a:r>
            <a:r>
              <a:rPr lang="en-US" altLang="ko-KR" sz="1100" dirty="0"/>
              <a:t>, </a:t>
            </a:r>
            <a:r>
              <a:rPr lang="ko-KR" altLang="en-US" sz="1100" dirty="0"/>
              <a:t>부르키나파소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콩고민주공화국에서 목숨을 걸고 주님을 따르고 있는 기독교인들의 이야기로 가득 차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놀랍도록 회복력이 강하고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믿을 수 없을 정도로 용감하며</a:t>
            </a:r>
            <a:r>
              <a:rPr lang="en-US" altLang="ko-KR" sz="1100" dirty="0"/>
              <a:t>, </a:t>
            </a:r>
            <a:r>
              <a:rPr lang="ko-KR" altLang="en-US" sz="1100" dirty="0"/>
              <a:t>세상의 한 귀퉁이에서 도전적으로 예수님의 복음을 전하기 위해 헌신하고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그러나 이들은 또한 매우 취약합니다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때론 정신적으로 </a:t>
            </a:r>
            <a:r>
              <a:rPr lang="ko-KR" altLang="en-US" sz="1100" dirty="0" err="1"/>
              <a:t>맨붕에</a:t>
            </a:r>
            <a:r>
              <a:rPr lang="ko-KR" altLang="en-US" sz="1100" dirty="0"/>
              <a:t> 빠지기도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전 세계 교회가 이들을 위해 기도와 행동으로 연합해야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우리의 연합된 행동 없이는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전략적 요충지에서 교회의 존재 자체가 위태로워질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8/20/2024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8/20/2024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말리</a:t>
            </a:r>
            <a:r>
              <a:rPr lang="en-US" altLang="ko-KR" dirty="0">
                <a:ea typeface="맑은 고딕"/>
              </a:rPr>
              <a:t>: </a:t>
            </a:r>
            <a:r>
              <a:rPr lang="ko-KR" altLang="en-US" dirty="0" err="1">
                <a:ea typeface="맑은 고딕"/>
              </a:rPr>
              <a:t>지하디스트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교회 지도자들 소환 규칙 통보</a:t>
            </a:r>
            <a:endParaRPr lang="en-US" altLang="ko-KR" dirty="0"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1" y="1657375"/>
            <a:ext cx="2862936" cy="214720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1" y="3964506"/>
            <a:ext cx="2862936" cy="2146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3" y="1687478"/>
            <a:ext cx="632583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현장 파트너들은 말리 몹티</a:t>
            </a:r>
            <a:r>
              <a:rPr lang="en-US" altLang="ko-KR" sz="1100" dirty="0">
                <a:solidFill>
                  <a:srgbClr val="002060"/>
                </a:solidFill>
              </a:rPr>
              <a:t>(Mopti)</a:t>
            </a:r>
            <a:r>
              <a:rPr lang="ko-KR" altLang="en-US" sz="1100" dirty="0">
                <a:solidFill>
                  <a:srgbClr val="002060"/>
                </a:solidFill>
              </a:rPr>
              <a:t>지역의 교회와 지도자들을 위해 긴급 기도를 요청했습니다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교회 지도자들은 </a:t>
            </a:r>
            <a:r>
              <a:rPr lang="ko-KR" altLang="en-US" sz="1100" dirty="0" err="1">
                <a:solidFill>
                  <a:srgbClr val="002060"/>
                </a:solidFill>
              </a:rPr>
              <a:t>지하디스트와의</a:t>
            </a:r>
            <a:r>
              <a:rPr lang="ko-KR" altLang="en-US" sz="1100" dirty="0">
                <a:solidFill>
                  <a:srgbClr val="002060"/>
                </a:solidFill>
              </a:rPr>
              <a:t> 회의에 소환되어 이 지역이 이제 </a:t>
            </a:r>
            <a:r>
              <a:rPr lang="ko-KR" altLang="en-US" sz="1100" dirty="0" err="1">
                <a:solidFill>
                  <a:srgbClr val="002060"/>
                </a:solidFill>
              </a:rPr>
              <a:t>지하디스트의</a:t>
            </a:r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>
                <a:solidFill>
                  <a:srgbClr val="002060"/>
                </a:solidFill>
              </a:rPr>
              <a:t>관할하에</a:t>
            </a:r>
            <a:r>
              <a:rPr lang="ko-KR" altLang="en-US" sz="1100" dirty="0">
                <a:solidFill>
                  <a:srgbClr val="002060"/>
                </a:solidFill>
              </a:rPr>
              <a:t> 있다는 말을 들었습니다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목회자들은 다음날인 </a:t>
            </a:r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14</a:t>
            </a:r>
            <a:r>
              <a:rPr lang="ko-KR" altLang="en-US" sz="1100" dirty="0">
                <a:solidFill>
                  <a:srgbClr val="002060"/>
                </a:solidFill>
              </a:rPr>
              <a:t>일까지 교회가 </a:t>
            </a:r>
            <a:r>
              <a:rPr lang="ko-KR" altLang="en-US" sz="1100" dirty="0" err="1">
                <a:solidFill>
                  <a:srgbClr val="002060"/>
                </a:solidFill>
              </a:rPr>
              <a:t>지하디스트가</a:t>
            </a:r>
            <a:r>
              <a:rPr lang="ko-KR" altLang="en-US" sz="1100" dirty="0">
                <a:solidFill>
                  <a:srgbClr val="002060"/>
                </a:solidFill>
              </a:rPr>
              <a:t> 부과한 규칙을 준수할지 여부를 밝히라는 지시를 받았습니다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많은 기독교인들이 두려움 때문에 이 지역을 떠나기 시작했습니다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28329" y="2687692"/>
            <a:ext cx="63106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자신의 안전 때문에 익명을 요구한 한 현지 목사는 </a:t>
            </a:r>
            <a:r>
              <a:rPr lang="en-US" altLang="ko-KR" sz="1100" dirty="0"/>
              <a:t>“</a:t>
            </a:r>
            <a:r>
              <a:rPr lang="ko-KR" altLang="en-US" sz="1100" dirty="0" err="1"/>
              <a:t>지하디스트들은</a:t>
            </a:r>
            <a:r>
              <a:rPr lang="ko-KR" altLang="en-US" sz="1100" dirty="0"/>
              <a:t>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8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 수요일에 </a:t>
            </a:r>
            <a:r>
              <a:rPr lang="ko-KR" altLang="en-US" sz="1100" dirty="0" err="1"/>
              <a:t>두구텐</a:t>
            </a:r>
            <a:r>
              <a:rPr lang="en-US" altLang="ko-KR" sz="1100" dirty="0"/>
              <a:t>(</a:t>
            </a:r>
            <a:r>
              <a:rPr lang="en-US" altLang="ko-KR" sz="1100" dirty="0" err="1"/>
              <a:t>Dougoutene</a:t>
            </a:r>
            <a:r>
              <a:rPr lang="en-US" altLang="ko-KR" sz="1100" dirty="0"/>
              <a:t>)</a:t>
            </a:r>
            <a:r>
              <a:rPr lang="ko-KR" altLang="en-US" sz="1100" dirty="0"/>
              <a:t>과 </a:t>
            </a:r>
            <a:r>
              <a:rPr lang="ko-KR" altLang="en-US" sz="1100" dirty="0" err="1"/>
              <a:t>코프로</a:t>
            </a:r>
            <a:r>
              <a:rPr lang="ko-KR" altLang="en-US" sz="1100" dirty="0"/>
              <a:t> 나</a:t>
            </a:r>
            <a:r>
              <a:rPr lang="en-US" altLang="ko-KR" sz="1100" dirty="0"/>
              <a:t>(</a:t>
            </a:r>
            <a:r>
              <a:rPr lang="en-US" altLang="ko-KR" sz="1100" dirty="0" err="1"/>
              <a:t>Kopro</a:t>
            </a:r>
            <a:r>
              <a:rPr lang="en-US" altLang="ko-KR" sz="1100" dirty="0"/>
              <a:t> Na)</a:t>
            </a:r>
            <a:r>
              <a:rPr lang="ko-KR" altLang="en-US" sz="1100" dirty="0"/>
              <a:t> 마을에 들어왔습니다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지하디스트의</a:t>
            </a:r>
            <a:r>
              <a:rPr lang="ko-KR" altLang="en-US" sz="1100" dirty="0"/>
              <a:t> 한 연락책이 이 지역의 </a:t>
            </a:r>
            <a:r>
              <a:rPr lang="ko-KR" altLang="en-US" sz="1100" dirty="0" err="1"/>
              <a:t>목사님들에게</a:t>
            </a:r>
            <a:r>
              <a:rPr lang="ko-KR" altLang="en-US" sz="1100" dirty="0"/>
              <a:t> 만나자고 편지를 전해주러 왔어요</a:t>
            </a:r>
            <a:r>
              <a:rPr lang="en-US" altLang="ko-KR" sz="1100" dirty="0"/>
              <a:t>. </a:t>
            </a:r>
            <a:r>
              <a:rPr lang="ko-KR" altLang="en-US" sz="1100" dirty="0"/>
              <a:t>우리가 회의장에 도착했을 때 </a:t>
            </a:r>
            <a:r>
              <a:rPr lang="ko-KR" altLang="en-US" sz="1100" dirty="0" err="1"/>
              <a:t>지하디스트들은</a:t>
            </a:r>
            <a:r>
              <a:rPr lang="ko-KR" altLang="en-US" sz="1100" dirty="0"/>
              <a:t> 지역의 모든 사람들이 따라야 할 새로운 규칙을 알려주었습니다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전쟁이 아니라고 말했지만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의도는 그들이 공격하러 올 때 우리가 놀라지 않도록 하는 것이었다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ko-KR" altLang="en-US" sz="1100" dirty="0"/>
              <a:t>오픈도어 조사에 따르면</a:t>
            </a:r>
            <a:r>
              <a:rPr lang="en-US" altLang="ko-KR" sz="1100" dirty="0"/>
              <a:t>, </a:t>
            </a:r>
            <a:r>
              <a:rPr lang="ko-KR" altLang="en-US" sz="1100" dirty="0"/>
              <a:t>교회는 파괴되었고</a:t>
            </a:r>
            <a:r>
              <a:rPr lang="en-US" altLang="ko-KR" sz="1100" dirty="0"/>
              <a:t>. </a:t>
            </a:r>
            <a:r>
              <a:rPr lang="ko-KR" altLang="en-US" sz="1100" dirty="0"/>
              <a:t>예배당은 폐허가 되었으며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기독교인들은 집을 잃은 채로 떠돌고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 err="1"/>
              <a:t>지하디스트들이</a:t>
            </a:r>
            <a:r>
              <a:rPr lang="ko-KR" altLang="en-US" sz="1100" dirty="0"/>
              <a:t> 통보한 규칙은 다음과 같습니다</a:t>
            </a:r>
            <a:r>
              <a:rPr lang="en-US" altLang="ko-KR" sz="1100" dirty="0"/>
              <a:t>:</a:t>
            </a:r>
          </a:p>
          <a:p>
            <a:pPr marL="228600" indent="-228600" algn="just">
              <a:buAutoNum type="arabicPeriod"/>
            </a:pPr>
            <a:r>
              <a:rPr lang="ko-KR" altLang="en-US" sz="1100" dirty="0"/>
              <a:t>목사를 포함한 모든 기독교인은 이슬람으로 개종해야 한다</a:t>
            </a:r>
            <a:r>
              <a:rPr lang="en-US" altLang="ko-KR" sz="1100" dirty="0"/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/>
              <a:t>모두가 이슬람화 전쟁을 도와야 한다</a:t>
            </a:r>
            <a:r>
              <a:rPr lang="en-US" altLang="ko-KR" sz="1100" dirty="0"/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 err="1"/>
              <a:t>지하디스트들에게</a:t>
            </a:r>
            <a:r>
              <a:rPr lang="ko-KR" altLang="en-US" sz="1100" dirty="0"/>
              <a:t> 십일조를 내야 한다</a:t>
            </a:r>
            <a:r>
              <a:rPr lang="en-US" altLang="ko-KR" sz="1100" dirty="0"/>
              <a:t>. 18</a:t>
            </a:r>
            <a:r>
              <a:rPr lang="ko-KR" altLang="en-US" sz="1100" dirty="0"/>
              <a:t>세에서 </a:t>
            </a:r>
            <a:r>
              <a:rPr lang="en-US" altLang="ko-KR" sz="1100" dirty="0"/>
              <a:t>40</a:t>
            </a:r>
            <a:r>
              <a:rPr lang="ko-KR" altLang="en-US" sz="1100" dirty="0"/>
              <a:t>세 사이의 모든 남성은 매년 </a:t>
            </a:r>
            <a:r>
              <a:rPr lang="en-US" altLang="ko-KR" sz="1100" dirty="0"/>
              <a:t>5,000</a:t>
            </a:r>
            <a:r>
              <a:rPr lang="ko-KR" altLang="en-US" sz="1100" dirty="0"/>
              <a:t>프랑의 십일조를 내야 한다</a:t>
            </a:r>
            <a:r>
              <a:rPr lang="en-US" altLang="ko-KR" sz="1100" dirty="0"/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/>
              <a:t>개종자는 돼지고기를 먹을 수 있지만</a:t>
            </a:r>
            <a:r>
              <a:rPr lang="en-US" altLang="ko-KR" sz="1100" dirty="0"/>
              <a:t>, </a:t>
            </a:r>
            <a:r>
              <a:rPr lang="ko-KR" altLang="en-US" sz="1100" dirty="0"/>
              <a:t>모든 사람이 보는 </a:t>
            </a:r>
            <a:r>
              <a:rPr lang="ko-KR" altLang="en-US" sz="1100" dirty="0" err="1"/>
              <a:t>앞에서가</a:t>
            </a:r>
            <a:r>
              <a:rPr lang="ko-KR" altLang="en-US" sz="1100" dirty="0"/>
              <a:t> 아니라 집에서 도축해서 먹어야 한다</a:t>
            </a:r>
            <a:r>
              <a:rPr lang="en-US" altLang="ko-KR" sz="1100" dirty="0"/>
              <a:t>. </a:t>
            </a:r>
            <a:r>
              <a:rPr lang="ko-KR" altLang="en-US" sz="1100" dirty="0"/>
              <a:t>다른 무슬림에게 주는 것은 허용되지 않는다</a:t>
            </a:r>
            <a:r>
              <a:rPr lang="en-US" altLang="ko-KR" sz="1100" dirty="0"/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/>
              <a:t>남성과 여성은 이슬람 율법에 따라 옷을 입어야 한다</a:t>
            </a:r>
            <a:r>
              <a:rPr lang="en-US" altLang="ko-KR" sz="1100" dirty="0"/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/>
              <a:t>예배는 악기를 너무 크게 두드리거나 소리를 지르거나 큰 소리로 노래하지 말고 조용히 드려야 한다</a:t>
            </a:r>
            <a:r>
              <a:rPr lang="en-US" altLang="ko-KR" sz="1100" dirty="0"/>
              <a:t>. </a:t>
            </a:r>
            <a:r>
              <a:rPr lang="ko-KR" altLang="en-US" sz="1100" dirty="0"/>
              <a:t>교회 지도자들은 내일 </a:t>
            </a:r>
            <a:r>
              <a:rPr lang="en-US" altLang="ko-KR" sz="1100" dirty="0"/>
              <a:t>8</a:t>
            </a:r>
            <a:r>
              <a:rPr lang="ko-KR" altLang="en-US" sz="1100" dirty="0"/>
              <a:t>월 </a:t>
            </a:r>
            <a:r>
              <a:rPr lang="en-US" altLang="ko-KR" sz="1100" dirty="0"/>
              <a:t>14</a:t>
            </a:r>
            <a:r>
              <a:rPr lang="ko-KR" altLang="en-US" sz="1100" dirty="0"/>
              <a:t>일까지 이 규칙에 동의할지 여부를 밝혀야 한다</a:t>
            </a:r>
            <a:r>
              <a:rPr lang="en-US" altLang="ko-KR" sz="1100" dirty="0"/>
              <a:t>. </a:t>
            </a:r>
            <a:r>
              <a:rPr lang="ko-KR" altLang="en-US" sz="1100" dirty="0"/>
              <a:t>그렇지 않을 경우 해당 지역을 떠나거나 공격에 직면할 수 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2318773"/>
            <a:ext cx="8492149" cy="3707274"/>
          </a:xfrm>
        </p:spPr>
        <p:txBody>
          <a:bodyPr anchor="ctr">
            <a:noAutofit/>
          </a:bodyPr>
          <a:lstStyle/>
          <a:p>
            <a:pPr marL="342900" indent="-3429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목회자들이 인간적인 수단을 버리고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하나님만 의지하기를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또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하나님께서 목회자들에게 모든 지각을 뛰어넘는 평강을 주시도록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 </a:t>
            </a:r>
          </a:p>
          <a:p>
            <a:pPr marL="342900" indent="-342900" algn="just">
              <a:buAutoNum type="arabicPeriod"/>
            </a:pPr>
            <a:r>
              <a:rPr lang="ko-KR" altLang="en-US" sz="1100" dirty="0" err="1">
                <a:solidFill>
                  <a:srgbClr val="0070C0"/>
                </a:solidFill>
              </a:rPr>
              <a:t>지하디스트들의</a:t>
            </a:r>
            <a:r>
              <a:rPr lang="ko-KR" altLang="en-US" sz="1100" dirty="0">
                <a:solidFill>
                  <a:srgbClr val="0070C0"/>
                </a:solidFill>
              </a:rPr>
              <a:t> 위협에도 남아 있기로 선택한 기독교인들에게도 지혜와 용기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힘을 주시도록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기독교인들의 담대함이 </a:t>
            </a:r>
            <a:r>
              <a:rPr lang="ko-KR" altLang="en-US" sz="1100" dirty="0" err="1">
                <a:solidFill>
                  <a:srgbClr val="0070C0"/>
                </a:solidFill>
              </a:rPr>
              <a:t>지하디스트들과</a:t>
            </a:r>
            <a:r>
              <a:rPr lang="ko-KR" altLang="en-US" sz="1100" dirty="0">
                <a:solidFill>
                  <a:srgbClr val="0070C0"/>
                </a:solidFill>
              </a:rPr>
              <a:t> 주변 모든 사람들에게 산증인이 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하나님께서 </a:t>
            </a:r>
            <a:r>
              <a:rPr lang="ko-KR" altLang="en-US" sz="1100" dirty="0" err="1">
                <a:solidFill>
                  <a:srgbClr val="0070C0"/>
                </a:solidFill>
              </a:rPr>
              <a:t>지하디스트들의</a:t>
            </a:r>
            <a:r>
              <a:rPr lang="ko-KR" altLang="en-US" sz="1100" dirty="0">
                <a:solidFill>
                  <a:srgbClr val="0070C0"/>
                </a:solidFill>
              </a:rPr>
              <a:t> 마음과 생각 속에 역사하시기를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 </a:t>
            </a:r>
          </a:p>
          <a:p>
            <a:pPr marL="342900" indent="-3429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이 지역을 떠나고 있는 모든 기독교인 가족을 위해 하나님께서 그들의 모든 필요를 </a:t>
            </a:r>
            <a:r>
              <a:rPr lang="ko-KR" altLang="en-US" sz="1100" dirty="0" err="1">
                <a:solidFill>
                  <a:srgbClr val="0070C0"/>
                </a:solidFill>
              </a:rPr>
              <a:t>채워주시고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안전한 피난처를 찾으시며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그들의 믿음을 강화해 주시도록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시편 </a:t>
            </a:r>
            <a:r>
              <a:rPr lang="en-US" altLang="ko-KR" sz="1100" dirty="0">
                <a:solidFill>
                  <a:srgbClr val="0070C0"/>
                </a:solidFill>
              </a:rPr>
              <a:t>3</a:t>
            </a:r>
            <a:r>
              <a:rPr lang="ko-KR" altLang="en-US" sz="1100" dirty="0">
                <a:solidFill>
                  <a:srgbClr val="0070C0"/>
                </a:solidFill>
              </a:rPr>
              <a:t>편</a:t>
            </a:r>
            <a:r>
              <a:rPr lang="en-US" altLang="ko-KR" sz="1100" dirty="0">
                <a:solidFill>
                  <a:srgbClr val="0070C0"/>
                </a:solidFill>
              </a:rPr>
              <a:t>: “</a:t>
            </a:r>
            <a:r>
              <a:rPr lang="ko-KR" altLang="en-US" sz="1100" dirty="0">
                <a:solidFill>
                  <a:srgbClr val="0070C0"/>
                </a:solidFill>
              </a:rPr>
              <a:t>여호와여 나의 대적이 어찌 그리 많은 지요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일어나 나를 치는 자가 </a:t>
            </a:r>
            <a:r>
              <a:rPr lang="ko-KR" altLang="en-US" sz="1100" dirty="0" err="1">
                <a:solidFill>
                  <a:srgbClr val="0070C0"/>
                </a:solidFill>
              </a:rPr>
              <a:t>많으니이다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많은 사람이 나를 대적하여 말하기를 그는 하나님께 구원을 받지 못한다 하나이다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여호와여 주는 나의 방패시요 나의 </a:t>
            </a:r>
            <a:r>
              <a:rPr lang="ko-KR" altLang="en-US" sz="1100" dirty="0" err="1">
                <a:solidFill>
                  <a:srgbClr val="0070C0"/>
                </a:solidFill>
              </a:rPr>
              <a:t>영광이시요</a:t>
            </a:r>
            <a:r>
              <a:rPr lang="ko-KR" altLang="en-US" sz="1100" dirty="0">
                <a:solidFill>
                  <a:srgbClr val="0070C0"/>
                </a:solidFill>
              </a:rPr>
              <a:t> 나의 머리를 드시는 </a:t>
            </a:r>
            <a:r>
              <a:rPr lang="ko-KR" altLang="en-US" sz="1100" dirty="0" err="1">
                <a:solidFill>
                  <a:srgbClr val="0070C0"/>
                </a:solidFill>
              </a:rPr>
              <a:t>자이시니이다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내가 나의 목소리로 여호와께 부르짖으니 그의 성산에서 </a:t>
            </a:r>
            <a:r>
              <a:rPr lang="ko-KR" altLang="en-US" sz="1100" dirty="0" err="1">
                <a:solidFill>
                  <a:srgbClr val="0070C0"/>
                </a:solidFill>
              </a:rPr>
              <a:t>응답하시는도다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내가 누워 자고 깨었으니 여호와께서 나를 </a:t>
            </a:r>
            <a:r>
              <a:rPr lang="ko-KR" altLang="en-US" sz="1100" dirty="0" err="1">
                <a:solidFill>
                  <a:srgbClr val="0070C0"/>
                </a:solidFill>
              </a:rPr>
              <a:t>붙드심이로다</a:t>
            </a:r>
            <a:endParaRPr lang="en-US" altLang="ko-KR" sz="1100" dirty="0">
              <a:solidFill>
                <a:srgbClr val="0070C0"/>
              </a:solidFill>
            </a:endParaRP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천만인이 나를 에워싸 진 친다 하여도 나는 두려워하지 </a:t>
            </a:r>
            <a:r>
              <a:rPr lang="ko-KR" altLang="en-US" sz="1100" dirty="0" err="1">
                <a:solidFill>
                  <a:srgbClr val="0070C0"/>
                </a:solidFill>
              </a:rPr>
              <a:t>아니하리이다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여호와여 </a:t>
            </a:r>
            <a:r>
              <a:rPr lang="ko-KR" altLang="en-US" sz="1100" dirty="0" err="1">
                <a:solidFill>
                  <a:srgbClr val="0070C0"/>
                </a:solidFill>
              </a:rPr>
              <a:t>일어나소서</a:t>
            </a:r>
            <a:r>
              <a:rPr lang="ko-KR" altLang="en-US" sz="1100" dirty="0">
                <a:solidFill>
                  <a:srgbClr val="0070C0"/>
                </a:solidFill>
              </a:rPr>
              <a:t> 나의 하나님이여 나를 </a:t>
            </a:r>
            <a:r>
              <a:rPr lang="ko-KR" altLang="en-US" sz="1100" dirty="0" err="1">
                <a:solidFill>
                  <a:srgbClr val="0070C0"/>
                </a:solidFill>
              </a:rPr>
              <a:t>구원하소서</a:t>
            </a:r>
            <a:r>
              <a:rPr lang="ko-KR" altLang="en-US" sz="1100" dirty="0">
                <a:solidFill>
                  <a:srgbClr val="0070C0"/>
                </a:solidFill>
              </a:rPr>
              <a:t> 주께서 나의 모든 원수의 뺨을 치시며 악인의 이를 </a:t>
            </a:r>
            <a:r>
              <a:rPr lang="ko-KR" altLang="en-US" sz="1100" dirty="0" err="1">
                <a:solidFill>
                  <a:srgbClr val="0070C0"/>
                </a:solidFill>
              </a:rPr>
              <a:t>꺽으셨나이다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구원은 </a:t>
            </a:r>
            <a:r>
              <a:rPr lang="ko-KR" altLang="en-US" sz="1100" dirty="0" err="1">
                <a:solidFill>
                  <a:srgbClr val="0070C0"/>
                </a:solidFill>
              </a:rPr>
              <a:t>여호아께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</a:rPr>
              <a:t>있사오니</a:t>
            </a:r>
            <a:r>
              <a:rPr lang="ko-KR" altLang="en-US" sz="1100" dirty="0">
                <a:solidFill>
                  <a:srgbClr val="0070C0"/>
                </a:solidFill>
              </a:rPr>
              <a:t> 주의 복을 주의 백성에게 </a:t>
            </a:r>
            <a:r>
              <a:rPr lang="ko-KR" altLang="en-US" sz="1100" dirty="0" err="1">
                <a:solidFill>
                  <a:srgbClr val="0070C0"/>
                </a:solidFill>
              </a:rPr>
              <a:t>내리소서</a:t>
            </a:r>
            <a:endParaRPr lang="en-US" altLang="ko-KR" sz="1600" dirty="0">
              <a:solidFill>
                <a:srgbClr val="0070C0"/>
              </a:solidFill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말리 몹티 지역 교회를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모로코</a:t>
            </a:r>
            <a:r>
              <a:rPr lang="en-US" altLang="ko-KR" dirty="0"/>
              <a:t>: </a:t>
            </a:r>
            <a:r>
              <a:rPr lang="en-US" altLang="ko-KR" sz="1800" dirty="0">
                <a:solidFill>
                  <a:srgbClr val="0070C0"/>
                </a:solidFill>
              </a:rPr>
              <a:t>2024</a:t>
            </a:r>
            <a:r>
              <a:rPr lang="ko-KR" altLang="en-US" sz="1800" dirty="0">
                <a:solidFill>
                  <a:srgbClr val="0070C0"/>
                </a:solidFill>
              </a:rPr>
              <a:t>년 유엔 인권이사회 의장국 선출</a:t>
            </a:r>
            <a:r>
              <a:rPr lang="en-US" altLang="ko-KR" sz="1800" dirty="0">
                <a:solidFill>
                  <a:srgbClr val="0070C0"/>
                </a:solidFill>
              </a:rPr>
              <a:t>: </a:t>
            </a:r>
            <a:r>
              <a:rPr lang="ko-KR" altLang="en-US" sz="1800" dirty="0">
                <a:solidFill>
                  <a:srgbClr val="0070C0"/>
                </a:solidFill>
              </a:rPr>
              <a:t>기독교인들에게 기회가 될 것인가</a:t>
            </a:r>
            <a:r>
              <a:rPr lang="en-US" altLang="ko-KR" sz="18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sz="1100" dirty="0">
              <a:solidFill>
                <a:srgbClr val="0070C0"/>
              </a:solidFill>
            </a:endParaRPr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1</a:t>
            </a:r>
            <a:r>
              <a:rPr lang="ko-KR" altLang="en-US" sz="1100" dirty="0"/>
              <a:t>월 </a:t>
            </a:r>
            <a:r>
              <a:rPr lang="en-US" altLang="ko-KR" sz="1100" dirty="0"/>
              <a:t>10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/>
              <a:t>모로코는 제네바에서 열린 유엔 인권이사회에서 의장국으로 선출되었습니다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제네바 주재 모로코 상임대표인 오마르 </a:t>
            </a:r>
            <a:r>
              <a:rPr lang="ko-KR" altLang="en-US" sz="1100" dirty="0" err="1"/>
              <a:t>즈니베르</a:t>
            </a:r>
            <a:r>
              <a:rPr lang="en-US" altLang="ko-KR" sz="1100" dirty="0"/>
              <a:t>(Omar </a:t>
            </a:r>
            <a:r>
              <a:rPr lang="en-US" altLang="ko-KR" sz="1100" dirty="0" err="1"/>
              <a:t>Zniber</a:t>
            </a:r>
            <a:r>
              <a:rPr lang="en-US" altLang="ko-KR" sz="1100" dirty="0"/>
              <a:t>)</a:t>
            </a:r>
            <a:r>
              <a:rPr lang="ko-KR" altLang="en-US" sz="1100" dirty="0"/>
              <a:t>가 </a:t>
            </a:r>
            <a:r>
              <a:rPr lang="en-US" altLang="ko-KR" sz="1100" dirty="0"/>
              <a:t>8</a:t>
            </a:r>
            <a:r>
              <a:rPr lang="ko-KR" altLang="en-US" sz="1100" dirty="0"/>
              <a:t>월에 열리는 제</a:t>
            </a:r>
            <a:r>
              <a:rPr lang="en-US" altLang="ko-KR" sz="1100" dirty="0"/>
              <a:t>18</a:t>
            </a:r>
            <a:r>
              <a:rPr lang="ko-KR" altLang="en-US" sz="1100" dirty="0"/>
              <a:t>기 인권이사회를 주재하게 됩니다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임명되자마자 모로코 외교관은 임기 동안 </a:t>
            </a:r>
            <a:r>
              <a:rPr lang="ko-KR" altLang="en-US" sz="1100" dirty="0">
                <a:solidFill>
                  <a:srgbClr val="C00000"/>
                </a:solidFill>
              </a:rPr>
              <a:t>보편적으로 인정되는 인권을 증진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존중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보장하는 </a:t>
            </a:r>
            <a:r>
              <a:rPr lang="ko-KR" altLang="en-US" sz="1100" dirty="0"/>
              <a:t>매우 중요하고 근본적인 공동의 요구를 충족하기 위해 노력할 것이라고 밝혔습니다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이러한 강력한 성명은 자유를 갈망하는 모로코 기독교인들에게 희망을 불러일으킬 것입니다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실제로 대부분 무슬림 출신인 모로코 기독교인들은 박해가 두려워 비밀리에 신앙생활을 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자유롭게 신앙생활을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어쨌든 모로코 기독교 지도자들은 자신들의 상황이 더 나아질 수 있기를 희망합니다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역사적인 사건은 모로코 기독교 공동체 내에서 큰 희망과 기대를 불러일으켰습니다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모로코 기독교 지도자들은 이번 임명을 모로코에서 기독교인의 종교적</a:t>
            </a:r>
            <a:r>
              <a:rPr lang="en-US" altLang="ko-KR" sz="1100" dirty="0"/>
              <a:t>, </a:t>
            </a:r>
            <a:r>
              <a:rPr lang="ko-KR" altLang="en-US" sz="1100" dirty="0"/>
              <a:t>시민적 권리를 더 많이 인정하도록 옹호할 수 있는 특별한 기회로 보고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모로코 당국이 기독교인들을 인정하고 자유롭게 종교를 실천할 권리를 인정한다면 사회 내 종교적 관용도 증진될 수 있을 것입니다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모로코 기독교인들은 신앙에 관계없이 모든 사람이 자유롭게 종교를 실천하고 기본권을 누릴 수 있는 사회를 열망합니다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이번 임명을 통해 종교의 다양성 존중과 다양한 종교 공동체의 평화로운 공존의 중요성에 대한 모로코 사회의 인식이 더욱 높아질 수 있을 것으로 기대합니다</a:t>
            </a:r>
            <a:r>
              <a:rPr lang="en-US" altLang="ko-KR" sz="1100" dirty="0"/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9902" y="2565602"/>
            <a:ext cx="3778344" cy="25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모로코의 교회 공동체를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6" y="2311025"/>
            <a:ext cx="8085372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주님께서 모로코 교회 지도자들에게 지혜를 주시고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,</a:t>
            </a: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 교회가 서로 연합해 강하게 성장할 수 있도록 기도합니다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모로코 교회를 위해 새로운 세대의 지도자들을 훈련하고 무장시킬 수 있는 제자 양육자들이 더 많이 세워질 수 있도록 기도합니다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모로코 기독교인들이 이슬람이 지배하는 사회적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문화적 상황 속에서 예수 그리스도에 대한 신앙을 더 자유롭게 간증할 수 있도록 기도합니다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주님께서 전도의 기회의 문을 열어 주시고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,</a:t>
            </a:r>
            <a:r>
              <a:rPr lang="ko-KR" altLang="en-US" sz="1600" dirty="0">
                <a:solidFill>
                  <a:srgbClr val="0070C0"/>
                </a:solidFill>
                <a:ea typeface="맑은 고딕"/>
              </a:rPr>
              <a:t> 담대하고 확신 있게 주님의 이름을 선포할 수 있는 용기를 주시기를 기도합니다</a:t>
            </a:r>
            <a:r>
              <a:rPr lang="en-US" altLang="ko-KR" sz="1600" dirty="0">
                <a:solidFill>
                  <a:srgbClr val="0070C0"/>
                </a:solidFill>
                <a:ea typeface="맑은 고딕"/>
              </a:rPr>
              <a:t>.</a:t>
            </a:r>
            <a:endParaRPr lang="ko-KR" altLang="en-US" sz="1600" dirty="0">
              <a:solidFill>
                <a:srgbClr val="0070C0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투르크메니스탄</a:t>
            </a:r>
            <a:r>
              <a:rPr lang="en-US" altLang="ko-KR" dirty="0"/>
              <a:t>: </a:t>
            </a:r>
            <a:r>
              <a:rPr lang="ko-KR" altLang="en-US" sz="1800" dirty="0"/>
              <a:t>개신교 목사가 체포 위협에 직면하다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847" y="3823212"/>
            <a:ext cx="3156143" cy="230486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846" y="1599371"/>
            <a:ext cx="3156143" cy="21040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59159"/>
            <a:ext cx="5486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2060"/>
                </a:solidFill>
              </a:rPr>
              <a:t>7</a:t>
            </a:r>
            <a:r>
              <a:rPr lang="ko-KR" altLang="en-US" sz="1100" dirty="0">
                <a:solidFill>
                  <a:srgbClr val="002060"/>
                </a:solidFill>
              </a:rPr>
              <a:t>월 초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도그릴의 한 이슬람사원 행정관리 주만 </a:t>
            </a:r>
            <a:r>
              <a:rPr lang="ko-KR" altLang="en-US" sz="1100" dirty="0" err="1">
                <a:solidFill>
                  <a:srgbClr val="002060"/>
                </a:solidFill>
              </a:rPr>
              <a:t>일리예프는</a:t>
            </a:r>
            <a:r>
              <a:rPr lang="ko-KR" altLang="en-US" sz="1100" dirty="0">
                <a:solidFill>
                  <a:srgbClr val="002060"/>
                </a:solidFill>
              </a:rPr>
              <a:t> 무슬림들에게 지역 개신교 목사인 </a:t>
            </a:r>
            <a:r>
              <a:rPr lang="ko-KR" altLang="en-US" sz="1100" dirty="0" err="1">
                <a:solidFill>
                  <a:srgbClr val="002060"/>
                </a:solidFill>
              </a:rPr>
              <a:t>라힘잔</a:t>
            </a:r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>
                <a:solidFill>
                  <a:srgbClr val="002060"/>
                </a:solidFill>
              </a:rPr>
              <a:t>보르자코프</a:t>
            </a:r>
            <a:r>
              <a:rPr lang="en-US" altLang="ko-KR" sz="1100" dirty="0">
                <a:solidFill>
                  <a:srgbClr val="002060"/>
                </a:solidFill>
              </a:rPr>
              <a:t>(</a:t>
            </a:r>
            <a:r>
              <a:rPr lang="en-US" altLang="ko-KR" sz="1100" dirty="0" err="1">
                <a:solidFill>
                  <a:srgbClr val="002060"/>
                </a:solidFill>
              </a:rPr>
              <a:t>Rahymjan</a:t>
            </a:r>
            <a:r>
              <a:rPr lang="en-US" altLang="ko-KR" sz="1100" dirty="0">
                <a:solidFill>
                  <a:srgbClr val="002060"/>
                </a:solidFill>
              </a:rPr>
              <a:t> </a:t>
            </a:r>
            <a:r>
              <a:rPr lang="en-US" altLang="ko-KR" sz="1100" dirty="0" err="1">
                <a:solidFill>
                  <a:srgbClr val="002060"/>
                </a:solidFill>
              </a:rPr>
              <a:t>Borjakov</a:t>
            </a:r>
            <a:r>
              <a:rPr lang="en-US" altLang="ko-KR" sz="1100" dirty="0">
                <a:solidFill>
                  <a:srgbClr val="002060"/>
                </a:solidFill>
              </a:rPr>
              <a:t>)</a:t>
            </a:r>
            <a:r>
              <a:rPr lang="ko-KR" altLang="en-US" sz="1100" dirty="0">
                <a:solidFill>
                  <a:srgbClr val="002060"/>
                </a:solidFill>
              </a:rPr>
              <a:t>가 “조만간 수감될 </a:t>
            </a:r>
            <a:r>
              <a:rPr lang="ko-KR" altLang="en-US" sz="1100" dirty="0" err="1">
                <a:solidFill>
                  <a:srgbClr val="002060"/>
                </a:solidFill>
              </a:rPr>
              <a:t>것”이라며</a:t>
            </a:r>
            <a:r>
              <a:rPr lang="ko-KR" altLang="en-US" sz="1100" dirty="0">
                <a:solidFill>
                  <a:srgbClr val="002060"/>
                </a:solidFill>
              </a:rPr>
              <a:t> “이미 작업이 진행 </a:t>
            </a:r>
            <a:r>
              <a:rPr lang="ko-KR" altLang="en-US" sz="1100" dirty="0" err="1">
                <a:solidFill>
                  <a:srgbClr val="002060"/>
                </a:solidFill>
              </a:rPr>
              <a:t>중”이라고</a:t>
            </a:r>
            <a:r>
              <a:rPr lang="ko-KR" altLang="en-US" sz="1100" dirty="0">
                <a:solidFill>
                  <a:srgbClr val="002060"/>
                </a:solidFill>
              </a:rPr>
              <a:t> 말했습니다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5" y="2529495"/>
            <a:ext cx="548639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모스크 관계자가 공개 발언을 한 지 약 </a:t>
            </a:r>
            <a:r>
              <a:rPr lang="en-US" altLang="ko-KR" sz="1100" dirty="0"/>
              <a:t>2</a:t>
            </a:r>
            <a:r>
              <a:rPr lang="ko-KR" altLang="en-US" sz="1100" dirty="0"/>
              <a:t>주 후</a:t>
            </a:r>
            <a:r>
              <a:rPr lang="en-US" altLang="ko-KR" sz="1100" dirty="0"/>
              <a:t>, </a:t>
            </a:r>
            <a:r>
              <a:rPr lang="ko-KR" altLang="en-US" sz="1100" dirty="0"/>
              <a:t>국가보안부</a:t>
            </a:r>
            <a:r>
              <a:rPr lang="en-US" altLang="ko-KR" sz="1100" dirty="0"/>
              <a:t>(MSS) </a:t>
            </a:r>
            <a:r>
              <a:rPr lang="ko-KR" altLang="en-US" sz="1100" dirty="0"/>
              <a:t>비밀경찰과 지역 종교 담당 공무원이 </a:t>
            </a:r>
            <a:r>
              <a:rPr lang="ko-KR" altLang="en-US" sz="1100" dirty="0" err="1"/>
              <a:t>도그리열에</a:t>
            </a:r>
            <a:r>
              <a:rPr lang="ko-KR" altLang="en-US" sz="1100" dirty="0"/>
              <a:t> 있는 </a:t>
            </a:r>
            <a:r>
              <a:rPr lang="ko-KR" altLang="en-US" sz="1100" dirty="0" err="1"/>
              <a:t>보르자코프</a:t>
            </a:r>
            <a:r>
              <a:rPr lang="ko-KR" altLang="en-US" sz="1100" dirty="0"/>
              <a:t> 목사의 집을 방문했습니다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국가 보복이 두려워 익명을 요구한 한 기독교인은 포럼 </a:t>
            </a:r>
            <a:r>
              <a:rPr lang="en-US" altLang="ko-KR" sz="1100" dirty="0"/>
              <a:t>18</a:t>
            </a:r>
            <a:r>
              <a:rPr lang="ko-KR" altLang="en-US" sz="1100" dirty="0"/>
              <a:t>에 “그들은 그의 형제와 사촌들에 대한 정보를 요구하며 자동차 번호와 그들의 직장 또는 학업 장소에 대한 세부 정보를 </a:t>
            </a:r>
            <a:r>
              <a:rPr lang="ko-KR" altLang="en-US" sz="1100" dirty="0" err="1"/>
              <a:t>가져갔다”고</a:t>
            </a:r>
            <a:r>
              <a:rPr lang="ko-KR" altLang="en-US" sz="1100" dirty="0"/>
              <a:t> 말했습니다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44</a:t>
            </a:r>
            <a:r>
              <a:rPr lang="ko-KR" altLang="en-US" sz="1100" dirty="0"/>
              <a:t>세의 </a:t>
            </a:r>
            <a:r>
              <a:rPr lang="ko-KR" altLang="en-US" sz="1100" dirty="0" err="1"/>
              <a:t>보르자코프</a:t>
            </a:r>
            <a:r>
              <a:rPr lang="ko-KR" altLang="en-US" sz="1100" dirty="0"/>
              <a:t> 목사는 종교나 신념의 자유에 대한 엄격한 제한으로 인해 국가 등록을 받을 수 없는 개신교 교회를 이끌고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그의 교회는 공식적으로 예배를 위해 모이는 것이 허용되지 않습니다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어떤 모임이든 처벌을 받을 위험이 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최근 몇 년 동안 러시아인과 우크라이나인을 포함한 슬라브</a:t>
            </a:r>
            <a:r>
              <a:rPr lang="en-US" altLang="ko-KR" sz="1100" dirty="0"/>
              <a:t>(</a:t>
            </a:r>
            <a:r>
              <a:rPr lang="ko-KR" altLang="en-US" sz="1100" dirty="0"/>
              <a:t>및 아르메니아</a:t>
            </a:r>
            <a:r>
              <a:rPr lang="en-US" altLang="ko-KR" sz="1100" dirty="0"/>
              <a:t>) </a:t>
            </a:r>
            <a:r>
              <a:rPr lang="ko-KR" altLang="en-US" sz="1100" dirty="0"/>
              <a:t>출신의 많은 사람들이 투르크메니스탄을 떠나면서 국가가 허가한 </a:t>
            </a:r>
            <a:r>
              <a:rPr lang="en-US" altLang="ko-KR" sz="1100" dirty="0"/>
              <a:t>12</a:t>
            </a:r>
            <a:r>
              <a:rPr lang="ko-KR" altLang="en-US" sz="1100" dirty="0"/>
              <a:t>개의 러시아 정교회에 출석하는 사람들의 수가 감소하고 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이들 모임에는 </a:t>
            </a:r>
            <a:r>
              <a:rPr lang="ko-KR" altLang="en-US" sz="1100" dirty="0" err="1"/>
              <a:t>투르크멘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타타르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우즈베크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타지크</a:t>
            </a:r>
            <a:r>
              <a:rPr lang="ko-KR" altLang="en-US" sz="1100" dirty="0"/>
              <a:t> 출신의 정교회 신자들도 참석하고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동부 </a:t>
            </a:r>
            <a:r>
              <a:rPr lang="ko-KR" altLang="en-US" sz="1100" dirty="0" err="1"/>
              <a:t>레바프</a:t>
            </a:r>
            <a:r>
              <a:rPr lang="ko-KR" altLang="en-US" sz="1100" dirty="0"/>
              <a:t> 지역의 한 주민은 경찰과 내무부 비밀경찰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지역 행정 관리들이 </a:t>
            </a:r>
            <a:r>
              <a:rPr lang="ko-KR" altLang="en-US" sz="1100" dirty="0" err="1"/>
              <a:t>투르크멘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타타르</a:t>
            </a:r>
            <a:r>
              <a:rPr lang="en-US" altLang="ko-KR" sz="1100" dirty="0"/>
              <a:t>, </a:t>
            </a:r>
            <a:r>
              <a:rPr lang="ko-KR" altLang="en-US" sz="1100" dirty="0"/>
              <a:t>우즈벡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타지크</a:t>
            </a:r>
            <a:r>
              <a:rPr lang="ko-KR" altLang="en-US" sz="1100" dirty="0"/>
              <a:t> 민족과 그 가족들에게 정교 교회에 출석하지 말고 이슬람으로 개종하라고 압력을 가하고 있다고 말했습니다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투르크메니스탄 교회를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43FDB-C8B3-3328-07A0-AADD098B337D}"/>
              </a:ext>
            </a:extLst>
          </p:cNvPr>
          <p:cNvSpPr txBox="1"/>
          <p:nvPr/>
        </p:nvSpPr>
        <p:spPr>
          <a:xfrm>
            <a:off x="1213163" y="2311025"/>
            <a:ext cx="87431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600" dirty="0" err="1">
                <a:solidFill>
                  <a:srgbClr val="0070C0"/>
                </a:solidFill>
              </a:rPr>
              <a:t>보르자코프</a:t>
            </a:r>
            <a:r>
              <a:rPr lang="ko-KR" altLang="en-US" sz="1600" dirty="0">
                <a:solidFill>
                  <a:srgbClr val="0070C0"/>
                </a:solidFill>
              </a:rPr>
              <a:t> 목사와 그의 가족을 보호해 주시도록 기도합니다</a:t>
            </a:r>
            <a:r>
              <a:rPr lang="en-US" altLang="ko-KR" sz="16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또한 등록할 교인이 부족해 처벌을 받을 위험에 처한 그의 교회를 위해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보안경찰들의 감시의 눈을 가려주시고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또한 피할 길을 예비하여 주사 안전하게 하나님을 예배할 수 있기를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종교와 신앙의 자유가 엄격하게 제한되어 신앙에 대한 압박을 받고 있는 투르크메니스탄의 기독교인들을 위해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믿음이 흔들리지 아니하고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그리스도의 증인의 삶을 끝까지 살아갈 수 있도록 용기를 주시기를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297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8/20/2024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2634</TotalTime>
  <Words>2638</Words>
  <Application>Microsoft Office PowerPoint</Application>
  <PresentationFormat>와이드스크린</PresentationFormat>
  <Paragraphs>160</Paragraphs>
  <Slides>22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Prayer Meeting  for Persecuted Church Worldwide 박해받는 교회를 위한 화요기도모임</vt:lpstr>
      <vt:lpstr>순서</vt:lpstr>
      <vt:lpstr>계3:2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37</cp:revision>
  <dcterms:created xsi:type="dcterms:W3CDTF">2024-07-08T04:53:18Z</dcterms:created>
  <dcterms:modified xsi:type="dcterms:W3CDTF">2024-08-21T01:25:07Z</dcterms:modified>
</cp:coreProperties>
</file>