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83" r:id="rId4"/>
    <p:sldId id="373" r:id="rId5"/>
    <p:sldId id="374" r:id="rId6"/>
    <p:sldId id="2449" r:id="rId7"/>
    <p:sldId id="2505" r:id="rId8"/>
    <p:sldId id="2452" r:id="rId9"/>
    <p:sldId id="2453" r:id="rId10"/>
    <p:sldId id="2454" r:id="rId11"/>
    <p:sldId id="2456" r:id="rId12"/>
    <p:sldId id="2460" r:id="rId13"/>
    <p:sldId id="2458" r:id="rId14"/>
    <p:sldId id="2459" r:id="rId15"/>
    <p:sldId id="2501" r:id="rId16"/>
    <p:sldId id="2502" r:id="rId17"/>
    <p:sldId id="2497" r:id="rId18"/>
    <p:sldId id="2503" r:id="rId19"/>
    <p:sldId id="2499" r:id="rId20"/>
    <p:sldId id="2504" r:id="rId21"/>
    <p:sldId id="2462" r:id="rId2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2024-09-10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9514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21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  <a:endParaRPr lang="ko-KR" altLang="en-US" sz="20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856298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2024-09-10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jpe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 dirty="0"/>
              <a:t>Prayer</a:t>
            </a:r>
            <a:r>
              <a:rPr lang="ko-KR" altLang="en-US" sz="4400" b="1" dirty="0"/>
              <a:t> </a:t>
            </a:r>
            <a:r>
              <a:rPr lang="en-US" altLang="ko-KR" sz="4400" b="1" dirty="0"/>
              <a:t>Meeting </a:t>
            </a:r>
            <a:br>
              <a:rPr lang="en-US" altLang="ko-KR" sz="4400" b="1" dirty="0"/>
            </a:br>
            <a:r>
              <a:rPr lang="en-US" altLang="ko-KR" sz="4400" b="1" dirty="0"/>
              <a:t>for Persecuted Church Worldwide</a:t>
            </a:r>
            <a:br>
              <a:rPr lang="en-US" altLang="ko-KR" sz="4400" b="1" dirty="0"/>
            </a:b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 dirty="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2024</a:t>
            </a:r>
            <a:r>
              <a:rPr lang="ko-KR" altLang="en-US" sz="2000" dirty="0">
                <a:latin typeface="맑은 고딕"/>
                <a:ea typeface="맑은 고딕"/>
              </a:rPr>
              <a:t>년 </a:t>
            </a:r>
            <a:r>
              <a:rPr lang="en-US" altLang="ko-KR" sz="2000" dirty="0">
                <a:latin typeface="맑은 고딕"/>
                <a:ea typeface="맑은 고딕"/>
              </a:rPr>
              <a:t>9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10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/>
              <a:t>찬양 </a:t>
            </a:r>
            <a:r>
              <a:rPr lang="en-US" altLang="ko-KR" sz="1600" dirty="0"/>
              <a:t>5’</a:t>
            </a:r>
            <a:r>
              <a:rPr lang="ko-KR" altLang="ko-KR" sz="1600" dirty="0"/>
              <a:t> </a:t>
            </a:r>
            <a:r>
              <a:rPr lang="en-US" altLang="ko-KR" sz="1600" dirty="0"/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/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/>
              <a:t>Arise</a:t>
            </a:r>
            <a:r>
              <a:rPr lang="ko-KR" altLang="en-US" sz="1600" dirty="0"/>
              <a:t> </a:t>
            </a:r>
            <a:r>
              <a:rPr lang="en-US" altLang="ko-KR" sz="1600" dirty="0"/>
              <a:t>Africa</a:t>
            </a:r>
            <a:r>
              <a:rPr lang="ko-KR" altLang="en-US" sz="1600" dirty="0"/>
              <a:t> 말리인터뷰 영상 </a:t>
            </a:r>
            <a:r>
              <a:rPr lang="en-US" altLang="ko-KR" sz="1600" dirty="0"/>
              <a:t>5’23”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/>
              <a:t>오늘의 말씀</a:t>
            </a:r>
            <a:r>
              <a:rPr lang="ko-KR" altLang="ko-KR" sz="1600" dirty="0"/>
              <a:t> </a:t>
            </a:r>
            <a:r>
              <a:rPr lang="en-US" altLang="ko-KR" sz="1600" dirty="0"/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/>
              <a:t>전세계 박해 받는 교회를 </a:t>
            </a:r>
            <a:r>
              <a:rPr lang="ko-KR" altLang="ko-KR" sz="1600" dirty="0"/>
              <a:t>위한 기도</a:t>
            </a:r>
            <a:r>
              <a:rPr lang="en-US" altLang="ko-KR" sz="1600" dirty="0"/>
              <a:t>(30’)</a:t>
            </a: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요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1:12-13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12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영접하는 자 곧 그 이름을 믿는 자들에게는 하나님의 자녀가 되는 권세를 주셨으니 </a:t>
            </a:r>
            <a:endParaRPr lang="en-US" altLang="ko-K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13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이는 혈통으로나 육정으로나 사람의 뜻으로 나지 아니하고 오직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하나님께로부터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 난 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자들이니라</a:t>
            </a: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12</a:t>
            </a:r>
            <a:r>
              <a:rPr lang="en-US" altLang="ko-KR" dirty="0"/>
              <a:t> Yet</a:t>
            </a:r>
            <a:r>
              <a:rPr lang="ko-KR" altLang="en-US" dirty="0"/>
              <a:t> </a:t>
            </a:r>
            <a:r>
              <a:rPr lang="en-US" altLang="ko-KR" dirty="0"/>
              <a:t>to</a:t>
            </a:r>
            <a:r>
              <a:rPr lang="ko-KR" altLang="en-US" dirty="0"/>
              <a:t> </a:t>
            </a:r>
            <a:r>
              <a:rPr lang="en-US" altLang="ko-KR" dirty="0"/>
              <a:t>all</a:t>
            </a:r>
            <a:r>
              <a:rPr lang="ko-KR" altLang="en-US" dirty="0"/>
              <a:t> </a:t>
            </a:r>
            <a:r>
              <a:rPr lang="en-US" altLang="ko-KR" dirty="0"/>
              <a:t>who</a:t>
            </a:r>
            <a:r>
              <a:rPr lang="ko-KR" altLang="en-US" dirty="0"/>
              <a:t> </a:t>
            </a:r>
            <a:r>
              <a:rPr lang="en-US" altLang="ko-KR" dirty="0"/>
              <a:t>received</a:t>
            </a:r>
            <a:r>
              <a:rPr lang="ko-KR" altLang="en-US" dirty="0"/>
              <a:t> </a:t>
            </a:r>
            <a:r>
              <a:rPr lang="en-US" altLang="ko-KR" dirty="0"/>
              <a:t>him, to those who believed in his name, he gave the</a:t>
            </a:r>
            <a:r>
              <a:rPr lang="ko-KR" altLang="en-US" dirty="0"/>
              <a:t> </a:t>
            </a:r>
            <a:r>
              <a:rPr lang="en-US" altLang="ko-KR" dirty="0"/>
              <a:t>right to become children of God-</a:t>
            </a:r>
            <a:r>
              <a:rPr lang="en-US" altLang="ko-KR" sz="1000" dirty="0"/>
              <a:t>13</a:t>
            </a:r>
            <a:r>
              <a:rPr lang="en-US" altLang="ko-KR" dirty="0"/>
              <a:t>children born not of natural descent, nor of human decision or a husband’s will, but born of God.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19832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4561832" cy="4232198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6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 descr="의류, 사람, 인간의 얼굴, 실내이(가) 표시된 사진&#10;&#10;자동 생성된 설명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859" y="917398"/>
            <a:ext cx="3254191" cy="48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폭력을 중단하고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치유를 일으키자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최근 오픈도어의 조사에 의하면 신앙을 이유로 죽임을 당한 기독교인중 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95%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가 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SSA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에서 발생했습니다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사하라 사막 이남 아프리카의 기독교인들을 향한 폭력은 상상할 수 없을 정도로 심각합니다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 </a:t>
            </a:r>
            <a:endParaRPr lang="en-US" altLang="ko-KR" sz="1200" b="0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함초롬바탕" panose="02030604000101010101" pitchFamily="18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폭력은 이주의 위기를 불러 일으킵니다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SSA</a:t>
            </a:r>
            <a:r>
              <a:rPr lang="ko-KR" altLang="en-US" sz="1100" dirty="0">
                <a:cs typeface="함초롬바탕" panose="02030604000101010101" pitchFamily="18" charset="-127"/>
              </a:rPr>
              <a:t>에서 폭력과 충돌로 인해 쫓겨난 실향민 </a:t>
            </a:r>
            <a:r>
              <a:rPr lang="en-US" altLang="ko-KR" sz="1100" dirty="0">
                <a:cs typeface="함초롬바탕" panose="02030604000101010101" pitchFamily="18" charset="-127"/>
              </a:rPr>
              <a:t>3,450</a:t>
            </a:r>
            <a:r>
              <a:rPr lang="ko-KR" altLang="en-US" sz="1100" dirty="0">
                <a:cs typeface="함초롬바탕" panose="02030604000101010101" pitchFamily="18" charset="-127"/>
              </a:rPr>
              <a:t>만명 중 최소 </a:t>
            </a:r>
            <a:r>
              <a:rPr lang="en-US" altLang="ko-KR" sz="1100" dirty="0">
                <a:cs typeface="함초롬바탕" panose="02030604000101010101" pitchFamily="18" charset="-127"/>
              </a:rPr>
              <a:t>1,620</a:t>
            </a:r>
            <a:r>
              <a:rPr lang="ko-KR" altLang="en-US" sz="1100" dirty="0">
                <a:cs typeface="함초롬바탕" panose="02030604000101010101" pitchFamily="18" charset="-127"/>
              </a:rPr>
              <a:t>만명이 기독교인으로 추산하고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이들은 대부분 예수를 믿는 다는 이유로 집과 땅을 잃고 쫓겨났습니다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이는 </a:t>
            </a:r>
            <a:r>
              <a:rPr lang="en-US" altLang="ko-KR" sz="1100" dirty="0">
                <a:cs typeface="함초롬바탕" panose="02030604000101010101" pitchFamily="18" charset="-127"/>
              </a:rPr>
              <a:t>SSA</a:t>
            </a:r>
            <a:r>
              <a:rPr lang="ko-KR" altLang="en-US" sz="1100" dirty="0">
                <a:cs typeface="함초롬바탕" panose="02030604000101010101" pitchFamily="18" charset="-127"/>
              </a:rPr>
              <a:t>의 교회들에게 상처를 입히고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식량위기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트라우마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빈곤</a:t>
            </a:r>
            <a:r>
              <a:rPr lang="en-US" altLang="ko-KR" sz="1100" dirty="0">
                <a:cs typeface="함초롬바탕" panose="02030604000101010101" pitchFamily="18" charset="-127"/>
              </a:rPr>
              <a:t>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절망과 같은 깊은 상처를 남겼습니다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그러나 아프리카의 교회는 놀랍도록 빠른 회복력을 보여주고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극심한 박해가운데서도 아프리카교회가 빛과 소금이 될 수 있도록 우리의 관심과 기도가 요청됩니다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올해 </a:t>
            </a:r>
            <a:r>
              <a:rPr lang="en-US" altLang="ko-KR" sz="1100" dirty="0">
                <a:cs typeface="함초롬바탕" panose="02030604000101010101" pitchFamily="18" charset="-127"/>
              </a:rPr>
              <a:t>Arise Africa Campaign</a:t>
            </a:r>
            <a:r>
              <a:rPr lang="ko-KR" altLang="en-US" sz="1100" dirty="0">
                <a:cs typeface="함초롬바탕" panose="02030604000101010101" pitchFamily="18" charset="-127"/>
              </a:rPr>
              <a:t>은 실향민에 집중합니다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폭력이 중단되고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치유가 일어나기를 함께 기도합시다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7052" y="2317687"/>
            <a:ext cx="4875657" cy="3176108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160" y="5657506"/>
            <a:ext cx="7843680" cy="120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폭력을 중단하고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치유를 일으키자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76539" y="1526916"/>
            <a:ext cx="5712735" cy="74777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사하라 사막 이남 아프리카의 교회는 이전에 볼 수 없었던 혹독한 폭력적인 박해에 직면해 있습니다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아프리카 교회 지도자들은 전세계 교회가 그들과 함께 기도하기를 요청하고 있습니다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76538" y="2370878"/>
            <a:ext cx="5712735" cy="3286628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 err="1">
                <a:cs typeface="함초롬바탕" panose="02030604000101010101" pitchFamily="18" charset="-127"/>
              </a:rPr>
              <a:t>바나바목사는</a:t>
            </a:r>
            <a:r>
              <a:rPr lang="ko-KR" altLang="en-US" sz="1100" dirty="0">
                <a:cs typeface="함초롬바탕" panose="02030604000101010101" pitchFamily="18" charset="-127"/>
              </a:rPr>
              <a:t> 사하라 사막 이남 아프리카에서 조상이 물려준 땅과 집에서 쫓겨난 </a:t>
            </a:r>
            <a:r>
              <a:rPr lang="en-US" altLang="ko-KR" sz="1100" dirty="0">
                <a:cs typeface="함초롬바탕" panose="02030604000101010101" pitchFamily="18" charset="-127"/>
              </a:rPr>
              <a:t>1,620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 중 한 사람입니다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지난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이 실향민 캠프에서 아내와 다섯 자녀와 함께 생존했습니다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지금 이 곳에서는 알 카에다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알 </a:t>
            </a:r>
            <a:r>
              <a:rPr lang="ko-KR" altLang="en-US" sz="1100" dirty="0" err="1">
                <a:cs typeface="함초롬바탕" panose="02030604000101010101" pitchFamily="18" charset="-127"/>
              </a:rPr>
              <a:t>샤바브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 err="1">
                <a:cs typeface="함초롬바탕" panose="02030604000101010101" pitchFamily="18" charset="-127"/>
              </a:rPr>
              <a:t>보코</a:t>
            </a:r>
            <a:r>
              <a:rPr lang="ko-KR" altLang="en-US" sz="1100" dirty="0">
                <a:cs typeface="함초롬바탕" panose="02030604000101010101" pitchFamily="18" charset="-127"/>
              </a:rPr>
              <a:t> 하람과 같은 이슬람 테러 단체들이 이슬람 국가를 수립하고 기독교인을 향하여 전례 없는 폭력을 자행하고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성도들은 공격을 받아</a:t>
            </a:r>
            <a:r>
              <a:rPr lang="en-US" altLang="ko-KR" sz="1100" dirty="0">
                <a:cs typeface="함초롬바탕" panose="02030604000101010101" pitchFamily="18" charset="-127"/>
              </a:rPr>
              <a:t> </a:t>
            </a:r>
            <a:r>
              <a:rPr lang="ko-KR" altLang="en-US" sz="1100" dirty="0">
                <a:cs typeface="함초롬바탕" panose="02030604000101010101" pitchFamily="18" charset="-127"/>
              </a:rPr>
              <a:t>집을 잃고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납치되며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살해되고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성폭력에 노출되어 있으며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마을과 학교들은 파괴되고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부르키나파소는 테러단체들에 의해 토지의 </a:t>
            </a:r>
            <a:r>
              <a:rPr lang="en-US" altLang="ko-KR" sz="1100" dirty="0">
                <a:cs typeface="함초롬바탕" panose="02030604000101010101" pitchFamily="18" charset="-127"/>
              </a:rPr>
              <a:t>40%</a:t>
            </a:r>
            <a:r>
              <a:rPr lang="ko-KR" altLang="en-US" sz="1100" dirty="0">
                <a:cs typeface="함초롬바탕" panose="02030604000101010101" pitchFamily="18" charset="-127"/>
              </a:rPr>
              <a:t>을 잃었고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나이지리아의 이슬람 극단주의 무장세력들은 어떠한 처벌이나 제재도 받지 않고 활개치고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글로벌 캠페인 일어나라 아프리카를 통해 전세계 기독교인들이 박해 받는 주님의 자녀들과 함께 일어서기를 원합니다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2027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성도들에게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정서적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물질적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그리하여 아프리카 교회의 놀라운 회복력과 어둠을 밝히는 한줄기 빛으로 빛나는 것을 보기 원합니다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    </a:t>
            </a:r>
            <a:endParaRPr lang="en-US" altLang="ko-KR" sz="1100" dirty="0">
              <a:cs typeface="함초롬바탕" panose="02030604000101010101" pitchFamily="18" charset="-127"/>
            </a:endParaRP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 폭력을 멈추고 치유를 일으킬 수 있도록 함께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0398" y="1290897"/>
            <a:ext cx="2966943" cy="4053361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160" y="5657506"/>
            <a:ext cx="7843680" cy="120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177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143930"/>
            <a:ext cx="9144000" cy="185682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95" y="1360322"/>
            <a:ext cx="2388742" cy="1632789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/>
              <a:t>Day 1. </a:t>
            </a:r>
            <a:r>
              <a:rPr lang="ko-KR" altLang="en-US" sz="2025" b="1" dirty="0"/>
              <a:t>사하라 이남 아프리카의 교회를 위해 기도합니다</a:t>
            </a:r>
            <a:r>
              <a:rPr lang="en-US" altLang="ko-KR" sz="2025" b="1" dirty="0"/>
              <a:t>.</a:t>
            </a:r>
            <a:r>
              <a:rPr lang="en-US" altLang="ko-KR" sz="2025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15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426" y="1360322"/>
            <a:ext cx="5486400" cy="26774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 교회의 생존을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기독교인들이 예수님을 굳게 붙들 수 있도록 도와주세요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/>
              <a:t>사헬</a:t>
            </a:r>
            <a:r>
              <a:rPr lang="ko-KR" altLang="en-US" sz="1050" dirty="0"/>
              <a:t> 지역 성도들을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폭력과 살인으로 인해 생긴 트라우마를 치료해 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이들의 마음을 위로하여 </a:t>
            </a:r>
            <a:r>
              <a:rPr lang="ko-KR" altLang="en-US" sz="1050" dirty="0" err="1"/>
              <a:t>주옵소서</a:t>
            </a:r>
            <a:r>
              <a:rPr lang="en-US" altLang="ko-KR" sz="105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67120" y="3112943"/>
            <a:ext cx="2315492" cy="163278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000" dirty="0"/>
              <a:t>(</a:t>
            </a:r>
            <a:r>
              <a:rPr lang="ko-KR" altLang="en-US" sz="1000" dirty="0"/>
              <a:t>고후 </a:t>
            </a:r>
            <a:r>
              <a:rPr lang="en-US" altLang="ko-KR" sz="1000" dirty="0"/>
              <a:t>4:8-9)</a:t>
            </a:r>
            <a:endParaRPr lang="ko-KR" altLang="en-US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E9C81E-134A-B54D-C6AC-E4E9D2FA4FB6}"/>
              </a:ext>
            </a:extLst>
          </p:cNvPr>
          <p:cNvSpPr txBox="1"/>
          <p:nvPr/>
        </p:nvSpPr>
        <p:spPr>
          <a:xfrm>
            <a:off x="221411" y="6349042"/>
            <a:ext cx="1302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9/10/2024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38" y="4919536"/>
            <a:ext cx="6699302" cy="102534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930" y="1714499"/>
            <a:ext cx="1919074" cy="1931240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025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025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1800" dirty="0"/>
            </a:br>
            <a:r>
              <a:rPr lang="en-US" altLang="ko-KR" sz="1800" dirty="0"/>
              <a:t>Pray for the leaders of sub-Saharan Africa.</a:t>
            </a:r>
            <a:endParaRPr lang="ko-KR" altLang="en-US" sz="1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4" y="1714499"/>
            <a:ext cx="5486400" cy="26623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아프리카의 혼란 속에서 안정을 찾을 수 있도록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특별히 정치 지도자들이 부족</a:t>
            </a:r>
            <a:r>
              <a:rPr lang="en-US" altLang="ko-KR" sz="1050" dirty="0"/>
              <a:t>, </a:t>
            </a:r>
            <a:r>
              <a:rPr lang="ko-KR" altLang="en-US" sz="1050" dirty="0"/>
              <a:t>종교</a:t>
            </a:r>
            <a:r>
              <a:rPr lang="en-US" altLang="ko-KR" sz="1050" dirty="0"/>
              <a:t>, </a:t>
            </a:r>
            <a:r>
              <a:rPr lang="ko-KR" altLang="en-US" sz="1050" dirty="0"/>
              <a:t>성별에 관계없이 모든 사람들이 평화롭게 살 수 있는 안전한 국가를 만들 수 있도록 도와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현명한 지도자들이 경제 위기 가운데서도 국가를 안정적으로 이끌 수 있도록 인도해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박해를 받은 교회 지도자들을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새 힘을 더하시고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회복시켜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다시 교회를 인도할 수 있도록 영적으로 잘 준비시켜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22930" y="3788075"/>
            <a:ext cx="1919075" cy="14313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/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000" dirty="0"/>
          </a:p>
          <a:p>
            <a:pPr>
              <a:lnSpc>
                <a:spcPct val="120000"/>
              </a:lnSpc>
            </a:pPr>
            <a:r>
              <a:rPr lang="en-US" altLang="ko-KR" sz="1000" dirty="0"/>
              <a:t>(</a:t>
            </a:r>
            <a:r>
              <a:rPr lang="ko-KR" altLang="en-US" sz="1000" dirty="0" err="1"/>
              <a:t>딤전</a:t>
            </a:r>
            <a:r>
              <a:rPr lang="en-US" altLang="ko-KR" sz="1000" dirty="0"/>
              <a:t>2:2)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223011"/>
            <a:ext cx="213442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595302B6-EE02-409E-B19E-633D299CF275}" type="datetime1">
              <a:rPr lang="en-US" altLang="ko-KR" smtClean="0"/>
              <a:pPr rtl="0"/>
              <a:t>9/10/2024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r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9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615" y="1211710"/>
            <a:ext cx="2204357" cy="1613443"/>
          </a:xfrm>
        </p:spPr>
        <p:txBody>
          <a:bodyPr>
            <a:noAutofit/>
          </a:bodyPr>
          <a:lstStyle/>
          <a:p>
            <a:r>
              <a:rPr lang="en-US" altLang="ko-KR" sz="1800" b="1" dirty="0"/>
              <a:t>Day 3. </a:t>
            </a:r>
            <a:r>
              <a:rPr lang="ko-KR" altLang="en-US" sz="1800" b="1" dirty="0"/>
              <a:t>사하라 사막 이남 지역의 젊은이들을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5" y="940022"/>
            <a:ext cx="5474139" cy="192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아프리카 인구의 </a:t>
            </a:r>
            <a:r>
              <a:rPr lang="en-US" altLang="ko-KR" sz="1050" dirty="0"/>
              <a:t>60% </a:t>
            </a:r>
            <a:r>
              <a:rPr lang="ko-KR" altLang="en-US" sz="1050" dirty="0"/>
              <a:t>이상이 </a:t>
            </a:r>
            <a:r>
              <a:rPr lang="en-US" altLang="ko-KR" sz="1050" dirty="0"/>
              <a:t>25</a:t>
            </a:r>
            <a:r>
              <a:rPr lang="ko-KR" altLang="en-US" sz="1050" dirty="0"/>
              <a:t>세 미만입니다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교회는 젊고 역동적이며 성장하고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사하라 이남 아프리카에서는 폭력적인 박해로 젊은이들의 삶이 황폐화되고 있습니다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아버지</a:t>
            </a:r>
            <a:r>
              <a:rPr lang="en-US" altLang="ko-KR" sz="1050" dirty="0"/>
              <a:t>!</a:t>
            </a:r>
            <a:r>
              <a:rPr lang="ko-KR" altLang="en-US" sz="1050" dirty="0"/>
              <a:t> 사하라 사막 이남 아프리카의 젊은 그리스도인들을 보호하여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예수님</a:t>
            </a:r>
            <a:r>
              <a:rPr lang="en-US" altLang="ko-KR" sz="1050" dirty="0"/>
              <a:t>!</a:t>
            </a:r>
            <a:r>
              <a:rPr lang="ko-KR" altLang="en-US" sz="1050" dirty="0"/>
              <a:t> 청소년들에게 힘과 은혜를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극심한 핍박에도 불구하고 예수님을 계속 따르게 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트라우마 치료</a:t>
            </a:r>
            <a:r>
              <a:rPr lang="en-US" altLang="ko-KR" sz="1050" dirty="0"/>
              <a:t>, </a:t>
            </a:r>
            <a:r>
              <a:rPr lang="ko-KR" altLang="en-US" sz="1050" dirty="0"/>
              <a:t>영적 도움</a:t>
            </a:r>
            <a:r>
              <a:rPr lang="en-US" altLang="ko-KR" sz="1050" dirty="0"/>
              <a:t>, </a:t>
            </a:r>
            <a:r>
              <a:rPr lang="ko-KR" altLang="en-US" sz="1050" dirty="0"/>
              <a:t>기술 및 고용 훈련을 통해 올해 나이지리아에서 </a:t>
            </a:r>
            <a:r>
              <a:rPr lang="en-US" altLang="ko-KR" sz="1050" dirty="0"/>
              <a:t>42,000</a:t>
            </a:r>
            <a:r>
              <a:rPr lang="ko-KR" altLang="en-US" sz="1050" dirty="0"/>
              <a:t>명의 젊은 기독교인을 지원하고자 하는 </a:t>
            </a:r>
            <a:r>
              <a:rPr lang="en-US" altLang="ko-KR" sz="1050" dirty="0"/>
              <a:t>Open Doors</a:t>
            </a:r>
            <a:r>
              <a:rPr lang="ko-KR" altLang="en-US" sz="1050" dirty="0"/>
              <a:t>의 사역을 사용하여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5615" y="3333809"/>
            <a:ext cx="2127301" cy="16134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/>
              <a:t>대대로 주께서 행하시는 일을 크게 찬양하며 주의 능한 일을 </a:t>
            </a:r>
            <a:r>
              <a:rPr lang="ko-KR" altLang="en-US" sz="1000" dirty="0" err="1"/>
              <a:t>선포하리로다</a:t>
            </a:r>
            <a:r>
              <a:rPr lang="en-US" altLang="ko-KR" sz="1000" dirty="0"/>
              <a:t>. (</a:t>
            </a:r>
            <a:r>
              <a:rPr lang="ko-KR" altLang="en-US" sz="1000" dirty="0"/>
              <a:t>시</a:t>
            </a:r>
            <a:r>
              <a:rPr lang="en-US" altLang="ko-KR" sz="1000" dirty="0"/>
              <a:t>145:4)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9/10/2024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10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935" y="3412272"/>
            <a:ext cx="5474139" cy="25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936" y="1234441"/>
            <a:ext cx="7427214" cy="994172"/>
          </a:xfrm>
        </p:spPr>
        <p:txBody>
          <a:bodyPr anchor="ctr">
            <a:normAutofit/>
          </a:bodyPr>
          <a:lstStyle/>
          <a:p>
            <a:r>
              <a:rPr lang="en-US" altLang="ko-KR" sz="1800" b="1"/>
              <a:t>Day 4. </a:t>
            </a:r>
            <a:r>
              <a:rPr lang="ko-KR" altLang="en-US" sz="1800" b="1"/>
              <a:t>사하라 사막 이남 지역의 슬픔에 잠긴 사람들을 위해 기도해 주세요</a:t>
            </a:r>
            <a:r>
              <a:rPr lang="en-US" altLang="ko-KR" sz="1800" b="1"/>
              <a:t>.</a:t>
            </a:r>
            <a:endParaRPr lang="ko-KR" altLang="en-US" sz="18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3" y="2118123"/>
            <a:ext cx="7224509" cy="369521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000">
                <a:latin typeface="+mj-ea"/>
                <a:ea typeface="+mj-ea"/>
              </a:rPr>
              <a:t>“여호와는 마음이 상한 자를 가까이 하시고 충심으로 통회하는 자를 구원하시는도다</a:t>
            </a:r>
            <a:r>
              <a:rPr lang="en-US" altLang="ko-KR" sz="1000">
                <a:latin typeface="+mj-ea"/>
                <a:ea typeface="+mj-ea"/>
              </a:rPr>
              <a:t>.” - </a:t>
            </a:r>
            <a:r>
              <a:rPr lang="ko-KR" altLang="en-US" sz="1000">
                <a:latin typeface="+mj-ea"/>
                <a:ea typeface="+mj-ea"/>
              </a:rPr>
              <a:t>시편 </a:t>
            </a:r>
            <a:r>
              <a:rPr lang="en-US" altLang="ko-KR" sz="1000">
                <a:latin typeface="+mj-ea"/>
                <a:ea typeface="+mj-ea"/>
              </a:rPr>
              <a:t>34:18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41358" y="2933295"/>
            <a:ext cx="3654101" cy="26902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슬픔과 상실감에 사로잡혀 절망속에 있는 가족들을 위해 주세요</a:t>
            </a:r>
            <a:r>
              <a:rPr lang="en-US" altLang="ko-KR" sz="1050" dirty="0"/>
              <a:t>.</a:t>
            </a:r>
            <a:r>
              <a:rPr lang="ko-KR" altLang="en-US" sz="1050" dirty="0"/>
              <a:t>  </a:t>
            </a: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sz="1050" dirty="0"/>
              <a:t>주님께서 개입하여 치명적인 공격을 중단시키고 반군들의 마음이 증오에서 사랑으로 바뀌도록 도와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긴급한 도움이 필요한 유가족들에게 오픈도어의 실질적인 지원과 돌봄의 손길이 이어지도록 인도해 주세요</a:t>
            </a:r>
            <a:r>
              <a:rPr lang="en-US" altLang="ko-KR" sz="105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328244"/>
            <a:ext cx="2134426" cy="273844"/>
          </a:xfrm>
        </p:spPr>
        <p:txBody>
          <a:bodyPr anchor="ctr">
            <a:normAutofit lnSpcReduction="10000"/>
          </a:bodyPr>
          <a:lstStyle/>
          <a:p>
            <a:pPr rtl="0"/>
            <a:fld id="{595302B6-EE02-409E-B19E-633D299CF275}" type="datetime1">
              <a:rPr lang="en-US" altLang="ko-KR" smtClean="0"/>
              <a:pPr rtl="0"/>
              <a:t>9/10/2024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altLang="ko-KR" noProof="0" smtClean="0"/>
              <a:pPr>
                <a:spcAft>
                  <a:spcPts val="450"/>
                </a:spcAft>
              </a:pPr>
              <a:t>11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42" y="2933296"/>
            <a:ext cx="3587020" cy="26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Day 5. </a:t>
            </a:r>
            <a:r>
              <a:rPr lang="ko-KR" altLang="en-US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9006" y="2369861"/>
            <a:ext cx="7456242" cy="485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아프리카 전역에서 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1,200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많은 사람들이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보코하람과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이슬람 국가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(IS)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와 같은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지하디스트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3018167"/>
            <a:ext cx="3654100" cy="2485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강제로 도망쳐야 하는 그리스도인 가족들이 인내할 수 있는 용기와 힘을 주시도록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220" y="3090082"/>
            <a:ext cx="3654029" cy="205539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9/10/2024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12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060849"/>
            <a:ext cx="7693225" cy="43347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2899861"/>
            <a:ext cx="3654100" cy="2603804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050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단체의 기독교 소녀들의 잔인한 납치가 중단되도록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폭도들과 강제로 결혼하게 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357" y="2899861"/>
            <a:ext cx="3905708" cy="260380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9/10/2024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13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Day7.</a:t>
            </a:r>
            <a:r>
              <a:rPr lang="en-US" altLang="ko-KR" sz="180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118123"/>
            <a:ext cx="7701854" cy="38893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510285" y="3023587"/>
            <a:ext cx="3641080" cy="2427386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9/10/2024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14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키르기스스탄</a:t>
            </a:r>
            <a:r>
              <a:rPr lang="en-US" altLang="ko-KR" sz="1800" dirty="0">
                <a:solidFill>
                  <a:srgbClr val="0070C0"/>
                </a:solidFill>
              </a:rPr>
              <a:t> |</a:t>
            </a:r>
            <a:r>
              <a:rPr lang="en-US" altLang="ko-KR" dirty="0"/>
              <a:t> </a:t>
            </a:r>
            <a:r>
              <a:rPr lang="ko-KR" altLang="en-US" dirty="0"/>
              <a:t>정부</a:t>
            </a:r>
            <a:r>
              <a:rPr lang="en-US" altLang="ko-KR" dirty="0"/>
              <a:t>, </a:t>
            </a:r>
            <a:r>
              <a:rPr lang="ko-KR" altLang="en-US" dirty="0"/>
              <a:t>종교의 자유를 제한하는 새로운 법안 제안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8190" y="1687478"/>
            <a:ext cx="2862936" cy="189847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A5F9FCB-776E-8981-8DD2-AB088DF65B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8195" y="3622513"/>
            <a:ext cx="2862931" cy="21471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478E93-F0A5-B49F-F4CC-516FEC04B0E6}"/>
              </a:ext>
            </a:extLst>
          </p:cNvPr>
          <p:cNvSpPr txBox="1"/>
          <p:nvPr/>
        </p:nvSpPr>
        <p:spPr>
          <a:xfrm>
            <a:off x="1213164" y="1687478"/>
            <a:ext cx="544113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100" dirty="0">
                <a:solidFill>
                  <a:srgbClr val="002060"/>
                </a:solidFill>
              </a:rPr>
              <a:t>8</a:t>
            </a:r>
            <a:r>
              <a:rPr lang="ko-KR" altLang="en-US" sz="1100" dirty="0">
                <a:solidFill>
                  <a:srgbClr val="002060"/>
                </a:solidFill>
              </a:rPr>
              <a:t>월 </a:t>
            </a:r>
            <a:r>
              <a:rPr lang="en-US" altLang="ko-KR" sz="1100" dirty="0">
                <a:solidFill>
                  <a:srgbClr val="002060"/>
                </a:solidFill>
              </a:rPr>
              <a:t>29</a:t>
            </a:r>
            <a:r>
              <a:rPr lang="ko-KR" altLang="en-US" sz="1100" dirty="0">
                <a:solidFill>
                  <a:srgbClr val="002060"/>
                </a:solidFill>
              </a:rPr>
              <a:t>일</a:t>
            </a:r>
            <a:r>
              <a:rPr lang="en-US" altLang="ko-KR" sz="1100" dirty="0">
                <a:solidFill>
                  <a:srgbClr val="002060"/>
                </a:solidFill>
              </a:rPr>
              <a:t>, </a:t>
            </a:r>
            <a:r>
              <a:rPr lang="ko-KR" altLang="en-US" sz="1100" dirty="0" err="1">
                <a:solidFill>
                  <a:srgbClr val="002060"/>
                </a:solidFill>
              </a:rPr>
              <a:t>키르기즈</a:t>
            </a:r>
            <a:r>
              <a:rPr lang="ko-KR" altLang="en-US" sz="1100" dirty="0">
                <a:solidFill>
                  <a:srgbClr val="002060"/>
                </a:solidFill>
              </a:rPr>
              <a:t> 정부는 </a:t>
            </a:r>
            <a:r>
              <a:rPr lang="en-US" altLang="ko-KR" sz="1100" dirty="0">
                <a:solidFill>
                  <a:srgbClr val="002060"/>
                </a:solidFill>
              </a:rPr>
              <a:t>2008</a:t>
            </a:r>
            <a:r>
              <a:rPr lang="ko-KR" altLang="en-US" sz="1100" dirty="0">
                <a:solidFill>
                  <a:srgbClr val="002060"/>
                </a:solidFill>
              </a:rPr>
              <a:t>년 법을 대체할 새로운 종교법안을 포함하여 종교 또는 신념의 자유를 더욱 제한하는 법안 초안을 발표했습니다</a:t>
            </a:r>
            <a:r>
              <a:rPr lang="en-US" altLang="ko-KR" sz="1100" dirty="0">
                <a:solidFill>
                  <a:srgbClr val="002060"/>
                </a:solidFill>
              </a:rPr>
              <a:t>. </a:t>
            </a:r>
            <a:r>
              <a:rPr lang="ko-KR" altLang="en-US" sz="1100" dirty="0">
                <a:solidFill>
                  <a:srgbClr val="002060"/>
                </a:solidFill>
              </a:rPr>
              <a:t>이 초안은 수정 법안과 함께 </a:t>
            </a:r>
            <a:r>
              <a:rPr lang="en-US" altLang="ko-KR" sz="1100" dirty="0">
                <a:solidFill>
                  <a:srgbClr val="002060"/>
                </a:solidFill>
              </a:rPr>
              <a:t>9</a:t>
            </a:r>
            <a:r>
              <a:rPr lang="ko-KR" altLang="en-US" sz="1100" dirty="0">
                <a:solidFill>
                  <a:srgbClr val="002060"/>
                </a:solidFill>
              </a:rPr>
              <a:t>월 </a:t>
            </a:r>
            <a:r>
              <a:rPr lang="en-US" altLang="ko-KR" sz="1100" dirty="0">
                <a:solidFill>
                  <a:srgbClr val="002060"/>
                </a:solidFill>
              </a:rPr>
              <a:t>28</a:t>
            </a:r>
            <a:r>
              <a:rPr lang="ko-KR" altLang="en-US" sz="1100" dirty="0">
                <a:solidFill>
                  <a:srgbClr val="002060"/>
                </a:solidFill>
              </a:rPr>
              <a:t>일까지 공개적으로 논의할 수 있습니다</a:t>
            </a:r>
            <a:r>
              <a:rPr lang="en-US" altLang="ko-KR" sz="1100" dirty="0">
                <a:solidFill>
                  <a:srgbClr val="002060"/>
                </a:solidFill>
              </a:rPr>
              <a:t>. </a:t>
            </a:r>
            <a:r>
              <a:rPr lang="ko-KR" altLang="en-US" sz="1100" dirty="0">
                <a:solidFill>
                  <a:srgbClr val="002060"/>
                </a:solidFill>
              </a:rPr>
              <a:t>두 초안은 모두 국가종교위원회</a:t>
            </a:r>
            <a:r>
              <a:rPr lang="en-US" altLang="ko-KR" sz="1100" dirty="0">
                <a:solidFill>
                  <a:srgbClr val="002060"/>
                </a:solidFill>
              </a:rPr>
              <a:t>(SCRA), </a:t>
            </a:r>
            <a:r>
              <a:rPr lang="ko-KR" altLang="en-US" sz="1100" dirty="0">
                <a:solidFill>
                  <a:srgbClr val="002060"/>
                </a:solidFill>
              </a:rPr>
              <a:t>국가안보위원회</a:t>
            </a:r>
            <a:r>
              <a:rPr lang="en-US" altLang="ko-KR" sz="1100" dirty="0">
                <a:solidFill>
                  <a:srgbClr val="002060"/>
                </a:solidFill>
              </a:rPr>
              <a:t>(NSC), </a:t>
            </a:r>
            <a:r>
              <a:rPr lang="ko-KR" altLang="en-US" sz="1100" dirty="0">
                <a:solidFill>
                  <a:srgbClr val="002060"/>
                </a:solidFill>
              </a:rPr>
              <a:t>내무부가 마련한 것으로 키르기스스탄의 국제 인권 규약을 위반하는 조항이 포함되어 있습니다</a:t>
            </a:r>
            <a:r>
              <a:rPr lang="en-US" altLang="ko-KR" sz="1100" dirty="0">
                <a:solidFill>
                  <a:srgbClr val="002060"/>
                </a:solidFill>
              </a:rPr>
              <a:t>.</a:t>
            </a:r>
            <a:endParaRPr lang="ko-KR" altLang="en-US" sz="11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0224C-22DB-FFD9-0BCB-700A6720C2A6}"/>
              </a:ext>
            </a:extLst>
          </p:cNvPr>
          <p:cNvSpPr txBox="1"/>
          <p:nvPr/>
        </p:nvSpPr>
        <p:spPr>
          <a:xfrm>
            <a:off x="1213164" y="2737770"/>
            <a:ext cx="544113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/>
              <a:t>새로운 종교법은 모든 종교 공동체가 합법적으로 존재하기 위해 국가 등록을 해야 하고</a:t>
            </a:r>
            <a:r>
              <a:rPr lang="en-US" altLang="ko-KR" sz="1100" dirty="0"/>
              <a:t>, 5</a:t>
            </a:r>
            <a:r>
              <a:rPr lang="ko-KR" altLang="en-US" sz="1100" dirty="0"/>
              <a:t>년마다 의무적으로 재등록을 해야 하며</a:t>
            </a:r>
            <a:r>
              <a:rPr lang="en-US" altLang="ko-KR" sz="1100" dirty="0"/>
              <a:t>, </a:t>
            </a:r>
            <a:r>
              <a:rPr lang="ko-KR" altLang="en-US" sz="1100" dirty="0"/>
              <a:t>부담스러운 등록 요건을 포함하고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또한 이 법은 국가종교위원회에 신청을 거부할 수 있는 자의적 권한을 부여하고</a:t>
            </a:r>
            <a:r>
              <a:rPr lang="en-US" altLang="ko-KR" sz="1100" dirty="0"/>
              <a:t>, </a:t>
            </a:r>
            <a:r>
              <a:rPr lang="ko-KR" altLang="en-US" sz="1100" dirty="0"/>
              <a:t>테러와의 연관성을 근거로 국가안보회의가 교회 설립에 거부권을 행사할 수 있도록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종교계는 이 법안에 대해 어떠한 정보나 협의도 받지 못했습니다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제안된 개정 법률은 종교의 자유와 관련된 제</a:t>
            </a:r>
            <a:r>
              <a:rPr lang="en-US" altLang="ko-KR" sz="1100" dirty="0"/>
              <a:t>142</a:t>
            </a:r>
            <a:r>
              <a:rPr lang="ko-KR" altLang="en-US" sz="1100" dirty="0"/>
              <a:t>조 위반에 대한 벌금을 인상하여 위반 법규에 따라 처벌 가능한 범죄의 범위를 확대하게 될 것입니다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 법안이 채택되면 </a:t>
            </a:r>
            <a:r>
              <a:rPr lang="en-US" altLang="ko-KR" sz="1100" dirty="0"/>
              <a:t>2025</a:t>
            </a:r>
            <a:r>
              <a:rPr lang="ko-KR" altLang="en-US" sz="1100" dirty="0"/>
              <a:t>년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1</a:t>
            </a:r>
            <a:r>
              <a:rPr lang="ko-KR" altLang="en-US" sz="1100" dirty="0"/>
              <a:t>일부터 시행되어 키르기스스탄의 인권 침해 추세가 계속될 것으로 예상됩니다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하나님께서 이 법의 부정적인 영향을 깨닫도록 국회의원들과 키르기스스탄 국민들을 인도해 주시도록 기도해 주세요</a:t>
            </a:r>
            <a:r>
              <a:rPr lang="en-US" altLang="ko-KR" sz="1100" dirty="0"/>
              <a:t>. </a:t>
            </a:r>
            <a:r>
              <a:rPr lang="ko-KR" altLang="en-US" sz="1100" dirty="0"/>
              <a:t>이 법안의 결과에 대해 극도로 걱정하고 있는 신자들을 위해 기도해 주세요</a:t>
            </a:r>
            <a:r>
              <a:rPr lang="en-US" altLang="ko-KR" sz="11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06024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2005681"/>
            <a:ext cx="8492150" cy="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1970" y="2237041"/>
            <a:ext cx="8533344" cy="2763803"/>
          </a:xfrm>
        </p:spPr>
        <p:txBody>
          <a:bodyPr anchor="ctr">
            <a:noAutofit/>
          </a:bodyPr>
          <a:lstStyle/>
          <a:p>
            <a:pPr marL="342900" indent="-342900" algn="just">
              <a:buAutoNum type="arabicPeriod"/>
            </a:pPr>
            <a:r>
              <a:rPr lang="ko-KR" altLang="en-US" sz="1600" dirty="0">
                <a:solidFill>
                  <a:srgbClr val="0070C0"/>
                </a:solidFill>
              </a:rPr>
              <a:t>중앙아시아 국가들 가운데 종교관련 법률이 광범위하고 구체적으로 개정되고 있습니다</a:t>
            </a:r>
            <a:r>
              <a:rPr lang="en-US" altLang="ko-KR" sz="1600" dirty="0">
                <a:solidFill>
                  <a:srgbClr val="0070C0"/>
                </a:solidFill>
              </a:rPr>
              <a:t>. </a:t>
            </a:r>
            <a:r>
              <a:rPr lang="ko-KR" altLang="en-US" sz="1600" dirty="0">
                <a:solidFill>
                  <a:srgbClr val="0070C0"/>
                </a:solidFill>
              </a:rPr>
              <a:t>특히 키르기스스탄의 새롭게 발의된 종교법이 공개적으로 토의되는 가운데</a:t>
            </a:r>
            <a:r>
              <a:rPr lang="en-US" altLang="ko-KR" sz="1600" dirty="0">
                <a:solidFill>
                  <a:srgbClr val="0070C0"/>
                </a:solidFill>
              </a:rPr>
              <a:t>, </a:t>
            </a:r>
            <a:r>
              <a:rPr lang="ko-KR" altLang="en-US" sz="1600" dirty="0">
                <a:solidFill>
                  <a:srgbClr val="0070C0"/>
                </a:solidFill>
              </a:rPr>
              <a:t>국회의원들과 종교 지도자들에게 지혜를 주시고</a:t>
            </a:r>
            <a:r>
              <a:rPr lang="en-US" altLang="ko-KR" sz="1600" dirty="0">
                <a:solidFill>
                  <a:srgbClr val="0070C0"/>
                </a:solidFill>
              </a:rPr>
              <a:t>, </a:t>
            </a:r>
            <a:r>
              <a:rPr lang="ko-KR" altLang="en-US" sz="1600" dirty="0">
                <a:solidFill>
                  <a:srgbClr val="0070C0"/>
                </a:solidFill>
              </a:rPr>
              <a:t>종교의 자유를 확대하고</a:t>
            </a:r>
            <a:r>
              <a:rPr lang="en-US" altLang="ko-KR" sz="1600" dirty="0">
                <a:solidFill>
                  <a:srgbClr val="0070C0"/>
                </a:solidFill>
              </a:rPr>
              <a:t>, </a:t>
            </a:r>
            <a:r>
              <a:rPr lang="ko-KR" altLang="en-US" sz="1600" dirty="0">
                <a:solidFill>
                  <a:srgbClr val="0070C0"/>
                </a:solidFill>
              </a:rPr>
              <a:t>하나님의 공의가 사회에 뿌리를 내리는데 쓰임 받을 수 있도록 간섭하여 주시기를 기도합니다</a:t>
            </a:r>
            <a:r>
              <a:rPr lang="en-US" altLang="ko-KR" sz="1600" dirty="0">
                <a:solidFill>
                  <a:srgbClr val="0070C0"/>
                </a:solidFill>
              </a:rPr>
              <a:t>. </a:t>
            </a:r>
          </a:p>
          <a:p>
            <a:pPr marL="342900" indent="-342900" algn="just">
              <a:buAutoNum type="arabicPeriod"/>
            </a:pPr>
            <a:r>
              <a:rPr lang="ko-KR" altLang="en-US" sz="1600" dirty="0">
                <a:solidFill>
                  <a:srgbClr val="0070C0"/>
                </a:solidFill>
              </a:rPr>
              <a:t>새로운 종교법의 논의가 시작된 가운데 불안에 휩싸여 있는 신자들을 위해 기도합니다</a:t>
            </a:r>
            <a:r>
              <a:rPr lang="en-US" altLang="ko-KR" sz="1600" dirty="0">
                <a:solidFill>
                  <a:srgbClr val="0070C0"/>
                </a:solidFill>
              </a:rPr>
              <a:t>. </a:t>
            </a:r>
            <a:r>
              <a:rPr lang="ko-KR" altLang="en-US" sz="1600" dirty="0">
                <a:solidFill>
                  <a:srgbClr val="0070C0"/>
                </a:solidFill>
              </a:rPr>
              <a:t>믿음에 흔들리지 아니하고</a:t>
            </a:r>
            <a:r>
              <a:rPr lang="en-US" altLang="ko-KR" sz="1600" dirty="0">
                <a:solidFill>
                  <a:srgbClr val="0070C0"/>
                </a:solidFill>
              </a:rPr>
              <a:t>, </a:t>
            </a:r>
            <a:r>
              <a:rPr lang="ko-KR" altLang="en-US" sz="1600" dirty="0">
                <a:solidFill>
                  <a:srgbClr val="0070C0"/>
                </a:solidFill>
              </a:rPr>
              <a:t>시험과 환란 가운데 함께 하시는 하나님의 보호하심을 더욱 신뢰하며 이 영적 싸움에서 승리하기를 기도합니다</a:t>
            </a:r>
            <a:r>
              <a:rPr lang="en-US" altLang="ko-KR" sz="1600" dirty="0">
                <a:solidFill>
                  <a:srgbClr val="0070C0"/>
                </a:solidFill>
              </a:rPr>
              <a:t>. </a:t>
            </a:r>
          </a:p>
          <a:p>
            <a:pPr algn="just"/>
            <a:endParaRPr lang="en-US" altLang="ko-KR" sz="1600" dirty="0">
              <a:solidFill>
                <a:srgbClr val="0070C0"/>
              </a:solidFill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213167" y="1269644"/>
            <a:ext cx="8492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>
                <a:solidFill>
                  <a:srgbClr val="0070C0"/>
                </a:solidFill>
              </a:rPr>
              <a:t>키르기스스탄을 위해 기도합니다</a:t>
            </a:r>
            <a:r>
              <a:rPr lang="en-US" altLang="ko-KR" sz="1800" dirty="0">
                <a:solidFill>
                  <a:srgbClr val="0070C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50231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이란</a:t>
            </a:r>
            <a:r>
              <a:rPr lang="en-US" altLang="ko-KR" sz="1800" dirty="0">
                <a:solidFill>
                  <a:srgbClr val="0070C0"/>
                </a:solidFill>
              </a:rPr>
              <a:t> | </a:t>
            </a:r>
            <a:r>
              <a:rPr lang="ko-KR" altLang="en-US" sz="1800" dirty="0">
                <a:solidFill>
                  <a:srgbClr val="0070C0"/>
                </a:solidFill>
              </a:rPr>
              <a:t>사회 깊이 뿌리 내린 관료주의</a:t>
            </a:r>
            <a:endParaRPr lang="en-US" altLang="ko-KR" sz="1800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9" y="1609545"/>
            <a:ext cx="578516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종교의 자유가 약속되어 있지만 거의 지켜지지 않는 나라에서 하산과 같은 기독교인들은 신앙 때문에 극심한 박해에 직면합니다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하산은 그리스도를 향한 헌신 때문에 체포와 위협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차별을 견뎌냈습니다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3539" y="1797233"/>
            <a:ext cx="2515534" cy="41393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3252-4DC6-5F43-3FAE-19F3CD394F6D}"/>
              </a:ext>
            </a:extLst>
          </p:cNvPr>
          <p:cNvSpPr txBox="1"/>
          <p:nvPr/>
        </p:nvSpPr>
        <p:spPr>
          <a:xfrm>
            <a:off x="1132419" y="2234149"/>
            <a:ext cx="5785163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/>
              <a:t>하산은 당국이 새벽에 집을 급습해 가족의 평화를 방해하고 정신적 고통을 주었던 일을 회상합니다</a:t>
            </a:r>
            <a:r>
              <a:rPr lang="en-US" altLang="ko-KR" sz="1100" dirty="0"/>
              <a:t>. “</a:t>
            </a:r>
            <a:r>
              <a:rPr lang="ko-KR" altLang="en-US" sz="1100" dirty="0"/>
              <a:t>그들은 가족의 평화를 방해하기 위해 이른 새벽에 집을 급습했습니다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그리고</a:t>
            </a:r>
            <a:r>
              <a:rPr lang="en-US" altLang="ko-KR" sz="1100" dirty="0"/>
              <a:t>, </a:t>
            </a:r>
            <a:r>
              <a:rPr lang="ko-KR" altLang="en-US" sz="1100" dirty="0"/>
              <a:t>낮에는 심문하지 않고 새벽 </a:t>
            </a:r>
            <a:r>
              <a:rPr lang="en-US" altLang="ko-KR" sz="1100" dirty="0"/>
              <a:t>2</a:t>
            </a:r>
            <a:r>
              <a:rPr lang="ko-KR" altLang="en-US" sz="1100" dirty="0"/>
              <a:t>시에 심문하며 가족들의 정신 상태를 불안정하게 만들려고 했습니다</a:t>
            </a:r>
            <a:r>
              <a:rPr lang="en-US" altLang="ko-KR" sz="1100" dirty="0"/>
              <a:t>.”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한가족안에서 믿음은 삶의 여러 측면에 영향을 미쳤습니다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하산의 딸이 결혼할 때 기독교 신앙 때문에 공식 서류를 발급받기가 매우 어려웠습니다</a:t>
            </a:r>
            <a:r>
              <a:rPr lang="en-US" altLang="ko-KR" sz="1100" dirty="0"/>
              <a:t>. “</a:t>
            </a:r>
            <a:r>
              <a:rPr lang="ko-KR" altLang="en-US" sz="1100" dirty="0"/>
              <a:t>우리는 세 명의 물라</a:t>
            </a:r>
            <a:r>
              <a:rPr lang="en-US" altLang="ko-KR" sz="1100" dirty="0"/>
              <a:t>(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Mullah: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지방법원 판사</a:t>
            </a:r>
            <a:r>
              <a:rPr lang="en-US" altLang="ko-KR" sz="1100" dirty="0"/>
              <a:t>)</a:t>
            </a:r>
            <a:r>
              <a:rPr lang="ko-KR" altLang="en-US" sz="1100" dirty="0"/>
              <a:t>를 바꿔야 했습니다</a:t>
            </a:r>
            <a:r>
              <a:rPr lang="en-US" altLang="ko-KR" sz="1100" dirty="0"/>
              <a:t>."</a:t>
            </a:r>
            <a:r>
              <a:rPr lang="ko-KR" altLang="en-US" sz="1100" dirty="0"/>
              <a:t>라고 하산은 설명합니다</a:t>
            </a:r>
            <a:r>
              <a:rPr lang="en-US" altLang="ko-KR" sz="1100" dirty="0"/>
              <a:t>. “</a:t>
            </a:r>
            <a:r>
              <a:rPr lang="ko-KR" altLang="en-US" sz="1100" dirty="0"/>
              <a:t>마지막 </a:t>
            </a:r>
            <a:r>
              <a:rPr lang="ko-KR" altLang="en-US" sz="1100" dirty="0" err="1"/>
              <a:t>물라가</a:t>
            </a:r>
            <a:r>
              <a:rPr lang="ko-KR" altLang="en-US" sz="1100" dirty="0"/>
              <a:t> 우리의 원래 이름이 무슬림 이름이라서 그런지 모르겠지만</a:t>
            </a:r>
            <a:r>
              <a:rPr lang="en-US" altLang="ko-KR" sz="1100" dirty="0"/>
              <a:t>, </a:t>
            </a:r>
            <a:r>
              <a:rPr lang="ko-KR" altLang="en-US" sz="1100" dirty="0"/>
              <a:t>신앙이 무엇인지 묻지 않고 수속이 이뤄졌어요</a:t>
            </a:r>
            <a:r>
              <a:rPr lang="en-US" altLang="ko-KR" sz="1100" dirty="0"/>
              <a:t>. </a:t>
            </a:r>
            <a:r>
              <a:rPr lang="ko-KR" altLang="en-US" sz="1100" dirty="0"/>
              <a:t>하나님의 은혜로 혼인 신고를 할 수 있었다고 확신합니다</a:t>
            </a:r>
            <a:r>
              <a:rPr lang="en-US" altLang="ko-KR" sz="1100" dirty="0"/>
              <a:t>."</a:t>
            </a:r>
            <a:r>
              <a:rPr lang="ko-KR" altLang="en-US" sz="1100" dirty="0"/>
              <a:t>라고 하산은 말합니다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압박은 정부 차원에서 멈추지 않고 하산의 가족 차원까지 이어집니다</a:t>
            </a:r>
            <a:r>
              <a:rPr lang="en-US" altLang="ko-KR" sz="1100" dirty="0"/>
              <a:t>. </a:t>
            </a:r>
            <a:r>
              <a:rPr lang="ko-KR" altLang="en-US" sz="1100" dirty="0"/>
              <a:t>하산의 아들은 기독교 신념 때문에 친척들로부터 차별을 받고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하산은 “제가 기독교인이라는 이유로 가족들은 어린 아들에게 별다른 관심을 보이지 않는 반면</a:t>
            </a:r>
            <a:r>
              <a:rPr lang="en-US" altLang="ko-KR" sz="1100" dirty="0"/>
              <a:t>, </a:t>
            </a:r>
            <a:r>
              <a:rPr lang="ko-KR" altLang="en-US" sz="1100" dirty="0"/>
              <a:t>무슬림인 동생의 아이는 애정을 듬뿍 받고 있습니다</a:t>
            </a:r>
            <a:r>
              <a:rPr lang="en-US" altLang="ko-KR" sz="1100" dirty="0"/>
              <a:t>.”</a:t>
            </a:r>
            <a:r>
              <a:rPr lang="ko-KR" altLang="en-US" sz="1100" dirty="0"/>
              <a:t>라고 말합니다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이러한 가족의 거부와 차별은 이란의 기독교인 가정이 감당해야 하는 무거운 짐이 되고 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이러한 끊임없는 압박에도 불구하고 하산은 그리스도에 대한 헌신을 굳건히 지키고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정부는 계속해서 공포와 협박으로 기독교 활동을 탄압하고 있지만</a:t>
            </a:r>
            <a:r>
              <a:rPr lang="en-US" altLang="ko-KR" sz="1100" dirty="0"/>
              <a:t>, </a:t>
            </a:r>
            <a:r>
              <a:rPr lang="ko-KR" altLang="en-US" sz="1100" dirty="0"/>
              <a:t>하산은 예수님을 향한 믿음을 굳건히 지키고 있습니다</a:t>
            </a:r>
            <a:r>
              <a:rPr lang="en-US" altLang="ko-KR" sz="1100" dirty="0"/>
              <a:t>. “</a:t>
            </a:r>
            <a:r>
              <a:rPr lang="ko-KR" altLang="en-US" sz="1100" dirty="0"/>
              <a:t>그들은 제가 혼자 신앙을 지키기를 바라지만</a:t>
            </a:r>
            <a:r>
              <a:rPr lang="en-US" altLang="ko-KR" sz="1100" dirty="0"/>
              <a:t>, </a:t>
            </a:r>
            <a:r>
              <a:rPr lang="ko-KR" altLang="en-US" sz="1100" dirty="0"/>
              <a:t>구원이 필요한 사람들을 볼 때 어떻게 예수님을 전하는 일을 멈출 수 있겠습니까</a:t>
            </a:r>
            <a:r>
              <a:rPr lang="en-US" altLang="ko-KR" sz="1100" dirty="0"/>
              <a:t>?"</a:t>
            </a:r>
            <a:r>
              <a:rPr lang="ko-KR" altLang="en-US" sz="1100" dirty="0"/>
              <a:t>라고 고백합니다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하산은 그 어떤 것도 하나님의 사랑으로부터 자신을 끊을 수 없다는 것을 알고 있습니다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538609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1937361"/>
            <a:ext cx="9467900" cy="6832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213163" y="1271585"/>
            <a:ext cx="8646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>
                <a:solidFill>
                  <a:srgbClr val="0070C0"/>
                </a:solidFill>
              </a:rPr>
              <a:t>이란을</a:t>
            </a:r>
            <a:r>
              <a:rPr lang="ko-KR" altLang="en-US" dirty="0">
                <a:solidFill>
                  <a:srgbClr val="0070C0"/>
                </a:solidFill>
              </a:rPr>
              <a:t> 위해 기도해 주세요</a:t>
            </a:r>
            <a:r>
              <a:rPr lang="en-US" altLang="ko-KR" dirty="0">
                <a:solidFill>
                  <a:srgbClr val="0070C0"/>
                </a:solidFill>
              </a:rPr>
              <a:t>.  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48F79B-5FE8-CFF5-38CA-C1CB7BAFA0DC}"/>
              </a:ext>
            </a:extLst>
          </p:cNvPr>
          <p:cNvSpPr txBox="1"/>
          <p:nvPr/>
        </p:nvSpPr>
        <p:spPr>
          <a:xfrm>
            <a:off x="1290766" y="2311025"/>
            <a:ext cx="939029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buAutoNum type="arabicPeriod"/>
            </a:pPr>
            <a:r>
              <a:rPr lang="ko-KR" altLang="en-US" sz="1400" dirty="0">
                <a:solidFill>
                  <a:srgbClr val="0070C0"/>
                </a:solidFill>
              </a:rPr>
              <a:t>하산과 이란 기독교인들이 가족과 정부로부터 괴롭힘과 협박을 당하고 있는 가운데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이들을 보호해 주시고 용기를 주시도록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  <a:r>
              <a:rPr lang="ko-KR" altLang="en-US" sz="1400" dirty="0">
                <a:solidFill>
                  <a:srgbClr val="0070C0"/>
                </a:solidFill>
              </a:rPr>
              <a:t>특히 체포와 심문 과정에서 심리적 압박과 위협을 견뎌야 하는 이들에게 힘과 평안을 주시기를 원합니다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  <a:r>
              <a:rPr lang="ko-KR" altLang="en-US" sz="1400" dirty="0">
                <a:solidFill>
                  <a:srgbClr val="0070C0"/>
                </a:solidFill>
              </a:rPr>
              <a:t>하산과 같이 차별에 직면하고 매일 복잡한 문제를 해결해야 하는 가족들에게도 지혜와 담대한 마음을 주시기를 기도합니다</a:t>
            </a:r>
            <a:r>
              <a:rPr lang="en-US" altLang="ko-KR" sz="1400" dirty="0">
                <a:solidFill>
                  <a:srgbClr val="0070C0"/>
                </a:solidFill>
              </a:rPr>
              <a:t>.</a:t>
            </a:r>
          </a:p>
          <a:p>
            <a:pPr marL="228600" indent="-228600" algn="just">
              <a:buAutoNum type="arabicPeriod"/>
            </a:pPr>
            <a:endParaRPr lang="en-US" altLang="ko-KR" sz="1400" dirty="0">
              <a:solidFill>
                <a:srgbClr val="0070C0"/>
              </a:solidFill>
            </a:endParaRPr>
          </a:p>
          <a:p>
            <a:pPr marL="228600" indent="-228600" algn="just">
              <a:buAutoNum type="arabicPeriod"/>
            </a:pPr>
            <a:r>
              <a:rPr lang="ko-KR" altLang="en-US" sz="1400" dirty="0">
                <a:solidFill>
                  <a:srgbClr val="0070C0"/>
                </a:solidFill>
              </a:rPr>
              <a:t>신앙 때문에 친척들로부터 거부와 차별을 당하는 하산의 아들과 기독교인 가정의 자녀들을 위해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  <a:r>
              <a:rPr lang="ko-KR" altLang="en-US" sz="1400" dirty="0">
                <a:solidFill>
                  <a:srgbClr val="0070C0"/>
                </a:solidFill>
              </a:rPr>
              <a:t>하나님께서 자녀들이 이러한 어려움을 헤쳐 나갈 수 있도록 부모에게 지혜를 주시기를 원합니다</a:t>
            </a:r>
            <a:r>
              <a:rPr lang="en-US" altLang="ko-KR" sz="1400" dirty="0">
                <a:solidFill>
                  <a:srgbClr val="0070C0"/>
                </a:solidFill>
              </a:rPr>
              <a:t>.</a:t>
            </a:r>
          </a:p>
          <a:p>
            <a:pPr marL="228600" indent="-228600" algn="just">
              <a:buAutoNum type="arabicPeriod"/>
            </a:pPr>
            <a:endParaRPr lang="en-US" altLang="ko-KR" sz="1400" dirty="0">
              <a:solidFill>
                <a:srgbClr val="0070C0"/>
              </a:solidFill>
            </a:endParaRPr>
          </a:p>
          <a:p>
            <a:pPr marL="228600" indent="-228600" algn="just">
              <a:buAutoNum type="arabicPeriod"/>
            </a:pPr>
            <a:r>
              <a:rPr lang="ko-KR" altLang="en-US" sz="1400" dirty="0">
                <a:solidFill>
                  <a:srgbClr val="0070C0"/>
                </a:solidFill>
              </a:rPr>
              <a:t>복음을 전할 때 뱀같이 지혜롭고 비둘기같이 순결한 마음을 주시도록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  <a:r>
              <a:rPr lang="ko-KR" altLang="en-US" sz="1400" dirty="0">
                <a:solidFill>
                  <a:srgbClr val="0070C0"/>
                </a:solidFill>
              </a:rPr>
              <a:t>계속 성장하는 이란교회를 사용하여 주시고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더 많은 사람들을 그리스도께로 인도할 수 있도록 능력을 주시기를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</a:p>
          <a:p>
            <a:pPr marL="228600" indent="-228600" algn="just">
              <a:buAutoNum type="arabicPeriod"/>
            </a:pPr>
            <a:endParaRPr lang="en-US" altLang="ko-KR" sz="1400" dirty="0">
              <a:solidFill>
                <a:srgbClr val="0070C0"/>
              </a:solidFill>
            </a:endParaRPr>
          </a:p>
          <a:p>
            <a:pPr marL="228600" indent="-228600" algn="just">
              <a:buFontTx/>
              <a:buAutoNum type="arabicPeriod"/>
            </a:pPr>
            <a:r>
              <a:rPr lang="ko-KR" altLang="en-US" sz="1400" dirty="0">
                <a:solidFill>
                  <a:srgbClr val="0070C0"/>
                </a:solidFill>
              </a:rPr>
              <a:t>이란의 기독교인들이 믿음 안에서 인내할 수 있도록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  <a:r>
              <a:rPr lang="ko-KR" altLang="en-US" sz="1400" dirty="0">
                <a:solidFill>
                  <a:srgbClr val="0070C0"/>
                </a:solidFill>
              </a:rPr>
              <a:t>가정교회들이 함께 모여 예배할 때에 이러한 비밀 모임을 보호해주시고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관련된 사람들의 믿음을 강하게 세워 주시고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위험에도 불구하고 계속 모일 수 있는 창의적인 방법을 공급해 주시기를 기도합니다</a:t>
            </a:r>
            <a:r>
              <a:rPr lang="en-US" altLang="ko-KR" sz="1400" dirty="0">
                <a:solidFill>
                  <a:srgbClr val="0070C0"/>
                </a:solidFill>
              </a:rPr>
              <a:t>.</a:t>
            </a:r>
            <a:endParaRPr lang="ko-KR" altLang="en-US" sz="1400" dirty="0">
              <a:solidFill>
                <a:srgbClr val="0070C0"/>
              </a:solidFill>
            </a:endParaRPr>
          </a:p>
          <a:p>
            <a:pPr marL="228600" indent="-228600" algn="just">
              <a:buAutoNum type="arabicPeriod"/>
            </a:pPr>
            <a:endParaRPr lang="en-US" altLang="ko-KR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775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방글라데시</a:t>
            </a:r>
            <a:r>
              <a:rPr lang="en-US" altLang="ko-KR" sz="1800" dirty="0">
                <a:solidFill>
                  <a:srgbClr val="0070C0"/>
                </a:solidFill>
              </a:rPr>
              <a:t> |</a:t>
            </a:r>
            <a:r>
              <a:rPr lang="ko-KR" altLang="en-US" dirty="0">
                <a:solidFill>
                  <a:srgbClr val="0070C0"/>
                </a:solidFill>
              </a:rPr>
              <a:t> </a:t>
            </a:r>
            <a:r>
              <a:rPr lang="ko-KR" altLang="en-US" sz="1800" dirty="0"/>
              <a:t>현지 무슬림 마을 주민에게 공격당해 경찰서에 구금된 전도사</a:t>
            </a:r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478E93-F0A5-B49F-F4CC-516FEC04B0E6}"/>
              </a:ext>
            </a:extLst>
          </p:cNvPr>
          <p:cNvSpPr txBox="1"/>
          <p:nvPr/>
        </p:nvSpPr>
        <p:spPr>
          <a:xfrm>
            <a:off x="1213164" y="1659159"/>
            <a:ext cx="60650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2060"/>
                </a:solidFill>
              </a:rPr>
              <a:t>최근의 정치적 위기와 사회 불안으로 인해 무슬림 극단주의자들이 </a:t>
            </a:r>
            <a:r>
              <a:rPr lang="ko-KR" altLang="en-US" sz="1100" dirty="0" err="1">
                <a:solidFill>
                  <a:srgbClr val="002060"/>
                </a:solidFill>
              </a:rPr>
              <a:t>비무슬림들을</a:t>
            </a:r>
            <a:r>
              <a:rPr lang="ko-KR" altLang="en-US" sz="1100" dirty="0">
                <a:solidFill>
                  <a:srgbClr val="002060"/>
                </a:solidFill>
              </a:rPr>
              <a:t> 공격하고 박해하고 있습니다</a:t>
            </a:r>
            <a:r>
              <a:rPr lang="en-US" altLang="ko-KR" sz="1100" dirty="0">
                <a:solidFill>
                  <a:srgbClr val="002060"/>
                </a:solidFill>
              </a:rPr>
              <a:t>. </a:t>
            </a:r>
            <a:r>
              <a:rPr lang="ko-KR" altLang="en-US" sz="1100" dirty="0">
                <a:solidFill>
                  <a:srgbClr val="002060"/>
                </a:solidFill>
              </a:rPr>
              <a:t>그들은 아무런 이유 없이 </a:t>
            </a:r>
            <a:r>
              <a:rPr lang="ko-KR" altLang="en-US" sz="1100" dirty="0" err="1">
                <a:solidFill>
                  <a:srgbClr val="002060"/>
                </a:solidFill>
              </a:rPr>
              <a:t>비무슬림에</a:t>
            </a:r>
            <a:r>
              <a:rPr lang="ko-KR" altLang="en-US" sz="1100" dirty="0">
                <a:solidFill>
                  <a:srgbClr val="002060"/>
                </a:solidFill>
              </a:rPr>
              <a:t> 대한 공격을 자행하고 있습니다</a:t>
            </a:r>
            <a:r>
              <a:rPr lang="en-US" altLang="ko-KR" sz="1100" dirty="0">
                <a:solidFill>
                  <a:srgbClr val="002060"/>
                </a:solidFill>
              </a:rPr>
              <a:t>. </a:t>
            </a:r>
            <a:r>
              <a:rPr lang="ko-KR" altLang="en-US" sz="1100" dirty="0">
                <a:solidFill>
                  <a:srgbClr val="002060"/>
                </a:solidFill>
              </a:rPr>
              <a:t>이슬람에서 개종한 신자들은 상황이 더욱 악화되어 다음 핍박이 언제 닥칠지 모르는 공포와 공황 상태에 놓여 있습니다</a:t>
            </a:r>
            <a:r>
              <a:rPr lang="en-US" altLang="ko-KR" sz="1100" dirty="0">
                <a:solidFill>
                  <a:srgbClr val="002060"/>
                </a:solidFill>
              </a:rPr>
              <a:t>. </a:t>
            </a:r>
            <a:r>
              <a:rPr lang="ko-KR" altLang="en-US" sz="1100" dirty="0">
                <a:solidFill>
                  <a:srgbClr val="002060"/>
                </a:solidFill>
              </a:rPr>
              <a:t>특히 지방에 거주하며 봉사하는 전도자와 목회자들조차 두려움에 떨고 있어 대부분의 교회 활동은 이러한 공격으로 인해 원활하게 진행되지 못하고 있습니다</a:t>
            </a:r>
            <a:r>
              <a:rPr lang="en-US" altLang="ko-KR" sz="1100" dirty="0">
                <a:solidFill>
                  <a:srgbClr val="002060"/>
                </a:solidFill>
              </a:rPr>
              <a:t>. </a:t>
            </a:r>
            <a:r>
              <a:rPr lang="ko-KR" altLang="en-US" sz="1100" dirty="0">
                <a:solidFill>
                  <a:srgbClr val="002060"/>
                </a:solidFill>
              </a:rPr>
              <a:t>방글라데시에서 신자들이 힘을 얻을 수 있도록 계속 기도해 주세요</a:t>
            </a:r>
            <a:r>
              <a:rPr lang="en-US" altLang="ko-KR" sz="1100" dirty="0">
                <a:solidFill>
                  <a:srgbClr val="002060"/>
                </a:solidFill>
              </a:rPr>
              <a:t>.</a:t>
            </a:r>
            <a:endParaRPr lang="ko-KR" altLang="en-US" sz="11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0224C-22DB-FFD9-0BCB-700A6720C2A6}"/>
              </a:ext>
            </a:extLst>
          </p:cNvPr>
          <p:cNvSpPr txBox="1"/>
          <p:nvPr/>
        </p:nvSpPr>
        <p:spPr>
          <a:xfrm>
            <a:off x="1213163" y="2868856"/>
            <a:ext cx="606509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100" dirty="0"/>
              <a:t>MBB </a:t>
            </a:r>
            <a:r>
              <a:rPr lang="ko-KR" altLang="en-US" sz="1100" dirty="0"/>
              <a:t>전도사인 </a:t>
            </a:r>
            <a:r>
              <a:rPr lang="ko-KR" altLang="en-US" sz="1100" dirty="0" err="1"/>
              <a:t>미자누르</a:t>
            </a:r>
            <a:r>
              <a:rPr lang="en-US" altLang="ko-KR" sz="1100" dirty="0"/>
              <a:t>(</a:t>
            </a:r>
            <a:r>
              <a:rPr lang="en-US" altLang="ko-KR" sz="1100" dirty="0" err="1"/>
              <a:t>Mizanur</a:t>
            </a:r>
            <a:r>
              <a:rPr lang="en-US" altLang="ko-KR" sz="1100" dirty="0"/>
              <a:t>)</a:t>
            </a:r>
            <a:r>
              <a:rPr lang="ko-KR" altLang="en-US" sz="1100" dirty="0"/>
              <a:t>는 다른 전도사와 함께 방글라데시 북부에서 무슬림 마을 주민들에게 공격을 받고 구타를 당한 후 지역 경찰서에 송치되었습니다</a:t>
            </a:r>
            <a:r>
              <a:rPr lang="en-US" altLang="ko-KR" sz="1100" dirty="0"/>
              <a:t>.  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en-US" altLang="ko-KR" sz="1100" dirty="0"/>
              <a:t>9</a:t>
            </a:r>
            <a:r>
              <a:rPr lang="ko-KR" altLang="en-US" sz="1100" dirty="0"/>
              <a:t>월 </a:t>
            </a:r>
            <a:r>
              <a:rPr lang="en-US" altLang="ko-KR" sz="1100" dirty="0"/>
              <a:t>5</a:t>
            </a:r>
            <a:r>
              <a:rPr lang="ko-KR" altLang="en-US" sz="1100" dirty="0"/>
              <a:t>일</a:t>
            </a:r>
            <a:r>
              <a:rPr lang="en-US" altLang="ko-KR" sz="1100" dirty="0"/>
              <a:t>, </a:t>
            </a:r>
            <a:r>
              <a:rPr lang="ko-KR" altLang="en-US" sz="1100" dirty="0"/>
              <a:t>두사람은 신자들을 위로하고 격려하기 위해 지역 가정 교회 중 한 곳을 방문했습니다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성도들을 </a:t>
            </a:r>
            <a:r>
              <a:rPr lang="ko-KR" altLang="en-US" sz="1100" dirty="0" err="1"/>
              <a:t>심방하는</a:t>
            </a:r>
            <a:r>
              <a:rPr lang="ko-KR" altLang="en-US" sz="1100" dirty="0"/>
              <a:t> 도중 한 무슬림 무리가 집으로 들이닥쳐 교제 중이던 사람들을 공격하기 시작했습니다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가해자들은 두 전도사를 붙잡고 마구 때리기 시작했으며 심한 상처를 입혔습니다</a:t>
            </a:r>
            <a:r>
              <a:rPr lang="en-US" altLang="ko-KR" sz="1100" dirty="0"/>
              <a:t>.  </a:t>
            </a:r>
          </a:p>
          <a:p>
            <a:pPr algn="just"/>
            <a:r>
              <a:rPr lang="ko-KR" altLang="en-US" sz="1100" dirty="0"/>
              <a:t>가해자들은 </a:t>
            </a:r>
            <a:r>
              <a:rPr lang="ko-KR" altLang="en-US" sz="1100" dirty="0" err="1"/>
              <a:t>미자누르가</a:t>
            </a:r>
            <a:r>
              <a:rPr lang="ko-KR" altLang="en-US" sz="1100" dirty="0"/>
              <a:t> 무슬림 이름이라며 한때 무슬림이었는지 묻고 심문하기 시작했습니다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아무런 대답이 </a:t>
            </a:r>
            <a:r>
              <a:rPr lang="ko-KR" altLang="en-US" sz="1100" dirty="0" err="1"/>
              <a:t>없자</a:t>
            </a:r>
            <a:r>
              <a:rPr lang="ko-KR" altLang="en-US" sz="1100" dirty="0"/>
              <a:t> 폭도 중 한 명이 전화를 빼앗아 그의 아내에게 전화를 걸어 </a:t>
            </a:r>
            <a:r>
              <a:rPr lang="ko-KR" altLang="en-US" sz="1100" dirty="0" err="1"/>
              <a:t>미자누르가</a:t>
            </a:r>
            <a:r>
              <a:rPr lang="ko-KR" altLang="en-US" sz="1100" dirty="0"/>
              <a:t> 실제로 기독교인이라는 사실을 확인했습니다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이에 분노한 폭도들은 즉시 </a:t>
            </a:r>
            <a:r>
              <a:rPr lang="ko-KR" altLang="en-US" sz="1100" dirty="0" err="1"/>
              <a:t>미자누르와</a:t>
            </a:r>
            <a:r>
              <a:rPr lang="ko-KR" altLang="en-US" sz="1100" dirty="0"/>
              <a:t> 다른 전도사를 경찰서로 데려갔습니다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많은 치욕과 구타를 당한 후였습니다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이들은 상처를 치료하거나 돌보지 못한 채 밤새 구금되어 있었습니다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이 일을 들은 신자들은 근심에 쌓였고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미자누르의</a:t>
            </a:r>
            <a:r>
              <a:rPr lang="ko-KR" altLang="en-US" sz="1100" dirty="0"/>
              <a:t> 가족은 그가 감옥에 갇히게 </a:t>
            </a:r>
            <a:r>
              <a:rPr lang="ko-KR" altLang="en-US" sz="1100" dirty="0" err="1"/>
              <a:t>될까봐</a:t>
            </a:r>
            <a:r>
              <a:rPr lang="ko-KR" altLang="en-US" sz="1100" dirty="0"/>
              <a:t> 두려워했습니다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한 교인은 현지 파트너에게 “구금되긴 했지만 안전한 것 아니다</a:t>
            </a:r>
            <a:r>
              <a:rPr lang="en-US" altLang="ko-KR" sz="1100" dirty="0"/>
              <a:t>”</a:t>
            </a:r>
            <a:r>
              <a:rPr lang="ko-KR" altLang="en-US" sz="1100" dirty="0"/>
              <a:t>라고 말했습니다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현지 파트너들은 이 교회의 현지 목사와 연락을 취해 상황을 파악하고 있습니다</a:t>
            </a:r>
            <a:r>
              <a:rPr lang="en-US" altLang="ko-KR" sz="1100" dirty="0"/>
              <a:t>. “</a:t>
            </a:r>
            <a:r>
              <a:rPr lang="ko-KR" altLang="en-US" sz="1100" dirty="0"/>
              <a:t>우리는 상황을 조사하고 피해자를 도울 수 있는 방법을 찾고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현지 소식통이 정기적으로 업데이트를 보내오고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지금은 우리의 기도와 정서적 지원이 필요한 때입니다</a:t>
            </a:r>
            <a:r>
              <a:rPr lang="en-US" altLang="ko-KR" sz="1100" dirty="0"/>
              <a:t>.”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23A4DC90-80D0-7FA7-2437-400BEDEB3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14774" y="2007015"/>
            <a:ext cx="2653225" cy="353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8375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1937361"/>
            <a:ext cx="9467900" cy="6832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B864B9-3EBF-5BAD-D30B-4CA47CC5D9A4}"/>
              </a:ext>
            </a:extLst>
          </p:cNvPr>
          <p:cNvSpPr txBox="1"/>
          <p:nvPr/>
        </p:nvSpPr>
        <p:spPr>
          <a:xfrm>
            <a:off x="1510936" y="1539089"/>
            <a:ext cx="6157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0070C0"/>
                </a:solidFill>
              </a:rPr>
              <a:t>핍박 받고 있는 두 전도사를 위해 기도합니다</a:t>
            </a:r>
            <a:r>
              <a:rPr lang="en-US" altLang="ko-KR" dirty="0">
                <a:solidFill>
                  <a:srgbClr val="0070C0"/>
                </a:solidFill>
              </a:rPr>
              <a:t>. 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F09919-0E5E-60E9-E5AD-7860A9238D98}"/>
              </a:ext>
            </a:extLst>
          </p:cNvPr>
          <p:cNvSpPr txBox="1"/>
          <p:nvPr/>
        </p:nvSpPr>
        <p:spPr>
          <a:xfrm>
            <a:off x="1128210" y="2595035"/>
            <a:ext cx="976567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>
                <a:solidFill>
                  <a:srgbClr val="0070C0"/>
                </a:solidFill>
              </a:rPr>
              <a:t>극심한 고통으로 육체적 고통을 겪고 있는 핍박 받고 있는 전도사들을 보호하시고 치유의 손길을 내밀어 주시도록 기도합니다</a:t>
            </a:r>
            <a:r>
              <a:rPr lang="en-US" altLang="ko-KR" dirty="0">
                <a:solidFill>
                  <a:srgbClr val="0070C0"/>
                </a:solidFill>
              </a:rPr>
              <a:t>. </a:t>
            </a:r>
            <a:r>
              <a:rPr lang="ko-KR" altLang="en-US" dirty="0">
                <a:solidFill>
                  <a:srgbClr val="0070C0"/>
                </a:solidFill>
              </a:rPr>
              <a:t>경찰서에서 그들이 안전하게 보호받으며 온전히 피할 길을 열어 주시기를 기도합니다</a:t>
            </a:r>
            <a:r>
              <a:rPr lang="en-US" altLang="ko-KR" dirty="0">
                <a:solidFill>
                  <a:srgbClr val="0070C0"/>
                </a:solidFill>
              </a:rPr>
              <a:t>.</a:t>
            </a:r>
          </a:p>
          <a:p>
            <a:pPr marL="342900" indent="-342900">
              <a:buAutoNum type="arabicPeriod"/>
            </a:pPr>
            <a:endParaRPr lang="en-US" altLang="ko-KR" dirty="0">
              <a:solidFill>
                <a:srgbClr val="0070C0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dirty="0">
                <a:solidFill>
                  <a:srgbClr val="0070C0"/>
                </a:solidFill>
              </a:rPr>
              <a:t>가족들이 침착하고 현명하게 상황에 대처할 수 있도록 기도합니다</a:t>
            </a:r>
            <a:r>
              <a:rPr lang="en-US" altLang="ko-KR" dirty="0">
                <a:solidFill>
                  <a:srgbClr val="0070C0"/>
                </a:solidFill>
              </a:rPr>
              <a:t>. </a:t>
            </a:r>
            <a:r>
              <a:rPr lang="ko-KR" altLang="en-US" dirty="0">
                <a:solidFill>
                  <a:srgbClr val="0070C0"/>
                </a:solidFill>
              </a:rPr>
              <a:t>이들이 상황에 대해 부정적으로 반응하지 않고 교인들과 함께 기도하며 성경적으로 대처할 수 있도록 기도합니다</a:t>
            </a:r>
            <a:r>
              <a:rPr lang="en-US" altLang="ko-KR" dirty="0">
                <a:solidFill>
                  <a:srgbClr val="0070C0"/>
                </a:solidFill>
              </a:rPr>
              <a:t>. </a:t>
            </a:r>
            <a:r>
              <a:rPr lang="ko-KR" altLang="en-US" dirty="0">
                <a:solidFill>
                  <a:srgbClr val="0070C0"/>
                </a:solidFill>
              </a:rPr>
              <a:t>희망을 잃지 않고 주님을 의지하며 끝까지 마음의 평안을 잃지 않도록 주님이 동행하여 주시기를 기도합니다</a:t>
            </a:r>
            <a:r>
              <a:rPr lang="en-US" altLang="ko-KR" dirty="0">
                <a:solidFill>
                  <a:srgbClr val="0070C0"/>
                </a:solidFill>
              </a:rPr>
              <a:t>.</a:t>
            </a:r>
          </a:p>
          <a:p>
            <a:pPr marL="342900" indent="-342900">
              <a:buAutoNum type="arabicPeriod"/>
            </a:pPr>
            <a:endParaRPr lang="en-US" altLang="ko-KR" dirty="0">
              <a:solidFill>
                <a:srgbClr val="0070C0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dirty="0">
                <a:solidFill>
                  <a:srgbClr val="0070C0"/>
                </a:solidFill>
              </a:rPr>
              <a:t>교회 성도들이 이 상황을 잘 극복하고 가족들에게 힘과 용기를 줄 수 있도록 기도합니다</a:t>
            </a:r>
            <a:r>
              <a:rPr lang="en-US" altLang="ko-KR" dirty="0">
                <a:solidFill>
                  <a:srgbClr val="0070C0"/>
                </a:solidFill>
              </a:rPr>
              <a:t>. </a:t>
            </a:r>
            <a:r>
              <a:rPr lang="ko-KR" altLang="en-US" dirty="0">
                <a:solidFill>
                  <a:srgbClr val="0070C0"/>
                </a:solidFill>
              </a:rPr>
              <a:t>교회 지도자들과 교단 지도자들이 신속하게 상황에 대응하고 피해자들이 하루빨리 가족의 품으로 돌아올 수 있도록 주님께서 문들을 열어 주시기를 기도합니다</a:t>
            </a:r>
            <a:r>
              <a:rPr lang="en-US" altLang="ko-KR" dirty="0">
                <a:solidFill>
                  <a:srgbClr val="0070C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432971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 dirty="0"/>
              <a:t>박해 받는 교회를 위한 기도가 이 땅에 요원의 불길처럼 뜨겁게 일어나기를 기도합니다</a:t>
            </a:r>
            <a:r>
              <a:rPr lang="en-US" altLang="ko-KR" sz="1499" dirty="0"/>
              <a:t>.</a:t>
            </a:r>
            <a:endParaRPr lang="ko-KR" altLang="en-US" sz="14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/>
              <a:t>오픈도어 </a:t>
            </a:r>
            <a:r>
              <a:rPr lang="en-US" altLang="ko-KR" sz="1000" dirty="0"/>
              <a:t>1,300</a:t>
            </a:r>
            <a:r>
              <a:rPr lang="ko-KR" altLang="en-US" sz="1000" dirty="0"/>
              <a:t>여 명의 사역자들이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앤드류의</a:t>
            </a:r>
            <a:r>
              <a:rPr lang="ko-KR" altLang="en-US" sz="1000" dirty="0"/>
              <a:t> 길을 따라 믿음과 용기를 잃지 않고</a:t>
            </a:r>
            <a:r>
              <a:rPr lang="en-US" altLang="ko-KR" sz="1000" dirty="0"/>
              <a:t>, </a:t>
            </a:r>
            <a:r>
              <a:rPr lang="ko-KR" altLang="en-US" sz="1000" dirty="0"/>
              <a:t>겸손하게 박해 받는 교회를 잘 섬길 수 있게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예수의 제자의 길을 끝까지 걸어가게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</a:t>
            </a:r>
          </a:p>
          <a:p>
            <a:pPr marL="0" indent="0" algn="just">
              <a:buNone/>
            </a:pPr>
            <a:r>
              <a:rPr lang="ko-KR" altLang="en-US" sz="1000" dirty="0" err="1"/>
              <a:t>화요기도모임을</a:t>
            </a:r>
            <a:r>
              <a:rPr lang="ko-KR" altLang="en-US" sz="1000" dirty="0"/>
              <a:t> 지키는 기도용사들을 축복하시고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각 가정마다</a:t>
            </a:r>
            <a:r>
              <a:rPr lang="en-US" altLang="ko-KR" sz="1000" dirty="0"/>
              <a:t> </a:t>
            </a:r>
            <a:r>
              <a:rPr lang="ko-KR" altLang="en-US" sz="1000" dirty="0"/>
              <a:t>하나님의 부르심의 소망이 밝게 빛나게 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부르짖는 간구를 들으시며</a:t>
            </a:r>
            <a:r>
              <a:rPr lang="en-US" altLang="ko-KR" sz="1000" dirty="0"/>
              <a:t>, </a:t>
            </a:r>
            <a:r>
              <a:rPr lang="ko-KR" altLang="en-US" sz="1000" dirty="0"/>
              <a:t>일평생 주님을 영화롭게 하는 거룩한 삶이 되게 </a:t>
            </a:r>
            <a:r>
              <a:rPr lang="ko-KR" altLang="en-US" sz="1000" dirty="0" err="1"/>
              <a:t>하옵소서</a:t>
            </a:r>
            <a:endParaRPr lang="en-US" altLang="ko-KR" sz="10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5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/>
              <a:t>2024</a:t>
            </a:r>
            <a:r>
              <a:rPr lang="ko-KR" altLang="en-US" sz="1000" dirty="0"/>
              <a:t>년 </a:t>
            </a:r>
            <a:r>
              <a:rPr lang="ko-KR" altLang="en-US" sz="1000" dirty="0" err="1"/>
              <a:t>머스카슬론</a:t>
            </a:r>
            <a:r>
              <a:rPr lang="ko-KR" altLang="en-US" sz="1000" dirty="0"/>
              <a:t> 대회가 </a:t>
            </a:r>
            <a:r>
              <a:rPr lang="en-US" altLang="ko-KR" sz="1000" dirty="0"/>
              <a:t>10</a:t>
            </a:r>
            <a:r>
              <a:rPr lang="ko-KR" altLang="en-US" sz="1000" dirty="0"/>
              <a:t>월 </a:t>
            </a:r>
            <a:r>
              <a:rPr lang="en-US" altLang="ko-KR" sz="1000" dirty="0"/>
              <a:t>9-10</a:t>
            </a:r>
            <a:r>
              <a:rPr lang="ko-KR" altLang="en-US" sz="1000" dirty="0"/>
              <a:t>일 진행됩니다</a:t>
            </a:r>
            <a:r>
              <a:rPr lang="en-US" altLang="ko-KR" sz="1000" dirty="0"/>
              <a:t>. </a:t>
            </a:r>
            <a:r>
              <a:rPr lang="ko-KR" altLang="en-US" sz="1000" dirty="0"/>
              <a:t>화란에서 </a:t>
            </a:r>
            <a:r>
              <a:rPr lang="en-US" altLang="ko-KR" sz="1000" dirty="0"/>
              <a:t>41</a:t>
            </a:r>
            <a:r>
              <a:rPr lang="ko-KR" altLang="en-US" sz="1000" dirty="0"/>
              <a:t>명이 지원했습니다</a:t>
            </a:r>
            <a:r>
              <a:rPr lang="en-US" altLang="ko-KR" sz="1000" dirty="0"/>
              <a:t>. 1</a:t>
            </a:r>
            <a:r>
              <a:rPr lang="ko-KR" altLang="en-US" sz="100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 </a:t>
            </a:r>
            <a:endParaRPr lang="en-US" altLang="ko-KR" sz="1000" dirty="0"/>
          </a:p>
          <a:p>
            <a:pPr marL="0" indent="0" algn="just">
              <a:buNone/>
            </a:pPr>
            <a:r>
              <a:rPr lang="ko-KR" altLang="en-US" sz="1000" dirty="0"/>
              <a:t>한국 참가자 </a:t>
            </a:r>
            <a:r>
              <a:rPr lang="en-US" altLang="ko-KR" sz="1000" dirty="0"/>
              <a:t>50</a:t>
            </a:r>
            <a:r>
              <a:rPr lang="ko-KR" altLang="en-US" sz="1000" dirty="0"/>
              <a:t>명을 예비하여 주시고</a:t>
            </a:r>
            <a:r>
              <a:rPr lang="en-US" altLang="ko-KR" sz="1000" dirty="0"/>
              <a:t>, </a:t>
            </a:r>
            <a:r>
              <a:rPr lang="ko-KR" altLang="en-US" sz="1000" dirty="0"/>
              <a:t>한국 기독 청년들이 영적으로 서로 도전 받고 일깨어 남은 바 죽게 된 자를 돌아보는 비전이 공유되기를 기도합니다</a:t>
            </a:r>
            <a:r>
              <a:rPr lang="en-US" altLang="ko-KR" sz="1000" dirty="0"/>
              <a:t>.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 dirty="0">
                <a:solidFill>
                  <a:schemeClr val="tx1"/>
                </a:solidFill>
              </a:rPr>
              <a:t>오픈도어 설립</a:t>
            </a:r>
            <a:r>
              <a:rPr lang="en-US" altLang="ko-KR" sz="1050" dirty="0">
                <a:solidFill>
                  <a:schemeClr val="tx1"/>
                </a:solidFill>
              </a:rPr>
              <a:t> 30</a:t>
            </a:r>
            <a:r>
              <a:rPr lang="ko-KR" altLang="en-US" sz="1050" dirty="0">
                <a:solidFill>
                  <a:schemeClr val="tx1"/>
                </a:solidFill>
              </a:rPr>
              <a:t>주년 기념 선교대회를 위하여</a:t>
            </a:r>
          </a:p>
          <a:p>
            <a:pPr rtl="0"/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1</a:t>
            </a:r>
            <a:r>
              <a:rPr lang="ko-KR" altLang="en-US" sz="1000" dirty="0">
                <a:latin typeface="roboto" panose="02000000000000000000" pitchFamily="2" charset="0"/>
              </a:rPr>
              <a:t>월은 이 땅에 오픈도어 사역이 시작된 지 </a:t>
            </a:r>
            <a:r>
              <a:rPr lang="en-US" altLang="ko-KR" sz="1000" dirty="0">
                <a:latin typeface="roboto" panose="02000000000000000000" pitchFamily="2" charset="0"/>
              </a:rPr>
              <a:t>30</a:t>
            </a:r>
            <a:r>
              <a:rPr lang="ko-KR" altLang="en-US" sz="1000" dirty="0">
                <a:latin typeface="roboto" panose="02000000000000000000" pitchFamily="2" charset="0"/>
              </a:rPr>
              <a:t>주년이 되는 해입니다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지금까지 한국교회를 통해서 전세계 박해 받는 교회를 위해서 기도하며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물질로 후원하게 하신 하나님께 감사를 드립니다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roboto" panose="02000000000000000000" pitchFamily="2" charset="0"/>
              </a:rPr>
              <a:t>강사로 오시는 </a:t>
            </a:r>
            <a:r>
              <a:rPr lang="en-US" altLang="ko-KR" sz="1000" dirty="0">
                <a:latin typeface="roboto" panose="02000000000000000000" pitchFamily="2" charset="0"/>
              </a:rPr>
              <a:t>Evert </a:t>
            </a:r>
            <a:r>
              <a:rPr lang="en-US" altLang="ko-KR" sz="1000" dirty="0" err="1">
                <a:latin typeface="roboto" panose="02000000000000000000" pitchFamily="2" charset="0"/>
              </a:rPr>
              <a:t>Schut</a:t>
            </a:r>
            <a:r>
              <a:rPr lang="en-US" altLang="ko-KR" sz="1000" dirty="0">
                <a:latin typeface="roboto" panose="02000000000000000000" pitchFamily="2" charset="0"/>
              </a:rPr>
              <a:t>[</a:t>
            </a:r>
            <a:r>
              <a:rPr lang="ko-KR" altLang="en-US" sz="1000" dirty="0">
                <a:latin typeface="roboto" panose="02000000000000000000" pitchFamily="2" charset="0"/>
              </a:rPr>
              <a:t>전 </a:t>
            </a:r>
            <a:r>
              <a:rPr lang="en-US" altLang="ko-KR" sz="1000" dirty="0">
                <a:latin typeface="roboto" panose="02000000000000000000" pitchFamily="2" charset="0"/>
              </a:rPr>
              <a:t>OD</a:t>
            </a:r>
            <a:r>
              <a:rPr lang="ko-KR" altLang="en-US" sz="1000" dirty="0">
                <a:latin typeface="roboto" panose="02000000000000000000" pitchFamily="2" charset="0"/>
              </a:rPr>
              <a:t>사역총책임자</a:t>
            </a:r>
            <a:r>
              <a:rPr lang="en-US" altLang="ko-KR" sz="1000" dirty="0">
                <a:latin typeface="roboto" panose="02000000000000000000" pitchFamily="2" charset="0"/>
              </a:rPr>
              <a:t>]</a:t>
            </a:r>
            <a:r>
              <a:rPr lang="ko-KR" altLang="en-US" sz="1000" dirty="0">
                <a:latin typeface="roboto" panose="02000000000000000000" pitchFamily="2" charset="0"/>
              </a:rPr>
              <a:t>를 통해 말씀으로 성도들을 위로하고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 사역의 비전이 한국교회에 잘 전달되기를 기도합니다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오픈도어와 </a:t>
            </a:r>
            <a:r>
              <a:rPr lang="ko-KR" altLang="en-US" sz="1000" dirty="0" err="1">
                <a:latin typeface="roboto" panose="02000000000000000000" pitchFamily="2" charset="0"/>
              </a:rPr>
              <a:t>동역할</a:t>
            </a:r>
            <a:r>
              <a:rPr lang="ko-KR" altLang="en-US" sz="1000" dirty="0">
                <a:latin typeface="roboto" panose="02000000000000000000" pitchFamily="2" charset="0"/>
              </a:rPr>
              <a:t> 수 있는 교회를 세워 </a:t>
            </a:r>
            <a:r>
              <a:rPr lang="ko-KR" altLang="en-US" sz="1000" dirty="0" err="1">
                <a:latin typeface="roboto" panose="02000000000000000000" pitchFamily="2" charset="0"/>
              </a:rPr>
              <a:t>주옵소서</a:t>
            </a:r>
            <a:r>
              <a:rPr lang="en-US" altLang="ko-KR" sz="1000" dirty="0">
                <a:latin typeface="roboto" panose="02000000000000000000" pitchFamily="2" charset="0"/>
              </a:rPr>
              <a:t>!</a:t>
            </a:r>
            <a:endParaRPr lang="en-US" altLang="ko-KR" sz="1000" dirty="0">
              <a:latin typeface="roboto" panose="02000000000000000000" pitchFamily="2" charset="0"/>
              <a:cs typeface="roboto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9/10/2024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4003</TotalTime>
  <Words>2585</Words>
  <Application>Microsoft Office PowerPoint</Application>
  <PresentationFormat>와이드스크린</PresentationFormat>
  <Paragraphs>143</Paragraphs>
  <Slides>21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34" baseType="lpstr">
      <vt:lpstr>NanumGothicExtraBold</vt:lpstr>
      <vt:lpstr>Yu Gothic UI Semibold</vt:lpstr>
      <vt:lpstr>Gulim</vt:lpstr>
      <vt:lpstr>나눔고딕 ExtraBold</vt:lpstr>
      <vt:lpstr>Malgun Gothic</vt:lpstr>
      <vt:lpstr>Malgun Gothic</vt:lpstr>
      <vt:lpstr>함초롬바탕</vt:lpstr>
      <vt:lpstr>Aharoni</vt:lpstr>
      <vt:lpstr>Arial</vt:lpstr>
      <vt:lpstr>Posterama</vt:lpstr>
      <vt:lpstr>roboto</vt:lpstr>
      <vt:lpstr>Segoe UI</vt:lpstr>
      <vt:lpstr>Office 테마</vt:lpstr>
      <vt:lpstr>Prayer Meeting  for Persecuted Church Worldwide 박해받는 교회를 위한 화요기도모임</vt:lpstr>
      <vt:lpstr>순서</vt:lpstr>
      <vt:lpstr>요1:12-13</vt:lpstr>
      <vt:lpstr>OPEN DOORS CORE VALUE/핵심가치</vt:lpstr>
      <vt:lpstr>PowerPoint 프레젠테이션</vt:lpstr>
      <vt:lpstr>Arise Africa Campaign  아프리카여 일어나라 폭력을 중단하고, 치유를 일으키자!</vt:lpstr>
      <vt:lpstr>Arise Africa Campaign  아프리카여 일어나라 폭력을 중단하고, 치유를 일으키자!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38</cp:revision>
  <dcterms:created xsi:type="dcterms:W3CDTF">2024-07-08T04:53:18Z</dcterms:created>
  <dcterms:modified xsi:type="dcterms:W3CDTF">2024-09-10T09:02:07Z</dcterms:modified>
</cp:coreProperties>
</file>