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3" r:id="rId4"/>
    <p:sldId id="373" r:id="rId5"/>
    <p:sldId id="374" r:id="rId6"/>
    <p:sldId id="2504" r:id="rId7"/>
    <p:sldId id="2501" r:id="rId8"/>
    <p:sldId id="2502" r:id="rId9"/>
    <p:sldId id="2497" r:id="rId10"/>
    <p:sldId id="2503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2024-10-07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TWk89ZDMN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9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10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Arise</a:t>
            </a:r>
            <a:r>
              <a:rPr lang="ko-KR" altLang="en-US" sz="1600" dirty="0"/>
              <a:t> </a:t>
            </a:r>
            <a:r>
              <a:rPr lang="en-US" altLang="ko-KR" sz="1600" dirty="0"/>
              <a:t>Africa</a:t>
            </a:r>
            <a:r>
              <a:rPr lang="ko-KR" altLang="en-US" sz="1600" dirty="0"/>
              <a:t> 말리인터뷰 영상 </a:t>
            </a:r>
            <a:r>
              <a:rPr lang="en-US" altLang="ko-KR" sz="1600" dirty="0"/>
              <a:t>5’23”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슥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4:6-7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6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만군의 여호와께서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말씀하시되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“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이는 힘으로 되지 아니하며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능력으로 되지 아니하고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오직 나의 영으로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되느니라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 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7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큰 산아 네가 무엇이냐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?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네가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스룹바벨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앞에서 평지가 되리라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6</a:t>
            </a:r>
            <a:r>
              <a:rPr lang="en-US" altLang="ko-KR" dirty="0"/>
              <a:t> “This is the word of the Lord to Zerubbabel: ‘Not by might, nor by power, but by my Spirit,’ says the Lord Almighty. </a:t>
            </a:r>
            <a:r>
              <a:rPr lang="en-US" altLang="ko-KR" sz="1000" dirty="0"/>
              <a:t>7</a:t>
            </a:r>
            <a:r>
              <a:rPr lang="en-US" altLang="ko-KR" dirty="0"/>
              <a:t>”What are you, O mighty mountain? Before </a:t>
            </a:r>
            <a:r>
              <a:rPr lang="en-US" altLang="ko-KR" dirty="0" err="1"/>
              <a:t>Zurubbabel</a:t>
            </a:r>
            <a:r>
              <a:rPr lang="en-US" altLang="ko-KR" dirty="0"/>
              <a:t> you will become level ground.”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북한</a:t>
            </a:r>
            <a:r>
              <a:rPr lang="en-US" altLang="ko-KR" sz="1800" dirty="0">
                <a:solidFill>
                  <a:srgbClr val="0070C0"/>
                </a:solidFill>
              </a:rPr>
              <a:t> | </a:t>
            </a:r>
            <a:r>
              <a:rPr lang="ko-KR" altLang="en-US" sz="1800" dirty="0">
                <a:solidFill>
                  <a:srgbClr val="0070C0"/>
                </a:solidFill>
              </a:rPr>
              <a:t>홍수피해 </a:t>
            </a:r>
            <a:r>
              <a:rPr lang="ko-KR" altLang="en-US" sz="1800" dirty="0" err="1">
                <a:solidFill>
                  <a:srgbClr val="0070C0"/>
                </a:solidFill>
              </a:rPr>
              <a:t>복구과</a:t>
            </a:r>
            <a:r>
              <a:rPr lang="ko-KR" altLang="en-US" sz="1800" dirty="0">
                <a:solidFill>
                  <a:srgbClr val="0070C0"/>
                </a:solidFill>
              </a:rPr>
              <a:t> 북한의 기독교박해 중단을 위한 기도</a:t>
            </a:r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홍수로 인해 피해를 입은 북한 주민들과 성도들을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북한 압록강 유역의 대규모 홍수로 인해 신의주와 의주군을 비롯한 평안북도와 </a:t>
            </a:r>
            <a:r>
              <a:rPr lang="ko-KR" altLang="en-US" sz="1100" dirty="0" err="1"/>
              <a:t>만포시</a:t>
            </a:r>
            <a:r>
              <a:rPr lang="ko-KR" altLang="en-US" sz="1100" dirty="0"/>
              <a:t> 등 자강도 지역에 큰 피해가 발생하였습니다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내지에서 들려오는 수해 피해와 북한의 대응은 매우 심각합니다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수해복구는 수재민 지원보다도 김씨 일가 초상화와 우상화 사적지 보존이 먼저이고</a:t>
            </a:r>
            <a:r>
              <a:rPr lang="en-US" altLang="ko-KR" sz="1100" dirty="0"/>
              <a:t>, </a:t>
            </a:r>
            <a:r>
              <a:rPr lang="ko-KR" altLang="en-US" sz="1100" dirty="0"/>
              <a:t>각종 세외 부담 강요로 주민들의 부담이 가중되는 형편입니다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수해 피해에 더해 국가의 부담까지 떠안고 있는 주민들을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특별히 수재민들과 수해를 입은 신자들을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이들에게 물자들이 시기 적절하게 공급되고 원활하게 수해복구가 이루어 지기를 기도합니다</a:t>
            </a:r>
            <a:r>
              <a:rPr lang="en-US" altLang="ko-KR" sz="1100" dirty="0"/>
              <a:t>. </a:t>
            </a:r>
            <a:endParaRPr lang="ko-KR" alt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362" y="3056095"/>
            <a:ext cx="2634036" cy="189260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362" y="1666785"/>
            <a:ext cx="2634034" cy="12888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13164" y="3120012"/>
            <a:ext cx="557693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북한의 기독교 박해 중단을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지난해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ko-KR" altLang="en-US" sz="1100" dirty="0" err="1"/>
              <a:t>북송된</a:t>
            </a:r>
            <a:r>
              <a:rPr lang="ko-KR" altLang="en-US" sz="1100" dirty="0"/>
              <a:t> 탈북자들 중에 성경을 접하거나 기독교 교리에 대해 들었다는 기록이 있는 사람의 경우 가차 없이 정치범수용소로 보내졌다고 북한 전문 매체 데일리</a:t>
            </a:r>
            <a:r>
              <a:rPr lang="en-US" altLang="ko-KR" sz="1100" dirty="0"/>
              <a:t>NK</a:t>
            </a:r>
            <a:r>
              <a:rPr lang="ko-KR" altLang="en-US" sz="1100" dirty="0"/>
              <a:t>가 내부 소식통을 인용해 보도했습니다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신앙을 가지 탈북자들이 정치범으로 간주되어 가혹한 처벌을 받고 있는 상황에서 </a:t>
            </a:r>
            <a:r>
              <a:rPr lang="ko-KR" altLang="en-US" sz="1100" dirty="0" err="1"/>
              <a:t>북송된</a:t>
            </a:r>
            <a:r>
              <a:rPr lang="ko-KR" altLang="en-US" sz="1100" dirty="0"/>
              <a:t> 신자들과 강제북송 중단을 위한 기도가 특별히 요청됩니다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선교현장에서는 계속해서 북한 내 지하교회 적발 사건들이 여러 지역에서 보고되고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순교한 것을 알려진 이들 뿐 아니라 갑작스럽게 행방이 묘연해진 가구들을 고려할 대 예상 피해 규모가 어림잡아 </a:t>
            </a:r>
            <a:r>
              <a:rPr lang="en-US" altLang="ko-KR" sz="1100" dirty="0"/>
              <a:t>200</a:t>
            </a:r>
            <a:r>
              <a:rPr lang="ko-KR" altLang="en-US" sz="1100" dirty="0"/>
              <a:t>여명에 달할 것으로 보입니다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북한의 기독교 박해가 하루 속히 중단되도록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붙잡힌 성도들의 안전과 안위를 위해 기도합니다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큰 산아 네가 무엇이냐</a:t>
            </a:r>
            <a:r>
              <a:rPr lang="en-US" altLang="ko-KR" sz="1100" dirty="0">
                <a:solidFill>
                  <a:srgbClr val="0070C0"/>
                </a:solidFill>
              </a:rPr>
              <a:t>? </a:t>
            </a:r>
            <a:r>
              <a:rPr lang="ko-KR" altLang="en-US" sz="1100" dirty="0">
                <a:solidFill>
                  <a:srgbClr val="0070C0"/>
                </a:solidFill>
              </a:rPr>
              <a:t>네가 </a:t>
            </a:r>
            <a:r>
              <a:rPr lang="ko-KR" altLang="en-US" sz="1100" dirty="0" err="1">
                <a:solidFill>
                  <a:srgbClr val="0070C0"/>
                </a:solidFill>
              </a:rPr>
              <a:t>스룹바벨</a:t>
            </a:r>
            <a:r>
              <a:rPr lang="ko-KR" altLang="en-US" sz="1100" dirty="0">
                <a:solidFill>
                  <a:srgbClr val="0070C0"/>
                </a:solidFill>
              </a:rPr>
              <a:t> 앞에서 평지가 되리라는 말씀처럼</a:t>
            </a:r>
            <a:r>
              <a:rPr lang="en-US" altLang="ko-KR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>
                <a:solidFill>
                  <a:srgbClr val="0070C0"/>
                </a:solidFill>
              </a:rPr>
              <a:t>북한 정권이 하나님 앞에서 한줌의 모래알처럼 흩어지기를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657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en-US" altLang="ko-KR" dirty="0"/>
              <a:t> </a:t>
            </a:r>
            <a:r>
              <a:rPr lang="ko-KR" altLang="en-US" sz="1800" dirty="0"/>
              <a:t>감옥에서 풀려난 목사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0" y="1799016"/>
            <a:ext cx="2862936" cy="167539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0" y="3545847"/>
            <a:ext cx="2862935" cy="28858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87478"/>
            <a:ext cx="54411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이란에서 가정교회를 이끌었다는 이유로 </a:t>
            </a:r>
            <a:r>
              <a:rPr lang="en-US" altLang="ko-KR" sz="1100" dirty="0"/>
              <a:t>10</a:t>
            </a:r>
            <a:r>
              <a:rPr lang="ko-KR" altLang="en-US" sz="1100" dirty="0"/>
              <a:t>년의 징역형을 선고받고 복역 중이던 </a:t>
            </a:r>
            <a:r>
              <a:rPr lang="ko-KR" altLang="en-US" sz="1100" dirty="0" err="1"/>
              <a:t>이란계</a:t>
            </a:r>
            <a:r>
              <a:rPr lang="ko-KR" altLang="en-US" sz="1100" dirty="0"/>
              <a:t> 아르메니아 목사 </a:t>
            </a:r>
            <a:r>
              <a:rPr lang="ko-KR" altLang="en-US" sz="1100" dirty="0" err="1"/>
              <a:t>아누샤반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아베디안</a:t>
            </a:r>
            <a:r>
              <a:rPr lang="en-US" altLang="ko-KR" sz="1100" dirty="0"/>
              <a:t>(</a:t>
            </a:r>
            <a:r>
              <a:rPr lang="en-US" altLang="ko-KR" sz="1100" dirty="0" err="1"/>
              <a:t>Anooshavan</a:t>
            </a:r>
            <a:r>
              <a:rPr lang="en-US" altLang="ko-KR" sz="1100" dirty="0"/>
              <a:t> </a:t>
            </a:r>
            <a:r>
              <a:rPr lang="en-US" altLang="ko-KR" sz="1100" dirty="0" err="1"/>
              <a:t>Avedian</a:t>
            </a:r>
            <a:r>
              <a:rPr lang="en-US" altLang="ko-KR" sz="1100" dirty="0"/>
              <a:t>)</a:t>
            </a:r>
            <a:r>
              <a:rPr lang="ko-KR" altLang="en-US" sz="1100" dirty="0"/>
              <a:t>이 테헤란의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교도소에서 </a:t>
            </a:r>
            <a:r>
              <a:rPr lang="en-US" altLang="ko-KR" sz="1100" dirty="0"/>
              <a:t>1</a:t>
            </a:r>
            <a:r>
              <a:rPr lang="ko-KR" altLang="en-US" sz="1100" dirty="0"/>
              <a:t>년여 만에 무죄를 선고받고 석방되었습니다</a:t>
            </a:r>
            <a:r>
              <a:rPr lang="en-US" altLang="ko-KR" sz="1100" dirty="0"/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7" y="2443231"/>
            <a:ext cx="5441131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아누샤반은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이란계</a:t>
            </a:r>
            <a:r>
              <a:rPr lang="ko-KR" altLang="en-US" sz="1100" dirty="0"/>
              <a:t> 아르메니아 목사인 조셉 </a:t>
            </a:r>
            <a:r>
              <a:rPr lang="ko-KR" altLang="en-US" sz="1100" dirty="0" err="1"/>
              <a:t>샤바지안</a:t>
            </a:r>
            <a:r>
              <a:rPr lang="en-US" altLang="ko-KR" sz="1100" dirty="0"/>
              <a:t>(Joseph </a:t>
            </a:r>
            <a:r>
              <a:rPr lang="en-US" altLang="ko-KR" sz="1100" dirty="0" err="1"/>
              <a:t>Shahbazian</a:t>
            </a:r>
            <a:r>
              <a:rPr lang="en-US" altLang="ko-KR" sz="1100" dirty="0"/>
              <a:t>)</a:t>
            </a:r>
            <a:r>
              <a:rPr lang="ko-KR" altLang="en-US" sz="1100" dirty="0"/>
              <a:t>이 </a:t>
            </a:r>
            <a:r>
              <a:rPr lang="en-US" altLang="ko-KR" sz="1100" dirty="0"/>
              <a:t>10</a:t>
            </a:r>
            <a:r>
              <a:rPr lang="ko-KR" altLang="en-US" sz="1100" dirty="0"/>
              <a:t>년 형을 선고받고 석방된 바로 그날 소환되어 </a:t>
            </a:r>
            <a:r>
              <a:rPr lang="en-US" altLang="ko-KR" sz="1100" dirty="0"/>
              <a:t>1</a:t>
            </a:r>
            <a:r>
              <a:rPr lang="ko-KR" altLang="en-US" sz="1100" dirty="0"/>
              <a:t>년여 동안 감옥에서 복역해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지난해 유엔 인권위원회는 이란에 </a:t>
            </a:r>
            <a:r>
              <a:rPr lang="en-US" altLang="ko-KR" sz="1100" dirty="0"/>
              <a:t>'</a:t>
            </a:r>
            <a:r>
              <a:rPr lang="ko-KR" altLang="en-US" sz="1100" dirty="0"/>
              <a:t>종교 또는 신념의 자유에 대한 권리를 행사했다는 이유로 수감된 사람들을 즉시 석방하고</a:t>
            </a:r>
            <a:r>
              <a:rPr lang="en-US" altLang="ko-KR" sz="1100" dirty="0"/>
              <a:t>, </a:t>
            </a:r>
            <a:r>
              <a:rPr lang="ko-KR" altLang="en-US" sz="1100" dirty="0"/>
              <a:t>이들에게 </a:t>
            </a:r>
            <a:r>
              <a:rPr lang="en-US" altLang="ko-KR" sz="1100" dirty="0"/>
              <a:t>'</a:t>
            </a:r>
            <a:r>
              <a:rPr lang="ko-KR" altLang="en-US" sz="1100" dirty="0"/>
              <a:t>적절한 보상</a:t>
            </a:r>
            <a:r>
              <a:rPr lang="en-US" altLang="ko-KR" sz="1100" dirty="0"/>
              <a:t>'</a:t>
            </a:r>
            <a:r>
              <a:rPr lang="ko-KR" altLang="en-US" sz="1100" dirty="0"/>
              <a:t>을 제공할 것</a:t>
            </a:r>
            <a:r>
              <a:rPr lang="en-US" altLang="ko-KR" sz="1100" dirty="0"/>
              <a:t>'</a:t>
            </a:r>
            <a:r>
              <a:rPr lang="ko-KR" altLang="en-US" sz="1100" dirty="0"/>
              <a:t>을 촉구했습니다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</a:t>
            </a:r>
            <a:r>
              <a:rPr lang="en-US" altLang="ko-KR" sz="1100" dirty="0"/>
              <a:t>, </a:t>
            </a:r>
            <a:r>
              <a:rPr lang="ko-KR" altLang="en-US" sz="1100" dirty="0"/>
              <a:t>오픈도어 파트너 단체인 </a:t>
            </a:r>
            <a:r>
              <a:rPr lang="en-US" altLang="ko-KR" sz="1100" dirty="0"/>
              <a:t>Article18</a:t>
            </a:r>
            <a:r>
              <a:rPr lang="ko-KR" altLang="en-US" sz="1100" dirty="0"/>
              <a:t>도 지난 </a:t>
            </a:r>
            <a:r>
              <a:rPr lang="en-US" altLang="ko-KR" sz="1100" dirty="0"/>
              <a:t>7</a:t>
            </a:r>
            <a:r>
              <a:rPr lang="ko-KR" altLang="en-US" sz="1100" dirty="0"/>
              <a:t>월 유엔에 제출한 공동 성명에서 이란 당국에 </a:t>
            </a:r>
            <a:r>
              <a:rPr lang="ko-KR" altLang="en-US" sz="1100" dirty="0" err="1"/>
              <a:t>아누샤반을</a:t>
            </a:r>
            <a:r>
              <a:rPr lang="ko-KR" altLang="en-US" sz="1100" dirty="0"/>
              <a:t> 비롯한 다른 기독교인 양심수를 즉각 석방할 것을 촉구했습니다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현재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교도소에는 최소 </a:t>
            </a:r>
            <a:r>
              <a:rPr lang="en-US" altLang="ko-KR" sz="1100" dirty="0"/>
              <a:t>10</a:t>
            </a:r>
            <a:r>
              <a:rPr lang="ko-KR" altLang="en-US" sz="1100" dirty="0"/>
              <a:t>명을 포함해 최소 </a:t>
            </a:r>
            <a:r>
              <a:rPr lang="en-US" altLang="ko-KR" sz="1100" dirty="0"/>
              <a:t>21</a:t>
            </a:r>
            <a:r>
              <a:rPr lang="ko-KR" altLang="en-US" sz="1100" dirty="0"/>
              <a:t>명의 기독교인이 신앙과 관련된 형을 선고받고 복역 중입니다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중에는 아르메니아 시민권자인 </a:t>
            </a:r>
            <a:r>
              <a:rPr lang="ko-KR" altLang="en-US" sz="1100" dirty="0" err="1"/>
              <a:t>하콥</a:t>
            </a:r>
            <a:r>
              <a:rPr lang="ko-KR" altLang="en-US" sz="1100" dirty="0"/>
              <a:t> </a:t>
            </a:r>
            <a:r>
              <a:rPr lang="ko-KR" altLang="en-US" sz="1100" dirty="0" err="1"/>
              <a:t>고추미안</a:t>
            </a:r>
            <a:r>
              <a:rPr lang="en-US" altLang="ko-KR" sz="1100" dirty="0"/>
              <a:t>(</a:t>
            </a:r>
            <a:r>
              <a:rPr lang="en-US" altLang="ko-KR" sz="1100" dirty="0" err="1"/>
              <a:t>Hakop</a:t>
            </a:r>
            <a:r>
              <a:rPr lang="en-US" altLang="ko-KR" sz="1100" dirty="0"/>
              <a:t> </a:t>
            </a:r>
            <a:r>
              <a:rPr lang="en-US" altLang="ko-KR" sz="1100" dirty="0" err="1"/>
              <a:t>Gochumyan</a:t>
            </a:r>
            <a:r>
              <a:rPr lang="en-US" altLang="ko-KR" sz="1100" dirty="0"/>
              <a:t>)</a:t>
            </a:r>
            <a:r>
              <a:rPr lang="ko-KR" altLang="en-US" sz="1100" dirty="0"/>
              <a:t>도 </a:t>
            </a:r>
            <a:r>
              <a:rPr lang="en-US" altLang="ko-KR" sz="1100" dirty="0"/>
              <a:t>'</a:t>
            </a:r>
            <a:r>
              <a:rPr lang="ko-KR" altLang="en-US" sz="1100" dirty="0"/>
              <a:t>비정상적인 개종</a:t>
            </a:r>
            <a:r>
              <a:rPr lang="en-US" altLang="ko-KR" sz="1100" dirty="0"/>
              <a:t>'</a:t>
            </a:r>
            <a:r>
              <a:rPr lang="ko-KR" altLang="en-US" sz="1100" dirty="0"/>
              <a:t>에 관여한 혐의로 </a:t>
            </a:r>
            <a:r>
              <a:rPr lang="en-US" altLang="ko-KR" sz="1100" dirty="0"/>
              <a:t>10</a:t>
            </a:r>
            <a:r>
              <a:rPr lang="ko-KR" altLang="en-US" sz="1100" dirty="0"/>
              <a:t>년 형을 선고받고 복역 중입니다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수감된 형제자매들을 위해 계속해서 기도하고 변호합시다</a:t>
            </a:r>
            <a:r>
              <a:rPr lang="en-US" altLang="ko-KR" sz="1100" dirty="0"/>
              <a:t>. </a:t>
            </a:r>
            <a:r>
              <a:rPr lang="ko-KR" altLang="en-US" sz="1100" dirty="0"/>
              <a:t>이란의 기독교인 박해에 대한 전 세계의 인식이 높아지도록 기도해주세요</a:t>
            </a:r>
            <a:r>
              <a:rPr lang="en-US" altLang="ko-KR" sz="1100" dirty="0"/>
              <a:t>. </a:t>
            </a:r>
            <a:r>
              <a:rPr lang="ko-KR" altLang="en-US" sz="1100" dirty="0"/>
              <a:t>전 세계 정부</a:t>
            </a:r>
            <a:r>
              <a:rPr lang="en-US" altLang="ko-KR" sz="1100" dirty="0"/>
              <a:t>, </a:t>
            </a:r>
            <a:r>
              <a:rPr lang="ko-KR" altLang="en-US" sz="1100" dirty="0"/>
              <a:t>인권 단체</a:t>
            </a:r>
            <a:r>
              <a:rPr lang="en-US" altLang="ko-KR" sz="1100" dirty="0"/>
              <a:t>, </a:t>
            </a:r>
            <a:r>
              <a:rPr lang="ko-KR" altLang="en-US" sz="1100" dirty="0"/>
              <a:t>영향력 있는 사람들이 모든 기독교인의 권리와 자유를 보호하기 위해 계속해서 목소리를 내고 행동할 수 있도록 기도해 주세요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0" y="2237041"/>
            <a:ext cx="8533344" cy="3351315"/>
          </a:xfrm>
        </p:spPr>
        <p:txBody>
          <a:bodyPr anchor="ctr">
            <a:noAutofit/>
          </a:bodyPr>
          <a:lstStyle/>
          <a:p>
            <a:pPr marL="228600" indent="-228600" algn="just">
              <a:buAutoNum type="arabicPeriod"/>
            </a:pPr>
            <a:r>
              <a:rPr lang="ko-KR" altLang="en-US" sz="1400" dirty="0" err="1">
                <a:solidFill>
                  <a:srgbClr val="0070C0"/>
                </a:solidFill>
              </a:rPr>
              <a:t>아뉴샤반</a:t>
            </a:r>
            <a:r>
              <a:rPr lang="ko-KR" altLang="en-US" sz="1400" dirty="0">
                <a:solidFill>
                  <a:srgbClr val="0070C0"/>
                </a:solidFill>
              </a:rPr>
              <a:t> 목사님이 석방되게 우리의 기도를 들으신 하나님을 찬양합니다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전 세계의 정부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인권 단체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영향력 있는 사람들이 이란의 기독교인의 권리와 자유를 보호하기 위해 계속해서 목소리를 내고 행동할 수 있도록 주님의 긍휼한 마음을 부어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이란의 신자들이 복음을 전할 때 뱀같이 지혜롭고 비둘기같이 순결한 마음을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계속 성장하는 이란교회를 사용하여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더 많은 사람들을 그리스도께로 인도할 수 있도록 능력을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FontTx/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이란의 기독교인들이 믿음 안에서 인내할 수 있도록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가정교회들이 함께 모여 예배할 때에 이 비밀 모임을 보호해주시고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관련된 사람들의 믿음을 강하게 세워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위험에도 불구하고 계속 모일 수 있는 창의적인 방법을 공급해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이란</a:t>
            </a:r>
            <a:r>
              <a:rPr lang="ko-KR" altLang="en-US" sz="1800" dirty="0">
                <a:solidFill>
                  <a:srgbClr val="0070C0"/>
                </a:solidFill>
              </a:rPr>
              <a:t>을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 err="1">
                <a:solidFill>
                  <a:srgbClr val="0070C0"/>
                </a:solidFill>
              </a:rPr>
              <a:t>아프카니스탄</a:t>
            </a:r>
            <a:r>
              <a:rPr lang="en-US" altLang="ko-KR" sz="1800" dirty="0">
                <a:solidFill>
                  <a:srgbClr val="0070C0"/>
                </a:solidFill>
              </a:rPr>
              <a:t> | </a:t>
            </a:r>
            <a:r>
              <a:rPr lang="ko-KR" altLang="en-US" sz="1800" dirty="0"/>
              <a:t>비밀신자 </a:t>
            </a:r>
            <a:r>
              <a:rPr lang="ko-KR" altLang="en-US" sz="1800" dirty="0" err="1"/>
              <a:t>카다</a:t>
            </a:r>
            <a:r>
              <a:rPr lang="en-US" altLang="ko-KR" sz="1800" dirty="0"/>
              <a:t>(</a:t>
            </a:r>
            <a:r>
              <a:rPr lang="en-US" altLang="ko-KR" sz="1800" dirty="0" err="1"/>
              <a:t>kahda</a:t>
            </a:r>
            <a:r>
              <a:rPr lang="en-US" altLang="ko-KR" sz="1800" dirty="0"/>
              <a:t>)</a:t>
            </a:r>
            <a:r>
              <a:rPr lang="ko-KR" altLang="en-US" sz="1800" dirty="0"/>
              <a:t>의 용감한 고백 그 이후</a:t>
            </a:r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카다를</a:t>
            </a:r>
            <a:r>
              <a:rPr lang="ko-KR" altLang="en-US" sz="1100" dirty="0"/>
              <a:t> 기억하시나요</a:t>
            </a:r>
            <a:r>
              <a:rPr lang="en-US" altLang="ko-KR" sz="1100" dirty="0"/>
              <a:t>? </a:t>
            </a:r>
            <a:r>
              <a:rPr lang="ko-KR" altLang="en-US" sz="1100" dirty="0"/>
              <a:t>그녀는 자신의 이야기가 공개된 이후 큰 변화가 일어났다고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그녀는 가족들에게 복음을 전했고</a:t>
            </a:r>
            <a:r>
              <a:rPr lang="en-US" altLang="ko-KR" sz="1100" dirty="0"/>
              <a:t>, </a:t>
            </a:r>
            <a:r>
              <a:rPr lang="ko-KR" altLang="en-US" sz="1100" dirty="0"/>
              <a:t>가족들은 예수님을 </a:t>
            </a:r>
            <a:r>
              <a:rPr lang="ko-KR" altLang="en-US" sz="1100" dirty="0" err="1"/>
              <a:t>따르기로</a:t>
            </a:r>
            <a:r>
              <a:rPr lang="ko-KR" altLang="en-US" sz="1100" dirty="0"/>
              <a:t> 결정했으며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이전에는 느끼지 못했던 진정한 행복과 자유를 얻게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여성의 권리와 교육을 제한하는 억압적인 탈레반 정권 속에서도 이들은 희망과 영적 강인함을 잃지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핍박을 피하기 위해 조심스럽게 만나고</a:t>
            </a:r>
            <a:r>
              <a:rPr lang="en-US" altLang="ko-KR" sz="1100" dirty="0"/>
              <a:t>, </a:t>
            </a:r>
            <a:r>
              <a:rPr lang="ko-KR" altLang="en-US" sz="1100" dirty="0"/>
              <a:t>가난과 질병으로 고통받는 동료 신자들의 지원에 감사를 표하며 기도를 요청합니다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684" y="1797233"/>
            <a:ext cx="2515534" cy="1677237"/>
          </a:xfrm>
          <a:prstGeom prst="rect">
            <a:avLst/>
          </a:prstGeom>
        </p:spPr>
      </p:pic>
      <p:pic>
        <p:nvPicPr>
          <p:cNvPr id="14" name="그림 13" descr="사람, 의류, 인간의 얼굴, 거리이(가) 표시된 사진&#10;&#10;자동 생성된 설명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67" y="3580312"/>
            <a:ext cx="2515851" cy="16772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13164" y="2905229"/>
            <a:ext cx="557693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아프가니스탄에서는 예수를 믿기 위해 목숨을 걸어야 합니다</a:t>
            </a:r>
            <a:r>
              <a:rPr lang="en-US" altLang="ko-KR" sz="1100" dirty="0"/>
              <a:t>. 2021</a:t>
            </a:r>
            <a:r>
              <a:rPr lang="ko-KR" altLang="en-US" sz="1100" dirty="0"/>
              <a:t>년 탈레반이 카불을 함락한 이후</a:t>
            </a:r>
            <a:r>
              <a:rPr lang="en-US" altLang="ko-KR" sz="1100" dirty="0"/>
              <a:t>, </a:t>
            </a:r>
            <a:r>
              <a:rPr lang="ko-KR" altLang="en-US" sz="1100" dirty="0"/>
              <a:t>상황은 더욱 악화되었습니다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이슬람에서 개종한 사실이 발각되면 생명이 위험합니다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기독교인들은 피난민이 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남아 있는 신자들은 숨어버렸습니다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만약 기독교인라는 사실이 발각되면 체포되어 고문당하며</a:t>
            </a:r>
            <a:r>
              <a:rPr lang="en-US" altLang="ko-KR" sz="1100" dirty="0"/>
              <a:t> </a:t>
            </a:r>
            <a:r>
              <a:rPr lang="ko-KR" altLang="en-US" sz="1100" dirty="0"/>
              <a:t>심지어 사형에 처해 집니다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아프가니스탄에 얼마나 많은 기독교인이 있는지는 아무도 모릅니다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놀랍게도 교회가 성장하고 있다는 소식이 전해지고 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아프가니스탄 사람들은 수십년 동안 전쟁과 고통을 경험했기 때문에 사랑에 목말라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자신들을 향한 예수님의 사랑에 대해 들은 이들은 탈레반과 다릅니다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기독교인이 되기 시작하기 때문이죠</a:t>
            </a:r>
            <a:r>
              <a:rPr lang="en-US" altLang="ko-KR" sz="1100" dirty="0"/>
              <a:t>.”</a:t>
            </a:r>
          </a:p>
          <a:p>
            <a:pPr algn="just"/>
            <a:r>
              <a:rPr lang="ko-KR" altLang="en-US" sz="1100" dirty="0" err="1"/>
              <a:t>카다와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에산</a:t>
            </a:r>
            <a:r>
              <a:rPr lang="ko-KR" altLang="en-US" sz="1100" dirty="0"/>
              <a:t> 부부는 세례를 받고 비밀신자 그룹과 연결이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하루는 남편이 성경공부 모임에 갔다가 집에 돌아오지 않았습니다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전화를 걸고 또 걸었지만 응답이 없었습니다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이틀 후에 </a:t>
            </a:r>
            <a:r>
              <a:rPr lang="ko-KR" altLang="en-US" sz="1100" dirty="0" err="1"/>
              <a:t>에산은</a:t>
            </a:r>
            <a:r>
              <a:rPr lang="ko-KR" altLang="en-US" sz="1100" dirty="0"/>
              <a:t> 시체가 되어 돌아왔습니다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고문을 당하다가 살해당한 것입니다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카다는</a:t>
            </a:r>
            <a:r>
              <a:rPr lang="ko-KR" altLang="en-US" sz="1100" dirty="0"/>
              <a:t> 비통한 고통에 빠졌지만 하나님의 말씀으로 다시 일어 났습니다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en-US" altLang="ko-KR" sz="1100" dirty="0"/>
              <a:t>[</a:t>
            </a:r>
            <a:r>
              <a:rPr lang="ko-KR" altLang="en-US" sz="1100" dirty="0"/>
              <a:t>월간 오픈도어 </a:t>
            </a:r>
            <a:r>
              <a:rPr lang="en-US" altLang="ko-KR" sz="1100" dirty="0"/>
              <a:t>7</a:t>
            </a:r>
            <a:r>
              <a:rPr lang="ko-KR" altLang="en-US" sz="1100" dirty="0"/>
              <a:t>월호</a:t>
            </a:r>
            <a:r>
              <a:rPr lang="en-US" altLang="ko-KR" sz="1100" dirty="0"/>
              <a:t>]</a:t>
            </a:r>
            <a:r>
              <a:rPr lang="ko-KR" altLang="en-US" sz="1100" dirty="0"/>
              <a:t> 참고하세요</a:t>
            </a:r>
            <a:r>
              <a:rPr lang="en-US" altLang="ko-KR" sz="1100" dirty="0"/>
              <a:t>^^ </a:t>
            </a:r>
            <a:r>
              <a:rPr lang="ko-KR" altLang="en-US" sz="1100" dirty="0"/>
              <a:t> </a:t>
            </a:r>
            <a:r>
              <a:rPr lang="en-US" altLang="ko-KR" sz="1100" dirty="0"/>
              <a:t> </a:t>
            </a:r>
            <a:r>
              <a:rPr lang="ko-KR" altLang="en-US" sz="11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>
                <a:solidFill>
                  <a:srgbClr val="0070C0"/>
                </a:solidFill>
                <a:hlinkClick r:id="rId4"/>
              </a:rPr>
              <a:t>카다에</a:t>
            </a:r>
            <a:r>
              <a:rPr lang="ko-KR" altLang="en-US" sz="1800" dirty="0">
                <a:solidFill>
                  <a:srgbClr val="0070C0"/>
                </a:solidFill>
                <a:hlinkClick r:id="rId4"/>
              </a:rPr>
              <a:t> 대한 영상을 보고 함께</a:t>
            </a:r>
            <a:r>
              <a:rPr lang="ko-KR" altLang="en-US" dirty="0">
                <a:solidFill>
                  <a:srgbClr val="0070C0"/>
                </a:solidFill>
                <a:hlinkClick r:id="rId4"/>
              </a:rPr>
              <a:t> 기도해 주세요</a:t>
            </a:r>
            <a:r>
              <a:rPr lang="en-US" altLang="ko-KR" dirty="0">
                <a:solidFill>
                  <a:srgbClr val="0070C0"/>
                </a:solidFill>
                <a:hlinkClick r:id="rId4"/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FDE120-873B-1BD8-85C9-8A1D30FC6964}"/>
              </a:ext>
            </a:extLst>
          </p:cNvPr>
          <p:cNvSpPr txBox="1"/>
          <p:nvPr/>
        </p:nvSpPr>
        <p:spPr>
          <a:xfrm>
            <a:off x="1294646" y="2544024"/>
            <a:ext cx="89422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400" dirty="0"/>
              <a:t>남편을 잃은 </a:t>
            </a:r>
            <a:r>
              <a:rPr lang="ko-KR" altLang="en-US" sz="1400" dirty="0" err="1"/>
              <a:t>카다에게</a:t>
            </a:r>
            <a:r>
              <a:rPr lang="ko-KR" altLang="en-US" sz="1400" dirty="0"/>
              <a:t> 주님의 말씀을 통해 위로와 평안을 주시기를 기도합니다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은밀히 예수님을 따르며 복음을 전하는 아프가니스탄의 신자들을 지켜 주시고</a:t>
            </a:r>
            <a:r>
              <a:rPr lang="en-US" altLang="ko-KR" sz="1400" dirty="0"/>
              <a:t>, </a:t>
            </a:r>
            <a:r>
              <a:rPr lang="ko-KR" altLang="en-US" sz="1400" dirty="0"/>
              <a:t>믿음과 용기와 지혜를 주시기를 기도합니다</a:t>
            </a:r>
            <a:r>
              <a:rPr lang="en-US" altLang="ko-KR" sz="1400" dirty="0"/>
              <a:t>. </a:t>
            </a:r>
          </a:p>
          <a:p>
            <a:pPr marL="342900" indent="-342900">
              <a:buAutoNum type="arabicPeriod"/>
            </a:pPr>
            <a:endParaRPr lang="en-US" altLang="ko-KR" sz="1400" dirty="0"/>
          </a:p>
          <a:p>
            <a:pPr marL="342900" indent="-342900">
              <a:buAutoNum type="arabicPeriod"/>
            </a:pPr>
            <a:r>
              <a:rPr lang="ko-KR" altLang="en-US" sz="1400" dirty="0"/>
              <a:t>탈레반의 삼엄한 감시와 억압 가운데서도 용감한 비밀신자들을 사용하여 복음을 전하게 하심을 감사드립니다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그리스도의 증인으로서 살아가는 이들을 지켜 주시고</a:t>
            </a:r>
            <a:r>
              <a:rPr lang="en-US" altLang="ko-KR" sz="1400" dirty="0"/>
              <a:t>, </a:t>
            </a:r>
            <a:r>
              <a:rPr lang="ko-KR" altLang="en-US" sz="1400" dirty="0"/>
              <a:t>주의 지팡이와 막대기로 </a:t>
            </a:r>
            <a:r>
              <a:rPr lang="ko-KR" altLang="en-US" sz="1400" dirty="0" err="1"/>
              <a:t>안위하여</a:t>
            </a:r>
            <a:r>
              <a:rPr lang="ko-KR" altLang="en-US" sz="1400" dirty="0"/>
              <a:t> 주시기를 기도합니다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 </a:t>
            </a:r>
            <a:endParaRPr lang="en-US" altLang="ko-KR" sz="1400" dirty="0"/>
          </a:p>
          <a:p>
            <a:pPr marL="342900" indent="-342900">
              <a:buAutoNum type="arabicPeriod"/>
            </a:pPr>
            <a:r>
              <a:rPr lang="ko-KR" altLang="en-US" sz="1400" dirty="0"/>
              <a:t>아프가니스탄 난민들에게 구호의 손길이 끊이지 않게 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일자리와 학교와 자유롭게 예배할 수 있는 공간을 허락하여 주시기를 기도합니다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어떠한 절망적 상황속에서도 희망과 용기를 잃지 않도록 목자 되신 주님께서 인도하여 주시기를 기도합니다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9/10/2024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4321</TotalTime>
  <Words>1363</Words>
  <Application>Microsoft Office PowerPoint</Application>
  <PresentationFormat>와이드스크린</PresentationFormat>
  <Paragraphs>68</Paragraphs>
  <Slides>11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NanumGothicExtraBold</vt:lpstr>
      <vt:lpstr>Gulim</vt:lpstr>
      <vt:lpstr>맑은 고딕</vt:lpstr>
      <vt:lpstr>Aharoni</vt:lpstr>
      <vt:lpstr>Arial</vt:lpstr>
      <vt:lpstr>roboto</vt:lpstr>
      <vt:lpstr>Office 테마</vt:lpstr>
      <vt:lpstr>Prayer Meeting  for Persecuted Church Worldwide 박해받는 교회를 위한 화요기도모임</vt:lpstr>
      <vt:lpstr>순서</vt:lpstr>
      <vt:lpstr>슥4:6-7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40</cp:revision>
  <dcterms:created xsi:type="dcterms:W3CDTF">2024-07-08T04:53:18Z</dcterms:created>
  <dcterms:modified xsi:type="dcterms:W3CDTF">2024-10-07T10:50:23Z</dcterms:modified>
</cp:coreProperties>
</file>