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83" r:id="rId4"/>
    <p:sldId id="373" r:id="rId5"/>
    <p:sldId id="374" r:id="rId6"/>
    <p:sldId id="2506" r:id="rId7"/>
    <p:sldId id="2449" r:id="rId8"/>
    <p:sldId id="2507" r:id="rId9"/>
    <p:sldId id="2509" r:id="rId10"/>
    <p:sldId id="2501" r:id="rId11"/>
    <p:sldId id="2502" r:id="rId12"/>
    <p:sldId id="2497" r:id="rId13"/>
    <p:sldId id="2503" r:id="rId14"/>
    <p:sldId id="2505" r:id="rId15"/>
    <p:sldId id="2462" r:id="rId1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38CA98-F718-7A6A-CFB1-4ABED2BB9CC8}" v="1848" dt="2024-10-22T05:44:22.136"/>
    <p1510:client id="{53F53782-3156-67FA-98A2-F7403047A8EF}" v="704" dt="2024-10-21T21:09:58.101"/>
    <p1510:client id="{A11B3E03-FCD4-F5B6-379A-A8B2AF6F421C}" v="2" dt="2024-10-22T22:05:43.660"/>
    <p1510:client id="{CD3E7CD0-5548-7364-AF39-9C482673B95F}" v="507" dt="2024-10-22T02:41:26.156"/>
    <p1510:client id="{D9CF8A51-613C-4170-044D-A2DF4B64F463}" v="1" dt="2024-10-22T02:42:26.4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2024-10-24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7210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4634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15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220904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2024-10-24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leavesofhealing.org/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>
                <a:latin typeface="맑은 고딕"/>
                <a:ea typeface="맑은 고딕"/>
              </a:rPr>
              <a:t>2024</a:t>
            </a:r>
            <a:r>
              <a:rPr lang="ko-KR" altLang="en-US" sz="2000">
                <a:latin typeface="맑은 고딕"/>
                <a:ea typeface="맑은 고딕"/>
              </a:rPr>
              <a:t>년 10월 22일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>
                <a:solidFill>
                  <a:schemeClr val="tx1"/>
                </a:solidFill>
              </a:rPr>
              <a:t>회의 </a:t>
            </a:r>
            <a:r>
              <a:rPr lang="en-US" altLang="ko-KR" sz="2000">
                <a:solidFill>
                  <a:schemeClr val="tx1"/>
                </a:solidFill>
              </a:rPr>
              <a:t>ID 4286956103</a:t>
            </a:r>
            <a:endParaRPr lang="ko-KR" altLang="en-US" sz="200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Arise</a:t>
            </a:r>
            <a:r>
              <a:rPr lang="ko-KR" altLang="en-US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Africa</a:t>
            </a:r>
            <a:r>
              <a:rPr lang="ko-KR" altLang="en-US" sz="1600" dirty="0">
                <a:ea typeface="맑은 고딕"/>
              </a:rPr>
              <a:t> 인터뷰 영상 </a:t>
            </a:r>
            <a:r>
              <a:rPr lang="en-US" altLang="ko-KR" sz="1600" dirty="0">
                <a:ea typeface="맑은 고딕"/>
              </a:rPr>
              <a:t>5’23”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마23:26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26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눈먼 바리새인이여, 너는 먼저 안을 깨끗이 하라 그리하면 겉도 깨끗하리라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000" dirty="0">
                <a:ea typeface="맑은 고딕"/>
              </a:rPr>
              <a:t>26</a:t>
            </a:r>
            <a:r>
              <a:rPr lang="en-US" altLang="ko-KR" dirty="0">
                <a:ea typeface="맑은 고딕"/>
              </a:rPr>
              <a:t> Blind Pharisee! First clean the inside of the cup and dish, and then the outside also will be clean.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600"/>
              <a:t>(30’)</a:t>
            </a:r>
          </a:p>
          <a:p>
            <a:endParaRPr lang="ko-KR" altLang="en-US" sz="320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/>
              <a:t>Prayer for Persecuted Church</a:t>
            </a:r>
            <a:endParaRPr lang="ko-KR" altLang="en-US" sz="280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 descr="의류, 사람, 인간의 얼굴, 실내이(가) 표시된 사진&#10;&#10;자동 생성된 설명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859" y="917398"/>
            <a:ext cx="3254191" cy="48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9000" r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345081" y="302623"/>
            <a:ext cx="11484000" cy="6235336"/>
            <a:chOff x="345081" y="302623"/>
            <a:chExt cx="11484000" cy="6235336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23192" y="581896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그림 15" descr="스크린샷, 그래픽, 패턴, 원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856057" y="490021"/>
            <a:ext cx="1674424" cy="1645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A5732F9-3B5A-5127-2BF8-56B00DC0128D}"/>
              </a:ext>
            </a:extLst>
          </p:cNvPr>
          <p:cNvSpPr txBox="1"/>
          <p:nvPr/>
        </p:nvSpPr>
        <p:spPr>
          <a:xfrm>
            <a:off x="6085561" y="5657589"/>
            <a:ext cx="2901862" cy="58477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3200" b="1" dirty="0">
                <a:ea typeface="맑은 고딕"/>
              </a:rPr>
              <a:t> </a:t>
            </a:r>
            <a:r>
              <a:rPr lang="ko-KR" altLang="en-US" sz="3200" b="1" dirty="0">
                <a:solidFill>
                  <a:srgbClr val="000000"/>
                </a:solidFill>
                <a:ea typeface="맑은 고딕"/>
              </a:rPr>
              <a:t> </a:t>
            </a:r>
            <a:r>
              <a:rPr lang="ko-KR" altLang="en-US" sz="2400" b="1" dirty="0">
                <a:solidFill>
                  <a:schemeClr val="bg1"/>
                </a:solidFill>
                <a:ea typeface="맑은 고딕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지금 행동하세요</a:t>
            </a:r>
            <a:r>
              <a:rPr lang="ko-KR" altLang="en-US" sz="2800" b="1" dirty="0">
                <a:ea typeface="맑은 고딕"/>
              </a:rPr>
              <a:t>  </a:t>
            </a:r>
            <a:endParaRPr lang="ko-KR" altLang="en-US" sz="2000" b="1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283108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최근 오픈도어의 조사에 의하면 신앙을 이유로 죽임을 당한 기독교인중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95%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가 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SSA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에서 발생했습니다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기독교인들을 향한 폭력은 상상할 수 없을 정도로 심각합니다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 </a:t>
            </a:r>
            <a:endParaRPr lang="en-US" altLang="ko-KR" sz="1200" b="0">
              <a:solidFill>
                <a:schemeClr val="tx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함초롬바탕" panose="02030604000101010101" pitchFamily="18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폭력은 이주의 위기를 불러 일으킵니다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오픈도어는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에서 폭력과 충돌로 인해 쫓겨난 실향민 </a:t>
            </a:r>
            <a:r>
              <a:rPr lang="en-US" altLang="ko-KR" sz="1100">
                <a:cs typeface="함초롬바탕" panose="02030604000101010101" pitchFamily="18" charset="-127"/>
              </a:rPr>
              <a:t>3,450</a:t>
            </a:r>
            <a:r>
              <a:rPr lang="ko-KR" altLang="en-US" sz="1100">
                <a:cs typeface="함초롬바탕" panose="02030604000101010101" pitchFamily="18" charset="-127"/>
              </a:rPr>
              <a:t>만명 중 최소 </a:t>
            </a:r>
            <a:r>
              <a:rPr lang="en-US" altLang="ko-KR" sz="1100">
                <a:cs typeface="함초롬바탕" panose="02030604000101010101" pitchFamily="18" charset="-127"/>
              </a:rPr>
              <a:t>1,620</a:t>
            </a:r>
            <a:r>
              <a:rPr lang="ko-KR" altLang="en-US" sz="1100">
                <a:cs typeface="함초롬바탕" panose="02030604000101010101" pitchFamily="18" charset="-127"/>
              </a:rPr>
              <a:t>만명이 기독교인으로 추산하고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이들은 대부분 예수를 믿는 다는 이유로 집과 땅을 잃고 쫓겨났습니다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이는 </a:t>
            </a:r>
            <a:r>
              <a:rPr lang="en-US" altLang="ko-KR" sz="1100">
                <a:cs typeface="함초롬바탕" panose="02030604000101010101" pitchFamily="18" charset="-127"/>
              </a:rPr>
              <a:t>SSA</a:t>
            </a:r>
            <a:r>
              <a:rPr lang="ko-KR" altLang="en-US" sz="1100">
                <a:cs typeface="함초롬바탕" panose="02030604000101010101" pitchFamily="18" charset="-127"/>
              </a:rPr>
              <a:t>의 교회들에게 상처를 입히고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식량위기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트라우마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빈곤</a:t>
            </a:r>
            <a:r>
              <a:rPr lang="en-US" altLang="ko-KR" sz="1100">
                <a:cs typeface="함초롬바탕" panose="02030604000101010101" pitchFamily="18" charset="-127"/>
              </a:rPr>
              <a:t> </a:t>
            </a:r>
            <a:r>
              <a:rPr lang="ko-KR" altLang="en-US" sz="1100">
                <a:cs typeface="함초롬바탕" panose="02030604000101010101" pitchFamily="18" charset="-127"/>
              </a:rPr>
              <a:t>그리고 절망과 같은 깊은 상처를 남겼습니다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그러나 아프리카의 교회는 놀랍도록 빠른 회복력을 보여주고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극심한 박해가운데서도 아프리카교회가 빛과 소금이 될 수 있도록 우리의 관심과 기도가 요청됩니다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올해 </a:t>
            </a:r>
            <a:r>
              <a:rPr lang="en-US" altLang="ko-KR" sz="1100">
                <a:cs typeface="함초롬바탕" panose="02030604000101010101" pitchFamily="18" charset="-127"/>
              </a:rPr>
              <a:t>Arise Africa Campaign</a:t>
            </a:r>
            <a:r>
              <a:rPr lang="ko-KR" altLang="en-US" sz="1100">
                <a:cs typeface="함초롬바탕" panose="02030604000101010101" pitchFamily="18" charset="-127"/>
              </a:rPr>
              <a:t>은 실향민에 집중합니다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폭력이 중단되고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치유가 일어나기를 함께 기도합시다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endParaRPr lang="ko-KR" altLang="en-US" sz="110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47052" y="2317687"/>
            <a:ext cx="4875657" cy="3176108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/>
            </a:br>
            <a:r>
              <a:rPr lang="ko-KR" altLang="en-US" sz="24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폭력을 중단하고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치유를 일으키자</a:t>
            </a:r>
            <a:r>
              <a:rPr lang="en-US" altLang="ko-KR" sz="150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76539" y="1526916"/>
            <a:ext cx="5712735" cy="74777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사하라 사막 이남 아프리카의 교회는 이전에 볼 수 없었던 혹독한 폭력적인 박해에 직면해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  <a:r>
              <a:rPr lang="ko-KR" altLang="en-US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아프리카 교회 지도자들은 전세계 교회가 그들과 함께 기도하기를 요청하고 있습니다</a:t>
            </a:r>
            <a:r>
              <a:rPr lang="en-US" altLang="ko-KR" sz="1200" b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76538" y="2370878"/>
            <a:ext cx="5712735" cy="328662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err="1">
                <a:cs typeface="함초롬바탕" panose="02030604000101010101" pitchFamily="18" charset="-127"/>
              </a:rPr>
              <a:t>바나바목사는</a:t>
            </a:r>
            <a:r>
              <a:rPr lang="ko-KR" altLang="en-US" sz="1100">
                <a:cs typeface="함초롬바탕" panose="02030604000101010101" pitchFamily="18" charset="-127"/>
              </a:rPr>
              <a:t> 사하라 사막 이남 아프리카에서 조상이 물려준 땅과 집에서 쫓겨난 </a:t>
            </a:r>
            <a:r>
              <a:rPr lang="en-US" altLang="ko-KR" sz="1100">
                <a:cs typeface="함초롬바탕" panose="02030604000101010101" pitchFamily="18" charset="-127"/>
              </a:rPr>
              <a:t>1,620</a:t>
            </a:r>
            <a:r>
              <a:rPr lang="ko-KR" altLang="en-US" sz="1100">
                <a:cs typeface="함초롬바탕" panose="02030604000101010101" pitchFamily="18" charset="-127"/>
              </a:rPr>
              <a:t>만 명의 기독교인 중 한 사람입니다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지난 </a:t>
            </a:r>
            <a:r>
              <a:rPr lang="en-US" altLang="ko-KR" sz="1100">
                <a:cs typeface="함초롬바탕" panose="02030604000101010101" pitchFamily="18" charset="-127"/>
              </a:rPr>
              <a:t>4</a:t>
            </a:r>
            <a:r>
              <a:rPr lang="ko-KR" altLang="en-US" sz="1100">
                <a:cs typeface="함초롬바탕" panose="02030604000101010101" pitchFamily="18" charset="-127"/>
              </a:rPr>
              <a:t>년 동안 이 실향민 캠프에서 아내와 다섯 자녀와 함께 생존했습니다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지금 이 곳에서는 알 카에다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알 </a:t>
            </a:r>
            <a:r>
              <a:rPr lang="ko-KR" altLang="en-US" sz="1100" err="1">
                <a:cs typeface="함초롬바탕" panose="02030604000101010101" pitchFamily="18" charset="-127"/>
              </a:rPr>
              <a:t>샤바브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 err="1">
                <a:cs typeface="함초롬바탕" panose="02030604000101010101" pitchFamily="18" charset="-127"/>
              </a:rPr>
              <a:t>보코</a:t>
            </a:r>
            <a:r>
              <a:rPr lang="ko-KR" altLang="en-US" sz="1100">
                <a:cs typeface="함초롬바탕" panose="02030604000101010101" pitchFamily="18" charset="-127"/>
              </a:rPr>
              <a:t> 하람과 같은 이슬람 테러 단체들이 이슬람 국가를 수립하고 기독교인을 향하여 전례 없는 폭력을 자행하고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성도들은 공격을 받아</a:t>
            </a:r>
            <a:r>
              <a:rPr lang="en-US" altLang="ko-KR" sz="1100">
                <a:cs typeface="함초롬바탕" panose="02030604000101010101" pitchFamily="18" charset="-127"/>
              </a:rPr>
              <a:t> </a:t>
            </a:r>
            <a:r>
              <a:rPr lang="ko-KR" altLang="en-US" sz="1100">
                <a:cs typeface="함초롬바탕" panose="02030604000101010101" pitchFamily="18" charset="-127"/>
              </a:rPr>
              <a:t>집을 잃고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납치되며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살해되고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성폭력에 노출되어 있으며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마을과 학교들은 파괴되고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부르키나파소는 테러단체들에 의해 토지의 </a:t>
            </a:r>
            <a:r>
              <a:rPr lang="en-US" altLang="ko-KR" sz="1100">
                <a:cs typeface="함초롬바탕" panose="02030604000101010101" pitchFamily="18" charset="-127"/>
              </a:rPr>
              <a:t>40%</a:t>
            </a:r>
            <a:r>
              <a:rPr lang="ko-KR" altLang="en-US" sz="1100">
                <a:cs typeface="함초롬바탕" panose="02030604000101010101" pitchFamily="18" charset="-127"/>
              </a:rPr>
              <a:t>을 잃었고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나이지리아의 이슬람 극단주의 무장세력들은 어떠한 처벌이나 제재도 받지 않고 활개치고 있습니다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오픈도어는 글로벌 캠페인 일어나라 아프리카를 통해 전세계 기독교인들이 박해 받는 주님의 자녀들과 함께 일어서기를 원합니다</a:t>
            </a:r>
            <a:r>
              <a:rPr lang="en-US" altLang="ko-KR" sz="1100">
                <a:cs typeface="함초롬바탕" panose="02030604000101010101" pitchFamily="18" charset="-127"/>
              </a:rPr>
              <a:t>. 2027</a:t>
            </a:r>
            <a:r>
              <a:rPr lang="ko-KR" altLang="en-US" sz="1100">
                <a:cs typeface="함초롬바탕" panose="02030604000101010101" pitchFamily="18" charset="-127"/>
              </a:rPr>
              <a:t>년까지 </a:t>
            </a:r>
            <a:r>
              <a:rPr lang="en-US" altLang="ko-KR" sz="1100">
                <a:cs typeface="함초롬바탕" panose="02030604000101010101" pitchFamily="18" charset="-127"/>
              </a:rPr>
              <a:t>400</a:t>
            </a:r>
            <a:r>
              <a:rPr lang="ko-KR" altLang="en-US" sz="1100">
                <a:cs typeface="함초롬바탕" panose="02030604000101010101" pitchFamily="18" charset="-127"/>
              </a:rPr>
              <a:t>만 명의 성도들에게 영적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정서적</a:t>
            </a:r>
            <a:r>
              <a:rPr lang="en-US" altLang="ko-KR" sz="1100">
                <a:cs typeface="함초롬바탕" panose="02030604000101010101" pitchFamily="18" charset="-127"/>
              </a:rPr>
              <a:t>, </a:t>
            </a:r>
            <a:r>
              <a:rPr lang="ko-KR" altLang="en-US" sz="1100">
                <a:cs typeface="함초롬바탕" panose="02030604000101010101" pitchFamily="18" charset="-127"/>
              </a:rPr>
              <a:t>그리고 물질적 지원을 제공할 계획입니다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그리하여 아프리카 교회의 놀라운 회복력과 어둠을 밝히는 한줄기 빛으로 빛나는 것을 보기 원합니다</a:t>
            </a:r>
            <a:r>
              <a:rPr lang="en-US" altLang="ko-KR" sz="1100">
                <a:cs typeface="함초롬바탕" panose="02030604000101010101" pitchFamily="18" charset="-127"/>
              </a:rPr>
              <a:t>. </a:t>
            </a:r>
            <a:r>
              <a:rPr lang="ko-KR" altLang="en-US" sz="1100">
                <a:cs typeface="함초롬바탕" panose="02030604000101010101" pitchFamily="18" charset="-127"/>
              </a:rPr>
              <a:t>    </a:t>
            </a:r>
            <a:endParaRPr lang="en-US" altLang="ko-KR" sz="1100">
              <a:cs typeface="함초롬바탕" panose="02030604000101010101" pitchFamily="18" charset="-127"/>
            </a:endParaRPr>
          </a:p>
          <a:p>
            <a:pPr algn="just">
              <a:lnSpc>
                <a:spcPct val="120000"/>
              </a:lnSpc>
            </a:pPr>
            <a:r>
              <a:rPr lang="ko-KR" altLang="en-US" sz="1100">
                <a:cs typeface="함초롬바탕" panose="02030604000101010101" pitchFamily="18" charset="-127"/>
              </a:rPr>
              <a:t> 폭력을 멈추고 치유를 일으킬 수 있도록 함께 기도해 주세요</a:t>
            </a:r>
            <a:r>
              <a:rPr lang="en-US" altLang="ko-KR" sz="1100">
                <a:cs typeface="함초롬바탕" panose="02030604000101010101" pitchFamily="18" charset="-127"/>
              </a:rPr>
              <a:t>.</a:t>
            </a:r>
            <a:endParaRPr lang="ko-KR" altLang="en-US" sz="110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20398" y="1290897"/>
            <a:ext cx="2966943" cy="405336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177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>
                <a:solidFill>
                  <a:srgbClr val="0070C0"/>
                </a:solidFill>
                <a:ea typeface="맑은 고딕"/>
              </a:rPr>
              <a:t>중앙 아시아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b="1">
                <a:ea typeface="맑은 고딕"/>
              </a:rPr>
              <a:t>아내의 장례식 참석이 금지된 </a:t>
            </a:r>
            <a:r>
              <a:rPr lang="ko-KR" altLang="en-US" b="1" err="1">
                <a:ea typeface="맑은 고딕"/>
              </a:rPr>
              <a:t>라소올</a:t>
            </a:r>
            <a:r>
              <a:rPr lang="ko-KR" altLang="en-US" b="1">
                <a:ea typeface="맑은 고딕"/>
              </a:rPr>
              <a:t>*을 위해 기도합니다.</a:t>
            </a:r>
            <a:endParaRPr lang="ko-KR" altLang="en-US"/>
          </a:p>
          <a:p>
            <a:endParaRPr lang="en-US" altLang="ko-KR" sz="18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/>
              <a:t>오픈도어는 한 기독교인이 아내의 장례식에 참석하는 것이 금지되었다는 비극적인 소식을 전해 들었습니다</a:t>
            </a:r>
            <a:r>
              <a:rPr lang="en-US" altLang="ko-KR" sz="1100"/>
              <a:t>.</a:t>
            </a:r>
            <a:endParaRPr lang="ko-KR" altLang="en-US" sz="110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388" y="3742997"/>
            <a:ext cx="2702544" cy="150297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388" y="1886313"/>
            <a:ext cx="2702545" cy="17225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9" y="2113181"/>
            <a:ext cx="5796010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err="1">
                <a:ea typeface="맑은 고딕"/>
              </a:rPr>
              <a:t>라소울</a:t>
            </a:r>
            <a:r>
              <a:rPr lang="ko-KR" altLang="en-US" sz="1100">
                <a:ea typeface="맑은 고딕"/>
              </a:rPr>
              <a:t>*은 이렇게 전했습니다</a:t>
            </a:r>
            <a:r>
              <a:rPr lang="en-US" altLang="ko-KR" sz="1100">
                <a:ea typeface="맑은 고딕"/>
              </a:rPr>
              <a:t>: “</a:t>
            </a:r>
            <a:r>
              <a:rPr lang="ko-KR" altLang="en-US" sz="1100">
                <a:ea typeface="맑은 고딕"/>
              </a:rPr>
              <a:t>저희는 무슬림 마을에서 다른 </a:t>
            </a:r>
            <a:r>
              <a:rPr lang="en-US" altLang="ko-KR" sz="1100">
                <a:ea typeface="맑은 고딕"/>
              </a:rPr>
              <a:t>7</a:t>
            </a:r>
            <a:r>
              <a:rPr lang="ko-KR" altLang="en-US" sz="1100">
                <a:ea typeface="맑은 고딕"/>
              </a:rPr>
              <a:t>가정과 함께 생활하고 있는데</a:t>
            </a:r>
            <a:r>
              <a:rPr lang="en-US" altLang="ko-KR" sz="1100">
                <a:ea typeface="맑은 고딕"/>
              </a:rPr>
              <a:t>, </a:t>
            </a:r>
            <a:r>
              <a:rPr lang="ko-KR" altLang="en-US" sz="1100">
                <a:ea typeface="맑은 고딕"/>
              </a:rPr>
              <a:t>마을에서 유일한 기독교인입니다</a:t>
            </a:r>
            <a:r>
              <a:rPr lang="en-US" altLang="ko-KR" sz="1100">
                <a:ea typeface="맑은 고딕"/>
              </a:rPr>
              <a:t>. </a:t>
            </a:r>
            <a:r>
              <a:rPr lang="ko-KR" altLang="en-US" sz="1100">
                <a:ea typeface="맑은 고딕"/>
              </a:rPr>
              <a:t>얼마전 제 아내는 비극적인 교통사고로 사망했습니다</a:t>
            </a:r>
            <a:r>
              <a:rPr lang="en-US" altLang="ko-KR" sz="1100">
                <a:ea typeface="맑은 고딕"/>
              </a:rPr>
              <a:t>. </a:t>
            </a:r>
            <a:r>
              <a:rPr lang="ko-KR" altLang="en-US" sz="1100">
                <a:ea typeface="맑은 고딕"/>
              </a:rPr>
              <a:t>이에 마을 사람들과 촌장은 마을에서 아내의 장례를 준비하고 장례식을 치루는 것을 금지했습니다</a:t>
            </a:r>
            <a:r>
              <a:rPr lang="en-US" altLang="ko-KR" sz="1100">
                <a:ea typeface="맑은 고딕"/>
              </a:rPr>
              <a:t>! ‘</a:t>
            </a:r>
            <a:r>
              <a:rPr lang="ko-KR" altLang="en-US" sz="1100">
                <a:ea typeface="맑은 고딕"/>
              </a:rPr>
              <a:t>마을의 장례는 </a:t>
            </a:r>
            <a:r>
              <a:rPr lang="ko-KR" altLang="en-US" sz="1100" err="1">
                <a:ea typeface="맑은 고딕"/>
              </a:rPr>
              <a:t>꾸란의</a:t>
            </a:r>
            <a:r>
              <a:rPr lang="ko-KR" altLang="en-US" sz="1100">
                <a:ea typeface="맑은 고딕"/>
              </a:rPr>
              <a:t> 기도와 함께 무슬림 장례식만 치를 수 있다</a:t>
            </a:r>
            <a:r>
              <a:rPr lang="en-US" altLang="ko-KR" sz="1100">
                <a:ea typeface="맑은 고딕"/>
              </a:rPr>
              <a:t>. </a:t>
            </a:r>
            <a:r>
              <a:rPr lang="ko-KR" altLang="en-US" sz="1100">
                <a:ea typeface="맑은 고딕"/>
              </a:rPr>
              <a:t>당신은 기독교인이므로 장례식에 참석할 수 없다</a:t>
            </a:r>
            <a:r>
              <a:rPr lang="en-US" altLang="ko-KR" sz="1100">
                <a:ea typeface="맑은 고딕"/>
              </a:rPr>
              <a:t>’</a:t>
            </a:r>
            <a:r>
              <a:rPr lang="ko-KR" altLang="en-US" sz="1100">
                <a:ea typeface="맑은 고딕"/>
              </a:rPr>
              <a:t>는 것입니다.</a:t>
            </a:r>
            <a:endParaRPr lang="en-US" altLang="ko-KR" sz="1100">
              <a:ea typeface="맑은 고딕"/>
            </a:endParaRPr>
          </a:p>
          <a:p>
            <a:pPr algn="just"/>
            <a:endParaRPr lang="en-US" altLang="ko-KR" sz="1100">
              <a:ea typeface="맑은 고딕"/>
            </a:endParaRPr>
          </a:p>
          <a:p>
            <a:pPr algn="just"/>
            <a:r>
              <a:rPr lang="ko-KR" altLang="en-US" sz="1100">
                <a:ea typeface="맑은 고딕"/>
              </a:rPr>
              <a:t>저는 매우 속상했습니다</a:t>
            </a:r>
            <a:r>
              <a:rPr lang="en-US" altLang="ko-KR" sz="1100">
                <a:ea typeface="맑은 고딕"/>
              </a:rPr>
              <a:t>. </a:t>
            </a:r>
            <a:r>
              <a:rPr lang="ko-KR" altLang="en-US" sz="1100">
                <a:ea typeface="맑은 고딕"/>
              </a:rPr>
              <a:t>다른 기독교인들이 저를 위로해주고 장례식을 준비해 주었지만 제 집에서는 장례식을 치를 수 없었습니다</a:t>
            </a:r>
            <a:r>
              <a:rPr lang="en-US" altLang="ko-KR" sz="1100">
                <a:ea typeface="맑은 고딕"/>
              </a:rPr>
              <a:t>. </a:t>
            </a:r>
            <a:r>
              <a:rPr lang="ko-KR" altLang="en-US" sz="1100">
                <a:ea typeface="맑은 고딕"/>
              </a:rPr>
              <a:t>아내의 장례는 잘 마무리 되었지만</a:t>
            </a:r>
            <a:r>
              <a:rPr lang="en-US" altLang="ko-KR" sz="1100">
                <a:ea typeface="맑은 고딕"/>
              </a:rPr>
              <a:t>, </a:t>
            </a:r>
            <a:r>
              <a:rPr lang="ko-KR" altLang="en-US" sz="1100">
                <a:ea typeface="맑은 고딕"/>
              </a:rPr>
              <a:t>저는 현장에 참석할 수가 없었습니다</a:t>
            </a:r>
            <a:r>
              <a:rPr lang="en-US" altLang="ko-KR" sz="1100">
                <a:ea typeface="맑은 고딕"/>
              </a:rPr>
              <a:t>!”</a:t>
            </a:r>
          </a:p>
          <a:p>
            <a:pPr algn="just"/>
            <a:br>
              <a:rPr lang="en-US" altLang="ko-KR" sz="1100"/>
            </a:br>
            <a:r>
              <a:rPr lang="ko-KR" altLang="en-US" sz="1100"/>
              <a:t>기독교인 가족 중 한 명은 이렇게 말했습니다</a:t>
            </a:r>
            <a:r>
              <a:rPr lang="en-US" altLang="ko-KR" sz="1100"/>
              <a:t>: “</a:t>
            </a:r>
            <a:r>
              <a:rPr lang="ko-KR" altLang="en-US" sz="1100"/>
              <a:t>가슴 찢어지듯 아픈 일이지만 </a:t>
            </a:r>
            <a:r>
              <a:rPr lang="ko-KR" altLang="en-US" sz="1100" err="1"/>
              <a:t>라소울은</a:t>
            </a:r>
            <a:r>
              <a:rPr lang="ko-KR" altLang="en-US" sz="1100"/>
              <a:t> 이런 핍박 속에서도 굳건히 신앙을 지키고 있습니다</a:t>
            </a:r>
            <a:r>
              <a:rPr lang="en-US" altLang="ko-KR" sz="1100"/>
              <a:t>. </a:t>
            </a:r>
            <a:r>
              <a:rPr lang="ko-KR" altLang="en-US" sz="1100"/>
              <a:t>우리는 그를 통해</a:t>
            </a:r>
            <a:r>
              <a:rPr lang="en-US" altLang="ko-KR" sz="1100"/>
              <a:t>, </a:t>
            </a:r>
            <a:r>
              <a:rPr lang="ko-KR" altLang="en-US" sz="1100"/>
              <a:t>그리고 이 상황을 통해 하나님께서 우리 마을의 무슬림들의 마음 속에 일하시기를 간절히 바랍니다</a:t>
            </a:r>
            <a:r>
              <a:rPr lang="en-US" altLang="ko-KR" sz="1100"/>
              <a:t>. </a:t>
            </a:r>
            <a:r>
              <a:rPr lang="ko-KR" altLang="en-US" sz="1100"/>
              <a:t>특히 </a:t>
            </a:r>
            <a:r>
              <a:rPr lang="ko-KR" altLang="en-US" sz="1100" err="1"/>
              <a:t>라소울과</a:t>
            </a:r>
            <a:r>
              <a:rPr lang="ko-KR" altLang="en-US" sz="1100"/>
              <a:t> 작은 부락에 살고 있는 형제자매들을 위해 기도로 지원해 주시기를 부탁드립니다</a:t>
            </a:r>
            <a:r>
              <a:rPr lang="en-US" altLang="ko-KR" sz="1100"/>
              <a:t>.”</a:t>
            </a:r>
          </a:p>
          <a:p>
            <a:pPr algn="just"/>
            <a:endParaRPr lang="en-US" altLang="ko-KR" sz="1100"/>
          </a:p>
          <a:p>
            <a:pPr algn="just"/>
            <a:r>
              <a:rPr lang="ko-KR" altLang="en-US" sz="1100">
                <a:solidFill>
                  <a:srgbClr val="0070C0"/>
                </a:solidFill>
              </a:rPr>
              <a:t>중앙 아시아 </a:t>
            </a:r>
            <a:r>
              <a:rPr lang="ko-KR" altLang="en-US" sz="1100" err="1">
                <a:solidFill>
                  <a:srgbClr val="0070C0"/>
                </a:solidFill>
              </a:rPr>
              <a:t>라소울을</a:t>
            </a:r>
            <a:r>
              <a:rPr lang="ko-KR" altLang="en-US" sz="1100">
                <a:solidFill>
                  <a:srgbClr val="0070C0"/>
                </a:solidFill>
              </a:rPr>
              <a:t> 위해 기도합니다</a:t>
            </a:r>
            <a:r>
              <a:rPr lang="en-US" altLang="ko-KR" sz="110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r>
              <a:rPr lang="ko-KR" altLang="en-US" sz="1100">
                <a:solidFill>
                  <a:srgbClr val="0070C0"/>
                </a:solidFill>
              </a:rPr>
              <a:t>아내를 잃은 </a:t>
            </a:r>
            <a:r>
              <a:rPr lang="ko-KR" altLang="en-US" sz="1100" err="1">
                <a:solidFill>
                  <a:srgbClr val="0070C0"/>
                </a:solidFill>
              </a:rPr>
              <a:t>라소울의</a:t>
            </a:r>
            <a:r>
              <a:rPr lang="ko-KR" altLang="en-US" sz="1100">
                <a:solidFill>
                  <a:srgbClr val="0070C0"/>
                </a:solidFill>
              </a:rPr>
              <a:t> 마음을 위로하여 주시고</a:t>
            </a:r>
            <a:r>
              <a:rPr lang="en-US" altLang="ko-KR" sz="1100">
                <a:solidFill>
                  <a:srgbClr val="0070C0"/>
                </a:solidFill>
              </a:rPr>
              <a:t>, </a:t>
            </a:r>
            <a:r>
              <a:rPr lang="ko-KR" altLang="en-US" sz="1100">
                <a:solidFill>
                  <a:srgbClr val="0070C0"/>
                </a:solidFill>
              </a:rPr>
              <a:t>마을 사람들의 핍박에도 믿음이 흔들리지 아니하며</a:t>
            </a:r>
            <a:r>
              <a:rPr lang="en-US" altLang="ko-KR" sz="1100">
                <a:solidFill>
                  <a:srgbClr val="0070C0"/>
                </a:solidFill>
              </a:rPr>
              <a:t>, </a:t>
            </a:r>
            <a:r>
              <a:rPr lang="ko-KR" altLang="en-US" sz="1100">
                <a:solidFill>
                  <a:srgbClr val="0070C0"/>
                </a:solidFill>
              </a:rPr>
              <a:t>오히려 담대하게 복음의 증인으로 세워 주시기를 기도합니다</a:t>
            </a:r>
            <a:r>
              <a:rPr lang="en-US" altLang="ko-KR" sz="110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>
                <a:solidFill>
                  <a:srgbClr val="0070C0"/>
                </a:solidFill>
              </a:rPr>
              <a:t>문화적 갈등속에서 어려움 가운데 있는 중앙 아시아 성도들에게 지혜와 용기를 주시기를 기도합니다</a:t>
            </a:r>
            <a:r>
              <a:rPr lang="en-US" altLang="ko-KR" sz="1100">
                <a:solidFill>
                  <a:srgbClr val="0070C0"/>
                </a:solidFill>
              </a:rPr>
              <a:t>. “</a:t>
            </a:r>
            <a:r>
              <a:rPr lang="ko-KR" altLang="en-US" sz="1100">
                <a:solidFill>
                  <a:srgbClr val="0070C0"/>
                </a:solidFill>
              </a:rPr>
              <a:t>너희는 세상의 빛이라 산 위에 있는 동네가 </a:t>
            </a:r>
            <a:r>
              <a:rPr lang="ko-KR" altLang="en-US" sz="1100" err="1">
                <a:solidFill>
                  <a:srgbClr val="0070C0"/>
                </a:solidFill>
              </a:rPr>
              <a:t>숨기우지</a:t>
            </a:r>
            <a:r>
              <a:rPr lang="ko-KR" altLang="en-US" sz="1100">
                <a:solidFill>
                  <a:srgbClr val="0070C0"/>
                </a:solidFill>
              </a:rPr>
              <a:t> 못할 것이요</a:t>
            </a:r>
            <a:r>
              <a:rPr lang="en-US" altLang="ko-KR" sz="1100">
                <a:solidFill>
                  <a:srgbClr val="0070C0"/>
                </a:solidFill>
              </a:rPr>
              <a:t>”</a:t>
            </a:r>
            <a:r>
              <a:rPr lang="ko-KR" altLang="en-US" sz="1100">
                <a:solidFill>
                  <a:srgbClr val="0070C0"/>
                </a:solidFill>
              </a:rPr>
              <a:t> </a:t>
            </a:r>
            <a:r>
              <a:rPr lang="en-US" altLang="ko-KR" sz="1100">
                <a:solidFill>
                  <a:srgbClr val="0070C0"/>
                </a:solidFill>
              </a:rPr>
              <a:t>(</a:t>
            </a:r>
            <a:r>
              <a:rPr lang="ko-KR" altLang="en-US" sz="1100">
                <a:solidFill>
                  <a:srgbClr val="0070C0"/>
                </a:solidFill>
              </a:rPr>
              <a:t>마</a:t>
            </a:r>
            <a:r>
              <a:rPr lang="en-US" altLang="ko-KR" sz="1100">
                <a:solidFill>
                  <a:srgbClr val="0070C0"/>
                </a:solidFill>
              </a:rPr>
              <a:t>5:14)</a:t>
            </a:r>
          </a:p>
        </p:txBody>
      </p:sp>
    </p:spTree>
    <p:extLst>
      <p:ext uri="{BB962C8B-B14F-4D97-AF65-F5344CB8AC3E}">
        <p14:creationId xmlns:p14="http://schemas.microsoft.com/office/powerpoint/2010/main" val="414093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#예멘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 |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신자들을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서로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연결하는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예멘의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파일럿</a:t>
            </a:r>
            <a:r>
              <a:rPr lang="en-US" altLang="ko-KR">
                <a:ea typeface="맑은 고딕"/>
              </a:rPr>
              <a:t> </a:t>
            </a:r>
            <a:r>
              <a:rPr lang="en-US" altLang="ko-KR" err="1">
                <a:ea typeface="맑은 고딕"/>
              </a:rPr>
              <a:t>프로젝트</a:t>
            </a:r>
          </a:p>
        </p:txBody>
      </p:sp>
      <p:pic>
        <p:nvPicPr>
          <p:cNvPr id="16" name="그림 15" descr="사람, 의류, 노트북, 패션 액세서리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92665" y="1688727"/>
            <a:ext cx="2853986" cy="1956131"/>
          </a:xfrm>
          <a:prstGeom prst="rect">
            <a:avLst/>
          </a:prstGeom>
        </p:spPr>
      </p:pic>
      <p:pic>
        <p:nvPicPr>
          <p:cNvPr id="18" name="그림 17" descr="사람, 패션 액세서리, 손톱, 손가락이(가) 표시된 사진&#10;&#10;자동 생성된 설명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888190" y="3744719"/>
            <a:ext cx="2862935" cy="21472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87478"/>
            <a:ext cx="5441134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ko-KR" altLang="en-US" sz="1100">
                <a:ea typeface="+mn-lt"/>
                <a:cs typeface="+mn-lt"/>
              </a:rPr>
              <a:t>예멘의 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가정교회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그룹의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파일럿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프로젝트를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시작했습니다</a:t>
            </a:r>
            <a:r>
              <a:rPr lang="en-US" altLang="ko-KR" sz="1100">
                <a:ea typeface="+mn-lt"/>
                <a:cs typeface="+mn-lt"/>
              </a:rPr>
              <a:t>. </a:t>
            </a:r>
            <a:r>
              <a:rPr lang="en-US" altLang="ko-KR" sz="1100" err="1">
                <a:ea typeface="+mn-lt"/>
                <a:cs typeface="+mn-lt"/>
              </a:rPr>
              <a:t>이는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메시지를</a:t>
            </a:r>
            <a:r>
              <a:rPr lang="en-US" altLang="ko-KR" sz="1100">
                <a:latin typeface="Malgun Gothic"/>
                <a:ea typeface="Malgun Gothic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온라인에</a:t>
            </a:r>
            <a:r>
              <a:rPr lang="en-US" altLang="ko-KR" sz="1100"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게시하는 것으로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구도자들</a:t>
            </a:r>
            <a:r>
              <a:rPr lang="en-US" altLang="ko-KR" sz="1100">
                <a:ea typeface="+mn-lt"/>
                <a:cs typeface="+mn-lt"/>
              </a:rPr>
              <a:t>(</a:t>
            </a:r>
            <a:r>
              <a:rPr lang="ko-KR" altLang="en-US" sz="1100">
                <a:ea typeface="+mn-lt"/>
                <a:cs typeface="+mn-lt"/>
              </a:rPr>
              <a:t>진리를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찾는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사람들)을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연결할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있을 것입니다. 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프로젝트가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새로운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지도자를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발굴하여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신자들을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격려하고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진리를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찾는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메시지로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인도될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altLang="ko-KR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희망은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우리가</a:t>
            </a:r>
            <a:r>
              <a:rPr lang="en-US" altLang="ko-KR" sz="1100">
                <a:ea typeface="+mn-lt"/>
                <a:cs typeface="+mn-lt"/>
              </a:rPr>
              <a:t> 찾</a:t>
            </a:r>
            <a:r>
              <a:rPr lang="ko-KR" altLang="en-US" sz="1100">
                <a:ea typeface="+mn-lt"/>
                <a:cs typeface="+mn-lt"/>
              </a:rPr>
              <a:t>고자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연결될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이루어지며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en-US" altLang="ko-KR" sz="1100" err="1">
                <a:ea typeface="+mn-lt"/>
                <a:cs typeface="+mn-lt"/>
              </a:rPr>
              <a:t>또한</a:t>
            </a:r>
            <a:r>
              <a:rPr lang="en-US" altLang="ko-KR" sz="1100">
                <a:ea typeface="+mn-lt"/>
                <a:cs typeface="+mn-lt"/>
              </a:rPr>
              <a:t> </a:t>
            </a:r>
            <a:r>
              <a:rPr lang="ko-KR" altLang="en-US" sz="1100">
                <a:ea typeface="+mn-lt"/>
                <a:cs typeface="+mn-lt"/>
              </a:rPr>
              <a:t>이러한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연결이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교회를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강화할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것이라고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믿기 때문입니다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  <a:p>
            <a:pPr algn="just"/>
            <a:endParaRPr lang="en-US" altLang="ko-KR" sz="1100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8905" y="2893316"/>
            <a:ext cx="5441131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buFont typeface="Arial"/>
              <a:buChar char="•"/>
            </a:pPr>
            <a:r>
              <a:rPr lang="ko-KR" altLang="en-US" sz="1100">
                <a:ea typeface="+mn-lt"/>
                <a:cs typeface="+mn-lt"/>
              </a:rPr>
              <a:t>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예멘의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이례적인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비와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폭풍으로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인터넷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케이블이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손상되었습니다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이로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온라인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모임이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불가능했고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지금도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여전히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불가능합니다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이러한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어려움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속에서도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성도들이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연락을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유지할</a:t>
            </a:r>
            <a:r>
              <a:rPr lang="en-US" sz="1100">
                <a:ea typeface="+mn-lt"/>
                <a:cs typeface="+mn-lt"/>
              </a:rPr>
              <a:t> 수 </a:t>
            </a:r>
            <a:r>
              <a:rPr lang="en-US" sz="1100" err="1">
                <a:ea typeface="+mn-lt"/>
                <a:cs typeface="+mn-lt"/>
              </a:rPr>
              <a:t>있는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창의적인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방법을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찾을</a:t>
            </a:r>
            <a:r>
              <a:rPr lang="en-US" sz="1100">
                <a:ea typeface="+mn-lt"/>
                <a:cs typeface="+mn-lt"/>
              </a:rPr>
              <a:t> 수 </a:t>
            </a:r>
            <a:r>
              <a:rPr lang="en-US" sz="1100" err="1">
                <a:ea typeface="+mn-lt"/>
                <a:cs typeface="+mn-lt"/>
              </a:rPr>
              <a:t>있도록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기도해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</a:t>
            </a:r>
            <a:endParaRPr lang="ko-KR" altLang="en-US"/>
          </a:p>
          <a:p>
            <a:pPr algn="just"/>
            <a:endParaRPr lang="en-US" altLang="ko-KR" sz="1100">
              <a:ea typeface="맑은 고딕" panose="020B0503020000020004" pitchFamily="34" charset="-127"/>
            </a:endParaRPr>
          </a:p>
          <a:p>
            <a:pPr marL="285750" indent="-285750" algn="just">
              <a:buFont typeface="Arial"/>
              <a:buChar char="•"/>
            </a:pPr>
            <a:r>
              <a:rPr lang="ko-KR" altLang="en-US" sz="1100" err="1">
                <a:ea typeface="+mn-lt"/>
                <a:cs typeface="+mn-lt"/>
              </a:rPr>
              <a:t>자밀라</a:t>
            </a:r>
            <a:r>
              <a:rPr lang="en-US" altLang="ko-KR" sz="1100">
                <a:ea typeface="+mn-lt"/>
                <a:cs typeface="+mn-lt"/>
              </a:rPr>
              <a:t>*</a:t>
            </a:r>
            <a:r>
              <a:rPr lang="ko-KR" altLang="en-US" sz="1100">
                <a:ea typeface="+mn-lt"/>
                <a:cs typeface="+mn-lt"/>
              </a:rPr>
              <a:t>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엄격한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무슬림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아버지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곁에서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어린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아들과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함께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몇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동안</a:t>
            </a:r>
            <a:r>
              <a:rPr lang="en-US" altLang="ko-KR" sz="1100">
                <a:ea typeface="+mn-lt"/>
                <a:cs typeface="+mn-lt"/>
              </a:rPr>
              <a:t> 또 </a:t>
            </a:r>
            <a:r>
              <a:rPr lang="en-US" altLang="ko-KR" sz="1100" err="1">
                <a:ea typeface="+mn-lt"/>
                <a:cs typeface="+mn-lt"/>
              </a:rPr>
              <a:t>다시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혼자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최근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몇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동안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그녀는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아버지를 떠나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남편과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함께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살았습니다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현재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자밀라는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남편과</a:t>
            </a:r>
            <a:r>
              <a:rPr lang="en-US" sz="1100">
                <a:ea typeface="+mn-lt"/>
                <a:cs typeface="+mn-lt"/>
              </a:rPr>
              <a:t> </a:t>
            </a:r>
            <a:r>
              <a:rPr lang="ko-KR" altLang="en-US" sz="1100" err="1">
                <a:ea typeface="+mn-lt"/>
                <a:cs typeface="+mn-lt"/>
              </a:rPr>
              <a:t>별거중이며</a:t>
            </a:r>
            <a:r>
              <a:rPr lang="en-US" altLang="ko-KR" sz="1100">
                <a:ea typeface="+mn-lt"/>
                <a:cs typeface="+mn-lt"/>
              </a:rPr>
              <a:t>,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신앙의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자유를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사모하고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있습니다.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아버지의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눈을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피해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신앙생활을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해야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했던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자밀라를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또한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이슬람의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가르침과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의식에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노출되어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아들을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하나님께서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보호해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주시도록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en-US" altLang="ko-KR" sz="11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970" y="2237041"/>
            <a:ext cx="8533344" cy="3351315"/>
          </a:xfrm>
        </p:spPr>
        <p:txBody>
          <a:bodyPr anchor="ctr">
            <a:noAutofit/>
          </a:bodyPr>
          <a:lstStyle/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  <a:ea typeface="맑은 고딕"/>
              </a:rPr>
              <a:t>예멘의 한 가정교회에서 시작하는 파일럿 프로젝트를 사용하여 비밀신자들 간에 모임이 잘 이루어지기를 기도합니다. </a:t>
            </a:r>
            <a:r>
              <a:rPr lang="ko-KR" altLang="en-US" sz="1400" dirty="0" err="1">
                <a:solidFill>
                  <a:srgbClr val="0070C0"/>
                </a:solidFill>
                <a:ea typeface="맑은 고딕"/>
              </a:rPr>
              <a:t>성도간의</a:t>
            </a:r>
            <a:r>
              <a:rPr lang="ko-KR" altLang="en-US" sz="1400" dirty="0">
                <a:solidFill>
                  <a:srgbClr val="0070C0"/>
                </a:solidFill>
                <a:ea typeface="맑은 고딕"/>
              </a:rPr>
              <a:t> 아름다운 교제가 이루어지게 하시고, 서로 돌아 보아 사랑과 선행을 격려하는 은혜가 넘쳐나기를 기도합니다.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  <a:ea typeface="맑은 고딕"/>
              </a:rPr>
              <a:t>예멘의 신자들이 복음을 전할 때 뱀같이 지혜롭고 비둘기같이 순결한 마음을 주시도록 기도합니다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.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인터넷을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사용할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수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없는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환경속에서도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 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기적같은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만남들을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허락해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주시고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,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흩어지지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아니하며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더욱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모이기를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힘쓸수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있도록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지혜를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주시기를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기도합니다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. </a:t>
            </a:r>
          </a:p>
          <a:p>
            <a:pPr marL="228600" indent="-228600" algn="just">
              <a:buFontTx/>
              <a:buAutoNum type="arabicPeriod"/>
            </a:pPr>
            <a:r>
              <a:rPr lang="ko-KR" altLang="en-US" sz="1400" dirty="0" err="1">
                <a:solidFill>
                  <a:srgbClr val="0070C0"/>
                </a:solidFill>
                <a:ea typeface="맑은 고딕"/>
              </a:rPr>
              <a:t>자밀라와</a:t>
            </a:r>
            <a:r>
              <a:rPr lang="ko-KR" altLang="en-US" sz="1400" dirty="0">
                <a:solidFill>
                  <a:srgbClr val="0070C0"/>
                </a:solidFill>
                <a:ea typeface="맑은 고딕"/>
              </a:rPr>
              <a:t> 같은 신자들이 믿음 안에서 인내할 수 있도록 기도합니다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.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자기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부모와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처자와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형제와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자매와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및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자기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목숨까지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미워하지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아니하면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능히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나의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제자가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되지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못한다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(눅14:26)는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말씀을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마음에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새기고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끝까지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승리할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수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있도록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도와주시기를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400" dirty="0" err="1">
                <a:solidFill>
                  <a:srgbClr val="0070C0"/>
                </a:solidFill>
                <a:ea typeface="맑은 고딕"/>
              </a:rPr>
              <a:t>기도합니다</a:t>
            </a:r>
            <a:r>
              <a:rPr lang="en-US" altLang="ko-KR" sz="1400" dirty="0">
                <a:solidFill>
                  <a:srgbClr val="0070C0"/>
                </a:solidFill>
                <a:ea typeface="맑은 고딕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>
                <a:solidFill>
                  <a:srgbClr val="0070C0"/>
                </a:solidFill>
                <a:ea typeface="맑은 고딕"/>
              </a:rPr>
              <a:t>예멘의 신자들을</a:t>
            </a:r>
            <a:r>
              <a:rPr lang="ko-KR" altLang="en-US" sz="1800">
                <a:solidFill>
                  <a:srgbClr val="0070C0"/>
                </a:solidFill>
                <a:ea typeface="맑은 고딕"/>
              </a:rPr>
              <a:t> 위해 기도합니다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#중동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 | </a:t>
            </a:r>
            <a:r>
              <a:rPr lang="ko-KR" altLang="en-US" b="1" err="1">
                <a:solidFill>
                  <a:srgbClr val="0070C0"/>
                </a:solidFill>
                <a:ea typeface="+mn-lt"/>
                <a:cs typeface="+mn-lt"/>
              </a:rPr>
              <a:t>중동의</a:t>
            </a:r>
            <a:r>
              <a:rPr lang="en-US" b="1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en-US" b="1" err="1">
                <a:solidFill>
                  <a:srgbClr val="0070C0"/>
                </a:solidFill>
                <a:ea typeface="+mn-lt"/>
                <a:cs typeface="+mn-lt"/>
              </a:rPr>
              <a:t>트라우마</a:t>
            </a:r>
            <a:r>
              <a:rPr lang="en-US" b="1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b="1" err="1">
                <a:solidFill>
                  <a:srgbClr val="0070C0"/>
                </a:solidFill>
                <a:ea typeface="+mn-lt"/>
                <a:cs typeface="+mn-lt"/>
              </a:rPr>
              <a:t>피해자들을</a:t>
            </a:r>
            <a:r>
              <a:rPr lang="en-US" b="1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b="1" err="1">
                <a:solidFill>
                  <a:srgbClr val="0070C0"/>
                </a:solidFill>
                <a:ea typeface="+mn-lt"/>
                <a:cs typeface="+mn-lt"/>
              </a:rPr>
              <a:t>위해</a:t>
            </a:r>
            <a:r>
              <a:rPr lang="en-US" b="1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b="1">
                <a:solidFill>
                  <a:srgbClr val="0070C0"/>
                </a:solidFill>
                <a:ea typeface="+mn-lt"/>
                <a:cs typeface="+mn-lt"/>
              </a:rPr>
              <a:t>기도해주세요</a:t>
            </a:r>
            <a:r>
              <a:rPr lang="en-US" b="1">
                <a:solidFill>
                  <a:srgbClr val="0070C0"/>
                </a:solidFill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endParaRPr lang="en-US" altLang="ko-KR" sz="180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>
                <a:latin typeface="Malgun Gothic"/>
                <a:ea typeface="Malgun Gothic"/>
              </a:rPr>
              <a:t>“</a:t>
            </a:r>
            <a:r>
              <a:rPr lang="ko-KR" sz="1100">
                <a:latin typeface="Malgun Gothic"/>
                <a:ea typeface="Malgun Gothic"/>
              </a:rPr>
              <a:t>시리아에서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계속되는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분쟁은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정신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건강에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심각한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타격을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주고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있으며</a:t>
            </a:r>
            <a:r>
              <a:rPr lang="en-US" sz="1100">
                <a:latin typeface="Malgun Gothic"/>
                <a:ea typeface="Malgun Gothic"/>
              </a:rPr>
              <a:t>, </a:t>
            </a:r>
            <a:r>
              <a:rPr lang="ko-KR" sz="1100">
                <a:latin typeface="Malgun Gothic"/>
                <a:ea typeface="Malgun Gothic"/>
              </a:rPr>
              <a:t>많은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사람들이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심각한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트라우마와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불안에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직면해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있습니다</a:t>
            </a:r>
            <a:r>
              <a:rPr lang="en-US" sz="1100">
                <a:latin typeface="Malgun Gothic"/>
                <a:ea typeface="Malgun Gothic"/>
              </a:rPr>
              <a:t>. </a:t>
            </a:r>
            <a:r>
              <a:rPr lang="ko-KR" sz="1100">
                <a:latin typeface="Malgun Gothic"/>
                <a:ea typeface="Malgun Gothic"/>
              </a:rPr>
              <a:t>그러나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시리아와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지역에서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계속되는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폭력과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난민</a:t>
            </a:r>
            <a:r>
              <a:rPr lang="en-US" altLang="ko-KR" sz="1100">
                <a:latin typeface="Malgun Gothic"/>
                <a:ea typeface="Malgun Gothic"/>
              </a:rPr>
              <a:t>, </a:t>
            </a:r>
            <a:r>
              <a:rPr lang="ko-KR" altLang="en-US" sz="1100">
                <a:latin typeface="Malgun Gothic"/>
                <a:ea typeface="Malgun Gothic"/>
              </a:rPr>
              <a:t>상흔</a:t>
            </a:r>
            <a:r>
              <a:rPr lang="en-US" sz="1100">
                <a:latin typeface="Malgun Gothic"/>
                <a:ea typeface="Malgun Gothic"/>
              </a:rPr>
              <a:t>, </a:t>
            </a:r>
            <a:r>
              <a:rPr lang="ko-KR" sz="1100">
                <a:latin typeface="Malgun Gothic"/>
                <a:ea typeface="Malgun Gothic"/>
              </a:rPr>
              <a:t>훈련된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전문가의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부족은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치료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접근성을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차단하여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지속적인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상처를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sz="1100">
                <a:latin typeface="Malgun Gothic"/>
                <a:ea typeface="Malgun Gothic"/>
              </a:rPr>
              <a:t>남깁니다</a:t>
            </a:r>
            <a:r>
              <a:rPr lang="en-US" altLang="ko-KR" sz="1100">
                <a:latin typeface="Malgun Gothic"/>
                <a:ea typeface="Malgun Gothic"/>
              </a:rPr>
              <a:t>.”</a:t>
            </a:r>
          </a:p>
          <a:p>
            <a:pPr algn="just"/>
            <a:endParaRPr lang="en-US" altLang="ko-KR" sz="1100">
              <a:ea typeface="맑은 고딕"/>
            </a:endParaRPr>
          </a:p>
        </p:txBody>
      </p:sp>
      <p:pic>
        <p:nvPicPr>
          <p:cNvPr id="16" name="그림 15" descr="그림, 텍스트, 아동 미술, 스케치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003772" y="1797233"/>
            <a:ext cx="2237358" cy="1677237"/>
          </a:xfrm>
          <a:prstGeom prst="rect">
            <a:avLst/>
          </a:prstGeom>
        </p:spPr>
      </p:pic>
      <p:pic>
        <p:nvPicPr>
          <p:cNvPr id="14" name="그림 13" descr="사람, 의류, 인간의 얼굴, 소녀이(가) 표시된 사진&#10;&#10;자동 생성된 설명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3615" y="3580312"/>
            <a:ext cx="2237354" cy="167723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2928" y="2373834"/>
            <a:ext cx="5787485" cy="36471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sz="1100">
                <a:latin typeface="Malgun Gothic"/>
                <a:ea typeface="Malgun Gothic"/>
                <a:cs typeface="+mn-lt"/>
              </a:rPr>
              <a:t>유엔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시리아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특사, </a:t>
            </a:r>
            <a:r>
              <a:rPr lang="ko-KR" altLang="en-US" sz="1100" err="1">
                <a:ea typeface="+mn-lt"/>
                <a:cs typeface="+mn-lt"/>
              </a:rPr>
              <a:t>나자트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 err="1">
                <a:ea typeface="+mn-lt"/>
                <a:cs typeface="+mn-lt"/>
              </a:rPr>
              <a:t>로흐디</a:t>
            </a:r>
            <a:r>
              <a:rPr lang="ko-KR" altLang="en-US" sz="1100">
                <a:ea typeface="+mn-lt"/>
                <a:cs typeface="+mn-lt"/>
              </a:rPr>
              <a:t>(</a:t>
            </a:r>
            <a:r>
              <a:rPr lang="ko-KR" sz="1100" err="1">
                <a:ea typeface="+mn-lt"/>
                <a:cs typeface="+mn-lt"/>
              </a:rPr>
              <a:t>Najat</a:t>
            </a:r>
            <a:r>
              <a:rPr lang="ko-KR" sz="1100">
                <a:ea typeface="+mn-lt"/>
                <a:cs typeface="+mn-lt"/>
              </a:rPr>
              <a:t> </a:t>
            </a:r>
            <a:r>
              <a:rPr lang="ko-KR" sz="1100" err="1">
                <a:ea typeface="+mn-lt"/>
                <a:cs typeface="+mn-lt"/>
              </a:rPr>
              <a:t>Rochdi</a:t>
            </a:r>
            <a:r>
              <a:rPr lang="ko-KR" altLang="en-US" sz="1100">
                <a:ea typeface="+mn-lt"/>
                <a:cs typeface="+mn-lt"/>
              </a:rPr>
              <a:t>)는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 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North Press</a:t>
            </a:r>
            <a:r>
              <a:rPr lang="ko-KR" altLang="en-US" sz="1100" err="1">
                <a:ea typeface="+mn-lt"/>
                <a:cs typeface="+mn-lt"/>
              </a:rPr>
              <a:t>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이렇게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전했습</a:t>
            </a:r>
            <a:r>
              <a:rPr lang="ko-KR" altLang="en-US" sz="1100" err="1">
                <a:ea typeface="+mn-lt"/>
                <a:cs typeface="+mn-lt"/>
              </a:rPr>
              <a:t>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그녀는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전쟁과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겪는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고통과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장기적인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결과를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강조합니다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시리아의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대해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그녀가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말하는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것은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슬프게도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현재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전쟁과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직면한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국가들의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상황과도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일치합니다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시리아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북부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뉴스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매체인</a:t>
            </a:r>
            <a:r>
              <a:rPr lang="en-US" altLang="ko-KR" sz="1100">
                <a:ea typeface="+mn-lt"/>
                <a:cs typeface="+mn-lt"/>
              </a:rPr>
              <a:t> North Press</a:t>
            </a:r>
            <a:r>
              <a:rPr lang="ko-KR" altLang="en-US" sz="1100" err="1">
                <a:ea typeface="+mn-lt"/>
                <a:cs typeface="+mn-lt"/>
              </a:rPr>
              <a:t>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따르면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ko-KR" altLang="en-US" sz="1100" err="1">
                <a:ea typeface="+mn-lt"/>
                <a:cs typeface="+mn-lt"/>
              </a:rPr>
              <a:t>로흐디는</a:t>
            </a:r>
            <a:r>
              <a:rPr lang="en-US" altLang="ko-KR" sz="1100">
                <a:ea typeface="+mn-lt"/>
                <a:cs typeface="+mn-lt"/>
              </a:rPr>
              <a:t> “</a:t>
            </a:r>
            <a:r>
              <a:rPr lang="ko-KR" altLang="en-US" sz="1100">
                <a:ea typeface="+mn-lt"/>
                <a:cs typeface="+mn-lt"/>
              </a:rPr>
              <a:t>지속적인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폭력과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겹치면서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정신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건강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위기가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발생했고</a:t>
            </a:r>
            <a:r>
              <a:rPr lang="en-US" altLang="ko-KR" sz="1100">
                <a:ea typeface="+mn-lt"/>
                <a:cs typeface="+mn-lt"/>
              </a:rPr>
              <a:t>, </a:t>
            </a:r>
            <a:r>
              <a:rPr lang="ko-KR" altLang="en-US" sz="1100">
                <a:ea typeface="+mn-lt"/>
                <a:cs typeface="+mn-lt"/>
              </a:rPr>
              <a:t>이는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광범위한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낙인과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훈련된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전문가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부족으로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더욱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악화되고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있다</a:t>
            </a:r>
            <a:r>
              <a:rPr lang="en-US" altLang="ko-KR" sz="1100">
                <a:ea typeface="+mn-lt"/>
                <a:cs typeface="+mn-lt"/>
              </a:rPr>
              <a:t>”</a:t>
            </a:r>
            <a:r>
              <a:rPr lang="ko-KR" altLang="en-US" sz="1100">
                <a:ea typeface="+mn-lt"/>
                <a:cs typeface="+mn-lt"/>
              </a:rPr>
              <a:t>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덧붙였습니다</a:t>
            </a:r>
            <a:r>
              <a:rPr lang="en-US" sz="1100">
                <a:ea typeface="+mn-lt"/>
                <a:cs typeface="+mn-lt"/>
              </a:rPr>
              <a:t>. </a:t>
            </a:r>
            <a:r>
              <a:rPr lang="en-US" sz="1100" err="1">
                <a:ea typeface="+mn-lt"/>
                <a:cs typeface="+mn-lt"/>
              </a:rPr>
              <a:t>이러한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장벽으로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인해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피해자들은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절실히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필요한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치료를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받기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어렵고</a:t>
            </a:r>
            <a:r>
              <a:rPr lang="en-US" sz="1100">
                <a:ea typeface="+mn-lt"/>
                <a:cs typeface="+mn-lt"/>
              </a:rPr>
              <a:t>, </a:t>
            </a:r>
            <a:r>
              <a:rPr lang="en-US" sz="1100" err="1">
                <a:ea typeface="+mn-lt"/>
                <a:cs typeface="+mn-lt"/>
              </a:rPr>
              <a:t>정서적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상처를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오래도록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남기게</a:t>
            </a:r>
            <a:r>
              <a:rPr lang="en-US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되었습니다</a:t>
            </a:r>
            <a:r>
              <a:rPr lang="en-US" altLang="ko-KR" sz="1100">
                <a:ea typeface="+mn-lt"/>
                <a:cs typeface="+mn-lt"/>
              </a:rPr>
              <a:t>.”</a:t>
            </a:r>
            <a:endParaRPr lang="en-US">
              <a:ea typeface="맑은 고딕"/>
            </a:endParaRPr>
          </a:p>
          <a:p>
            <a:pPr algn="just"/>
            <a:endParaRPr lang="en-US" altLang="ko-KR" sz="1100">
              <a:latin typeface="Malgun Gothic"/>
              <a:ea typeface="+mn-lt"/>
              <a:cs typeface="+mn-lt"/>
            </a:endParaRPr>
          </a:p>
          <a:p>
            <a:pPr algn="just"/>
            <a:r>
              <a:rPr lang="en-US" altLang="ko-KR" sz="1100" err="1">
                <a:latin typeface="Malgun Gothic"/>
                <a:ea typeface="+mn-lt"/>
                <a:cs typeface="+mn-lt"/>
              </a:rPr>
              <a:t>로흐디</a:t>
            </a:r>
            <a:r>
              <a:rPr lang="ko-KR" altLang="en-US" sz="1100">
                <a:ea typeface="+mn-lt"/>
                <a:cs typeface="+mn-lt"/>
              </a:rPr>
              <a:t>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sz="1100" err="1">
                <a:ea typeface="+mn-lt"/>
                <a:cs typeface="+mn-lt"/>
              </a:rPr>
              <a:t>특히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오래된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상처를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떠올리는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회복을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방해하는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반복적인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트라우마에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직면한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시리아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난민들에게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상황은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더욱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심각하다고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말합니다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/>
          </a:p>
          <a:p>
            <a:pPr algn="just"/>
            <a:endParaRPr lang="ko-KR" altLang="en-US" sz="1100">
              <a:ea typeface="+mn-lt"/>
              <a:cs typeface="+mn-lt"/>
            </a:endParaRPr>
          </a:p>
          <a:p>
            <a:pPr algn="just"/>
            <a:r>
              <a:rPr lang="ko-KR" altLang="en-US" sz="1100">
                <a:ea typeface="+mn-lt"/>
                <a:cs typeface="+mn-lt"/>
              </a:rPr>
              <a:t>이라크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이스라엘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레바논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팔레스타인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시리아에서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전쟁으로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인해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고통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있거나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고통을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겪은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시리아와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이라크에 </a:t>
            </a:r>
            <a:r>
              <a:rPr lang="ko-KR" altLang="en-US" sz="1100">
                <a:latin typeface="Malgun Gothic"/>
                <a:ea typeface="Malgun Gothic"/>
                <a:cs typeface="+mn-lt"/>
              </a:rPr>
              <a:t>상담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학교를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열게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하신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하나님께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 </a:t>
            </a:r>
            <a:r>
              <a:rPr lang="ko-KR" sz="1100">
                <a:latin typeface="Malgun Gothic"/>
                <a:ea typeface="Malgun Gothic"/>
                <a:cs typeface="+mn-lt"/>
              </a:rPr>
              <a:t>감사드립니다</a:t>
            </a:r>
            <a:r>
              <a:rPr lang="en-US" altLang="ko-KR" sz="1100">
                <a:latin typeface="Malgun Gothic"/>
                <a:ea typeface="+mn-lt"/>
                <a:cs typeface="+mn-lt"/>
              </a:rPr>
              <a:t>. </a:t>
            </a:r>
            <a:r>
              <a:rPr lang="ko-KR" altLang="en-US" sz="1100">
                <a:ea typeface="+mn-lt"/>
                <a:cs typeface="+mn-lt"/>
              </a:rPr>
              <a:t>현지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파트너들이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트라우마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치유에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en-US" altLang="ko-KR" sz="1100" err="1">
                <a:ea typeface="+mn-lt"/>
                <a:cs typeface="+mn-lt"/>
              </a:rPr>
              <a:t>헌신</a:t>
            </a:r>
            <a:r>
              <a:rPr lang="ko-KR" altLang="en-US" sz="1100">
                <a:ea typeface="+mn-lt"/>
                <a:cs typeface="+mn-lt"/>
              </a:rPr>
              <a:t>하고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트라우마를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입은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도울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많은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훈련시킬 수 있도록 기도해 주세요.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나라에서도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파트너를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통해</a:t>
            </a:r>
            <a:r>
              <a:rPr lang="en-US" sz="1100">
                <a:ea typeface="+mn-lt"/>
                <a:cs typeface="+mn-lt"/>
              </a:rPr>
              <a:t>,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또는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다른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사람들을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통해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트라우마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지원을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받을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주세요</a:t>
            </a:r>
            <a:r>
              <a:rPr lang="en-US" sz="1100">
                <a:ea typeface="+mn-lt"/>
                <a:cs typeface="+mn-lt"/>
              </a:rPr>
              <a:t>.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또한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전쟁이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멈추고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이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지역에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지속적인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평화가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찾아올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수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있도록</a:t>
            </a:r>
            <a:r>
              <a:rPr lang="en-US" altLang="ko-KR" sz="1100">
                <a:ea typeface="+mn-lt"/>
                <a:cs typeface="+mn-lt"/>
              </a:rPr>
              <a:t> </a:t>
            </a:r>
            <a:r>
              <a:rPr lang="ko-KR" altLang="en-US" sz="1100">
                <a:ea typeface="+mn-lt"/>
                <a:cs typeface="+mn-lt"/>
              </a:rPr>
              <a:t>기도해주세요</a:t>
            </a:r>
            <a:r>
              <a:rPr lang="en-US" sz="1100">
                <a:ea typeface="+mn-lt"/>
                <a:cs typeface="+mn-lt"/>
              </a:rPr>
              <a:t>.</a:t>
            </a:r>
            <a:endParaRPr lang="en-US">
              <a:ea typeface="맑은 고딕"/>
            </a:endParaRPr>
          </a:p>
          <a:p>
            <a:pPr algn="just"/>
            <a:endParaRPr lang="en-US" sz="1100">
              <a:ea typeface="+mn-lt"/>
              <a:cs typeface="+mn-lt"/>
            </a:endParaRPr>
          </a:p>
          <a:p>
            <a:pPr algn="just"/>
            <a:endParaRPr lang="en-US" altLang="ko-KR" sz="11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중동의 트라우마 피해자들을 위해 기도해 주세요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.  </a:t>
            </a:r>
            <a:endParaRPr lang="ko-KR" altLang="en-US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FDE120-873B-1BD8-85C9-8A1D30FC6964}"/>
              </a:ext>
            </a:extLst>
          </p:cNvPr>
          <p:cNvSpPr txBox="1"/>
          <p:nvPr/>
        </p:nvSpPr>
        <p:spPr>
          <a:xfrm>
            <a:off x="1294646" y="2544024"/>
            <a:ext cx="8942277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AutoNum type="arabicPeriod"/>
            </a:pPr>
            <a:r>
              <a:rPr lang="ko-KR" sz="1400" dirty="0">
                <a:latin typeface="Malgun Gothic"/>
                <a:ea typeface="Malgun Gothic"/>
              </a:rPr>
              <a:t>이라크</a:t>
            </a:r>
            <a:r>
              <a:rPr lang="en-US" altLang="ko-KR" sz="1400" dirty="0">
                <a:latin typeface="Malgun Gothic"/>
                <a:ea typeface="Malgun Gothic"/>
              </a:rPr>
              <a:t>, </a:t>
            </a:r>
            <a:r>
              <a:rPr lang="ko-KR" sz="1400" dirty="0">
                <a:latin typeface="Malgun Gothic"/>
                <a:ea typeface="Malgun Gothic"/>
              </a:rPr>
              <a:t>이스라엘</a:t>
            </a:r>
            <a:r>
              <a:rPr lang="en-US" altLang="ko-KR" sz="1400" dirty="0">
                <a:latin typeface="Malgun Gothic"/>
                <a:ea typeface="Malgun Gothic"/>
              </a:rPr>
              <a:t>, </a:t>
            </a:r>
            <a:r>
              <a:rPr lang="ko-KR" sz="1400" dirty="0">
                <a:latin typeface="Malgun Gothic"/>
                <a:ea typeface="Malgun Gothic"/>
              </a:rPr>
              <a:t>레바논</a:t>
            </a:r>
            <a:r>
              <a:rPr lang="en-US" altLang="ko-KR" sz="1400" dirty="0">
                <a:latin typeface="Malgun Gothic"/>
                <a:ea typeface="Malgun Gothic"/>
              </a:rPr>
              <a:t>, </a:t>
            </a:r>
            <a:r>
              <a:rPr lang="ko-KR" sz="1400" dirty="0">
                <a:latin typeface="Malgun Gothic"/>
                <a:ea typeface="Malgun Gothic"/>
              </a:rPr>
              <a:t>팔레스타인</a:t>
            </a:r>
            <a:r>
              <a:rPr lang="en-US" altLang="ko-KR" sz="1400" dirty="0">
                <a:latin typeface="Malgun Gothic"/>
                <a:ea typeface="Malgun Gothic"/>
              </a:rPr>
              <a:t>, </a:t>
            </a:r>
            <a:r>
              <a:rPr lang="ko-KR" sz="1400" dirty="0">
                <a:latin typeface="Malgun Gothic"/>
                <a:ea typeface="Malgun Gothic"/>
              </a:rPr>
              <a:t>시리아에서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전쟁으로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인해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고통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받고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altLang="en-US" sz="1400" dirty="0">
                <a:latin typeface="Malgun Gothic"/>
                <a:ea typeface="Malgun Gothic"/>
              </a:rPr>
              <a:t>있는 사람들을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위해</a:t>
            </a:r>
            <a:r>
              <a:rPr lang="en-US" altLang="ko-KR" sz="1400" dirty="0">
                <a:latin typeface="Malgun Gothic"/>
                <a:ea typeface="Malgun Gothic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기도합니다.</a:t>
            </a:r>
            <a:r>
              <a:rPr lang="ko-KR" altLang="en-US" sz="1400" dirty="0">
                <a:latin typeface="Malgun Gothic"/>
                <a:ea typeface="Malgun Gothic"/>
              </a:rPr>
              <a:t> 전쟁이 하루 속히 종식되게 하시고, 평화를 </a:t>
            </a:r>
            <a:r>
              <a:rPr lang="ko-KR" altLang="en-US" sz="1400" dirty="0" err="1">
                <a:latin typeface="Malgun Gothic"/>
                <a:ea typeface="Malgun Gothic"/>
              </a:rPr>
              <a:t>주옵소서</a:t>
            </a:r>
            <a:r>
              <a:rPr lang="ko-KR" altLang="en-US" sz="1400" dirty="0">
                <a:latin typeface="Malgun Gothic"/>
                <a:ea typeface="Malgun Gothic"/>
              </a:rPr>
              <a:t>! 이 절망적 상황속에서도 희망의 빛을 밝혀 주시고, </a:t>
            </a:r>
            <a:r>
              <a:rPr lang="ko-KR" altLang="en-US" sz="1400" dirty="0">
                <a:latin typeface="맑은 고딕"/>
                <a:ea typeface="맑은 고딕"/>
              </a:rPr>
              <a:t>은밀히</a:t>
            </a:r>
            <a:r>
              <a:rPr lang="ko-KR" altLang="en-US" sz="1400" dirty="0">
                <a:ea typeface="맑은 고딕"/>
              </a:rPr>
              <a:t> 예수님을 따르며 복음을 전하는 신자들을 통하여 복음의 빛이 빛나게 하시기를 기도합니다</a:t>
            </a:r>
            <a:r>
              <a:rPr lang="en-US" altLang="ko-KR" sz="1400" dirty="0">
                <a:ea typeface="맑은 고딕"/>
              </a:rPr>
              <a:t>. </a:t>
            </a:r>
          </a:p>
          <a:p>
            <a:pPr marL="342900" indent="-342900">
              <a:buAutoNum type="arabicPeriod"/>
            </a:pPr>
            <a:endParaRPr lang="en-US" altLang="ko-KR" sz="1400"/>
          </a:p>
          <a:p>
            <a:pPr marL="342900" indent="-342900">
              <a:buAutoNum type="arabicPeriod"/>
            </a:pPr>
            <a:r>
              <a:rPr lang="ko-KR" sz="1400" dirty="0">
                <a:latin typeface="Malgun Gothic"/>
                <a:ea typeface="Malgun Gothic"/>
              </a:rPr>
              <a:t>시리아와</a:t>
            </a:r>
            <a:r>
              <a:rPr lang="en-US" altLang="ko-KR" sz="1400" dirty="0">
                <a:latin typeface="Malgun Gothic"/>
                <a:ea typeface="+mn-lt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이라크에 상담</a:t>
            </a:r>
            <a:r>
              <a:rPr lang="en-US" altLang="ko-KR" sz="1400" dirty="0">
                <a:latin typeface="Malgun Gothic"/>
                <a:ea typeface="+mn-lt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학교를</a:t>
            </a:r>
            <a:r>
              <a:rPr lang="en-US" altLang="ko-KR" sz="1400" dirty="0">
                <a:latin typeface="Malgun Gothic"/>
                <a:ea typeface="+mn-lt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열게</a:t>
            </a:r>
            <a:r>
              <a:rPr lang="en-US" altLang="ko-KR" sz="1400" dirty="0">
                <a:latin typeface="Malgun Gothic"/>
                <a:ea typeface="+mn-lt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하신</a:t>
            </a:r>
            <a:r>
              <a:rPr lang="en-US" altLang="ko-KR" sz="1400" dirty="0">
                <a:latin typeface="Malgun Gothic"/>
                <a:ea typeface="+mn-lt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하나님께</a:t>
            </a:r>
            <a:r>
              <a:rPr lang="en-US" altLang="ko-KR" sz="1400" dirty="0">
                <a:latin typeface="Malgun Gothic"/>
                <a:ea typeface="+mn-lt"/>
              </a:rPr>
              <a:t> </a:t>
            </a:r>
            <a:r>
              <a:rPr lang="ko-KR" sz="1400" dirty="0">
                <a:latin typeface="Malgun Gothic"/>
                <a:ea typeface="Malgun Gothic"/>
              </a:rPr>
              <a:t>감사드립니다</a:t>
            </a:r>
            <a:r>
              <a:rPr lang="en-US" altLang="ko-KR" sz="1400" dirty="0">
                <a:latin typeface="Malgun Gothic"/>
                <a:ea typeface="+mn-lt"/>
              </a:rPr>
              <a:t>.</a:t>
            </a:r>
            <a:r>
              <a:rPr lang="en-US" altLang="ko-KR" sz="1400" dirty="0">
                <a:latin typeface="Malgun Gothic"/>
                <a:ea typeface="맑은 고딕"/>
              </a:rPr>
              <a:t> </a:t>
            </a:r>
            <a:r>
              <a:rPr lang="ko-KR" altLang="en-US" sz="1400" dirty="0">
                <a:ea typeface="맑은 고딕"/>
              </a:rPr>
              <a:t>트라우마 상담학교를 축복하시고, 귀하게 사용하여 </a:t>
            </a:r>
            <a:r>
              <a:rPr lang="ko-KR" altLang="en-US" sz="1400" dirty="0" err="1">
                <a:ea typeface="맑은 고딕"/>
              </a:rPr>
              <a:t>주옵소서</a:t>
            </a:r>
            <a:r>
              <a:rPr lang="ko-KR" altLang="en-US" sz="1400" dirty="0">
                <a:ea typeface="맑은 고딕"/>
              </a:rPr>
              <a:t>! 전쟁의 아픈 기억과 상처들이 그리스도의 복음안에서 회복되고 치료되는 은혜가 있게 하셔서, 시리아와 이라크를 넘어 중동지역 전역에서 어둠을 밝히는 등대로 온전히 세워 지기를 기도합니다</a:t>
            </a:r>
            <a:r>
              <a:rPr lang="en-US" altLang="ko-KR" sz="1400" dirty="0">
                <a:ea typeface="맑은 고딕"/>
              </a:rPr>
              <a:t>. </a:t>
            </a:r>
            <a:r>
              <a:rPr lang="ko-KR" altLang="en-US" sz="1400" dirty="0">
                <a:ea typeface="맑은 고딕"/>
              </a:rPr>
              <a:t> </a:t>
            </a:r>
            <a:endParaRPr lang="en-US" altLang="ko-KR" sz="1400" dirty="0">
              <a:ea typeface="맑은 고딕"/>
            </a:endParaRPr>
          </a:p>
          <a:p>
            <a:pPr marL="342900" indent="-342900">
              <a:buAutoNum type="arabicPeriod"/>
            </a:pPr>
            <a:endParaRPr lang="ko-KR" altLang="en-US" sz="1400" dirty="0">
              <a:ea typeface="맑은 고딕"/>
            </a:endParaRPr>
          </a:p>
          <a:p>
            <a:pPr marL="342900" indent="-342900">
              <a:buAutoNum type="arabicPeriod"/>
            </a:pPr>
            <a:r>
              <a:rPr lang="ko-KR" altLang="en-US" sz="1400" dirty="0">
                <a:ea typeface="맑은 고딕"/>
              </a:rPr>
              <a:t>시리아, </a:t>
            </a:r>
            <a:r>
              <a:rPr lang="ko-KR" altLang="en-US" sz="1400" dirty="0" err="1">
                <a:ea typeface="맑은 고딕"/>
              </a:rPr>
              <a:t>아프카니스탄</a:t>
            </a:r>
            <a:r>
              <a:rPr lang="ko-KR" altLang="en-US" sz="1400" dirty="0">
                <a:ea typeface="맑은 고딕"/>
              </a:rPr>
              <a:t> 등지에 흩어진 난민들을 위해 기도합니다. 구호의 손길이 끊이지 않게 하시고</a:t>
            </a:r>
            <a:r>
              <a:rPr lang="en-US" altLang="ko-KR" sz="1400" dirty="0">
                <a:ea typeface="맑은 고딕"/>
              </a:rPr>
              <a:t>, </a:t>
            </a:r>
            <a:r>
              <a:rPr lang="ko-KR" altLang="en-US" sz="1400" dirty="0">
                <a:ea typeface="맑은 고딕"/>
              </a:rPr>
              <a:t>일자리와 학교와 자유롭게 예배할 수 있는 공간을 허락하여 주시기를 기도합니다</a:t>
            </a:r>
            <a:r>
              <a:rPr lang="en-US" altLang="ko-KR" sz="1400" dirty="0">
                <a:ea typeface="맑은 고딕"/>
              </a:rPr>
              <a:t>. </a:t>
            </a:r>
            <a:r>
              <a:rPr lang="ko-KR" altLang="en-US" sz="1400" dirty="0">
                <a:ea typeface="맑은 고딕"/>
              </a:rPr>
              <a:t>어떠한 절망적 상황속에서도 희망과 용기를 잃지 않도록 목자 되신 주님의 인도함을 받을 수 있기를 기도합니다</a:t>
            </a:r>
            <a:r>
              <a:rPr lang="en-US" altLang="ko-KR" sz="1400" dirty="0">
                <a:ea typeface="맑은 고딕"/>
              </a:rPr>
              <a:t>. </a:t>
            </a:r>
            <a:r>
              <a:rPr lang="ko-KR" altLang="en-US" sz="1400" dirty="0">
                <a:ea typeface="맑은 고딕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>
                <a:solidFill>
                  <a:srgbClr val="0070C0"/>
                </a:solidFill>
                <a:ea typeface="맑은 고딕"/>
              </a:rPr>
              <a:t>#로잔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err="1">
                <a:solidFill>
                  <a:srgbClr val="0070C0"/>
                </a:solidFill>
                <a:ea typeface="맑은 고딕"/>
              </a:rPr>
              <a:t>서울대회</a:t>
            </a:r>
            <a:r>
              <a:rPr lang="en-US" altLang="ko-KR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b="1">
                <a:solidFill>
                  <a:srgbClr val="0070C0"/>
                </a:solidFill>
                <a:ea typeface="+mn-lt"/>
                <a:cs typeface="+mn-lt"/>
              </a:rPr>
              <a:t>세계 선교를 위한 전략적 논의와 영감</a:t>
            </a:r>
            <a:endParaRPr lang="en-US" b="1">
              <a:solidFill>
                <a:srgbClr val="0070C0"/>
              </a:solidFill>
              <a:ea typeface="+mn-lt"/>
              <a:cs typeface="+mn-lt"/>
            </a:endParaRPr>
          </a:p>
          <a:p>
            <a:endParaRPr lang="en-US" altLang="ko-KR" sz="180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785162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>
                <a:latin typeface="Malgun Gothic"/>
                <a:ea typeface="Malgun Gothic"/>
              </a:rPr>
              <a:t>9</a:t>
            </a:r>
            <a:r>
              <a:rPr lang="ko-KR" altLang="en-US" sz="1100">
                <a:latin typeface="Malgun Gothic"/>
                <a:ea typeface="Malgun Gothic"/>
              </a:rPr>
              <a:t>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말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한국에서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열린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 err="1">
                <a:latin typeface="Malgun Gothic"/>
                <a:ea typeface="Malgun Gothic"/>
              </a:rPr>
              <a:t>로잔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대회에는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세계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수천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en-US" sz="1100" err="1">
                <a:latin typeface="Malgun Gothic"/>
                <a:ea typeface="Malgun Gothic"/>
              </a:rPr>
              <a:t>명의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교회와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사역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지도자들이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모여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세계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선교의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기회에</a:t>
            </a:r>
            <a:r>
              <a:rPr lang="en-US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대해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토론하고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기도하며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영감을</a:t>
            </a:r>
            <a:r>
              <a:rPr lang="en-US" altLang="ko-KR" sz="1100">
                <a:latin typeface="Malgun Gothic"/>
                <a:ea typeface="Malgun Gothic"/>
              </a:rPr>
              <a:t> </a:t>
            </a:r>
            <a:r>
              <a:rPr lang="ko-KR" altLang="en-US" sz="1100">
                <a:latin typeface="Malgun Gothic"/>
                <a:ea typeface="Malgun Gothic"/>
              </a:rPr>
              <a:t>얻었습니다</a:t>
            </a:r>
            <a:r>
              <a:rPr lang="en-US" sz="1100">
                <a:latin typeface="Malgun Gothic"/>
                <a:ea typeface="Malgun Gothic"/>
              </a:rPr>
              <a:t>. </a:t>
            </a:r>
          </a:p>
          <a:p>
            <a:pPr algn="just"/>
            <a:endParaRPr lang="en-US" altLang="ko-KR" sz="1100">
              <a:latin typeface="Malgun Gothic"/>
              <a:ea typeface="Malgun Gothic"/>
            </a:endParaRPr>
          </a:p>
          <a:p>
            <a:pPr algn="just"/>
            <a:endParaRPr lang="en-US" altLang="ko-KR" sz="1100">
              <a:ea typeface="맑은 고딕"/>
            </a:endParaRPr>
          </a:p>
        </p:txBody>
      </p:sp>
      <p:pic>
        <p:nvPicPr>
          <p:cNvPr id="16" name="그림 15" descr="무대, 콘서트, 마젠타, 엔터테인먼트이(가) 표시된 사진&#10;&#10;자동 생성된 설명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8073" y="1947866"/>
            <a:ext cx="2799333" cy="1382494"/>
          </a:xfrm>
          <a:prstGeom prst="rect">
            <a:avLst/>
          </a:prstGeom>
        </p:spPr>
      </p:pic>
      <p:pic>
        <p:nvPicPr>
          <p:cNvPr id="14" name="그림 13" descr="사람, 실내, 테이블, 의류이(가) 표시된 사진&#10;&#10;자동 생성된 설명">
            <a:extLst>
              <a:ext uri="{FF2B5EF4-FFF2-40B4-BE49-F238E27FC236}">
                <a16:creationId xmlns:a16="http://schemas.microsoft.com/office/drawing/2014/main" id="{0465F1B8-2202-5342-720B-33018785D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7916" y="3530652"/>
            <a:ext cx="2799329" cy="18416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2928" y="2171660"/>
            <a:ext cx="5787485" cy="473975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 err="1">
                <a:ea typeface="+mn-lt"/>
                <a:cs typeface="+mn-lt"/>
              </a:rPr>
              <a:t>박해받는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역경이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초점이었고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놀랍게도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주님은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오픈도어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사역자들이 </a:t>
            </a:r>
            <a:r>
              <a:rPr lang="ko-KR" altLang="en-US" sz="1100" dirty="0">
                <a:latin typeface="맑은 고딕"/>
                <a:ea typeface="맑은 고딕"/>
                <a:cs typeface="+mn-lt"/>
              </a:rPr>
              <a:t>Arise Africa </a:t>
            </a:r>
            <a:r>
              <a:rPr lang="ko-KR" altLang="en-US" sz="1100" dirty="0">
                <a:latin typeface="Malgun Gothic"/>
                <a:ea typeface="Malgun Gothic"/>
                <a:cs typeface="+mn-lt"/>
              </a:rPr>
              <a:t>캠페인에</a:t>
            </a:r>
            <a:r>
              <a:rPr lang="en-US" sz="1100" dirty="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latin typeface="Malgun Gothic"/>
                <a:ea typeface="Malgun Gothic"/>
                <a:cs typeface="+mn-lt"/>
              </a:rPr>
              <a:t>대해</a:t>
            </a:r>
            <a:r>
              <a:rPr lang="en-US" sz="1100" dirty="0">
                <a:latin typeface="Malgun Gothic"/>
                <a:ea typeface="+mn-lt"/>
                <a:cs typeface="+mn-lt"/>
              </a:rPr>
              <a:t> </a:t>
            </a:r>
            <a:r>
              <a:rPr lang="ko-KR" altLang="en-US" sz="1100" dirty="0">
                <a:latin typeface="Malgun Gothic"/>
                <a:ea typeface="Malgun Gothic"/>
                <a:cs typeface="+mn-lt"/>
              </a:rPr>
              <a:t>발표할 기회를 마련해 주었습니다. </a:t>
            </a:r>
            <a:r>
              <a:rPr lang="ko-KR" altLang="en-US" sz="1100" dirty="0">
                <a:ea typeface="+mn-lt"/>
                <a:cs typeface="+mn-lt"/>
              </a:rPr>
              <a:t>사하라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이남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아프리카에서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박해에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직면한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회복력을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키우고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폭력의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고리를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끊는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것에 대하여 참가자들에게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영감을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있었습니다.</a:t>
            </a:r>
            <a:endParaRPr lang="en-US" sz="1100" dirty="0">
              <a:ea typeface="+mn-lt"/>
              <a:cs typeface="+mn-lt"/>
            </a:endParaRPr>
          </a:p>
          <a:p>
            <a:pPr algn="just"/>
            <a:r>
              <a:rPr lang="en-US" sz="1100" dirty="0" err="1">
                <a:ea typeface="+mn-lt"/>
                <a:cs typeface="+mn-lt"/>
              </a:rPr>
              <a:t>수천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명의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참가자들이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고통받는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아프리카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교회를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위한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보호와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정의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회복을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촉구하는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탄원서에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서명하고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벽보와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디지털</a:t>
            </a:r>
            <a:r>
              <a:rPr lang="en-US" altLang="ko-KR" sz="1100" dirty="0">
                <a:ea typeface="+mn-lt"/>
                <a:cs typeface="+mn-lt"/>
              </a:rPr>
              <a:t> '</a:t>
            </a:r>
            <a:r>
              <a:rPr lang="ko-KR" altLang="en-US" sz="1100" dirty="0">
                <a:ea typeface="+mn-lt"/>
                <a:cs typeface="+mn-lt"/>
              </a:rPr>
              <a:t>기도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나무</a:t>
            </a:r>
            <a:r>
              <a:rPr lang="en-US" altLang="ko-KR" sz="1100" dirty="0">
                <a:ea typeface="+mn-lt"/>
                <a:cs typeface="+mn-lt"/>
              </a:rPr>
              <a:t>'</a:t>
            </a:r>
            <a:r>
              <a:rPr lang="ko-KR" altLang="en-US" sz="1100" dirty="0" err="1">
                <a:ea typeface="+mn-lt"/>
                <a:cs typeface="+mn-lt"/>
              </a:rPr>
              <a:t>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기도문을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적는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감동적인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순간이었습니다</a:t>
            </a:r>
            <a:r>
              <a:rPr lang="en-US" sz="1100" dirty="0">
                <a:ea typeface="+mn-lt"/>
                <a:cs typeface="+mn-lt"/>
              </a:rPr>
              <a:t>. </a:t>
            </a:r>
            <a:endParaRPr lang="en-US" dirty="0"/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또한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오픈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도어는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참석자들을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인도하여</a:t>
            </a:r>
            <a:r>
              <a:rPr lang="ko-KR" altLang="en-US" sz="1100" dirty="0">
                <a:ea typeface="+mn-lt"/>
                <a:cs typeface="+mn-lt"/>
              </a:rPr>
              <a:t> 세계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감시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목록(WWL)에서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가장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많이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 err="1">
                <a:ea typeface="+mn-lt"/>
                <a:cs typeface="+mn-lt"/>
              </a:rPr>
              <a:t>박해받는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상위</a:t>
            </a:r>
            <a:r>
              <a:rPr lang="en-US" altLang="ko-KR" sz="1100" dirty="0">
                <a:ea typeface="+mn-lt"/>
                <a:cs typeface="+mn-lt"/>
              </a:rPr>
              <a:t> 50</a:t>
            </a:r>
            <a:r>
              <a:rPr lang="ko-KR" altLang="en-US" sz="1100" dirty="0">
                <a:ea typeface="+mn-lt"/>
                <a:cs typeface="+mn-lt"/>
              </a:rPr>
              <a:t>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국가를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위해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기도했으며</a:t>
            </a:r>
            <a:r>
              <a:rPr lang="en-US" altLang="ko-KR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각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국가의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대표자가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국가를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대표해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받기도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ko-KR" dirty="0"/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미국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오픈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도어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앤드류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리차드는</a:t>
            </a:r>
            <a:r>
              <a:rPr lang="en-US" altLang="ko-KR" sz="1100" dirty="0">
                <a:ea typeface="+mn-lt"/>
                <a:cs typeface="+mn-lt"/>
              </a:rPr>
              <a:t> “</a:t>
            </a:r>
            <a:r>
              <a:rPr lang="ko-KR" altLang="en-US" sz="1100" dirty="0">
                <a:ea typeface="+mn-lt"/>
                <a:cs typeface="+mn-lt"/>
              </a:rPr>
              <a:t>성령께서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강력한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방식으로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움직이셨습니다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기도와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중보기도가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진행되는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동안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>
                <a:ea typeface="+mn-lt"/>
                <a:cs typeface="+mn-lt"/>
              </a:rPr>
              <a:t>방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안에는</a:t>
            </a:r>
            <a:r>
              <a:rPr lang="en-US" sz="1100" dirty="0">
                <a:ea typeface="+mn-lt"/>
                <a:cs typeface="+mn-lt"/>
              </a:rPr>
              <a:t> </a:t>
            </a:r>
            <a:r>
              <a:rPr lang="en-US" altLang="ko-KR" sz="1100" dirty="0">
                <a:ea typeface="+mn-lt"/>
                <a:cs typeface="+mn-lt"/>
              </a:rPr>
              <a:t>'</a:t>
            </a:r>
            <a:r>
              <a:rPr lang="ko-KR" altLang="en-US" sz="1100" dirty="0" err="1">
                <a:ea typeface="+mn-lt"/>
                <a:cs typeface="+mn-lt"/>
              </a:rPr>
              <a:t>무게감</a:t>
            </a:r>
            <a:r>
              <a:rPr lang="en-US" sz="1100" dirty="0">
                <a:ea typeface="+mn-lt"/>
                <a:cs typeface="+mn-lt"/>
              </a:rPr>
              <a:t>'</a:t>
            </a:r>
            <a:r>
              <a:rPr lang="ko-KR" altLang="en-US" sz="1100" dirty="0">
                <a:ea typeface="+mn-lt"/>
                <a:cs typeface="+mn-lt"/>
              </a:rPr>
              <a:t>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sz="1100" dirty="0" err="1">
                <a:ea typeface="+mn-lt"/>
                <a:cs typeface="+mn-lt"/>
              </a:rPr>
              <a:t>느껴졌습니다</a:t>
            </a:r>
            <a:r>
              <a:rPr lang="en-US" sz="1100" dirty="0">
                <a:ea typeface="+mn-lt"/>
                <a:cs typeface="+mn-lt"/>
              </a:rPr>
              <a:t>. </a:t>
            </a:r>
            <a:r>
              <a:rPr lang="ko-KR" altLang="en-US" sz="1100" dirty="0">
                <a:ea typeface="+mn-lt"/>
                <a:cs typeface="+mn-lt"/>
              </a:rPr>
              <a:t>함께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섬길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있어서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영광이었고</a:t>
            </a:r>
            <a:r>
              <a:rPr lang="en-US" sz="1100" dirty="0">
                <a:ea typeface="+mn-lt"/>
                <a:cs typeface="+mn-lt"/>
              </a:rPr>
              <a:t>, </a:t>
            </a:r>
            <a:r>
              <a:rPr lang="ko-KR" altLang="en-US" sz="1100" dirty="0">
                <a:ea typeface="+mn-lt"/>
                <a:cs typeface="+mn-lt"/>
              </a:rPr>
              <a:t>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여세를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몰아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더욱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en-US" altLang="ko-KR" sz="1100" dirty="0" err="1">
                <a:ea typeface="+mn-lt"/>
                <a:cs typeface="+mn-lt"/>
              </a:rPr>
              <a:t>확산될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있기를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기도합니다</a:t>
            </a:r>
            <a:r>
              <a:rPr lang="en-US" altLang="ko-KR" sz="1100" dirty="0">
                <a:ea typeface="+mn-lt"/>
                <a:cs typeface="+mn-lt"/>
              </a:rPr>
              <a:t>."</a:t>
            </a:r>
            <a:r>
              <a:rPr lang="ko-KR" altLang="en-US" sz="1100" dirty="0" err="1">
                <a:ea typeface="+mn-lt"/>
                <a:cs typeface="+mn-lt"/>
              </a:rPr>
              <a:t>라고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말했습니다</a:t>
            </a:r>
            <a:r>
              <a:rPr lang="en-US" altLang="ko-KR" sz="1100" dirty="0">
                <a:ea typeface="+mn-lt"/>
                <a:cs typeface="+mn-lt"/>
              </a:rPr>
              <a:t>.</a:t>
            </a:r>
            <a:endParaRPr lang="en-US" dirty="0">
              <a:ea typeface="+mn-lt"/>
              <a:cs typeface="+mn-lt"/>
            </a:endParaRPr>
          </a:p>
          <a:p>
            <a:pPr algn="just"/>
            <a:endParaRPr lang="en-US" sz="1100">
              <a:ea typeface="+mn-lt"/>
              <a:cs typeface="+mn-lt"/>
            </a:endParaRPr>
          </a:p>
          <a:p>
            <a:pPr algn="just"/>
            <a:r>
              <a:rPr lang="ko-KR" altLang="en-US" sz="1100" dirty="0">
                <a:ea typeface="+mn-lt"/>
                <a:cs typeface="+mn-lt"/>
              </a:rPr>
              <a:t>국제오픈도어의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글로벌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옹호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책임자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티파니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바란스(</a:t>
            </a:r>
            <a:r>
              <a:rPr lang="ko-KR" sz="1100" dirty="0" err="1">
                <a:ea typeface="+mn-lt"/>
                <a:cs typeface="+mn-lt"/>
              </a:rPr>
              <a:t>Tiffany</a:t>
            </a:r>
            <a:r>
              <a:rPr lang="ko-KR" sz="1100" dirty="0">
                <a:ea typeface="+mn-lt"/>
                <a:cs typeface="+mn-lt"/>
              </a:rPr>
              <a:t> </a:t>
            </a:r>
            <a:r>
              <a:rPr lang="ko-KR" sz="1100" dirty="0" err="1">
                <a:ea typeface="+mn-lt"/>
                <a:cs typeface="+mn-lt"/>
              </a:rPr>
              <a:t>Barrans</a:t>
            </a:r>
            <a:r>
              <a:rPr lang="ko-KR" altLang="en-US" sz="1100" dirty="0">
                <a:ea typeface="+mn-lt"/>
                <a:cs typeface="+mn-lt"/>
              </a:rPr>
              <a:t>)는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다음과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같이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말했습니다</a:t>
            </a:r>
            <a:r>
              <a:rPr lang="en-US" sz="1100" dirty="0">
                <a:ea typeface="+mn-lt"/>
                <a:cs typeface="+mn-lt"/>
              </a:rPr>
              <a:t>: </a:t>
            </a:r>
            <a:r>
              <a:rPr lang="en-US" altLang="ko-KR" sz="1100" dirty="0">
                <a:ea typeface="+mn-lt"/>
                <a:cs typeface="+mn-lt"/>
              </a:rPr>
              <a:t>“</a:t>
            </a:r>
            <a:r>
              <a:rPr lang="ko-KR" altLang="en-US" sz="1100" dirty="0">
                <a:ea typeface="+mn-lt"/>
                <a:cs typeface="+mn-lt"/>
              </a:rPr>
              <a:t>사하라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이남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아프리카의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형제자매들이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겪고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고통을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조명하고</a:t>
            </a:r>
            <a:r>
              <a:rPr lang="en-US" sz="1100" dirty="0">
                <a:ea typeface="+mn-lt"/>
                <a:cs typeface="+mn-lt"/>
              </a:rPr>
              <a:t>,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교회의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회복력을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키우고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폭력의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종식을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촉구하는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캠페인의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잠재력을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강조할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기회를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갖게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되어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매우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감사하게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생각합니다</a:t>
            </a:r>
            <a:r>
              <a:rPr lang="en-US" sz="1100" dirty="0">
                <a:ea typeface="+mn-lt"/>
                <a:cs typeface="+mn-lt"/>
              </a:rPr>
              <a:t>.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이렇게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영향력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있는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공간을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이용할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있게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것은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많은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분들의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기도에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대한</a:t>
            </a:r>
            <a:r>
              <a:rPr lang="en-US" altLang="ko-KR" sz="1100" dirty="0">
                <a:ea typeface="+mn-lt"/>
                <a:cs typeface="+mn-lt"/>
              </a:rPr>
              <a:t> </a:t>
            </a:r>
            <a:r>
              <a:rPr lang="ko-KR" altLang="en-US" sz="1100" dirty="0">
                <a:ea typeface="+mn-lt"/>
                <a:cs typeface="+mn-lt"/>
              </a:rPr>
              <a:t>응답입니다</a:t>
            </a:r>
            <a:r>
              <a:rPr lang="en-US" sz="1100" dirty="0">
                <a:ea typeface="+mn-lt"/>
                <a:cs typeface="+mn-lt"/>
              </a:rPr>
              <a:t>.”</a:t>
            </a:r>
            <a:endParaRPr lang="en-US">
              <a:ea typeface="맑은 고딕"/>
            </a:endParaRPr>
          </a:p>
          <a:p>
            <a:pPr algn="just"/>
            <a:endParaRPr lang="en-US" sz="1100" dirty="0">
              <a:ea typeface="+mn-lt"/>
              <a:cs typeface="+mn-lt"/>
            </a:endParaRPr>
          </a:p>
          <a:p>
            <a:pPr algn="just"/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하나님이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주신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이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널리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알리기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행동</a:t>
            </a:r>
            <a:r>
              <a:rPr 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그리고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기도의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기회가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앞으로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몇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달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안에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결실을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맺을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수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있도록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기도해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주세요</a:t>
            </a:r>
            <a:r>
              <a:rPr 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.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한국교회</a:t>
            </a:r>
            <a:r>
              <a:rPr 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가운데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아프리카의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필요에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대한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인식이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확산되게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하시고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,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함께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기도로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참여할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수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있도록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기도의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용사를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일으켜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주시기를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 </a:t>
            </a:r>
            <a:r>
              <a:rPr lang="en-US" altLang="ko-KR" sz="1200" b="1" dirty="0" err="1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기도합니다</a:t>
            </a:r>
            <a:r>
              <a:rPr lang="en-US" altLang="ko-KR" sz="1200" b="1" dirty="0">
                <a:solidFill>
                  <a:srgbClr val="0070C0"/>
                </a:solidFill>
                <a:latin typeface="Malgun Gothic"/>
                <a:ea typeface="Malgun Gothic"/>
                <a:cs typeface="+mn-lt"/>
              </a:rPr>
              <a:t>. </a:t>
            </a:r>
          </a:p>
          <a:p>
            <a:pPr algn="just"/>
            <a:endParaRPr lang="en-US" sz="1200" b="1" dirty="0">
              <a:solidFill>
                <a:srgbClr val="0070C0"/>
              </a:solidFill>
              <a:ea typeface="+mn-lt"/>
              <a:cs typeface="+mn-lt"/>
            </a:endParaRPr>
          </a:p>
          <a:p>
            <a:pPr algn="just"/>
            <a:endParaRPr lang="en-US" sz="1100">
              <a:ea typeface="+mn-lt"/>
              <a:cs typeface="+mn-lt"/>
            </a:endParaRPr>
          </a:p>
          <a:p>
            <a:pPr algn="just"/>
            <a:endParaRPr lang="en-US" altLang="ko-KR" sz="11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맑은 고딕"/>
                <a:ea typeface="맑은 고딕"/>
              </a:rPr>
              <a:t>2024</a:t>
            </a:r>
            <a:r>
              <a:rPr lang="ko-KR" altLang="en-US" sz="1000" dirty="0">
                <a:latin typeface="맑은 고딕"/>
                <a:ea typeface="맑은 고딕"/>
              </a:rPr>
              <a:t>년 </a:t>
            </a:r>
            <a:r>
              <a:rPr lang="ko-KR" altLang="en-US" sz="1000" err="1">
                <a:latin typeface="맑은 고딕"/>
                <a:ea typeface="맑은 고딕"/>
              </a:rPr>
              <a:t>머스카슬론</a:t>
            </a:r>
            <a:r>
              <a:rPr lang="ko-KR" altLang="en-US" sz="1000" dirty="0">
                <a:latin typeface="맑은 고딕"/>
                <a:ea typeface="맑은 고딕"/>
              </a:rPr>
              <a:t> 대회가 </a:t>
            </a:r>
            <a:r>
              <a:rPr lang="en-US" altLang="ko-KR" sz="1000" dirty="0">
                <a:latin typeface="맑은 고딕"/>
                <a:ea typeface="맑은 고딕"/>
              </a:rPr>
              <a:t>10</a:t>
            </a:r>
            <a:r>
              <a:rPr lang="ko-KR" altLang="en-US" sz="1000" dirty="0">
                <a:latin typeface="맑은 고딕"/>
                <a:ea typeface="맑은 고딕"/>
              </a:rPr>
              <a:t>월 </a:t>
            </a:r>
            <a:r>
              <a:rPr lang="en-US" altLang="ko-KR" sz="1000" dirty="0">
                <a:latin typeface="맑은 고딕"/>
                <a:ea typeface="맑은 고딕"/>
              </a:rPr>
              <a:t>9-10</a:t>
            </a:r>
            <a:r>
              <a:rPr lang="ko-KR" altLang="en-US" sz="1000" dirty="0">
                <a:latin typeface="맑은 고딕"/>
                <a:ea typeface="맑은 고딕"/>
              </a:rPr>
              <a:t>일 하나님의 은혜가운데 잘 진행이 되었습니다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화란에서 온 </a:t>
            </a:r>
            <a:r>
              <a:rPr lang="en-US" altLang="ko-KR" sz="1000" dirty="0">
                <a:latin typeface="맑은 고딕"/>
                <a:ea typeface="맑은 고딕"/>
              </a:rPr>
              <a:t>41</a:t>
            </a:r>
            <a:r>
              <a:rPr lang="ko-KR" altLang="en-US" sz="1000" dirty="0">
                <a:latin typeface="맑은 고딕"/>
                <a:ea typeface="맑은 고딕"/>
              </a:rPr>
              <a:t>명, 한국 참가자 8명, 간사 9명, 자원봉사자 14명이 참가했습니다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en-US" altLang="ko-KR" sz="1000" dirty="0" err="1">
                <a:latin typeface="맑은 고딕"/>
                <a:ea typeface="맑은 고딕"/>
              </a:rPr>
              <a:t>참가자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모두에게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부어주신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북한교회를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향한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주님의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긍휼한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마음을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각자의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일상의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삶에서</a:t>
            </a:r>
            <a:r>
              <a:rPr lang="en-US" altLang="ko-KR" sz="1000" dirty="0">
                <a:latin typeface="맑은 고딕"/>
                <a:ea typeface="맑은 고딕"/>
              </a:rPr>
              <a:t> 잘 </a:t>
            </a:r>
            <a:r>
              <a:rPr lang="en-US" altLang="ko-KR" sz="1000" dirty="0" err="1">
                <a:latin typeface="맑은 고딕"/>
                <a:ea typeface="맑은 고딕"/>
              </a:rPr>
              <a:t>키워갈</a:t>
            </a:r>
            <a:r>
              <a:rPr lang="en-US" altLang="ko-KR" sz="1000" dirty="0">
                <a:latin typeface="맑은 고딕"/>
                <a:ea typeface="맑은 고딕"/>
              </a:rPr>
              <a:t> 수 </a:t>
            </a:r>
            <a:r>
              <a:rPr lang="en-US" altLang="ko-KR" sz="1000" dirty="0" err="1">
                <a:latin typeface="맑은 고딕"/>
                <a:ea typeface="맑은 고딕"/>
              </a:rPr>
              <a:t>있도록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날마다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은혜를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베풀어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주시기를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en-US" altLang="ko-KR" sz="1000" dirty="0" err="1">
                <a:latin typeface="맑은 고딕"/>
                <a:ea typeface="맑은 고딕"/>
              </a:rPr>
              <a:t>특히</a:t>
            </a:r>
            <a:r>
              <a:rPr lang="en-US" altLang="ko-KR" sz="1000" dirty="0">
                <a:latin typeface="맑은 고딕"/>
                <a:ea typeface="맑은 고딕"/>
              </a:rPr>
              <a:t> 10대 </a:t>
            </a:r>
            <a:r>
              <a:rPr lang="en-US" altLang="ko-KR" sz="1000" dirty="0" err="1">
                <a:latin typeface="맑은 고딕"/>
                <a:ea typeface="맑은 고딕"/>
              </a:rPr>
              <a:t>청소년들이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주님이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주신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사명을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따라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미래를</a:t>
            </a:r>
            <a:r>
              <a:rPr lang="en-US" altLang="ko-KR" sz="1000" dirty="0">
                <a:latin typeface="맑은 고딕"/>
                <a:ea typeface="맑은 고딕"/>
              </a:rPr>
              <a:t> 잘 </a:t>
            </a:r>
            <a:r>
              <a:rPr lang="en-US" altLang="ko-KR" sz="1000" dirty="0" err="1">
                <a:latin typeface="맑은 고딕"/>
                <a:ea typeface="맑은 고딕"/>
              </a:rPr>
              <a:t>준비해</a:t>
            </a:r>
            <a:r>
              <a:rPr lang="en-US" altLang="ko-KR" sz="1000" dirty="0">
                <a:latin typeface="맑은 고딕"/>
                <a:ea typeface="맑은 고딕"/>
              </a:rPr>
              <a:t> 갈 수 </a:t>
            </a:r>
            <a:r>
              <a:rPr lang="en-US" altLang="ko-KR" sz="1000" dirty="0" err="1">
                <a:latin typeface="맑은 고딕"/>
                <a:ea typeface="맑은 고딕"/>
              </a:rPr>
              <a:t>있도록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도와</a:t>
            </a:r>
            <a:r>
              <a:rPr lang="en-US" altLang="ko-KR" sz="1000" dirty="0">
                <a:latin typeface="맑은 고딕"/>
                <a:ea typeface="맑은 고딕"/>
              </a:rPr>
              <a:t> </a:t>
            </a:r>
            <a:r>
              <a:rPr lang="en-US" altLang="ko-KR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</a:rPr>
              <a:t>오픈도어 설립</a:t>
            </a:r>
            <a:r>
              <a:rPr lang="en-US" altLang="ko-KR" sz="1050">
                <a:solidFill>
                  <a:schemeClr val="tx1"/>
                </a:solidFill>
              </a:rPr>
              <a:t> 30</a:t>
            </a:r>
            <a:r>
              <a:rPr lang="ko-KR" altLang="en-US" sz="105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>
                <a:latin typeface="roboto" panose="02000000000000000000" pitchFamily="2" charset="0"/>
              </a:rPr>
              <a:t>2025</a:t>
            </a:r>
            <a:r>
              <a:rPr lang="ko-KR" altLang="en-US" sz="1000">
                <a:latin typeface="roboto" panose="02000000000000000000" pitchFamily="2" charset="0"/>
              </a:rPr>
              <a:t>년 </a:t>
            </a:r>
            <a:r>
              <a:rPr lang="en-US" altLang="ko-KR" sz="1000">
                <a:latin typeface="roboto" panose="02000000000000000000" pitchFamily="2" charset="0"/>
              </a:rPr>
              <a:t>1</a:t>
            </a:r>
            <a:r>
              <a:rPr lang="ko-KR" altLang="en-US" sz="100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>
                <a:latin typeface="roboto" panose="02000000000000000000" pitchFamily="2" charset="0"/>
              </a:rPr>
              <a:t>30</a:t>
            </a:r>
            <a:r>
              <a:rPr lang="ko-KR" altLang="en-US" sz="100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  <a:r>
              <a:rPr lang="ko-KR" altLang="en-US" sz="100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>
                <a:latin typeface="roboto" panose="02000000000000000000" pitchFamily="2" charset="0"/>
              </a:rPr>
              <a:t>, </a:t>
            </a:r>
            <a:r>
              <a:rPr lang="ko-KR" altLang="en-US" sz="100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>
                <a:latin typeface="roboto" panose="02000000000000000000" pitchFamily="2" charset="0"/>
              </a:rPr>
              <a:t>강사로 오시는 </a:t>
            </a:r>
            <a:r>
              <a:rPr lang="en-US" altLang="ko-KR" sz="1000">
                <a:latin typeface="roboto" panose="02000000000000000000" pitchFamily="2" charset="0"/>
              </a:rPr>
              <a:t>Evert </a:t>
            </a:r>
            <a:r>
              <a:rPr lang="en-US" altLang="ko-KR" sz="1000" err="1">
                <a:latin typeface="roboto" panose="02000000000000000000" pitchFamily="2" charset="0"/>
              </a:rPr>
              <a:t>Schut</a:t>
            </a:r>
            <a:r>
              <a:rPr lang="en-US" altLang="ko-KR" sz="1000">
                <a:latin typeface="roboto" panose="02000000000000000000" pitchFamily="2" charset="0"/>
              </a:rPr>
              <a:t>[</a:t>
            </a:r>
            <a:r>
              <a:rPr lang="ko-KR" altLang="en-US" sz="1000">
                <a:latin typeface="roboto" panose="02000000000000000000" pitchFamily="2" charset="0"/>
              </a:rPr>
              <a:t>전 </a:t>
            </a:r>
            <a:r>
              <a:rPr lang="en-US" altLang="ko-KR" sz="1000">
                <a:latin typeface="roboto" panose="02000000000000000000" pitchFamily="2" charset="0"/>
              </a:rPr>
              <a:t>OD</a:t>
            </a:r>
            <a:r>
              <a:rPr lang="ko-KR" altLang="en-US" sz="1000">
                <a:latin typeface="roboto" panose="02000000000000000000" pitchFamily="2" charset="0"/>
              </a:rPr>
              <a:t>사역총책임자</a:t>
            </a:r>
            <a:r>
              <a:rPr lang="en-US" altLang="ko-KR" sz="1000">
                <a:latin typeface="roboto" panose="02000000000000000000" pitchFamily="2" charset="0"/>
              </a:rPr>
              <a:t>]</a:t>
            </a:r>
            <a:r>
              <a:rPr lang="ko-KR" altLang="en-US" sz="100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>
                <a:latin typeface="roboto" panose="02000000000000000000" pitchFamily="2" charset="0"/>
              </a:rPr>
              <a:t>, </a:t>
            </a:r>
            <a:r>
              <a:rPr lang="ko-KR" altLang="en-US" sz="100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>
                <a:latin typeface="roboto" panose="02000000000000000000" pitchFamily="2" charset="0"/>
              </a:rPr>
              <a:t>. </a:t>
            </a:r>
            <a:r>
              <a:rPr lang="ko-KR" altLang="en-US" sz="1000">
                <a:latin typeface="roboto" panose="02000000000000000000" pitchFamily="2" charset="0"/>
              </a:rPr>
              <a:t>오픈도어와 </a:t>
            </a:r>
            <a:r>
              <a:rPr lang="ko-KR" altLang="en-US" sz="1000" err="1">
                <a:latin typeface="roboto" panose="02000000000000000000" pitchFamily="2" charset="0"/>
              </a:rPr>
              <a:t>동역할</a:t>
            </a:r>
            <a:r>
              <a:rPr lang="ko-KR" altLang="en-US" sz="100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err="1">
                <a:latin typeface="roboto" panose="02000000000000000000" pitchFamily="2" charset="0"/>
              </a:rPr>
              <a:t>주옵소서</a:t>
            </a:r>
            <a:r>
              <a:rPr lang="en-US" altLang="ko-KR" sz="1000">
                <a:latin typeface="roboto" panose="02000000000000000000" pitchFamily="2" charset="0"/>
              </a:rPr>
              <a:t>!</a:t>
            </a:r>
            <a:endParaRPr lang="en-US" altLang="ko-KR" sz="100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9/10/2024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15</Slides>
  <Notes>6</Notes>
  <HiddenSlides>0</HiddenSlide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Prayer Meeting  for Persecuted Church Worldwide 박해받는 교회를 위한 화요기도모임</vt:lpstr>
      <vt:lpstr>순서</vt:lpstr>
      <vt:lpstr>마23:26</vt:lpstr>
      <vt:lpstr>OPEN DOORS CORE VALUE/핵심가치</vt:lpstr>
      <vt:lpstr>PowerPoint 프레젠테이션</vt:lpstr>
      <vt:lpstr>PowerPoint 프레젠테이션</vt:lpstr>
      <vt:lpstr>Arise Africa Campaign  아프리카여 일어나라 폭력을 중단하고, 치유를 일으키자!</vt:lpstr>
      <vt:lpstr>Arise Africa Campaign  아프리카여 일어나라 폭력을 중단하고, 치유를 일으키자!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293</cp:revision>
  <dcterms:created xsi:type="dcterms:W3CDTF">2024-07-08T04:53:18Z</dcterms:created>
  <dcterms:modified xsi:type="dcterms:W3CDTF">2024-10-25T05:22:24Z</dcterms:modified>
</cp:coreProperties>
</file>