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83" r:id="rId4"/>
    <p:sldId id="373" r:id="rId5"/>
    <p:sldId id="374" r:id="rId6"/>
    <p:sldId id="2449" r:id="rId7"/>
    <p:sldId id="2507" r:id="rId8"/>
    <p:sldId id="2510" r:id="rId9"/>
    <p:sldId id="2506" r:id="rId10"/>
    <p:sldId id="2509" r:id="rId11"/>
    <p:sldId id="2501" r:id="rId12"/>
    <p:sldId id="2497" r:id="rId13"/>
    <p:sldId id="2505" r:id="rId14"/>
    <p:sldId id="2462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2024-10-29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634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209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2024-10-29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vesofhealing.org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10월 2</a:t>
            </a:r>
            <a:r>
              <a:rPr lang="en-US" altLang="ko-KR" sz="2000" dirty="0">
                <a:latin typeface="맑은 고딕"/>
                <a:ea typeface="맑은 고딕"/>
              </a:rPr>
              <a:t>9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2’47”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빌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4:6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아무것도 염려하지 말고 다만 모든 일에 기도와 간구로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너희 구할 것을 감사함으로 하나님께 아뢰라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000" dirty="0">
                <a:ea typeface="맑은 고딕"/>
              </a:rPr>
              <a:t>6</a:t>
            </a:r>
            <a:r>
              <a:rPr lang="en-US" altLang="ko-KR" dirty="0">
                <a:ea typeface="맑은 고딕"/>
              </a:rPr>
              <a:t> Do not be anxious about anything, but in everything, by prayer and petition, with thanksgiving, present your requests to God.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/>
              <a:t>(30’)</a:t>
            </a:r>
          </a:p>
          <a:p>
            <a:endParaRPr lang="ko-KR" altLang="en-US" sz="3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/>
              <a:t>Prayer for Persecuted Church</a:t>
            </a:r>
            <a:endParaRPr lang="ko-KR" altLang="en-US" sz="280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최근 오픈도어의 조사에 의하면 신앙을 이유로 죽임을 당한 기독교인중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95%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가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SSA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에서 발생했습니다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기독교인들을 향한 폭력은 상상할 수 없을 정도로 심각합니다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 </a:t>
            </a:r>
            <a:endParaRPr lang="en-US" altLang="ko-KR" sz="1200" b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폭력은 이주의 위기를 불러 일으킵니다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100">
                <a:cs typeface="함초롬바탕" panose="02030604000101010101" pitchFamily="18" charset="-127"/>
              </a:rPr>
              <a:t>3,450</a:t>
            </a:r>
            <a:r>
              <a:rPr lang="ko-KR" altLang="en-US" sz="1100">
                <a:cs typeface="함초롬바탕" panose="02030604000101010101" pitchFamily="18" charset="-127"/>
              </a:rPr>
              <a:t>만명 중 최소 </a:t>
            </a:r>
            <a:r>
              <a:rPr lang="en-US" altLang="ko-KR" sz="1100">
                <a:cs typeface="함초롬바탕" panose="02030604000101010101" pitchFamily="18" charset="-127"/>
              </a:rPr>
              <a:t>1,620</a:t>
            </a:r>
            <a:r>
              <a:rPr lang="ko-KR" altLang="en-US" sz="1100">
                <a:cs typeface="함초롬바탕" panose="02030604000101010101" pitchFamily="18" charset="-127"/>
              </a:rPr>
              <a:t>만명이 기독교인으로 추산하고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이들은 대부분 예수를 믿는 다는 이유로 집과 땅을 잃고 쫓겨났습니다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식량위기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트라우마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빈곤</a:t>
            </a:r>
            <a:r>
              <a:rPr lang="en-US" altLang="ko-KR" sz="1100">
                <a:cs typeface="함초롬바탕" panose="02030604000101010101" pitchFamily="18" charset="-127"/>
              </a:rPr>
              <a:t> </a:t>
            </a:r>
            <a:r>
              <a:rPr lang="ko-KR" altLang="en-US" sz="1100"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그러나 아프리카의 교회는 놀랍도록 빠른 회복력을 보여주고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극심한 박해가운데서도 아프리카교회가 빛과 소금이 될 수 있도록 우리의 관심과 기도가 요청됩니다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올해 </a:t>
            </a:r>
            <a:r>
              <a:rPr lang="en-US" altLang="ko-KR" sz="1100">
                <a:cs typeface="함초롬바탕" panose="02030604000101010101" pitchFamily="18" charset="-127"/>
              </a:rPr>
              <a:t>Arise Africa Campaign</a:t>
            </a:r>
            <a:r>
              <a:rPr lang="ko-KR" altLang="en-US" sz="1100">
                <a:cs typeface="함초롬바탕" panose="02030604000101010101" pitchFamily="18" charset="-127"/>
              </a:rPr>
              <a:t>은 실향민에 집중합니다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폭력이 중단되고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치유가 일어나기를 함께 기도합시다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 sz="110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853" y="6210850"/>
            <a:ext cx="4228294" cy="6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6539" y="1526916"/>
            <a:ext cx="5712735" cy="7477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교회는 이전에 볼 수 없었던 혹독한 폭력적인 박해에 직면해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아프리카 교회 지도자들은 전세계 교회가 그들과 함께 기도하기를 요청하고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6538" y="2370878"/>
            <a:ext cx="5712735" cy="328662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err="1">
                <a:cs typeface="함초롬바탕" panose="02030604000101010101" pitchFamily="18" charset="-127"/>
              </a:rPr>
              <a:t>바나바목사는</a:t>
            </a:r>
            <a:r>
              <a:rPr lang="ko-KR" altLang="en-US" sz="1100" dirty="0">
                <a:cs typeface="함초롬바탕" panose="02030604000101010101" pitchFamily="18" charset="-127"/>
              </a:rPr>
              <a:t> 사하라 사막 이남 아프리카에서 조상이 물려준 땅과 집에서 쫓겨난 </a:t>
            </a:r>
            <a:r>
              <a:rPr lang="en-US" altLang="ko-KR" sz="1100" dirty="0">
                <a:cs typeface="함초롬바탕" panose="02030604000101010101" pitchFamily="18" charset="-127"/>
              </a:rPr>
              <a:t>1,620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 중 한 사람입니다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지난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이 실향민 캠프에서 아내와 다섯 자녀와 함께 생존했습니다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지금 이 곳에서는 알 카에다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알 </a:t>
            </a:r>
            <a:r>
              <a:rPr lang="ko-KR" altLang="en-US" sz="1100" dirty="0" err="1">
                <a:cs typeface="함초롬바탕" panose="02030604000101010101" pitchFamily="18" charset="-127"/>
              </a:rPr>
              <a:t>샤바브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 err="1">
                <a:cs typeface="함초롬바탕" panose="02030604000101010101" pitchFamily="18" charset="-127"/>
              </a:rPr>
              <a:t>보코</a:t>
            </a:r>
            <a:r>
              <a:rPr lang="ko-KR" altLang="en-US" sz="1100" dirty="0">
                <a:cs typeface="함초롬바탕" panose="02030604000101010101" pitchFamily="18" charset="-127"/>
              </a:rPr>
              <a:t> 하람과 같은 이슬람 테러 단체들이 이슬람 국가를 수립하고 기독교인을 향하여 전례 없는 폭력을 자행하고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성도들은 공격을 받아</a:t>
            </a:r>
            <a:r>
              <a:rPr lang="en-US" altLang="ko-KR" sz="1100" dirty="0">
                <a:cs typeface="함초롬바탕" panose="02030604000101010101" pitchFamily="18" charset="-127"/>
              </a:rPr>
              <a:t> </a:t>
            </a:r>
            <a:r>
              <a:rPr lang="ko-KR" altLang="en-US" sz="1100" dirty="0">
                <a:cs typeface="함초롬바탕" panose="02030604000101010101" pitchFamily="18" charset="-127"/>
              </a:rPr>
              <a:t>집을 잃고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납치되며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살해되고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성폭력에 노출되어 있으며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마을과 학교들은 파괴되고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부르키나파소는 테러단체들에 의해 토지의 </a:t>
            </a:r>
            <a:r>
              <a:rPr lang="en-US" altLang="ko-KR" sz="1100" dirty="0">
                <a:cs typeface="함초롬바탕" panose="02030604000101010101" pitchFamily="18" charset="-127"/>
              </a:rPr>
              <a:t>40%</a:t>
            </a:r>
            <a:r>
              <a:rPr lang="ko-KR" altLang="en-US" sz="1100" dirty="0">
                <a:cs typeface="함초롬바탕" panose="02030604000101010101" pitchFamily="18" charset="-127"/>
              </a:rPr>
              <a:t>을 잃었고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나이지리아의 이슬람 극단주의 무장세력들은 어떠한 처벌이나 제재도 받지 않고 활개치고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글로벌 캠페인 일어나라 아프리카를 통해 전세계 기독교인들이 박해 받는 주님의 자녀들과 함께 일어서기를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2027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성도들에게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정서적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물질적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그리하여 아프리카 교회의 놀라운 회복력과 어둠을 밝히는 한줄기 빛으로 빛나는 것을 보기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    </a:t>
            </a:r>
            <a:endParaRPr lang="en-US" altLang="ko-KR" sz="1100" dirty="0">
              <a:cs typeface="함초롬바탕" panose="020306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 폭력을 멈추고 치유를 일으킬 수 있도록 함께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0398" y="1290897"/>
            <a:ext cx="2966943" cy="405336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346" y="6045090"/>
            <a:ext cx="4358908" cy="66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3730FD-2A38-F6EA-CBA9-D7128B85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65429"/>
            <a:ext cx="7825965" cy="559259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나이지리아 긴급구호</a:t>
            </a:r>
            <a:r>
              <a:rPr lang="en-US" altLang="ko-KR" sz="3200" dirty="0">
                <a:solidFill>
                  <a:schemeClr val="bg1"/>
                </a:solidFill>
              </a:rPr>
              <a:t>: </a:t>
            </a:r>
            <a:r>
              <a:rPr lang="ko-KR" altLang="en-US" sz="3200" dirty="0" err="1">
                <a:solidFill>
                  <a:schemeClr val="bg1"/>
                </a:solidFill>
              </a:rPr>
              <a:t>삶의재건</a:t>
            </a:r>
            <a:r>
              <a:rPr lang="en-US" altLang="ko-KR" sz="3200" dirty="0">
                <a:solidFill>
                  <a:schemeClr val="bg1"/>
                </a:solidFill>
              </a:rPr>
              <a:t>, </a:t>
            </a:r>
            <a:r>
              <a:rPr lang="ko-KR" altLang="en-US" sz="3200" dirty="0">
                <a:solidFill>
                  <a:schemeClr val="bg1"/>
                </a:solidFill>
              </a:rPr>
              <a:t>희망의 회복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C532DC-5B4C-E601-487B-FDB4222FDF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464318"/>
            <a:ext cx="4307865" cy="554038"/>
          </a:xfrm>
        </p:spPr>
        <p:txBody>
          <a:bodyPr/>
          <a:lstStyle/>
          <a:p>
            <a:r>
              <a:rPr lang="ko-KR" altLang="en-US" dirty="0"/>
              <a:t>프로젝트 요약</a:t>
            </a:r>
            <a:r>
              <a:rPr lang="en-US" altLang="ko-KR" dirty="0"/>
              <a:t>(2024.2-2025.1)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0F9DFE1-BC50-A441-9C10-9D227C0613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1" y="4293129"/>
            <a:ext cx="6595952" cy="1899441"/>
          </a:xfrm>
        </p:spPr>
        <p:txBody>
          <a:bodyPr>
            <a:normAutofit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just">
              <a:buNone/>
            </a:pPr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나이지리아에서 활동하고 있는 이슬람 무장단체는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ISWAP(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이슬람국가 서아프리카지부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 등이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이들은 대개 기독교 공동체를 주요 목표로 하고 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습격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살인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납치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성폭력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생계 파괴 등을 자행하고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2023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기간에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플라투주에서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이슬람 무장단체의 공격으로 인해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315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기독교인이 목숨을 잃었다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6,603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가정이 폭력에 노출되었으며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중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18,751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마을에서 쫓겨났는데 대부분이 기독교인들이었다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중에는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0-5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사이의 고아들도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6,066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포함되어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지난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크리스마스 전날에 기독교인이 거주하는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마을이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무장단체의 공격을 받았는데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113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살해되고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300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부상을 입은 것으로 파악되고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800" b="0" i="0" u="none" strike="noStrike" baseline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5221F79-E99C-1A9D-E5CE-A637EB72D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618255"/>
              </p:ext>
            </p:extLst>
          </p:nvPr>
        </p:nvGraphicFramePr>
        <p:xfrm>
          <a:off x="841972" y="2169689"/>
          <a:ext cx="659218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17">
                  <a:extLst>
                    <a:ext uri="{9D8B030D-6E8A-4147-A177-3AD203B41FA5}">
                      <a16:colId xmlns:a16="http://schemas.microsoft.com/office/drawing/2014/main" val="2469777225"/>
                    </a:ext>
                  </a:extLst>
                </a:gridCol>
                <a:gridCol w="1170411">
                  <a:extLst>
                    <a:ext uri="{9D8B030D-6E8A-4147-A177-3AD203B41FA5}">
                      <a16:colId xmlns:a16="http://schemas.microsoft.com/office/drawing/2014/main" val="1412305773"/>
                    </a:ext>
                  </a:extLst>
                </a:gridCol>
                <a:gridCol w="1430448">
                  <a:extLst>
                    <a:ext uri="{9D8B030D-6E8A-4147-A177-3AD203B41FA5}">
                      <a16:colId xmlns:a16="http://schemas.microsoft.com/office/drawing/2014/main" val="156324740"/>
                    </a:ext>
                  </a:extLst>
                </a:gridCol>
                <a:gridCol w="2346105">
                  <a:extLst>
                    <a:ext uri="{9D8B030D-6E8A-4147-A177-3AD203B41FA5}">
                      <a16:colId xmlns:a16="http://schemas.microsoft.com/office/drawing/2014/main" val="375727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분가</a:t>
                      </a:r>
                      <a:r>
                        <a:rPr lang="en-US" altLang="ko-KR" sz="1200" dirty="0"/>
                        <a:t>(BUNGA)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/>
                        <a:t>다우두</a:t>
                      </a:r>
                      <a:r>
                        <a:rPr lang="en-US" altLang="ko-KR" sz="1200" dirty="0"/>
                        <a:t>(DAWUDU)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메 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89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긴급대응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2,068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2,697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식량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쉼터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심리치료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식수위생 등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9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긴급구호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취약계층을 위한 현물 분배 및 조건부 현금 제공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4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단계 복구단계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350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400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심리적 사회적 영적 지원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4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모금액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15.3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7.09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합 </a:t>
                      </a:r>
                      <a:r>
                        <a:rPr lang="en-US" altLang="ko-KR" sz="1200" dirty="0"/>
                        <a:t>22.4</a:t>
                      </a:r>
                      <a:r>
                        <a:rPr lang="ko-KR" altLang="en-US" sz="1200" dirty="0"/>
                        <a:t>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9410"/>
                  </a:ext>
                </a:extLst>
              </a:tr>
            </a:tbl>
          </a:graphicData>
        </a:graphic>
      </p:graphicFrame>
      <p:pic>
        <p:nvPicPr>
          <p:cNvPr id="11" name="그림 10" descr="의류, 건물, 사람, 지상이(가) 표시된 사진&#10;&#10;자동 생성된 설명">
            <a:extLst>
              <a:ext uri="{FF2B5EF4-FFF2-40B4-BE49-F238E27FC236}">
                <a16:creationId xmlns:a16="http://schemas.microsoft.com/office/drawing/2014/main" id="{11DE836E-0600-547D-5C6D-3B1BDC29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2169689"/>
            <a:ext cx="2430577" cy="1822933"/>
          </a:xfrm>
          <a:prstGeom prst="rect">
            <a:avLst/>
          </a:prstGeom>
        </p:spPr>
      </p:pic>
      <p:pic>
        <p:nvPicPr>
          <p:cNvPr id="13" name="그림 12" descr="야외, 지상, 사람들, 사람이(가) 표시된 사진&#10;&#10;자동 생성된 설명">
            <a:extLst>
              <a:ext uri="{FF2B5EF4-FFF2-40B4-BE49-F238E27FC236}">
                <a16:creationId xmlns:a16="http://schemas.microsoft.com/office/drawing/2014/main" id="{9533FBDD-E665-7E33-5E2A-21042AAC6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4213476"/>
            <a:ext cx="2413239" cy="1608826"/>
          </a:xfrm>
          <a:prstGeom prst="rect">
            <a:avLst/>
          </a:prstGeom>
        </p:spPr>
      </p:pic>
      <p:pic>
        <p:nvPicPr>
          <p:cNvPr id="14" name="그림 1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68616A4-3EC4-9090-96F2-D8FA86D3E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746" y="6211103"/>
            <a:ext cx="4226640" cy="6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3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354000" y="311332"/>
            <a:ext cx="11484000" cy="6235336"/>
            <a:chOff x="345081" y="302623"/>
            <a:chExt cx="11484000" cy="6235336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192" y="581896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스크린샷, 그래픽, 패턴, 원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057" y="490021"/>
            <a:ext cx="1674424" cy="1645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732F9-3B5A-5127-2BF8-56B00DC0128D}"/>
              </a:ext>
            </a:extLst>
          </p:cNvPr>
          <p:cNvSpPr txBox="1"/>
          <p:nvPr/>
        </p:nvSpPr>
        <p:spPr>
          <a:xfrm>
            <a:off x="6085561" y="5657589"/>
            <a:ext cx="29018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3200" b="1" dirty="0">
                <a:ea typeface="맑은 고딕"/>
              </a:rPr>
              <a:t> </a:t>
            </a:r>
            <a:r>
              <a:rPr lang="ko-KR" altLang="en-US" sz="3200" b="1" dirty="0">
                <a:solidFill>
                  <a:srgbClr val="000000"/>
                </a:solidFill>
                <a:ea typeface="맑은 고딕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a typeface="맑은 고딕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지금 행동하세요</a:t>
            </a:r>
            <a:r>
              <a:rPr lang="ko-KR" altLang="en-US" sz="2800" b="1" dirty="0">
                <a:ea typeface="맑은 고딕"/>
              </a:rPr>
              <a:t>  </a:t>
            </a:r>
            <a:endParaRPr lang="ko-KR" altLang="en-US" sz="2000" b="1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3108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요르단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/>
              <a:t>방문객이 </a:t>
            </a:r>
            <a:r>
              <a:rPr lang="ko-KR" altLang="en-US" dirty="0" err="1"/>
              <a:t>요러단</a:t>
            </a:r>
            <a:r>
              <a:rPr lang="ko-KR" altLang="en-US" dirty="0"/>
              <a:t> 성서공회 서점 위협</a:t>
            </a:r>
          </a:p>
          <a:p>
            <a:endParaRPr lang="en-US" altLang="ko-K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22</a:t>
            </a:r>
            <a:r>
              <a:rPr lang="ko-KR" altLang="en-US" sz="1100" dirty="0"/>
              <a:t>일 화요일</a:t>
            </a:r>
            <a:r>
              <a:rPr lang="en-US" altLang="ko-KR" sz="1100" dirty="0"/>
              <a:t>, </a:t>
            </a:r>
            <a:r>
              <a:rPr lang="ko-KR" altLang="en-US" sz="1100" dirty="0"/>
              <a:t>요르단 성서공회 서점에서 위협적인 사건이 발생했다고 요르단 성서공회 총무인 </a:t>
            </a:r>
            <a:r>
              <a:rPr lang="ko-KR" altLang="en-US" sz="1100" dirty="0" err="1"/>
              <a:t>문터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나마트</a:t>
            </a:r>
            <a:r>
              <a:rPr lang="en-US" altLang="ko-KR" sz="1100" dirty="0"/>
              <a:t>*</a:t>
            </a:r>
            <a:r>
              <a:rPr lang="ko-KR" altLang="en-US" sz="1100" dirty="0"/>
              <a:t>는 말합니다</a:t>
            </a:r>
            <a:r>
              <a:rPr lang="en-US" altLang="ko-KR" sz="1100" dirty="0"/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784" y="3742996"/>
            <a:ext cx="2583749" cy="172249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784" y="1886313"/>
            <a:ext cx="2583753" cy="17225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9" y="2113181"/>
            <a:ext cx="579601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“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22</a:t>
            </a:r>
            <a:r>
              <a:rPr lang="ko-KR" altLang="en-US" sz="1100" dirty="0"/>
              <a:t>일 화요일 오후 </a:t>
            </a:r>
            <a:r>
              <a:rPr lang="en-US" altLang="ko-KR" sz="1100" dirty="0"/>
              <a:t>3</a:t>
            </a:r>
            <a:r>
              <a:rPr lang="ko-KR" altLang="en-US" sz="1100" dirty="0"/>
              <a:t>시경</a:t>
            </a:r>
            <a:r>
              <a:rPr lang="en-US" altLang="ko-KR" sz="1100" dirty="0"/>
              <a:t>, </a:t>
            </a:r>
            <a:r>
              <a:rPr lang="ko-KR" altLang="en-US" sz="1100" dirty="0"/>
              <a:t>자원봉사자 두 명과 직원 한 명이 근무하고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때 한 </a:t>
            </a:r>
            <a:r>
              <a:rPr lang="en-US" altLang="ko-KR" sz="1100" dirty="0"/>
              <a:t>30</a:t>
            </a:r>
            <a:r>
              <a:rPr lang="ko-KR" altLang="en-US" sz="1100" dirty="0"/>
              <a:t>대의 남성이 배낭을 메고 서점에 들어왔습니다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일반 서적은 없는지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관련 책은 있는지 물었습니다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 서점의 성격을 파악한 남성은 그리스도와 재림에 대해 몇 가지 질문을 던졌습니다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답변이 별로 맘에 들지 않았는지 인상을 찌푸리며 지나</a:t>
            </a:r>
            <a:r>
              <a:rPr lang="en-US" altLang="ko-KR" sz="1100" dirty="0"/>
              <a:t>*</a:t>
            </a:r>
            <a:r>
              <a:rPr lang="ko-KR" altLang="en-US" sz="1100" dirty="0"/>
              <a:t>에게 냉소적으로 질문을 던졌습니다</a:t>
            </a:r>
            <a:r>
              <a:rPr lang="en-US" altLang="ko-KR" sz="1100" dirty="0"/>
              <a:t>: “</a:t>
            </a:r>
            <a:r>
              <a:rPr lang="ko-KR" altLang="en-US" sz="1100" dirty="0"/>
              <a:t>저기를 어떻게 폭파할까</a:t>
            </a:r>
            <a:r>
              <a:rPr lang="en-US" altLang="ko-KR" sz="1100" dirty="0"/>
              <a:t>? </a:t>
            </a:r>
            <a:r>
              <a:rPr lang="ko-KR" altLang="en-US" sz="1100" dirty="0"/>
              <a:t>폭탄을 사용할까</a:t>
            </a:r>
            <a:r>
              <a:rPr lang="en-US" altLang="ko-KR" sz="1100" dirty="0"/>
              <a:t>?” </a:t>
            </a:r>
            <a:r>
              <a:rPr lang="ko-KR" altLang="en-US" sz="1100" dirty="0"/>
              <a:t>그러면서 서점을 떠났습니다</a:t>
            </a:r>
            <a:r>
              <a:rPr lang="en-US" altLang="ko-KR" sz="1100" dirty="0"/>
              <a:t>.</a:t>
            </a:r>
          </a:p>
          <a:p>
            <a:pPr algn="just"/>
            <a:br>
              <a:rPr lang="en-US" altLang="ko-KR" sz="1100" dirty="0"/>
            </a:br>
            <a:r>
              <a:rPr lang="ko-KR" altLang="en-US" sz="1100" dirty="0"/>
              <a:t>저희는 즉시 당국에 사건을 신고하고 적극적으로 수사와 수색에 나섰습니다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안타깝게도 이 이메일이 작성되기 전까지는 아직 그를 체포하지 못했습니다</a:t>
            </a:r>
            <a:r>
              <a:rPr lang="en-US" altLang="ko-KR" sz="1100" dirty="0"/>
              <a:t>.”</a:t>
            </a:r>
          </a:p>
          <a:p>
            <a:pPr algn="just"/>
            <a:br>
              <a:rPr lang="en-US" altLang="ko-KR" sz="1100" dirty="0"/>
            </a:br>
            <a:endParaRPr lang="en-US" altLang="ko-KR" sz="1100" dirty="0"/>
          </a:p>
          <a:p>
            <a:pPr algn="just"/>
            <a:r>
              <a:rPr lang="ko-KR" altLang="en-US" sz="1100" dirty="0" err="1"/>
              <a:t>나마트에</a:t>
            </a:r>
            <a:r>
              <a:rPr lang="ko-KR" altLang="en-US" sz="1100" dirty="0"/>
              <a:t> 따르면 이번 위협은 성서공회 팀이 암만 국제도서전에 참가하기 위해 고군분투하며 행사 기간 내내 어려움을 겪은 후에 발생했다고 합니다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두 사건이 서로 연관되어 있다는 증거는 없지만</a:t>
            </a:r>
            <a:r>
              <a:rPr lang="en-US" altLang="ko-KR" sz="1100" dirty="0"/>
              <a:t>, </a:t>
            </a:r>
            <a:r>
              <a:rPr lang="ko-KR" altLang="en-US" sz="1100" dirty="0"/>
              <a:t>이러한 압박과 위협이 계속되면서 성서공회 직원들이 정신적</a:t>
            </a:r>
            <a:r>
              <a:rPr lang="en-US" altLang="ko-KR" sz="1100" dirty="0"/>
              <a:t>, </a:t>
            </a:r>
            <a:r>
              <a:rPr lang="ko-KR" altLang="en-US" sz="1100" dirty="0"/>
              <a:t>정서적으로 상당한 부담을 느끼고 있습니다</a:t>
            </a:r>
            <a:r>
              <a:rPr lang="en-US" altLang="ko-KR" sz="1100" dirty="0"/>
              <a:t>.”</a:t>
            </a:r>
          </a:p>
          <a:p>
            <a:pPr algn="just"/>
            <a:endParaRPr lang="en-US" altLang="ko-KR" sz="1100" dirty="0"/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요르단과 성서공회를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중동의 평화와 성서공회 팀의 안전을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그리고 성서공회와 다른 사역들이 요르단과 주변 나라에 빛이 되게 하시고 칼을 쳐서 보습을 만들고 창을 쳐서 낫을 만드는 기적이 일어나기를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성서공회를 통해 더 많은 사람들이 진리와 평화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소망이 있는 하나님의 말씀으로 인도되기를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093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쿠바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</a:t>
            </a:r>
            <a:r>
              <a:rPr lang="en-US" alt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쿠바의 정전사태를 위해 기도해 주세요</a:t>
            </a:r>
            <a:r>
              <a:rPr lang="en-US" altLang="ko-KR" dirty="0">
                <a:ea typeface="맑은 고딕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571" y="1688727"/>
            <a:ext cx="2608174" cy="195613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567" y="3744720"/>
            <a:ext cx="2608176" cy="1956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196070" y="2287642"/>
            <a:ext cx="6080280" cy="33085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ko-KR" altLang="en-US" sz="1100" dirty="0">
                <a:ea typeface="+mn-lt"/>
                <a:cs typeface="+mn-lt"/>
              </a:rPr>
              <a:t>금요일</a:t>
            </a:r>
            <a:r>
              <a:rPr lang="en-US" altLang="ko-KR" sz="1100" dirty="0">
                <a:ea typeface="+mn-lt"/>
                <a:cs typeface="+mn-lt"/>
              </a:rPr>
              <a:t>(18</a:t>
            </a:r>
            <a:r>
              <a:rPr lang="ko-KR" altLang="en-US" sz="1100" dirty="0">
                <a:ea typeface="+mn-lt"/>
                <a:cs typeface="+mn-lt"/>
              </a:rPr>
              <a:t>일</a:t>
            </a:r>
            <a:r>
              <a:rPr lang="en-US" altLang="ko-KR" sz="1100" dirty="0">
                <a:ea typeface="+mn-lt"/>
                <a:cs typeface="+mn-lt"/>
              </a:rPr>
              <a:t>)</a:t>
            </a:r>
            <a:r>
              <a:rPr lang="ko-KR" altLang="en-US" sz="1100" dirty="0">
                <a:ea typeface="+mn-lt"/>
                <a:cs typeface="+mn-lt"/>
              </a:rPr>
              <a:t>에는 수백만 명이 전기가 끊겼고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일요일</a:t>
            </a:r>
            <a:r>
              <a:rPr lang="en-US" altLang="ko-KR" sz="1100" dirty="0">
                <a:ea typeface="+mn-lt"/>
                <a:cs typeface="+mn-lt"/>
              </a:rPr>
              <a:t>(20</a:t>
            </a:r>
            <a:r>
              <a:rPr lang="ko-KR" altLang="en-US" sz="1100" dirty="0">
                <a:ea typeface="+mn-lt"/>
                <a:cs typeface="+mn-lt"/>
              </a:rPr>
              <a:t>일</a:t>
            </a:r>
            <a:r>
              <a:rPr lang="en-US" altLang="ko-KR" sz="1100" dirty="0">
                <a:ea typeface="+mn-lt"/>
                <a:cs typeface="+mn-lt"/>
              </a:rPr>
              <a:t>)</a:t>
            </a:r>
            <a:r>
              <a:rPr lang="ko-KR" altLang="en-US" sz="1100" dirty="0">
                <a:ea typeface="+mn-lt"/>
                <a:cs typeface="+mn-lt"/>
              </a:rPr>
              <a:t>에는 허리케인 오스카가 상륙하면서 상황이 더욱 악화되었습니다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현재까지도 쿠바 전역의 여러 지역에서 전기가 공급되지 않고 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이런 상황에서 많은 </a:t>
            </a:r>
            <a:r>
              <a:rPr lang="ko-KR" altLang="en-US" sz="1100" dirty="0" err="1">
                <a:ea typeface="+mn-lt"/>
                <a:cs typeface="+mn-lt"/>
              </a:rPr>
              <a:t>박해받는</a:t>
            </a:r>
            <a:r>
              <a:rPr lang="ko-KR" altLang="en-US" sz="1100" dirty="0">
                <a:ea typeface="+mn-lt"/>
                <a:cs typeface="+mn-lt"/>
              </a:rPr>
              <a:t> 기독교인들이 고통받고 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</a:p>
          <a:p>
            <a:pPr marL="285750" indent="-285750" algn="just">
              <a:buFont typeface="Arial"/>
              <a:buChar char="•"/>
            </a:pPr>
            <a:r>
              <a:rPr lang="ko-KR" altLang="en-US" sz="1100" dirty="0">
                <a:ea typeface="+mn-lt"/>
                <a:cs typeface="+mn-lt"/>
              </a:rPr>
              <a:t>쿠바의 한 교회 지도자는 이렇게 기도를 요청했습니다</a:t>
            </a:r>
            <a:r>
              <a:rPr lang="en-US" altLang="ko-KR" sz="1100" dirty="0">
                <a:ea typeface="+mn-lt"/>
                <a:cs typeface="+mn-lt"/>
              </a:rPr>
              <a:t>: </a:t>
            </a:r>
          </a:p>
          <a:p>
            <a:pPr marL="285750" indent="-285750" algn="just">
              <a:buFont typeface="Arial"/>
              <a:buChar char="•"/>
            </a:pPr>
            <a:r>
              <a:rPr lang="en-US" altLang="ko-KR" sz="1100" dirty="0">
                <a:ea typeface="+mn-lt"/>
                <a:cs typeface="+mn-lt"/>
              </a:rPr>
              <a:t>“</a:t>
            </a:r>
            <a:r>
              <a:rPr lang="ko-KR" altLang="en-US" sz="1100" dirty="0">
                <a:ea typeface="+mn-lt"/>
                <a:cs typeface="+mn-lt"/>
              </a:rPr>
              <a:t>쿠바 국민을 위해 계속 기도해 주세요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많은 사람들이 </a:t>
            </a:r>
            <a:r>
              <a:rPr lang="en-US" altLang="ko-KR" sz="1100" dirty="0">
                <a:ea typeface="+mn-lt"/>
                <a:cs typeface="+mn-lt"/>
              </a:rPr>
              <a:t>9</a:t>
            </a:r>
            <a:r>
              <a:rPr lang="ko-KR" altLang="en-US" sz="1100" dirty="0">
                <a:ea typeface="+mn-lt"/>
                <a:cs typeface="+mn-lt"/>
              </a:rPr>
              <a:t>일 이상 물을 공급받지 못하고 있으며 식수조차 구하기 어려운 상황입니다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수도에서는 전기 문제가 안정화되었지만 다른 지방에서는 하루에 </a:t>
            </a:r>
            <a:r>
              <a:rPr lang="en-US" altLang="ko-KR" sz="1100" dirty="0">
                <a:ea typeface="+mn-lt"/>
                <a:cs typeface="+mn-lt"/>
              </a:rPr>
              <a:t>4</a:t>
            </a:r>
            <a:r>
              <a:rPr lang="ko-KR" altLang="en-US" sz="1100" dirty="0">
                <a:ea typeface="+mn-lt"/>
                <a:cs typeface="+mn-lt"/>
              </a:rPr>
              <a:t>시간 정도만 전기가 공급되고 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또한 사람들이 살 수 있는 소량의 음식은 냉장 보관이 되지 않아 상할 가능성이 높습니다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이것이 여러분께 기도로 지원해주시길 부탁드리는 이유입니다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식량 부족과 생계를 위한 기본 여건의 부족 속에서도 하나님께서 어떻게 그의 백성을 지키시고 돌보시는지 볼 수 있도록 말이죠</a:t>
            </a:r>
            <a:r>
              <a:rPr lang="en-US" altLang="ko-KR" sz="1100" dirty="0">
                <a:ea typeface="+mn-lt"/>
                <a:cs typeface="+mn-lt"/>
              </a:rPr>
              <a:t>.”</a:t>
            </a:r>
          </a:p>
          <a:p>
            <a:pPr marL="285750" indent="-285750" algn="just">
              <a:buFont typeface="Arial"/>
              <a:buChar char="•"/>
            </a:pPr>
            <a:endParaRPr lang="en-US" altLang="ko-KR" sz="1100" dirty="0">
              <a:ea typeface="+mn-lt"/>
              <a:cs typeface="+mn-lt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쿠바를 위해 기도합니다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</a:t>
            </a:r>
          </a:p>
          <a:p>
            <a:pPr lvl="1" algn="just"/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1.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쿠바교회 성도들이 정전으로 인한 물질의 궁핍함 가운데서 공중의 새를 먹이시고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들풀까지 입히시는 주님의 보호하심을 경험하기를 위해 기도합니다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 </a:t>
            </a:r>
          </a:p>
          <a:p>
            <a:pPr lvl="1" algn="just"/>
            <a:endParaRPr lang="en-US" altLang="ko-KR" sz="1100" dirty="0">
              <a:solidFill>
                <a:srgbClr val="0070C0"/>
              </a:solidFill>
              <a:ea typeface="+mn-lt"/>
              <a:cs typeface="+mn-lt"/>
            </a:endParaRPr>
          </a:p>
          <a:p>
            <a:pPr lvl="1" algn="just"/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2.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 사회의 불의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정치적 부패 등 공산주의 정권을 비판하는 교회지도자들은 괴롭힘을 당하거나 투옥될 위험성이 있습니다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교회 지도자들을 강건하게 지켜 주시고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신앙의 자유를 주시기를 기도합니다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 </a:t>
            </a:r>
          </a:p>
          <a:p>
            <a:pPr marL="285750" indent="-285750" algn="just">
              <a:buFont typeface="Arial"/>
              <a:buChar char="•"/>
            </a:pPr>
            <a:endParaRPr lang="en-US" altLang="ko-KR" sz="1100" dirty="0">
              <a:ea typeface="맑은 고딕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25B2E2-5352-29A8-B7DB-3F3429909FA6}"/>
              </a:ext>
            </a:extLst>
          </p:cNvPr>
          <p:cNvSpPr txBox="1"/>
          <p:nvPr/>
        </p:nvSpPr>
        <p:spPr>
          <a:xfrm>
            <a:off x="1178843" y="1708126"/>
            <a:ext cx="6097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>
                <a:ea typeface="+mn-lt"/>
                <a:cs typeface="+mn-lt"/>
              </a:rPr>
              <a:t>쿠바에서 정전은 항상 반복적으로 발생해 왔지만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지난 주에는 그 정도가 더욱 심해졌습니다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인도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sz="1800" b="1" dirty="0"/>
              <a:t>증가하는 잔학 행위에 항의하는 델리의 기독교인들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17282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미디어 뉴스 포털인 </a:t>
            </a:r>
            <a:r>
              <a:rPr lang="en-US" altLang="ko-KR" sz="1100" dirty="0"/>
              <a:t>Radiance News</a:t>
            </a:r>
            <a:r>
              <a:rPr lang="ko-KR" altLang="en-US" sz="1100" dirty="0"/>
              <a:t>는 기독교인에 대한 폭력 증가에 대응하여 다양한 교파의 기독교 지도자들이 기자회견을 열어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일로 예정된 시위를 발표했다고 보도했습니다</a:t>
            </a:r>
            <a:r>
              <a:rPr lang="en-US" altLang="ko-KR" sz="1100" dirty="0"/>
              <a:t>. 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9344" y="2710967"/>
            <a:ext cx="3847913" cy="19014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2927" y="2373834"/>
            <a:ext cx="5717277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파트너인 </a:t>
            </a:r>
            <a:r>
              <a:rPr lang="ko-KR" altLang="en-US" sz="1100" dirty="0" err="1"/>
              <a:t>소니아</a:t>
            </a:r>
            <a:r>
              <a:rPr lang="ko-KR" altLang="en-US" sz="1100" dirty="0"/>
              <a:t> 칸나*는 “최근 여러 기독교인이 공격을 받았으며</a:t>
            </a:r>
            <a:r>
              <a:rPr lang="en-US" altLang="ko-KR" sz="1100" dirty="0"/>
              <a:t>, </a:t>
            </a:r>
            <a:r>
              <a:rPr lang="ko-KR" altLang="en-US" sz="1100" dirty="0"/>
              <a:t>힌두교 지도자와 단체가 가해자들을 지지하고 있다”고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기자회견에서 지도자들은 다양한 배경과 교파를 가진 성도들에게 시위에 동참하고 기독교 공동체와 연대를 표명할 것을 촉구했습니다</a:t>
            </a:r>
            <a:r>
              <a:rPr lang="en-US" altLang="ko-KR" sz="1100" dirty="0"/>
              <a:t>.</a:t>
            </a:r>
          </a:p>
          <a:p>
            <a:pPr algn="just"/>
            <a:br>
              <a:rPr lang="en-US" altLang="ko-KR" sz="1100" dirty="0"/>
            </a:br>
            <a:r>
              <a:rPr lang="ko-KR" altLang="en-US" sz="1100" dirty="0"/>
              <a:t>기독교 지도자들은 성직자</a:t>
            </a:r>
            <a:r>
              <a:rPr lang="en-US" altLang="ko-KR" sz="1100" dirty="0"/>
              <a:t>, </a:t>
            </a:r>
            <a:r>
              <a:rPr lang="ko-KR" altLang="en-US" sz="1100" dirty="0"/>
              <a:t>목사</a:t>
            </a:r>
            <a:r>
              <a:rPr lang="en-US" altLang="ko-KR" sz="1100" dirty="0"/>
              <a:t>, </a:t>
            </a:r>
            <a:r>
              <a:rPr lang="ko-KR" altLang="en-US" sz="1100" dirty="0"/>
              <a:t>수녀</a:t>
            </a:r>
            <a:r>
              <a:rPr lang="en-US" altLang="ko-KR" sz="1100" dirty="0"/>
              <a:t>, </a:t>
            </a:r>
            <a:r>
              <a:rPr lang="ko-KR" altLang="en-US" sz="1100" dirty="0"/>
              <a:t>학교 지도자</a:t>
            </a:r>
            <a:r>
              <a:rPr lang="en-US" altLang="ko-KR" sz="1100" dirty="0"/>
              <a:t>, </a:t>
            </a:r>
            <a:r>
              <a:rPr lang="ko-KR" altLang="en-US" sz="1100" dirty="0"/>
              <a:t>교사</a:t>
            </a:r>
            <a:r>
              <a:rPr lang="en-US" altLang="ko-KR" sz="1100" dirty="0"/>
              <a:t>, </a:t>
            </a:r>
            <a:r>
              <a:rPr lang="ko-KR" altLang="en-US" sz="1100" dirty="0"/>
              <a:t>의사</a:t>
            </a:r>
            <a:r>
              <a:rPr lang="en-US" altLang="ko-KR" sz="1100" dirty="0"/>
              <a:t>, </a:t>
            </a:r>
            <a:r>
              <a:rPr lang="ko-KR" altLang="en-US" sz="1100" dirty="0"/>
              <a:t>간호사에 대한 공격이 증가하는 것에 대한 기독교 공동체의 깊은 고통을 표현하기 위해 </a:t>
            </a:r>
            <a:r>
              <a:rPr lang="en-US" altLang="ko-KR" sz="1100" dirty="0"/>
              <a:t>NCR </a:t>
            </a:r>
            <a:r>
              <a:rPr lang="ko-KR" altLang="en-US" sz="1100" dirty="0"/>
              <a:t>지역의 시민들에게 시위에 동참할 것을 촉구했습니다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 중 상당수는 교회나 기관 내에서 기도를 하던 중 표적이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적대감의 증가는 </a:t>
            </a:r>
            <a:r>
              <a:rPr lang="en-US" altLang="ko-KR" sz="1100" dirty="0"/>
              <a:t>BJP</a:t>
            </a:r>
            <a:r>
              <a:rPr lang="ko-KR" altLang="en-US" sz="1100" dirty="0"/>
              <a:t>가 통치하는 주에 집중된 것으로 보입니다</a:t>
            </a:r>
            <a:r>
              <a:rPr lang="en-US" altLang="ko-KR" sz="1100" dirty="0"/>
              <a:t>.</a:t>
            </a:r>
            <a:r>
              <a:rPr lang="ko-KR" altLang="en-US" sz="1100" dirty="0"/>
              <a:t>이번 시위는 기독교 단체들이 편협한 사회적 분위기와 신자들을 대상으로 한 표적 폭력에 정의와 보호에 대한 인식을 높이는 데 중요한 계기가 될 것으로 보입니다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평화로운 시위가 이루어지고 폭력 사건이 발생하지 않도록 기도해 주세요</a:t>
            </a:r>
            <a:r>
              <a:rPr lang="en-US" altLang="ko-KR" sz="1100" dirty="0"/>
              <a:t>. </a:t>
            </a:r>
            <a:r>
              <a:rPr lang="ko-KR" altLang="en-US" sz="1100" dirty="0"/>
              <a:t>또한</a:t>
            </a:r>
            <a:r>
              <a:rPr lang="en-US" altLang="ko-KR" sz="1100" dirty="0"/>
              <a:t>, </a:t>
            </a:r>
            <a:r>
              <a:rPr lang="ko-KR" altLang="en-US" sz="1100" dirty="0"/>
              <a:t>이번 시위가 정부의 관심을 끌 수 있도록 기도해 주세요</a:t>
            </a:r>
            <a:r>
              <a:rPr lang="en-US" altLang="ko-KR" sz="1100" dirty="0"/>
              <a:t>.</a:t>
            </a:r>
          </a:p>
          <a:p>
            <a:pPr algn="just"/>
            <a:endParaRPr lang="en-US" sz="1100" dirty="0">
              <a:ea typeface="+mn-lt"/>
              <a:cs typeface="+mn-lt"/>
            </a:endParaRP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힌두교 극단주의자들의 폭력을 그치게 하시고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깊은 고통의 순간에도 인도교회 성도들이 믿음을 잃지 않도록 믿음과 용기를 부어 주시기를 기도합니다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평화로운 시위를 통해 인도 기독교인들의 사회적 요구가 정부로부터 존중 받을 수 있기를 기도합니다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  <a:ea typeface="+mn-lt"/>
                <a:cs typeface="+mn-lt"/>
              </a:rPr>
              <a:t>인도 교회 지도자들에게 지혜와 순결한 마음을 주시기를 기도합니다</a:t>
            </a:r>
            <a:r>
              <a:rPr lang="en-US" altLang="ko-KR" sz="1100" dirty="0">
                <a:solidFill>
                  <a:srgbClr val="0070C0"/>
                </a:solidFill>
                <a:ea typeface="+mn-lt"/>
                <a:cs typeface="+mn-lt"/>
              </a:rPr>
              <a:t>.</a:t>
            </a:r>
            <a:endParaRPr lang="en-US" sz="1100" dirty="0">
              <a:solidFill>
                <a:srgbClr val="0070C0"/>
              </a:solidFill>
              <a:ea typeface="+mn-lt"/>
              <a:cs typeface="+mn-lt"/>
            </a:endParaRPr>
          </a:p>
          <a:p>
            <a:pPr algn="just"/>
            <a:endParaRPr lang="en-US" altLang="ko-KR" sz="11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 아시아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/>
              <a:t>중앙아시아에서 온 </a:t>
            </a:r>
            <a:r>
              <a:rPr lang="ko-KR" altLang="en-US" sz="1800" b="1" dirty="0" err="1"/>
              <a:t>올가가</a:t>
            </a:r>
            <a:r>
              <a:rPr lang="ko-KR" altLang="en-US" sz="1800" b="1" dirty="0"/>
              <a:t> 세례를 받았습니다</a:t>
            </a:r>
            <a:r>
              <a:rPr lang="en-US" altLang="ko-KR" sz="1800" b="1" dirty="0"/>
              <a:t>!</a:t>
            </a:r>
            <a:r>
              <a:rPr lang="ko-KR" altLang="en-US" sz="1800" dirty="0"/>
              <a:t> </a:t>
            </a:r>
            <a:endParaRPr lang="en-US" b="1" dirty="0">
              <a:solidFill>
                <a:srgbClr val="0070C0"/>
              </a:solidFill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391587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dirty="0" err="1"/>
              <a:t>올가</a:t>
            </a:r>
            <a:r>
              <a:rPr lang="en-US" altLang="ko-KR" sz="1100" dirty="0"/>
              <a:t>*(</a:t>
            </a:r>
            <a:r>
              <a:rPr lang="ko-KR" altLang="en-US" sz="1100" dirty="0"/>
              <a:t>가명</a:t>
            </a:r>
            <a:r>
              <a:rPr lang="en-US" altLang="ko-KR" sz="1100" dirty="0"/>
              <a:t>)</a:t>
            </a:r>
            <a:r>
              <a:rPr lang="ko-KR" altLang="en-US" sz="1100" dirty="0"/>
              <a:t>는 중앙아시아에서 온 새 신자입니다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최근에 가정교회 욕실에서 비밀리에 침례를 받고 간증을 나눴습니다</a:t>
            </a:r>
            <a:r>
              <a:rPr lang="en-US" altLang="ko-KR" sz="1100" dirty="0"/>
              <a:t>. </a:t>
            </a:r>
            <a:endParaRPr lang="en-US" altLang="ko-KR" sz="1100" dirty="0"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46609" y="2264783"/>
            <a:ext cx="2534455" cy="35656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2928" y="2171660"/>
            <a:ext cx="6395800" cy="46628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“</a:t>
            </a:r>
            <a:r>
              <a:rPr lang="ko-KR" altLang="en-US" sz="1100" dirty="0"/>
              <a:t>오랫동안 하나님 없이 살아왔기 때문에 신앙은 저에게 모든 것이었고</a:t>
            </a:r>
            <a:r>
              <a:rPr lang="en-US" altLang="ko-KR" sz="1100" dirty="0"/>
              <a:t>, </a:t>
            </a:r>
            <a:r>
              <a:rPr lang="ko-KR" altLang="en-US" sz="1100" dirty="0"/>
              <a:t>매우 소중했습니다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</a:t>
            </a:r>
            <a:r>
              <a:rPr lang="en-US" altLang="ko-KR" sz="1100" dirty="0"/>
              <a:t>55</a:t>
            </a:r>
            <a:r>
              <a:rPr lang="ko-KR" altLang="en-US" sz="1100" dirty="0"/>
              <a:t>세에 하나님을 믿게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제 인생의 어려운 순간에 일어났죠</a:t>
            </a:r>
            <a:r>
              <a:rPr lang="en-US" altLang="ko-KR" sz="1100" dirty="0"/>
              <a:t>. </a:t>
            </a:r>
            <a:r>
              <a:rPr lang="ko-KR" altLang="en-US" sz="1100" dirty="0"/>
              <a:t>저는 매우 힘든 시간을 보내고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너무 큰 것을 원했고 인생이 끝난 것 같은 절망에 빠졌습니다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더 이상 살고 싶지 않았어요</a:t>
            </a:r>
            <a:r>
              <a:rPr lang="en-US" altLang="ko-KR" sz="1100" dirty="0"/>
              <a:t>. </a:t>
            </a:r>
            <a:r>
              <a:rPr lang="ko-KR" altLang="en-US" sz="1100" dirty="0"/>
              <a:t>절망감을 느꼈어요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어떻게든</a:t>
            </a:r>
            <a:r>
              <a:rPr lang="ko-KR" altLang="en-US" sz="1100" dirty="0"/>
              <a:t> 슬픔을 극복하기 위해 나름대로 기도를 했어요</a:t>
            </a:r>
            <a:r>
              <a:rPr lang="en-US" altLang="ko-KR" sz="1100" dirty="0"/>
              <a:t>. </a:t>
            </a:r>
            <a:r>
              <a:rPr lang="ko-KR" altLang="en-US" sz="1100" dirty="0"/>
              <a:t>신이 있는지는 몰랐지만 그래도 기도를 했어요</a:t>
            </a:r>
            <a:r>
              <a:rPr lang="en-US" altLang="ko-KR" sz="1100" dirty="0"/>
              <a:t>. '</a:t>
            </a:r>
            <a:r>
              <a:rPr lang="ko-KR" altLang="en-US" sz="1100" dirty="0"/>
              <a:t>아무도 저를 보지 못하고 제가 겪는 일을 아무도 모릅니다</a:t>
            </a:r>
            <a:r>
              <a:rPr lang="en-US" altLang="ko-KR" sz="1100" dirty="0"/>
              <a:t>'</a:t>
            </a:r>
            <a:r>
              <a:rPr lang="ko-KR" altLang="en-US" sz="1100" dirty="0"/>
              <a:t>라고 말했죠</a:t>
            </a:r>
            <a:r>
              <a:rPr lang="en-US" altLang="ko-KR" sz="1100" dirty="0"/>
              <a:t>. </a:t>
            </a:r>
            <a:r>
              <a:rPr lang="ko-KR" altLang="en-US" sz="1100" dirty="0"/>
              <a:t>바로 그 순간 누군가 </a:t>
            </a:r>
            <a:r>
              <a:rPr lang="en-US" altLang="ko-KR" sz="1100" b="1" dirty="0"/>
              <a:t>'</a:t>
            </a:r>
            <a:r>
              <a:rPr lang="ko-KR" altLang="en-US" sz="1100" b="1" dirty="0"/>
              <a:t>알아요</a:t>
            </a:r>
            <a:r>
              <a:rPr lang="en-US" altLang="ko-KR" sz="1100" b="1" dirty="0"/>
              <a:t>!'</a:t>
            </a:r>
            <a:r>
              <a:rPr lang="ko-KR" altLang="en-US" sz="1100" dirty="0"/>
              <a:t>라고 대답하는 것을 느꼈습니다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소리나는 음성은 아니었지만 제 영혼으로 그 음성을 느꼈습니다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그러자 평화로운 느낌이 저를 덮쳤습니다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그게 무엇인지 궁금했습니다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어느 날 저는 오랜 친구를 만나 하나님에 대해 이야기하면서 그 분이 자신의 삶을 어떻게 변화시켰는지를 들었습니다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친구의 간증이 저에게 감동을 주었고</a:t>
            </a:r>
            <a:r>
              <a:rPr lang="en-US" altLang="ko-KR" sz="1100" dirty="0"/>
              <a:t>, </a:t>
            </a:r>
            <a:r>
              <a:rPr lang="ko-KR" altLang="en-US" sz="1100" dirty="0"/>
              <a:t>저는 마음속으로 성경을 꼭 </a:t>
            </a:r>
            <a:r>
              <a:rPr lang="ko-KR" altLang="en-US" sz="1100" dirty="0" err="1"/>
              <a:t>읽어야겠다고</a:t>
            </a:r>
            <a:r>
              <a:rPr lang="ko-KR" altLang="en-US" sz="1100" dirty="0"/>
              <a:t> 결심했습니다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성경책의 매력에 푹 빠졌어요</a:t>
            </a:r>
            <a:r>
              <a:rPr lang="en-US" altLang="ko-KR" sz="1100" dirty="0"/>
              <a:t>! </a:t>
            </a:r>
            <a:r>
              <a:rPr lang="ko-KR" altLang="en-US" sz="1100" dirty="0"/>
              <a:t>천천히 제 모든 힘든 경험들이 사라졌어요</a:t>
            </a:r>
            <a:r>
              <a:rPr lang="en-US" altLang="ko-KR" sz="1100" dirty="0"/>
              <a:t>. </a:t>
            </a:r>
            <a:r>
              <a:rPr lang="ko-KR" altLang="en-US" sz="1100" dirty="0"/>
              <a:t>하나님이 존재한다는 것을 </a:t>
            </a:r>
            <a:r>
              <a:rPr lang="ko-KR" altLang="en-US" sz="1100" dirty="0" err="1"/>
              <a:t>깨달았어요</a:t>
            </a:r>
            <a:r>
              <a:rPr lang="en-US" altLang="ko-KR" sz="1100" dirty="0"/>
              <a:t>. </a:t>
            </a:r>
            <a:r>
              <a:rPr lang="ko-KR" altLang="en-US" sz="1100" dirty="0"/>
              <a:t>주님은 나의 친구라는 성경의 말씀을 믿게 되었습니다</a:t>
            </a:r>
            <a:r>
              <a:rPr lang="en-US" altLang="ko-KR" sz="1100" dirty="0"/>
              <a:t>. '</a:t>
            </a:r>
            <a:r>
              <a:rPr lang="ko-KR" altLang="en-US" sz="1100" dirty="0"/>
              <a:t>나를 믿는 자는 영생을 얻었고</a:t>
            </a:r>
            <a:r>
              <a:rPr lang="en-US" altLang="ko-KR" sz="1100" dirty="0"/>
              <a:t>'</a:t>
            </a:r>
            <a:r>
              <a:rPr lang="ko-KR" altLang="en-US" sz="1100" dirty="0"/>
              <a:t>라는 구절에 힘을 얻었습니다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가정 교회에 다니기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처음에는 아무것도 이해하지 못했습니다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기도와 설교를 하나도 이해하지 못했지만 그래도 계속 그곳에 다녔습니다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하나님의 계명을 이루기 위해 적어도 제 말로 기도하려고 노력했습니다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성경을 많이 읽었기 때문에 곧 모든 것이 이해되기 시작했습니다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저는 오픈도어 파트너들이 주최하는 훈련 과정에도 참석했습니다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그곳에서 기독교 신앙의 기초를 배웠습니다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저에게는 특별한 경험이었습니다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이곳에서 세례에 대해서도 더 많이 알게 되었어요</a:t>
            </a:r>
            <a:r>
              <a:rPr lang="en-US" altLang="ko-KR" sz="1100" dirty="0"/>
              <a:t>. </a:t>
            </a:r>
            <a:r>
              <a:rPr lang="ko-KR" altLang="en-US" sz="1100" dirty="0"/>
              <a:t>저는 신앙을 갖게 되어 기쁩니다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제 인생의 어려운 시기가 하나님을 찾게 해주었기 때문에 감사하게 생각합니다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이제 막 세례를 받았는데 하나님 없이는 살 수 없다는 것을 알았고</a:t>
            </a:r>
            <a:r>
              <a:rPr lang="en-US" altLang="ko-KR" sz="1100" dirty="0"/>
              <a:t>, </a:t>
            </a:r>
            <a:r>
              <a:rPr lang="ko-KR" altLang="en-US" sz="1100" dirty="0"/>
              <a:t>이것은 저에게 매우 소중합니다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예전에는 외롭고 불행했지만 주님을 믿게 되면서 풍성한 삶을 살아가기 시작했습니다</a:t>
            </a:r>
            <a:r>
              <a:rPr lang="en-US" altLang="ko-KR" sz="1100" dirty="0"/>
              <a:t>.”</a:t>
            </a:r>
          </a:p>
          <a:p>
            <a:endParaRPr lang="en-US" altLang="ko-KR" sz="1100" dirty="0"/>
          </a:p>
          <a:p>
            <a:pPr algn="just"/>
            <a:endParaRPr lang="en-US" sz="1100" dirty="0">
              <a:ea typeface="+mn-lt"/>
              <a:cs typeface="+mn-lt"/>
            </a:endParaRPr>
          </a:p>
          <a:p>
            <a:pPr algn="just"/>
            <a:endParaRPr lang="en-US" altLang="ko-KR" sz="11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Arise Africa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기자간담회를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31</a:t>
            </a:r>
            <a:r>
              <a:rPr lang="ko-KR" altLang="en-US" sz="1000" dirty="0">
                <a:latin typeface="맑은 고딕"/>
                <a:ea typeface="맑은 고딕"/>
              </a:rPr>
              <a:t>일 </a:t>
            </a:r>
            <a:r>
              <a:rPr lang="ko-KR" altLang="en-US" sz="1000" dirty="0" err="1">
                <a:latin typeface="맑은 고딕"/>
                <a:ea typeface="맑은 고딕"/>
              </a:rPr>
              <a:t>기자들과의</a:t>
            </a:r>
            <a:r>
              <a:rPr lang="ko-KR" altLang="en-US" sz="1000" dirty="0">
                <a:latin typeface="맑은 고딕"/>
                <a:ea typeface="맑은 고딕"/>
              </a:rPr>
              <a:t> 만남을 축복하시고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기자들의 펜을 통하여 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 panose="02000000000000000000" pitchFamily="2" charset="0"/>
              </a:rPr>
              <a:t>2025</a:t>
            </a:r>
            <a:r>
              <a:rPr lang="ko-KR" altLang="en-US" sz="1000">
                <a:latin typeface="roboto" panose="02000000000000000000" pitchFamily="2" charset="0"/>
              </a:rPr>
              <a:t>년 </a:t>
            </a:r>
            <a:r>
              <a:rPr lang="en-US" altLang="ko-KR" sz="1000">
                <a:latin typeface="roboto" panose="02000000000000000000" pitchFamily="2" charset="0"/>
              </a:rPr>
              <a:t>1</a:t>
            </a:r>
            <a:r>
              <a:rPr lang="ko-KR" altLang="en-US" sz="100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>
                <a:latin typeface="roboto" panose="02000000000000000000" pitchFamily="2" charset="0"/>
              </a:rPr>
              <a:t>30</a:t>
            </a:r>
            <a:r>
              <a:rPr lang="ko-KR" altLang="en-US" sz="100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  <a:r>
              <a:rPr lang="ko-KR" altLang="en-US" sz="100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>
                <a:latin typeface="roboto" panose="02000000000000000000" pitchFamily="2" charset="0"/>
              </a:rPr>
              <a:t>, </a:t>
            </a:r>
            <a:r>
              <a:rPr lang="ko-KR" altLang="en-US" sz="100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>
                <a:latin typeface="roboto" panose="02000000000000000000" pitchFamily="2" charset="0"/>
              </a:rPr>
              <a:t>강사로 오시는 </a:t>
            </a:r>
            <a:r>
              <a:rPr lang="en-US" altLang="ko-KR" sz="1000">
                <a:latin typeface="roboto" panose="02000000000000000000" pitchFamily="2" charset="0"/>
              </a:rPr>
              <a:t>Evert </a:t>
            </a:r>
            <a:r>
              <a:rPr lang="en-US" altLang="ko-KR" sz="1000" err="1">
                <a:latin typeface="roboto" panose="02000000000000000000" pitchFamily="2" charset="0"/>
              </a:rPr>
              <a:t>Schut</a:t>
            </a:r>
            <a:r>
              <a:rPr lang="en-US" altLang="ko-KR" sz="1000">
                <a:latin typeface="roboto" panose="02000000000000000000" pitchFamily="2" charset="0"/>
              </a:rPr>
              <a:t>[</a:t>
            </a:r>
            <a:r>
              <a:rPr lang="ko-KR" altLang="en-US" sz="1000">
                <a:latin typeface="roboto" panose="02000000000000000000" pitchFamily="2" charset="0"/>
              </a:rPr>
              <a:t>전 </a:t>
            </a:r>
            <a:r>
              <a:rPr lang="en-US" altLang="ko-KR" sz="1000">
                <a:latin typeface="roboto" panose="02000000000000000000" pitchFamily="2" charset="0"/>
              </a:rPr>
              <a:t>OD</a:t>
            </a:r>
            <a:r>
              <a:rPr lang="ko-KR" altLang="en-US" sz="1000">
                <a:latin typeface="roboto" panose="02000000000000000000" pitchFamily="2" charset="0"/>
              </a:rPr>
              <a:t>사역총책임자</a:t>
            </a:r>
            <a:r>
              <a:rPr lang="en-US" altLang="ko-KR" sz="1000">
                <a:latin typeface="roboto" panose="02000000000000000000" pitchFamily="2" charset="0"/>
              </a:rPr>
              <a:t>]</a:t>
            </a:r>
            <a:r>
              <a:rPr lang="ko-KR" altLang="en-US" sz="100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>
                <a:latin typeface="roboto" panose="02000000000000000000" pitchFamily="2" charset="0"/>
              </a:rPr>
              <a:t>, </a:t>
            </a:r>
            <a:r>
              <a:rPr lang="ko-KR" altLang="en-US" sz="100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  <a:r>
              <a:rPr lang="ko-KR" altLang="en-US" sz="1000">
                <a:latin typeface="roboto" panose="02000000000000000000" pitchFamily="2" charset="0"/>
              </a:rPr>
              <a:t>오픈도어와 </a:t>
            </a:r>
            <a:r>
              <a:rPr lang="ko-KR" altLang="en-US" sz="1000" err="1">
                <a:latin typeface="roboto" panose="02000000000000000000" pitchFamily="2" charset="0"/>
              </a:rPr>
              <a:t>동역할</a:t>
            </a:r>
            <a:r>
              <a:rPr lang="ko-KR" altLang="en-US" sz="100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err="1">
                <a:latin typeface="roboto" panose="02000000000000000000" pitchFamily="2" charset="0"/>
              </a:rPr>
              <a:t>주옵소서</a:t>
            </a:r>
            <a:r>
              <a:rPr lang="en-US" altLang="ko-KR" sz="1000">
                <a:latin typeface="roboto" panose="02000000000000000000" pitchFamily="2" charset="0"/>
              </a:rPr>
              <a:t>!</a:t>
            </a:r>
            <a:endParaRPr lang="en-US" altLang="ko-KR" sz="100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29/10/2024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1965</Words>
  <Application>Microsoft Office PowerPoint</Application>
  <PresentationFormat>와이드스크린</PresentationFormat>
  <Paragraphs>110</Paragraphs>
  <Slides>14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6" baseType="lpstr">
      <vt:lpstr>NanumGothicExtraBold</vt:lpstr>
      <vt:lpstr>Yu Gothic UI Semibold</vt:lpstr>
      <vt:lpstr>Gulim</vt:lpstr>
      <vt:lpstr>나눔고딕 ExtraBold</vt:lpstr>
      <vt:lpstr>Malgun Gothic</vt:lpstr>
      <vt:lpstr>Malgun Gothic</vt:lpstr>
      <vt:lpstr>함초롬바탕</vt:lpstr>
      <vt:lpstr>Aharoni</vt:lpstr>
      <vt:lpstr>Arial</vt:lpstr>
      <vt:lpstr>Posterama</vt:lpstr>
      <vt:lpstr>roboto</vt:lpstr>
      <vt:lpstr>Office 테마</vt:lpstr>
      <vt:lpstr>Prayer Meeting  for Persecuted Church Worldwide 박해받는 교회를 위한 화요기도모임</vt:lpstr>
      <vt:lpstr>순서</vt:lpstr>
      <vt:lpstr>빌4:6</vt:lpstr>
      <vt:lpstr>OPEN DOORS CORE VALUE/핵심가치</vt:lpstr>
      <vt:lpstr>PowerPoint 프레젠테이션</vt:lpstr>
      <vt:lpstr>Arise Africa Campaign  아프리카여 일어나라 폭력을 중단하고, 치유를 일으키자!</vt:lpstr>
      <vt:lpstr>Arise Africa Campaign  아프리카여 일어나라 폭력을 중단하고, 치유를 일으키자!</vt:lpstr>
      <vt:lpstr>나이지리아 긴급구호: 삶의재건, 희망의 회복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296</cp:revision>
  <dcterms:created xsi:type="dcterms:W3CDTF">2024-07-08T04:53:18Z</dcterms:created>
  <dcterms:modified xsi:type="dcterms:W3CDTF">2024-10-29T08:25:17Z</dcterms:modified>
</cp:coreProperties>
</file>