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83" r:id="rId4"/>
    <p:sldId id="373" r:id="rId5"/>
    <p:sldId id="374" r:id="rId6"/>
    <p:sldId id="2449" r:id="rId7"/>
    <p:sldId id="2507" r:id="rId8"/>
    <p:sldId id="2510" r:id="rId9"/>
    <p:sldId id="2506" r:id="rId10"/>
    <p:sldId id="2509" r:id="rId11"/>
    <p:sldId id="2501" r:id="rId12"/>
    <p:sldId id="2497" r:id="rId13"/>
    <p:sldId id="2511" r:id="rId14"/>
    <p:sldId id="2505" r:id="rId15"/>
    <p:sldId id="2462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2024-11-05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210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4634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514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2090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2024-11-05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eavesofhealing.org/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humanglemedia.com/iswap-terrorists-intensify-attacks-on-farmers-in-northeast-nigeria/" TargetMode="External"/><Relationship Id="rId5" Type="http://schemas.openxmlformats.org/officeDocument/2006/relationships/hyperlink" Target="&#8220;https:/humanglemedia.com/iswap-terrorists-intensify-attacks-on-farmers-in-northeast-nigeria/&#8221;" TargetMode="Externa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ides.org/en/news/75571-AFRICA_BURKINA_FASO_Violence_spreads_hundreds_killed_in_an_armed_attack_in_the_village_of_Manni" TargetMode="External"/><Relationship Id="rId5" Type="http://schemas.openxmlformats.org/officeDocument/2006/relationships/image" Target="../media/image21.jp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1</a:t>
            </a:r>
            <a:r>
              <a:rPr lang="en-US" altLang="ko-KR" sz="2000" dirty="0">
                <a:latin typeface="맑은 고딕"/>
                <a:ea typeface="맑은 고딕"/>
              </a:rPr>
              <a:t>1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5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Arise</a:t>
            </a:r>
            <a:r>
              <a:rPr lang="ko-KR" altLang="en-US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Africa</a:t>
            </a:r>
            <a:r>
              <a:rPr lang="ko-KR" altLang="en-US" sz="1600" dirty="0">
                <a:ea typeface="맑은 고딕"/>
              </a:rPr>
              <a:t> 인터뷰 영상 </a:t>
            </a:r>
            <a:r>
              <a:rPr lang="en-US" altLang="ko-KR" sz="1600" dirty="0">
                <a:ea typeface="맑은 고딕"/>
              </a:rPr>
              <a:t>6’17”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시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23:3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3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내 영혼을 소생시키시고 자기 이름을 위하여 의의 길로 인도하시도다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3</a:t>
            </a:r>
            <a:r>
              <a:rPr lang="en-US" altLang="ko-KR" dirty="0">
                <a:ea typeface="맑은 고딕"/>
              </a:rPr>
              <a:t> He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restores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my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soul.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He guides me in paths of righteousness for his name’s sake.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600"/>
              <a:t>(30’)</a:t>
            </a:r>
          </a:p>
          <a:p>
            <a:endParaRPr lang="ko-KR" altLang="en-US" sz="320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/>
              <a:t>Prayer for Persecuted Church</a:t>
            </a:r>
            <a:endParaRPr lang="ko-KR" altLang="en-US" sz="280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 descr="의류, 사람, 인간의 얼굴, 실내이(가) 표시된 사진&#10;&#10;자동 생성된 설명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859" y="917398"/>
            <a:ext cx="3254191" cy="48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/>
            </a:b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최근 오픈도어의 조사에 의하면 신앙을 이유로 죽임을 당한 기독교인중 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95%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가 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SSA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에서 발생했습니다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사하라 사막 이남 아프리카의 기독교인들을 향한 폭력은 상상할 수 없을 정도로 심각합니다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 </a:t>
            </a:r>
            <a:endParaRPr lang="en-US" altLang="ko-KR" sz="1200" b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함초롬바탕" panose="02030604000101010101" pitchFamily="18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>
                <a:cs typeface="함초롬바탕" panose="02030604000101010101" pitchFamily="18" charset="-127"/>
              </a:rPr>
              <a:t>폭력은 이주의 위기를 불러 일으킵니다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오픈도어는 </a:t>
            </a:r>
            <a:r>
              <a:rPr lang="en-US" altLang="ko-KR" sz="1100">
                <a:cs typeface="함초롬바탕" panose="02030604000101010101" pitchFamily="18" charset="-127"/>
              </a:rPr>
              <a:t>SSA</a:t>
            </a:r>
            <a:r>
              <a:rPr lang="ko-KR" altLang="en-US" sz="1100">
                <a:cs typeface="함초롬바탕" panose="02030604000101010101" pitchFamily="18" charset="-127"/>
              </a:rPr>
              <a:t>에서 폭력과 충돌로 인해 쫓겨난 실향민 </a:t>
            </a:r>
            <a:r>
              <a:rPr lang="en-US" altLang="ko-KR" sz="1100">
                <a:cs typeface="함초롬바탕" panose="02030604000101010101" pitchFamily="18" charset="-127"/>
              </a:rPr>
              <a:t>3,450</a:t>
            </a:r>
            <a:r>
              <a:rPr lang="ko-KR" altLang="en-US" sz="1100">
                <a:cs typeface="함초롬바탕" panose="02030604000101010101" pitchFamily="18" charset="-127"/>
              </a:rPr>
              <a:t>만명 중 최소 </a:t>
            </a:r>
            <a:r>
              <a:rPr lang="en-US" altLang="ko-KR" sz="1100">
                <a:cs typeface="함초롬바탕" panose="02030604000101010101" pitchFamily="18" charset="-127"/>
              </a:rPr>
              <a:t>1,620</a:t>
            </a:r>
            <a:r>
              <a:rPr lang="ko-KR" altLang="en-US" sz="1100">
                <a:cs typeface="함초롬바탕" panose="02030604000101010101" pitchFamily="18" charset="-127"/>
              </a:rPr>
              <a:t>만명이 기독교인으로 추산하고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이들은 대부분 예수를 믿는 다는 이유로 집과 땅을 잃고 쫓겨났습니다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이는 </a:t>
            </a:r>
            <a:r>
              <a:rPr lang="en-US" altLang="ko-KR" sz="1100">
                <a:cs typeface="함초롬바탕" panose="02030604000101010101" pitchFamily="18" charset="-127"/>
              </a:rPr>
              <a:t>SSA</a:t>
            </a:r>
            <a:r>
              <a:rPr lang="ko-KR" altLang="en-US" sz="1100">
                <a:cs typeface="함초롬바탕" panose="02030604000101010101" pitchFamily="18" charset="-127"/>
              </a:rPr>
              <a:t>의 교회들에게 상처를 입히고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식량위기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트라우마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빈곤</a:t>
            </a:r>
            <a:r>
              <a:rPr lang="en-US" altLang="ko-KR" sz="1100">
                <a:cs typeface="함초롬바탕" panose="02030604000101010101" pitchFamily="18" charset="-127"/>
              </a:rPr>
              <a:t> </a:t>
            </a:r>
            <a:r>
              <a:rPr lang="ko-KR" altLang="en-US" sz="1100">
                <a:cs typeface="함초롬바탕" panose="02030604000101010101" pitchFamily="18" charset="-127"/>
              </a:rPr>
              <a:t>그리고 절망과 같은 깊은 상처를 남겼습니다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>
                <a:cs typeface="함초롬바탕" panose="02030604000101010101" pitchFamily="18" charset="-127"/>
              </a:rPr>
              <a:t>그러나 아프리카의 교회는 놀랍도록 빠른 회복력을 보여주고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극심한 박해가운데서도 아프리카교회가 빛과 소금이 될 수 있도록 우리의 관심과 기도가 요청됩니다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올해 </a:t>
            </a:r>
            <a:r>
              <a:rPr lang="en-US" altLang="ko-KR" sz="1100">
                <a:cs typeface="함초롬바탕" panose="02030604000101010101" pitchFamily="18" charset="-127"/>
              </a:rPr>
              <a:t>Arise Africa Campaign</a:t>
            </a:r>
            <a:r>
              <a:rPr lang="ko-KR" altLang="en-US" sz="1100">
                <a:cs typeface="함초롬바탕" panose="02030604000101010101" pitchFamily="18" charset="-127"/>
              </a:rPr>
              <a:t>은 실향민에 집중합니다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폭력이 중단되고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치유가 일어나기를 함께 기도합시다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endParaRPr lang="ko-KR" altLang="en-US" sz="110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7052" y="2317687"/>
            <a:ext cx="4875657" cy="3176108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853" y="6210850"/>
            <a:ext cx="4228294" cy="64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6539" y="1526916"/>
            <a:ext cx="5712735" cy="74777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사하라 사막 이남 아프리카의 교회는 이전에 볼 수 없었던 혹독한 폭력적인 박해에 직면해 있습니다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아프리카 교회 지도자들은 전세계 교회가 그들과 함께 기도하기를 요청하고 있습니다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76538" y="2370878"/>
            <a:ext cx="5712735" cy="328662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 err="1">
                <a:cs typeface="함초롬바탕" panose="02030604000101010101" pitchFamily="18" charset="-127"/>
              </a:rPr>
              <a:t>바나바목사는</a:t>
            </a:r>
            <a:r>
              <a:rPr lang="ko-KR" altLang="en-US" sz="1100" dirty="0">
                <a:cs typeface="함초롬바탕" panose="02030604000101010101" pitchFamily="18" charset="-127"/>
              </a:rPr>
              <a:t> 사하라 사막 이남 아프리카에서 조상이 물려준 땅과 집에서 쫓겨난 </a:t>
            </a:r>
            <a:r>
              <a:rPr lang="en-US" altLang="ko-KR" sz="1100" dirty="0">
                <a:cs typeface="함초롬바탕" panose="02030604000101010101" pitchFamily="18" charset="-127"/>
              </a:rPr>
              <a:t>1,620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 중 한 사람입니다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지난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이 실향민 캠프에서 아내와 다섯 자녀와 함께 생존했습니다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지금 이 곳에서는 알 카에다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알 </a:t>
            </a:r>
            <a:r>
              <a:rPr lang="ko-KR" altLang="en-US" sz="1100" dirty="0" err="1">
                <a:cs typeface="함초롬바탕" panose="02030604000101010101" pitchFamily="18" charset="-127"/>
              </a:rPr>
              <a:t>샤바브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 err="1">
                <a:cs typeface="함초롬바탕" panose="02030604000101010101" pitchFamily="18" charset="-127"/>
              </a:rPr>
              <a:t>보코</a:t>
            </a:r>
            <a:r>
              <a:rPr lang="ko-KR" altLang="en-US" sz="1100" dirty="0">
                <a:cs typeface="함초롬바탕" panose="02030604000101010101" pitchFamily="18" charset="-127"/>
              </a:rPr>
              <a:t> 하람과 같은 이슬람 테러 단체들이 이슬람 국가를 수립하고 기독교인을 향하여 전례 없는 폭력을 자행하고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성도들은 공격을 받아</a:t>
            </a:r>
            <a:r>
              <a:rPr lang="en-US" altLang="ko-KR" sz="1100" dirty="0">
                <a:cs typeface="함초롬바탕" panose="02030604000101010101" pitchFamily="18" charset="-127"/>
              </a:rPr>
              <a:t> </a:t>
            </a:r>
            <a:r>
              <a:rPr lang="ko-KR" altLang="en-US" sz="1100" dirty="0">
                <a:cs typeface="함초롬바탕" panose="02030604000101010101" pitchFamily="18" charset="-127"/>
              </a:rPr>
              <a:t>집을 잃고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납치되며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살해되고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성폭력에 노출되어 있으며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마을과 학교들은 파괴되고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부르키나파소는 테러단체들에 의해 토지의 </a:t>
            </a:r>
            <a:r>
              <a:rPr lang="en-US" altLang="ko-KR" sz="1100" dirty="0">
                <a:cs typeface="함초롬바탕" panose="02030604000101010101" pitchFamily="18" charset="-127"/>
              </a:rPr>
              <a:t>40%</a:t>
            </a:r>
            <a:r>
              <a:rPr lang="ko-KR" altLang="en-US" sz="1100" dirty="0">
                <a:cs typeface="함초롬바탕" panose="02030604000101010101" pitchFamily="18" charset="-127"/>
              </a:rPr>
              <a:t>을 잃었고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나이지리아의 이슬람 극단주의 무장세력들은 어떠한 처벌이나 제재도 받지 않고 활개치고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글로벌 캠페인 일어나라 아프리카를 통해 전세계 기독교인들이 박해 받는 주님의 자녀들과 함께 일어서기를 원합니다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2027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성도들에게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정서적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물질적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그리하여 아프리카 교회의 놀라운 회복력과 어둠을 밝히는 한줄기 빛으로 빛나는 것을 보기 원합니다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    </a:t>
            </a:r>
            <a:endParaRPr lang="en-US" altLang="ko-KR" sz="1100" dirty="0">
              <a:cs typeface="함초롬바탕" panose="020306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 폭력을 멈추고 치유를 일으킬 수 있도록 함께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0398" y="1290897"/>
            <a:ext cx="2966943" cy="4053361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346" y="6045090"/>
            <a:ext cx="4358908" cy="66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77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3730FD-2A38-F6EA-CBA9-D7128B85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65429"/>
            <a:ext cx="7825965" cy="559259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ko-KR" altLang="en-US" sz="3200" dirty="0">
                <a:solidFill>
                  <a:schemeClr val="bg1"/>
                </a:solidFill>
              </a:rPr>
              <a:t>나이지리아 긴급구호</a:t>
            </a:r>
            <a:r>
              <a:rPr lang="en-US" altLang="ko-KR" sz="3200" dirty="0">
                <a:solidFill>
                  <a:schemeClr val="bg1"/>
                </a:solidFill>
              </a:rPr>
              <a:t>: </a:t>
            </a:r>
            <a:r>
              <a:rPr lang="ko-KR" altLang="en-US" sz="3200" dirty="0" err="1">
                <a:solidFill>
                  <a:schemeClr val="bg1"/>
                </a:solidFill>
              </a:rPr>
              <a:t>삶의재건</a:t>
            </a:r>
            <a:r>
              <a:rPr lang="en-US" altLang="ko-KR" sz="3200" dirty="0">
                <a:solidFill>
                  <a:schemeClr val="bg1"/>
                </a:solidFill>
              </a:rPr>
              <a:t>, </a:t>
            </a:r>
            <a:r>
              <a:rPr lang="ko-KR" altLang="en-US" sz="3200" dirty="0">
                <a:solidFill>
                  <a:schemeClr val="bg1"/>
                </a:solidFill>
              </a:rPr>
              <a:t>희망의 회복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C532DC-5B4C-E601-487B-FDB4222FDF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1464318"/>
            <a:ext cx="4307865" cy="554038"/>
          </a:xfrm>
        </p:spPr>
        <p:txBody>
          <a:bodyPr/>
          <a:lstStyle/>
          <a:p>
            <a:r>
              <a:rPr lang="ko-KR" altLang="en-US" dirty="0"/>
              <a:t>프로젝트 요약</a:t>
            </a:r>
            <a:r>
              <a:rPr lang="en-US" altLang="ko-KR" dirty="0"/>
              <a:t>(2024.2-2025.1)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0F9DFE1-BC50-A441-9C10-9D227C0613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1" y="4293129"/>
            <a:ext cx="6595952" cy="1899441"/>
          </a:xfrm>
        </p:spPr>
        <p:txBody>
          <a:bodyPr>
            <a:normAutofit/>
          </a:bodyPr>
          <a:lstStyle/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just">
              <a:buNone/>
            </a:pPr>
            <a:r>
              <a:rPr lang="ko-KR" altLang="en-US" sz="1100" b="0" i="0" u="none" strike="noStrike" baseline="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나이지리아에서 활동하고 있는 이슬람 무장단체는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ISWAP(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이슬람국가 서아프리카지부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풀라니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무장단체 등이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이들은 대개 기독교 공동체를 주요 목표로 하고 있으며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습격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살인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납치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성폭력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그리고 생계 파괴 등을 자행하고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2023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-7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기간에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플라투주에서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이슬람 무장단체의 공격으로 인해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315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명의 기독교인이 목숨을 잃었다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또한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6,603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가정이 폭력에 노출되었으며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 중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18,751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마을에서 쫓겨났는데 대부분이 기독교인들이었다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중에는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0-5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 사이의 고아들도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6,066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포함되어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그리고 지난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24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크리스마스 전날에 기독교인이 거주하는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 마을이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풀라니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무장단체의 공격을 받았는데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113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살해되고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300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부상을 입은 것으로 파악되고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800" b="0" i="0" u="none" strike="noStrike" baseline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95221F79-E99C-1A9D-E5CE-A637EB72D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618255"/>
              </p:ext>
            </p:extLst>
          </p:nvPr>
        </p:nvGraphicFramePr>
        <p:xfrm>
          <a:off x="841972" y="2169689"/>
          <a:ext cx="6592181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217">
                  <a:extLst>
                    <a:ext uri="{9D8B030D-6E8A-4147-A177-3AD203B41FA5}">
                      <a16:colId xmlns:a16="http://schemas.microsoft.com/office/drawing/2014/main" val="2469777225"/>
                    </a:ext>
                  </a:extLst>
                </a:gridCol>
                <a:gridCol w="1170411">
                  <a:extLst>
                    <a:ext uri="{9D8B030D-6E8A-4147-A177-3AD203B41FA5}">
                      <a16:colId xmlns:a16="http://schemas.microsoft.com/office/drawing/2014/main" val="1412305773"/>
                    </a:ext>
                  </a:extLst>
                </a:gridCol>
                <a:gridCol w="1430448">
                  <a:extLst>
                    <a:ext uri="{9D8B030D-6E8A-4147-A177-3AD203B41FA5}">
                      <a16:colId xmlns:a16="http://schemas.microsoft.com/office/drawing/2014/main" val="156324740"/>
                    </a:ext>
                  </a:extLst>
                </a:gridCol>
                <a:gridCol w="2346105">
                  <a:extLst>
                    <a:ext uri="{9D8B030D-6E8A-4147-A177-3AD203B41FA5}">
                      <a16:colId xmlns:a16="http://schemas.microsoft.com/office/drawing/2014/main" val="3757279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 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분가</a:t>
                      </a:r>
                      <a:r>
                        <a:rPr lang="en-US" altLang="ko-KR" sz="1200" dirty="0"/>
                        <a:t>(BUNGA)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/>
                        <a:t>다우두</a:t>
                      </a:r>
                      <a:r>
                        <a:rPr lang="en-US" altLang="ko-KR" sz="1200" dirty="0"/>
                        <a:t>(DAWUDU)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메 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89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단계 긴급대응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2,068</a:t>
                      </a:r>
                      <a:r>
                        <a:rPr lang="ko-KR" altLang="en-US" sz="1200" dirty="0"/>
                        <a:t>가정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2,697</a:t>
                      </a:r>
                      <a:r>
                        <a:rPr lang="ko-KR" altLang="en-US" sz="1200" dirty="0"/>
                        <a:t>가정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식량</a:t>
                      </a:r>
                      <a:r>
                        <a:rPr lang="en-US" altLang="ko-KR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쉼터</a:t>
                      </a:r>
                      <a:r>
                        <a:rPr lang="en-US" altLang="ko-KR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심리치료</a:t>
                      </a:r>
                      <a:r>
                        <a:rPr lang="en-US" altLang="ko-KR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식수위생 등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29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단계 긴급구호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취약계층을 위한 현물 분배 및 조건부 현금 제공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64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단계 복구단계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/>
                        <a:t>350</a:t>
                      </a:r>
                      <a:r>
                        <a:rPr lang="ko-KR" altLang="en-US" sz="1200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400</a:t>
                      </a:r>
                      <a:r>
                        <a:rPr lang="ko-KR" altLang="en-US" sz="1200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심리적 사회적 영적 지원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44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모금액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차 </a:t>
                      </a:r>
                      <a:r>
                        <a:rPr lang="en-US" altLang="ko-KR" sz="1200" dirty="0"/>
                        <a:t>15.3</a:t>
                      </a:r>
                      <a:r>
                        <a:rPr lang="ko-KR" altLang="en-US" sz="1200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차 </a:t>
                      </a:r>
                      <a:r>
                        <a:rPr lang="en-US" altLang="ko-KR" sz="1200" dirty="0"/>
                        <a:t>7.09</a:t>
                      </a:r>
                      <a:r>
                        <a:rPr lang="ko-KR" altLang="en-US" sz="1200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합 </a:t>
                      </a:r>
                      <a:r>
                        <a:rPr lang="en-US" altLang="ko-KR" sz="1200" dirty="0"/>
                        <a:t>22.4</a:t>
                      </a:r>
                      <a:r>
                        <a:rPr lang="ko-KR" altLang="en-US" sz="1200" dirty="0"/>
                        <a:t>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99410"/>
                  </a:ext>
                </a:extLst>
              </a:tr>
            </a:tbl>
          </a:graphicData>
        </a:graphic>
      </p:graphicFrame>
      <p:pic>
        <p:nvPicPr>
          <p:cNvPr id="11" name="그림 10" descr="의류, 건물, 사람, 지상이(가) 표시된 사진&#10;&#10;자동 생성된 설명">
            <a:extLst>
              <a:ext uri="{FF2B5EF4-FFF2-40B4-BE49-F238E27FC236}">
                <a16:creationId xmlns:a16="http://schemas.microsoft.com/office/drawing/2014/main" id="{11DE836E-0600-547D-5C6D-3B1BDC295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505" y="2169689"/>
            <a:ext cx="2430577" cy="1822933"/>
          </a:xfrm>
          <a:prstGeom prst="rect">
            <a:avLst/>
          </a:prstGeom>
        </p:spPr>
      </p:pic>
      <p:pic>
        <p:nvPicPr>
          <p:cNvPr id="13" name="그림 12" descr="야외, 지상, 사람들, 사람이(가) 표시된 사진&#10;&#10;자동 생성된 설명">
            <a:extLst>
              <a:ext uri="{FF2B5EF4-FFF2-40B4-BE49-F238E27FC236}">
                <a16:creationId xmlns:a16="http://schemas.microsoft.com/office/drawing/2014/main" id="{9533FBDD-E665-7E33-5E2A-21042AAC6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505" y="4213476"/>
            <a:ext cx="2413239" cy="1608826"/>
          </a:xfrm>
          <a:prstGeom prst="rect">
            <a:avLst/>
          </a:prstGeom>
        </p:spPr>
      </p:pic>
      <p:pic>
        <p:nvPicPr>
          <p:cNvPr id="14" name="그림 13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68616A4-3EC4-9090-96F2-D8FA86D3E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2746" y="6211103"/>
            <a:ext cx="4226640" cy="64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30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9000" r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354000" y="311332"/>
            <a:ext cx="11484000" cy="6235336"/>
            <a:chOff x="345081" y="302623"/>
            <a:chExt cx="11484000" cy="6235336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3192" y="581896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그림 15" descr="스크린샷, 그래픽, 패턴, 원이(가) 표시된 사진&#10;&#10;자동 생성된 설명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856057" y="490021"/>
            <a:ext cx="1674424" cy="16458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5732F9-3B5A-5127-2BF8-56B00DC0128D}"/>
              </a:ext>
            </a:extLst>
          </p:cNvPr>
          <p:cNvSpPr txBox="1"/>
          <p:nvPr/>
        </p:nvSpPr>
        <p:spPr>
          <a:xfrm>
            <a:off x="6085561" y="5657589"/>
            <a:ext cx="2901862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3200" b="1" dirty="0">
                <a:ea typeface="맑은 고딕"/>
              </a:rPr>
              <a:t> </a:t>
            </a:r>
            <a:r>
              <a:rPr lang="ko-KR" altLang="en-US" sz="3200" b="1" dirty="0">
                <a:solidFill>
                  <a:srgbClr val="000000"/>
                </a:solidFill>
                <a:ea typeface="맑은 고딕"/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  <a:ea typeface="맑은 고딕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지금 행동하세요</a:t>
            </a:r>
            <a:r>
              <a:rPr lang="ko-KR" altLang="en-US" sz="2800" b="1" dirty="0">
                <a:ea typeface="맑은 고딕"/>
              </a:rPr>
              <a:t>  </a:t>
            </a:r>
            <a:endParaRPr lang="ko-KR" altLang="en-US" sz="2000" b="1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283108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수단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 err="1"/>
              <a:t>국내실향민</a:t>
            </a:r>
            <a:r>
              <a:rPr lang="ko-KR" altLang="en-US" dirty="0"/>
              <a:t> 캠프에서 일하시는 하나님</a:t>
            </a:r>
          </a:p>
          <a:p>
            <a:endParaRPr lang="en-US" altLang="ko-KR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62876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전쟁 발발 이후 수단은 세계최대의 난민 위기에 몰려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수단 남부</a:t>
            </a:r>
            <a:r>
              <a:rPr lang="en-US" altLang="ko-KR" sz="1100" dirty="0"/>
              <a:t>,</a:t>
            </a:r>
            <a:r>
              <a:rPr lang="ko-KR" altLang="en-US" sz="1100" dirty="0"/>
              <a:t> 실향민 수용소로 가족과 함께 피난 온 두 아이의 엄마 </a:t>
            </a:r>
            <a:r>
              <a:rPr lang="ko-KR" altLang="en-US" sz="1100" dirty="0" err="1"/>
              <a:t>알리아</a:t>
            </a:r>
            <a:r>
              <a:rPr lang="en-US" altLang="ko-KR" sz="1100" dirty="0"/>
              <a:t>(Alia)*</a:t>
            </a:r>
            <a:r>
              <a:rPr lang="ko-KR" altLang="en-US" sz="1100" dirty="0"/>
              <a:t>는 수백만명의 난민 중의 한 명입니다</a:t>
            </a:r>
            <a:r>
              <a:rPr lang="en-US" altLang="ko-KR" sz="1100" dirty="0"/>
              <a:t>. 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784" y="3742996"/>
            <a:ext cx="2583748" cy="172249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465F1B8-2202-5342-720B-33018785D6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784" y="1671006"/>
            <a:ext cx="2583746" cy="193781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8" y="2134842"/>
            <a:ext cx="6287647" cy="39857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/>
              <a:t>“전쟁이 우리를 이곳으로 몰아 냈습니다</a:t>
            </a:r>
            <a:r>
              <a:rPr lang="en-US" altLang="ko-KR" sz="1100" dirty="0"/>
              <a:t>.” “2023</a:t>
            </a:r>
            <a:r>
              <a:rPr lang="ko-KR" altLang="en-US" sz="1100" dirty="0"/>
              <a:t>년 </a:t>
            </a:r>
            <a:r>
              <a:rPr lang="en-US" altLang="ko-KR" sz="1100" dirty="0"/>
              <a:t>4</a:t>
            </a:r>
            <a:r>
              <a:rPr lang="ko-KR" altLang="en-US" sz="1100" dirty="0"/>
              <a:t>월 </a:t>
            </a:r>
            <a:r>
              <a:rPr lang="en-US" altLang="ko-KR" sz="1100" dirty="0"/>
              <a:t>22</a:t>
            </a:r>
            <a:r>
              <a:rPr lang="ko-KR" altLang="en-US" sz="1100" dirty="0"/>
              <a:t>일에 도착했고 지금까지 어려움을 겪고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전쟁으로 많은 것을 잃었기 때문에 전쟁은 고통 그 자체를 의미합니다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아이들과 집도 잃었습니다</a:t>
            </a:r>
            <a:r>
              <a:rPr lang="en-US" altLang="ko-KR" sz="1100" dirty="0"/>
              <a:t>.” “</a:t>
            </a:r>
            <a:r>
              <a:rPr lang="ko-KR" altLang="en-US" sz="1100" dirty="0"/>
              <a:t>우리는 하르툼</a:t>
            </a:r>
            <a:r>
              <a:rPr lang="en-US" altLang="ko-KR" sz="1100" dirty="0"/>
              <a:t>[</a:t>
            </a:r>
            <a:r>
              <a:rPr lang="ko-KR" altLang="en-US" sz="1100" dirty="0"/>
              <a:t>수단의 수도</a:t>
            </a:r>
            <a:r>
              <a:rPr lang="en-US" altLang="ko-KR" sz="1100" dirty="0"/>
              <a:t>]</a:t>
            </a:r>
            <a:r>
              <a:rPr lang="ko-KR" altLang="en-US" sz="1100" dirty="0"/>
              <a:t>에서 모든 것을 잃었기 때문에 가진 것이 아무것도 없습니다</a:t>
            </a:r>
            <a:r>
              <a:rPr lang="en-US" altLang="ko-KR" sz="1100" dirty="0"/>
              <a:t>.＂</a:t>
            </a:r>
            <a:r>
              <a:rPr lang="ko-KR" altLang="en-US" sz="1100" dirty="0"/>
              <a:t>라고 </a:t>
            </a:r>
            <a:r>
              <a:rPr lang="ko-KR" altLang="en-US" sz="1100" dirty="0" err="1"/>
              <a:t>알리아</a:t>
            </a:r>
            <a:r>
              <a:rPr lang="en-US" altLang="ko-KR" sz="1100" dirty="0"/>
              <a:t>*</a:t>
            </a:r>
            <a:r>
              <a:rPr lang="ko-KR" altLang="en-US" sz="1100" dirty="0"/>
              <a:t>는 아이 한 명을 안고 말합니다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우리가 </a:t>
            </a:r>
            <a:r>
              <a:rPr lang="ko-KR" altLang="en-US" sz="1100" dirty="0" err="1"/>
              <a:t>알리아와</a:t>
            </a:r>
            <a:r>
              <a:rPr lang="ko-KR" altLang="en-US" sz="1100" dirty="0"/>
              <a:t> 이야기를 나눌 당시</a:t>
            </a:r>
            <a:r>
              <a:rPr lang="en-US" altLang="ko-KR" sz="1100" dirty="0"/>
              <a:t>, </a:t>
            </a:r>
            <a:r>
              <a:rPr lang="ko-KR" altLang="en-US" sz="1100" dirty="0"/>
              <a:t>캠프에는 </a:t>
            </a:r>
            <a:r>
              <a:rPr lang="en-US" altLang="ko-KR" sz="1100" dirty="0"/>
              <a:t>2</a:t>
            </a:r>
            <a:r>
              <a:rPr lang="ko-KR" altLang="en-US" sz="1100" dirty="0"/>
              <a:t>만 명의 등록 실향민이 있었습니다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모두 수단 군대와 신속 지원군 사이의 전쟁을 피해 피난 온 사람들입니다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하지만 그녀의 상황은 수단에만 국한된 것이 아닙니다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아프리카 대륙 전역에서 난민 위기가 발생하고 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사하라 사막 이남 아프리카의 일부 지역에서 이주를 유발하는 원인</a:t>
            </a:r>
            <a:r>
              <a:rPr lang="en-US" altLang="ko-KR" sz="1100" dirty="0"/>
              <a:t>, </a:t>
            </a:r>
            <a:r>
              <a:rPr lang="ko-KR" altLang="en-US" sz="1100" dirty="0"/>
              <a:t>배경</a:t>
            </a:r>
            <a:r>
              <a:rPr lang="en-US" altLang="ko-KR" sz="1100" dirty="0"/>
              <a:t>, </a:t>
            </a:r>
            <a:r>
              <a:rPr lang="ko-KR" altLang="en-US" sz="1100" dirty="0"/>
              <a:t>박해 이야기는 다르지만 결론은 거의 동일합니다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지금 우리는 정말 </a:t>
            </a:r>
            <a:r>
              <a:rPr lang="ko-KR" altLang="en-US" sz="1100" dirty="0" err="1"/>
              <a:t>배고파요</a:t>
            </a:r>
            <a:r>
              <a:rPr lang="en-US" altLang="ko-KR" sz="1100" dirty="0"/>
              <a:t>. </a:t>
            </a:r>
            <a:r>
              <a:rPr lang="ko-KR" altLang="en-US" sz="1100" dirty="0"/>
              <a:t>우리는 음식이 필요합니다</a:t>
            </a:r>
            <a:r>
              <a:rPr lang="en-US" altLang="ko-KR" sz="1100" dirty="0"/>
              <a:t>… </a:t>
            </a:r>
            <a:r>
              <a:rPr lang="ko-KR" altLang="en-US" sz="1100" dirty="0"/>
              <a:t>여기 있는 모든 아이들은 모두 </a:t>
            </a:r>
            <a:r>
              <a:rPr lang="ko-KR" altLang="en-US" sz="1100" dirty="0" err="1"/>
              <a:t>배고파요</a:t>
            </a:r>
            <a:r>
              <a:rPr lang="en-US" altLang="ko-KR" sz="1100" dirty="0"/>
              <a:t>… </a:t>
            </a:r>
            <a:r>
              <a:rPr lang="ko-KR" altLang="en-US" sz="1100" dirty="0"/>
              <a:t>굶주림 때문에 여기까지 왔습니다</a:t>
            </a:r>
            <a:r>
              <a:rPr lang="en-US" altLang="ko-KR" sz="1100" dirty="0"/>
              <a:t>.＂</a:t>
            </a:r>
            <a:r>
              <a:rPr lang="ko-KR" altLang="en-US" sz="1100" dirty="0"/>
              <a:t>라고 오픈도어 파트너들 주변에 모여든 어린이들에 대해 </a:t>
            </a:r>
            <a:r>
              <a:rPr lang="ko-KR" altLang="en-US" sz="1100" dirty="0" err="1"/>
              <a:t>알리아는</a:t>
            </a:r>
            <a:r>
              <a:rPr lang="ko-KR" altLang="en-US" sz="1100" dirty="0"/>
              <a:t> 말합니다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상황은 끔찍하며</a:t>
            </a:r>
            <a:r>
              <a:rPr lang="en-US" altLang="ko-KR" sz="1100" dirty="0"/>
              <a:t>, </a:t>
            </a:r>
            <a:r>
              <a:rPr lang="ko-KR" altLang="en-US" sz="1100" dirty="0"/>
              <a:t>캠프를 방문하는 외부인이 양식을 가져다 주기를 간절히 바라고 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‘</a:t>
            </a:r>
            <a:r>
              <a:rPr lang="ko-KR" altLang="en-US" sz="1100" dirty="0" err="1"/>
              <a:t>꿈주림</a:t>
            </a:r>
            <a:r>
              <a:rPr lang="en-US" altLang="ko-KR" sz="1100" dirty="0"/>
              <a:t>’ </a:t>
            </a:r>
            <a:r>
              <a:rPr lang="ko-KR" altLang="en-US" sz="1100" dirty="0"/>
              <a:t>이 한마디는 이 모든 것을 설명합니다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가끔 주변 농장물에 유혹을 느낍니다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아이들의 배고픈 울음소리</a:t>
            </a:r>
            <a:r>
              <a:rPr lang="en-US" altLang="ko-KR" sz="1100" dirty="0"/>
              <a:t>,</a:t>
            </a:r>
            <a:r>
              <a:rPr lang="ko-KR" altLang="en-US" sz="1100" dirty="0"/>
              <a:t> 몰래 훔치다 들켜 매를 맞는 상황</a:t>
            </a:r>
            <a:r>
              <a:rPr lang="en-US" altLang="ko-KR" sz="1100" dirty="0"/>
              <a:t>, </a:t>
            </a:r>
            <a:r>
              <a:rPr lang="ko-KR" altLang="en-US" sz="1100" dirty="0"/>
              <a:t>이 모든 것은 어떤 부모에게나 힘든 부분입니다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특히 하나님을 의지하는 신자들에게 더욱 그렇습니다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도둑질하지 않고도 하나님께서 먹이신다는 믿음을 보여줘야 하니까요</a:t>
            </a:r>
            <a:r>
              <a:rPr lang="en-US" altLang="ko-KR" sz="1100" dirty="0"/>
              <a:t>.”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건조하고 황량한 지역</a:t>
            </a:r>
            <a:r>
              <a:rPr lang="en-US" altLang="ko-KR" sz="1100" dirty="0"/>
              <a:t>, </a:t>
            </a:r>
            <a:r>
              <a:rPr lang="ko-KR" altLang="en-US" sz="1100" dirty="0"/>
              <a:t>공중에 짙게 드리워진 고통</a:t>
            </a:r>
            <a:r>
              <a:rPr lang="en-US" altLang="ko-KR" sz="1100" dirty="0"/>
              <a:t>, </a:t>
            </a:r>
            <a:r>
              <a:rPr lang="ko-KR" altLang="en-US" sz="1100" dirty="0"/>
              <a:t>그리고 끼니를 찾아 배회하는 사람들의 눈망울을 보면 전쟁에서 탈출한 많은 수단 기독교인들이 세계 교회가 자신들을 버렸다고 느끼는 이유를 이해할 수 있습니다</a:t>
            </a:r>
            <a:r>
              <a:rPr lang="en-US" altLang="ko-KR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0932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 err="1">
                <a:solidFill>
                  <a:srgbClr val="0070C0"/>
                </a:solidFill>
                <a:ea typeface="맑은 고딕"/>
              </a:rPr>
              <a:t>알리아와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 같은 수단의 이재민들을 위해 기도해 주세요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</a:t>
            </a:r>
            <a:endParaRPr lang="en-US" altLang="ko-KR" dirty="0"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5571" y="1787113"/>
            <a:ext cx="2608174" cy="1759359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5571" y="3766266"/>
            <a:ext cx="2608176" cy="17119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187457" y="3644858"/>
            <a:ext cx="608028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ko-KR" altLang="en-US" sz="1200" dirty="0">
                <a:solidFill>
                  <a:schemeClr val="accent1"/>
                </a:solidFill>
                <a:ea typeface="+mn-lt"/>
                <a:cs typeface="+mn-lt"/>
              </a:rPr>
              <a:t>전쟁이 종식되고 수단 내전의 양측이 서로의 차이를 내려놓고 평화 회담에 임할 수 있도록 기도합니다</a:t>
            </a:r>
            <a:r>
              <a:rPr lang="en-US" altLang="ko-KR" sz="1200" dirty="0">
                <a:solidFill>
                  <a:schemeClr val="accent1"/>
                </a:solidFill>
                <a:ea typeface="+mn-lt"/>
                <a:cs typeface="+mn-lt"/>
              </a:rPr>
              <a:t>.</a:t>
            </a:r>
          </a:p>
          <a:p>
            <a:pPr marL="285750" indent="-285750" algn="just">
              <a:buFont typeface="Arial"/>
              <a:buChar char="•"/>
            </a:pPr>
            <a:endParaRPr lang="en-US" altLang="ko-KR" sz="1200" dirty="0">
              <a:solidFill>
                <a:schemeClr val="accent1"/>
              </a:solidFill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altLang="en-US" sz="1200" dirty="0">
                <a:solidFill>
                  <a:schemeClr val="accent1"/>
                </a:solidFill>
                <a:ea typeface="+mn-lt"/>
                <a:cs typeface="+mn-lt"/>
              </a:rPr>
              <a:t>하나님께서 인도주의와 의료 지원이 난민들에게 전달될 수 있는 길을 열어 주시도록 기도합니다</a:t>
            </a:r>
            <a:r>
              <a:rPr lang="en-US" altLang="ko-KR" sz="1200" dirty="0">
                <a:solidFill>
                  <a:schemeClr val="accent1"/>
                </a:solidFill>
                <a:ea typeface="+mn-lt"/>
                <a:cs typeface="+mn-lt"/>
              </a:rPr>
              <a:t>.</a:t>
            </a:r>
          </a:p>
          <a:p>
            <a:pPr marL="285750" indent="-285750" algn="just">
              <a:buFont typeface="Arial"/>
              <a:buChar char="•"/>
            </a:pPr>
            <a:endParaRPr lang="en-US" altLang="ko-KR" sz="1200" dirty="0">
              <a:solidFill>
                <a:schemeClr val="accent1"/>
              </a:solidFill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altLang="en-US" sz="1200" dirty="0">
                <a:solidFill>
                  <a:schemeClr val="accent1"/>
                </a:solidFill>
                <a:ea typeface="+mn-lt"/>
                <a:cs typeface="+mn-lt"/>
              </a:rPr>
              <a:t>의약품</a:t>
            </a:r>
            <a:r>
              <a:rPr lang="en-US" altLang="ko-KR" sz="1200" dirty="0">
                <a:solidFill>
                  <a:schemeClr val="accent1"/>
                </a:solidFill>
                <a:ea typeface="+mn-lt"/>
                <a:cs typeface="+mn-lt"/>
              </a:rPr>
              <a:t>, </a:t>
            </a:r>
            <a:r>
              <a:rPr lang="ko-KR" altLang="en-US" sz="1200" dirty="0">
                <a:solidFill>
                  <a:schemeClr val="accent1"/>
                </a:solidFill>
                <a:ea typeface="+mn-lt"/>
                <a:cs typeface="+mn-lt"/>
              </a:rPr>
              <a:t>식량</a:t>
            </a:r>
            <a:r>
              <a:rPr lang="en-US" altLang="ko-KR" sz="1200" dirty="0">
                <a:solidFill>
                  <a:schemeClr val="accent1"/>
                </a:solidFill>
                <a:ea typeface="+mn-lt"/>
                <a:cs typeface="+mn-lt"/>
              </a:rPr>
              <a:t>, </a:t>
            </a:r>
            <a:r>
              <a:rPr lang="ko-KR" altLang="en-US" sz="1200" dirty="0">
                <a:solidFill>
                  <a:schemeClr val="accent1"/>
                </a:solidFill>
                <a:ea typeface="+mn-lt"/>
                <a:cs typeface="+mn-lt"/>
              </a:rPr>
              <a:t>깨끗한 물 등이 잘 공급되고</a:t>
            </a:r>
            <a:r>
              <a:rPr lang="en-US" altLang="ko-KR" sz="1200" dirty="0">
                <a:solidFill>
                  <a:schemeClr val="accent1"/>
                </a:solidFill>
                <a:ea typeface="+mn-lt"/>
                <a:cs typeface="+mn-lt"/>
              </a:rPr>
              <a:t>, </a:t>
            </a:r>
            <a:r>
              <a:rPr lang="ko-KR" altLang="en-US" sz="1200" dirty="0">
                <a:solidFill>
                  <a:schemeClr val="accent1"/>
                </a:solidFill>
                <a:ea typeface="+mn-lt"/>
                <a:cs typeface="+mn-lt"/>
              </a:rPr>
              <a:t>학교</a:t>
            </a:r>
            <a:r>
              <a:rPr lang="en-US" altLang="ko-KR" sz="1200" dirty="0">
                <a:solidFill>
                  <a:schemeClr val="accent1"/>
                </a:solidFill>
                <a:ea typeface="+mn-lt"/>
                <a:cs typeface="+mn-lt"/>
              </a:rPr>
              <a:t>, </a:t>
            </a:r>
            <a:r>
              <a:rPr lang="ko-KR" altLang="en-US" sz="1200" dirty="0">
                <a:solidFill>
                  <a:schemeClr val="accent1"/>
                </a:solidFill>
                <a:ea typeface="+mn-lt"/>
                <a:cs typeface="+mn-lt"/>
              </a:rPr>
              <a:t>병원</a:t>
            </a:r>
            <a:r>
              <a:rPr lang="en-US" altLang="ko-KR" sz="1200" dirty="0">
                <a:solidFill>
                  <a:schemeClr val="accent1"/>
                </a:solidFill>
                <a:ea typeface="+mn-lt"/>
                <a:cs typeface="+mn-lt"/>
              </a:rPr>
              <a:t>, </a:t>
            </a:r>
            <a:r>
              <a:rPr lang="ko-KR" altLang="en-US" sz="1200" dirty="0">
                <a:solidFill>
                  <a:schemeClr val="accent1"/>
                </a:solidFill>
                <a:ea typeface="+mn-lt"/>
                <a:cs typeface="+mn-lt"/>
              </a:rPr>
              <a:t>식수원이 잘 계발되어 난민 신자들의 일상의 필요들이 채워지게 하시며</a:t>
            </a:r>
            <a:r>
              <a:rPr lang="en-US" altLang="ko-KR" sz="1200" dirty="0">
                <a:solidFill>
                  <a:schemeClr val="accent1"/>
                </a:solidFill>
                <a:ea typeface="+mn-lt"/>
                <a:cs typeface="+mn-lt"/>
              </a:rPr>
              <a:t>, </a:t>
            </a:r>
            <a:r>
              <a:rPr lang="ko-KR" altLang="en-US" sz="1200" dirty="0">
                <a:solidFill>
                  <a:schemeClr val="accent1"/>
                </a:solidFill>
                <a:ea typeface="+mn-lt"/>
                <a:cs typeface="+mn-lt"/>
              </a:rPr>
              <a:t>하나님의 공급하심에 대한 믿음을 잃지 아니하도록 은혜를 베푸시기를 기도합니다</a:t>
            </a:r>
            <a:r>
              <a:rPr lang="en-US" altLang="ko-KR" sz="1200" dirty="0">
                <a:solidFill>
                  <a:schemeClr val="accent1"/>
                </a:solidFill>
                <a:ea typeface="+mn-lt"/>
                <a:cs typeface="+mn-lt"/>
              </a:rPr>
              <a:t>. </a:t>
            </a:r>
          </a:p>
          <a:p>
            <a:pPr marL="285750" indent="-285750" algn="just">
              <a:buFont typeface="Arial"/>
              <a:buChar char="•"/>
            </a:pPr>
            <a:endParaRPr lang="en-US" altLang="ko-KR" sz="1200" dirty="0">
              <a:solidFill>
                <a:schemeClr val="accent1"/>
              </a:solidFill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altLang="en-US" sz="1200" dirty="0">
                <a:solidFill>
                  <a:schemeClr val="accent1"/>
                </a:solidFill>
                <a:ea typeface="+mn-lt"/>
                <a:cs typeface="+mn-lt"/>
              </a:rPr>
              <a:t>구호 지원을 받을 때 종종 가장 마지막 줄에 서는 난민 기독교인들을 위해 기도해주세요</a:t>
            </a:r>
            <a:r>
              <a:rPr lang="en-US" altLang="ko-KR" sz="1200" dirty="0">
                <a:solidFill>
                  <a:schemeClr val="accent1"/>
                </a:solidFill>
                <a:ea typeface="+mn-lt"/>
                <a:cs typeface="+mn-lt"/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  <a:ea typeface="+mn-lt"/>
                <a:cs typeface="+mn-lt"/>
              </a:rPr>
              <a:t>하나님께서 그들의 모든 필요를 채워 주시기를 기도합니다</a:t>
            </a:r>
            <a:r>
              <a:rPr lang="en-US" altLang="ko-KR" sz="1200" dirty="0">
                <a:solidFill>
                  <a:schemeClr val="accent1"/>
                </a:solidFill>
                <a:ea typeface="+mn-lt"/>
                <a:cs typeface="+mn-lt"/>
              </a:rPr>
              <a:t>.</a:t>
            </a:r>
            <a:endParaRPr lang="en-US" altLang="ko-KR" sz="1200" dirty="0">
              <a:solidFill>
                <a:schemeClr val="accent1"/>
              </a:solidFill>
              <a:ea typeface="맑은 고딕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25B2E2-5352-29A8-B7DB-3F3429909FA6}"/>
              </a:ext>
            </a:extLst>
          </p:cNvPr>
          <p:cNvSpPr txBox="1"/>
          <p:nvPr/>
        </p:nvSpPr>
        <p:spPr>
          <a:xfrm>
            <a:off x="1178843" y="1708126"/>
            <a:ext cx="6097508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ko-KR" altLang="en-US" sz="1100" dirty="0" err="1">
                <a:ea typeface="+mn-lt"/>
                <a:cs typeface="+mn-lt"/>
              </a:rPr>
              <a:t>알리아에게</a:t>
            </a:r>
            <a:r>
              <a:rPr lang="ko-KR" altLang="en-US" sz="1100" dirty="0">
                <a:ea typeface="+mn-lt"/>
                <a:cs typeface="+mn-lt"/>
              </a:rPr>
              <a:t> 기도는 </a:t>
            </a:r>
            <a:r>
              <a:rPr lang="ko-KR" altLang="en-US" sz="1100" dirty="0" err="1">
                <a:ea typeface="+mn-lt"/>
                <a:cs typeface="+mn-lt"/>
              </a:rPr>
              <a:t>생계수단입니다</a:t>
            </a:r>
            <a:r>
              <a:rPr lang="en-US" altLang="ko-KR" sz="1100" dirty="0">
                <a:ea typeface="+mn-lt"/>
                <a:cs typeface="+mn-lt"/>
              </a:rPr>
              <a:t>. “</a:t>
            </a:r>
            <a:r>
              <a:rPr lang="ko-KR" altLang="en-US" sz="1100" dirty="0">
                <a:ea typeface="+mn-lt"/>
                <a:cs typeface="+mn-lt"/>
              </a:rPr>
              <a:t>로마서 </a:t>
            </a:r>
            <a:r>
              <a:rPr lang="en-US" altLang="ko-KR" sz="1100" dirty="0">
                <a:ea typeface="+mn-lt"/>
                <a:cs typeface="+mn-lt"/>
              </a:rPr>
              <a:t>10</a:t>
            </a:r>
            <a:r>
              <a:rPr lang="ko-KR" altLang="en-US" sz="1100" dirty="0">
                <a:ea typeface="+mn-lt"/>
                <a:cs typeface="+mn-lt"/>
              </a:rPr>
              <a:t>장 </a:t>
            </a:r>
            <a:r>
              <a:rPr lang="en-US" altLang="ko-KR" sz="1100" dirty="0">
                <a:ea typeface="+mn-lt"/>
                <a:cs typeface="+mn-lt"/>
              </a:rPr>
              <a:t>10</a:t>
            </a:r>
            <a:r>
              <a:rPr lang="ko-KR" altLang="en-US" sz="1100" dirty="0">
                <a:ea typeface="+mn-lt"/>
                <a:cs typeface="+mn-lt"/>
              </a:rPr>
              <a:t>절에는 무엇이든지 구하는 것은 받은 줄로 믿으라는 말씀이 있습니다</a:t>
            </a:r>
            <a:r>
              <a:rPr lang="en-US" altLang="ko-KR" sz="1100" dirty="0">
                <a:ea typeface="+mn-lt"/>
                <a:cs typeface="+mn-lt"/>
              </a:rPr>
              <a:t>." “</a:t>
            </a:r>
            <a:r>
              <a:rPr lang="ko-KR" altLang="en-US" sz="1100" dirty="0">
                <a:ea typeface="+mn-lt"/>
                <a:cs typeface="+mn-lt"/>
              </a:rPr>
              <a:t>그리고 그것이 우리가 항상 이야기하는 것입니다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저는 여전히 형제들을 대신하여 외치고 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하나님께서 우리에게 평화를 주시기를 기도합니다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하나님께서 평화를 가져다 주시고 사랑하는 사람을 잃은 사람들을 위로해 주시기를 기도합니다</a:t>
            </a:r>
            <a:r>
              <a:rPr lang="en-US" altLang="ko-KR" sz="1100" dirty="0">
                <a:ea typeface="+mn-lt"/>
                <a:cs typeface="+mn-lt"/>
              </a:rPr>
              <a:t>.” </a:t>
            </a:r>
          </a:p>
          <a:p>
            <a:pPr algn="just"/>
            <a:endParaRPr lang="en-US" altLang="ko-KR" sz="1100" dirty="0">
              <a:ea typeface="+mn-lt"/>
              <a:cs typeface="+mn-lt"/>
            </a:endParaRPr>
          </a:p>
          <a:p>
            <a:pPr algn="just"/>
            <a:r>
              <a:rPr lang="en-US" altLang="ko-KR" sz="1100" dirty="0">
                <a:ea typeface="+mn-lt"/>
                <a:cs typeface="+mn-lt"/>
              </a:rPr>
              <a:t>2024</a:t>
            </a:r>
            <a:r>
              <a:rPr lang="ko-KR" altLang="en-US" sz="1100" dirty="0">
                <a:ea typeface="+mn-lt"/>
                <a:cs typeface="+mn-lt"/>
              </a:rPr>
              <a:t>년 </a:t>
            </a:r>
            <a:r>
              <a:rPr lang="en-US" altLang="ko-KR" sz="1100" dirty="0">
                <a:ea typeface="+mn-lt"/>
                <a:cs typeface="+mn-lt"/>
              </a:rPr>
              <a:t>1</a:t>
            </a:r>
            <a:r>
              <a:rPr lang="ko-KR" altLang="en-US" sz="1100" dirty="0">
                <a:ea typeface="+mn-lt"/>
                <a:cs typeface="+mn-lt"/>
              </a:rPr>
              <a:t>월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오픈 도어는 현지 교회 파트너를 통하여 </a:t>
            </a:r>
            <a:r>
              <a:rPr lang="ko-KR" altLang="en-US" sz="1100" dirty="0" err="1">
                <a:ea typeface="+mn-lt"/>
                <a:cs typeface="+mn-lt"/>
              </a:rPr>
              <a:t>알리아</a:t>
            </a:r>
            <a:r>
              <a:rPr lang="ko-KR" altLang="en-US" sz="1100" dirty="0">
                <a:ea typeface="+mn-lt"/>
                <a:cs typeface="+mn-lt"/>
              </a:rPr>
              <a:t> 가족을 포함해 </a:t>
            </a:r>
            <a:r>
              <a:rPr lang="en-US" altLang="ko-KR" sz="1100" dirty="0">
                <a:ea typeface="+mn-lt"/>
                <a:cs typeface="+mn-lt"/>
              </a:rPr>
              <a:t>3,000</a:t>
            </a:r>
            <a:r>
              <a:rPr lang="ko-KR" altLang="en-US" sz="1100" dirty="0">
                <a:ea typeface="+mn-lt"/>
                <a:cs typeface="+mn-lt"/>
              </a:rPr>
              <a:t>가정</a:t>
            </a:r>
            <a:r>
              <a:rPr lang="en-US" altLang="ko-KR" sz="1100" dirty="0">
                <a:ea typeface="+mn-lt"/>
                <a:cs typeface="+mn-lt"/>
              </a:rPr>
              <a:t>, 20,640</a:t>
            </a:r>
            <a:r>
              <a:rPr lang="ko-KR" altLang="en-US" sz="1100" dirty="0">
                <a:ea typeface="+mn-lt"/>
                <a:cs typeface="+mn-lt"/>
              </a:rPr>
              <a:t>명의 신자들에게 구호품을 전달할 수 있었습니다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각 가정에는 수수 </a:t>
            </a:r>
            <a:r>
              <a:rPr lang="en-US" altLang="ko-KR" sz="1100" dirty="0">
                <a:ea typeface="+mn-lt"/>
                <a:cs typeface="+mn-lt"/>
              </a:rPr>
              <a:t>5kg(11</a:t>
            </a:r>
            <a:r>
              <a:rPr lang="ko-KR" altLang="en-US" sz="1100" dirty="0">
                <a:ea typeface="+mn-lt"/>
                <a:cs typeface="+mn-lt"/>
              </a:rPr>
              <a:t>파운드</a:t>
            </a:r>
            <a:r>
              <a:rPr lang="en-US" altLang="ko-KR" sz="1100" dirty="0">
                <a:ea typeface="+mn-lt"/>
                <a:cs typeface="+mn-lt"/>
              </a:rPr>
              <a:t>), </a:t>
            </a:r>
            <a:r>
              <a:rPr lang="ko-KR" altLang="en-US" sz="1100" dirty="0">
                <a:ea typeface="+mn-lt"/>
                <a:cs typeface="+mn-lt"/>
              </a:rPr>
              <a:t>소금 </a:t>
            </a:r>
            <a:r>
              <a:rPr lang="en-US" altLang="ko-KR" sz="1100" dirty="0">
                <a:ea typeface="+mn-lt"/>
                <a:cs typeface="+mn-lt"/>
              </a:rPr>
              <a:t>1kg(2.2</a:t>
            </a:r>
            <a:r>
              <a:rPr lang="ko-KR" altLang="en-US" sz="1100" dirty="0">
                <a:ea typeface="+mn-lt"/>
                <a:cs typeface="+mn-lt"/>
              </a:rPr>
              <a:t>파운드</a:t>
            </a:r>
            <a:r>
              <a:rPr lang="en-US" altLang="ko-KR" sz="1100" dirty="0">
                <a:ea typeface="+mn-lt"/>
                <a:cs typeface="+mn-lt"/>
              </a:rPr>
              <a:t>), </a:t>
            </a:r>
            <a:r>
              <a:rPr lang="ko-KR" altLang="en-US" sz="1100" dirty="0">
                <a:ea typeface="+mn-lt"/>
                <a:cs typeface="+mn-lt"/>
              </a:rPr>
              <a:t>세탁 비누 </a:t>
            </a:r>
            <a:r>
              <a:rPr lang="en-US" altLang="ko-KR" sz="1100" dirty="0">
                <a:ea typeface="+mn-lt"/>
                <a:cs typeface="+mn-lt"/>
              </a:rPr>
              <a:t>2</a:t>
            </a:r>
            <a:r>
              <a:rPr lang="ko-KR" altLang="en-US" sz="1100" dirty="0">
                <a:ea typeface="+mn-lt"/>
                <a:cs typeface="+mn-lt"/>
              </a:rPr>
              <a:t>개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식용유 </a:t>
            </a:r>
            <a:r>
              <a:rPr lang="en-US" altLang="ko-KR" sz="1100" dirty="0">
                <a:ea typeface="+mn-lt"/>
                <a:cs typeface="+mn-lt"/>
              </a:rPr>
              <a:t>2</a:t>
            </a:r>
            <a:r>
              <a:rPr lang="ko-KR" altLang="en-US" sz="1100" dirty="0">
                <a:ea typeface="+mn-lt"/>
                <a:cs typeface="+mn-lt"/>
              </a:rPr>
              <a:t>리터</a:t>
            </a:r>
            <a:r>
              <a:rPr lang="en-US" altLang="ko-KR" sz="1100" dirty="0">
                <a:ea typeface="+mn-lt"/>
                <a:cs typeface="+mn-lt"/>
              </a:rPr>
              <a:t>(</a:t>
            </a:r>
            <a:r>
              <a:rPr lang="ko-KR" altLang="en-US" sz="1100" dirty="0">
                <a:ea typeface="+mn-lt"/>
                <a:cs typeface="+mn-lt"/>
              </a:rPr>
              <a:t>약 </a:t>
            </a:r>
            <a:r>
              <a:rPr lang="en-US" altLang="ko-KR" sz="1100" dirty="0">
                <a:ea typeface="+mn-lt"/>
                <a:cs typeface="+mn-lt"/>
              </a:rPr>
              <a:t>2</a:t>
            </a:r>
            <a:r>
              <a:rPr lang="ko-KR" altLang="en-US" sz="1100" dirty="0">
                <a:ea typeface="+mn-lt"/>
                <a:cs typeface="+mn-lt"/>
              </a:rPr>
              <a:t>쿼터</a:t>
            </a:r>
            <a:r>
              <a:rPr lang="en-US" altLang="ko-KR" sz="1100" dirty="0">
                <a:ea typeface="+mn-lt"/>
                <a:cs typeface="+mn-lt"/>
              </a:rPr>
              <a:t>), </a:t>
            </a:r>
            <a:r>
              <a:rPr lang="ko-KR" altLang="en-US" sz="1100" dirty="0">
                <a:ea typeface="+mn-lt"/>
                <a:cs typeface="+mn-lt"/>
              </a:rPr>
              <a:t>그리고 확인되지 않은 필요를 해결할 수 있도록 소액의 재정 지원이 제공되었습니다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나이지리아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 | </a:t>
            </a:r>
            <a:r>
              <a:rPr lang="ko-KR" altLang="en-US" sz="1800" b="1" dirty="0" err="1"/>
              <a:t>보코하람</a:t>
            </a:r>
            <a:r>
              <a:rPr lang="ko-KR" altLang="en-US" sz="1800" b="1" dirty="0"/>
              <a:t> 배포 동영상에 등장한 사람이 기독교인으로 확인되다</a:t>
            </a:r>
            <a:r>
              <a:rPr lang="en-US" altLang="ko-KR" sz="1800" b="1" dirty="0"/>
              <a:t>.</a:t>
            </a:r>
            <a:r>
              <a:rPr lang="ko-KR" altLang="en-US" sz="1800" b="1" dirty="0"/>
              <a:t> </a:t>
            </a:r>
            <a:endParaRPr lang="en-US" dirty="0"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717282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/>
              <a:t>지난 주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보코하람</a:t>
            </a:r>
            <a:r>
              <a:rPr lang="ko-KR" altLang="en-US" sz="1100" dirty="0"/>
              <a:t> 테러리스트들이 나이지리아 북동부 </a:t>
            </a:r>
            <a:r>
              <a:rPr lang="ko-KR" altLang="en-US" sz="1100" dirty="0" err="1"/>
              <a:t>그와자</a:t>
            </a:r>
            <a:r>
              <a:rPr lang="en-US" altLang="ko-KR" sz="1100" dirty="0"/>
              <a:t>(</a:t>
            </a:r>
            <a:r>
              <a:rPr lang="en-US" altLang="ko-KR" sz="1100" dirty="0" err="1"/>
              <a:t>Gwoza</a:t>
            </a:r>
            <a:r>
              <a:rPr lang="en-US" altLang="ko-KR" sz="1100" dirty="0"/>
              <a:t>)</a:t>
            </a:r>
            <a:r>
              <a:rPr lang="ko-KR" altLang="en-US" sz="1100" dirty="0"/>
              <a:t> 인근의 </a:t>
            </a:r>
            <a:r>
              <a:rPr lang="ko-KR" altLang="en-US" sz="1100" dirty="0" err="1"/>
              <a:t>응오세</a:t>
            </a:r>
            <a:r>
              <a:rPr lang="en-US" altLang="ko-KR" sz="1100" dirty="0"/>
              <a:t>(</a:t>
            </a:r>
            <a:r>
              <a:rPr lang="en-US" altLang="ko-KR" sz="1100" dirty="0" err="1"/>
              <a:t>Ngoshe</a:t>
            </a:r>
            <a:r>
              <a:rPr lang="en-US" altLang="ko-KR" sz="1100" dirty="0"/>
              <a:t>)</a:t>
            </a:r>
            <a:r>
              <a:rPr lang="ko-KR" altLang="en-US" sz="1100" dirty="0"/>
              <a:t> 마을에서 </a:t>
            </a:r>
            <a:r>
              <a:rPr lang="en-US" altLang="ko-KR" sz="1100" dirty="0"/>
              <a:t>4</a:t>
            </a:r>
            <a:r>
              <a:rPr lang="ko-KR" altLang="en-US" sz="1100" dirty="0"/>
              <a:t>명을 참수했다는 끔찍한 소식이 전해 졌습니다</a:t>
            </a:r>
            <a:r>
              <a:rPr lang="en-US" altLang="ko-KR" sz="1100" dirty="0"/>
              <a:t>.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465F1B8-2202-5342-720B-33018785D6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4192" y="2956842"/>
            <a:ext cx="4405106" cy="179301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51608" y="2183126"/>
            <a:ext cx="5717277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/>
              <a:t>이 테러 단체는 희생자들이 지난 주에 자신들의 조직원을 공격하고 살해한 자들을 지지하는 단체의 일원이라고 주장하며 살인을 정당화하는 동영상을 공개했습니다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오늘 오후 현지 파트너로부터 이 동영상에 기독교인 </a:t>
            </a:r>
            <a:r>
              <a:rPr lang="en-US" altLang="ko-KR" sz="1100" dirty="0"/>
              <a:t>3</a:t>
            </a:r>
            <a:r>
              <a:rPr lang="ko-KR" altLang="en-US" sz="1100" dirty="0"/>
              <a:t>명이 등장했으며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처형된 이들 중 </a:t>
            </a:r>
            <a:r>
              <a:rPr lang="en-US" altLang="ko-KR" sz="1100" dirty="0"/>
              <a:t>2</a:t>
            </a:r>
            <a:r>
              <a:rPr lang="ko-KR" altLang="en-US" sz="1100" dirty="0"/>
              <a:t>명이 기독교인이라는 사실을 확인했습니다</a:t>
            </a:r>
            <a:r>
              <a:rPr lang="en-US" altLang="ko-KR" sz="1100" dirty="0"/>
              <a:t>.“</a:t>
            </a:r>
            <a:r>
              <a:rPr lang="ko-KR" altLang="en-US" sz="1100" dirty="0"/>
              <a:t>체포된 희생자 중 기독교인 </a:t>
            </a:r>
            <a:r>
              <a:rPr lang="en-US" altLang="ko-KR" sz="1100" dirty="0"/>
              <a:t>3</a:t>
            </a:r>
            <a:r>
              <a:rPr lang="ko-KR" altLang="en-US" sz="1100" dirty="0"/>
              <a:t>명은 두 명은 처형되었고</a:t>
            </a:r>
            <a:r>
              <a:rPr lang="en-US" altLang="ko-KR" sz="1100" dirty="0"/>
              <a:t>, </a:t>
            </a:r>
            <a:r>
              <a:rPr lang="ko-KR" altLang="en-US" sz="1100" dirty="0"/>
              <a:t>한 명은 인질로 잡혀 이슬람으로 개종을 강요당하고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현재 </a:t>
            </a:r>
            <a:r>
              <a:rPr lang="ko-KR" altLang="en-US" sz="1100" dirty="0" err="1"/>
              <a:t>보코하람</a:t>
            </a:r>
            <a:r>
              <a:rPr lang="ko-KR" altLang="en-US" sz="1100" dirty="0"/>
              <a:t> 전사 중 한 명과 결혼할 예정</a:t>
            </a:r>
            <a:r>
              <a:rPr lang="en-US" altLang="ko-KR" sz="1100" dirty="0"/>
              <a:t>"</a:t>
            </a:r>
            <a:r>
              <a:rPr lang="ko-KR" altLang="en-US" sz="1100" dirty="0"/>
              <a:t>이라고 현지의 오픈도어 파트너가 말했습니다</a:t>
            </a:r>
            <a:r>
              <a:rPr lang="en-US" altLang="ko-KR" sz="1100" dirty="0"/>
              <a:t>.“</a:t>
            </a:r>
            <a:r>
              <a:rPr lang="ko-KR" altLang="en-US" sz="1100" dirty="0"/>
              <a:t>이 기독교인 남성은 </a:t>
            </a:r>
            <a:r>
              <a:rPr lang="en-US" altLang="ko-KR" sz="1100" dirty="0"/>
              <a:t>'</a:t>
            </a:r>
            <a:r>
              <a:rPr lang="ko-KR" altLang="en-US" sz="1100" dirty="0" err="1"/>
              <a:t>알라후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아크바르</a:t>
            </a:r>
            <a:r>
              <a:rPr lang="en-US" altLang="ko-KR" sz="1100" dirty="0"/>
              <a:t>'(Allahu Akbar, '</a:t>
            </a:r>
            <a:r>
              <a:rPr lang="ko-KR" altLang="en-US" sz="1100" dirty="0"/>
              <a:t>신은 가장 위대하다</a:t>
            </a:r>
            <a:r>
              <a:rPr lang="en-US" altLang="ko-KR" sz="1100" dirty="0"/>
              <a:t>'</a:t>
            </a:r>
            <a:r>
              <a:rPr lang="ko-KR" altLang="en-US" sz="1100" dirty="0"/>
              <a:t>는 뜻</a:t>
            </a:r>
            <a:r>
              <a:rPr lang="en-US" altLang="ko-KR" sz="1100" dirty="0"/>
              <a:t>)</a:t>
            </a:r>
            <a:r>
              <a:rPr lang="ko-KR" altLang="en-US" sz="1100" dirty="0"/>
              <a:t>를 외치며 환호하는 관중들 속에서 </a:t>
            </a:r>
            <a:r>
              <a:rPr lang="ko-KR" altLang="en-US" sz="1100" dirty="0" err="1"/>
              <a:t>마체테로</a:t>
            </a:r>
            <a:r>
              <a:rPr lang="ko-KR" altLang="en-US" sz="1100" dirty="0"/>
              <a:t> 처형당했습니다</a:t>
            </a:r>
            <a:r>
              <a:rPr lang="en-US" altLang="ko-KR" sz="1100" dirty="0"/>
              <a:t>. 20</a:t>
            </a:r>
            <a:r>
              <a:rPr lang="ko-KR" altLang="en-US" sz="1100" dirty="0"/>
              <a:t>대 여성 기독교인 한 명도 </a:t>
            </a:r>
            <a:r>
              <a:rPr lang="ko-KR" altLang="en-US" sz="1100" dirty="0" err="1"/>
              <a:t>보코하람</a:t>
            </a:r>
            <a:r>
              <a:rPr lang="ko-KR" altLang="en-US" sz="1100" dirty="0"/>
              <a:t> 대원인 삼촌에 의해 처형되었는데</a:t>
            </a:r>
            <a:r>
              <a:rPr lang="en-US" altLang="ko-KR" sz="1100" dirty="0"/>
              <a:t>, </a:t>
            </a:r>
            <a:r>
              <a:rPr lang="ko-KR" altLang="en-US" sz="1100" dirty="0"/>
              <a:t>삼촌은 영상에서 </a:t>
            </a:r>
            <a:r>
              <a:rPr lang="en-US" altLang="ko-KR" sz="1100" dirty="0"/>
              <a:t>'</a:t>
            </a:r>
            <a:r>
              <a:rPr lang="ko-KR" altLang="en-US" sz="1100" dirty="0"/>
              <a:t>우리는 같은 신앙을 공유하지 않는다</a:t>
            </a:r>
            <a:r>
              <a:rPr lang="en-US" altLang="ko-KR" sz="1100" dirty="0"/>
              <a:t>'</a:t>
            </a:r>
            <a:r>
              <a:rPr lang="ko-KR" altLang="en-US" sz="1100" dirty="0"/>
              <a:t>고 말하며 처형에 가담했습니다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그녀는 무슬림과 기독교인이 혼재된 가정에서 태어났습니다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다른 여성 신자는 테러 단체의 전화를 받은 아버지에게 이슬람으로 개종하도록 강요 받았으며 현재 결혼을 앞두고 있습니다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말했습니다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이 포로들은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1</a:t>
            </a:r>
            <a:r>
              <a:rPr lang="ko-KR" altLang="en-US" sz="1100" dirty="0"/>
              <a:t>일 </a:t>
            </a:r>
            <a:r>
              <a:rPr lang="ko-KR" altLang="en-US" sz="1100" dirty="0" err="1"/>
              <a:t>그와자</a:t>
            </a:r>
            <a:r>
              <a:rPr lang="ko-KR" altLang="en-US" sz="1100" dirty="0"/>
              <a:t> 공격 당시 포로로 잡힌 </a:t>
            </a:r>
            <a:r>
              <a:rPr lang="en-US" altLang="ko-KR" sz="1100" dirty="0"/>
              <a:t>15</a:t>
            </a:r>
            <a:r>
              <a:rPr lang="ko-KR" altLang="en-US" sz="1100" dirty="0"/>
              <a:t>명 중 한 명인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공격으로 </a:t>
            </a:r>
            <a:r>
              <a:rPr lang="en-US" altLang="ko-KR" sz="1100" dirty="0"/>
              <a:t>5</a:t>
            </a:r>
            <a:r>
              <a:rPr lang="ko-KR" altLang="en-US" sz="1100" dirty="0"/>
              <a:t>명이 사망한 것으로 알려 졌습니다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사하라 사막 이남 아프리카의 오픈도어 법률 전문가 존 사무엘*은 다음과 같이 말했습니다</a:t>
            </a:r>
            <a:r>
              <a:rPr lang="en-US" altLang="ko-KR" sz="1100" dirty="0"/>
              <a:t>: </a:t>
            </a:r>
          </a:p>
          <a:p>
            <a:pPr algn="just"/>
            <a:r>
              <a:rPr lang="ko-KR" altLang="en-US" sz="1100" dirty="0"/>
              <a:t>“</a:t>
            </a:r>
            <a:r>
              <a:rPr lang="ko-KR" altLang="en-US" sz="1100" dirty="0" err="1"/>
              <a:t>보코하람</a:t>
            </a:r>
            <a:r>
              <a:rPr lang="ko-KR" altLang="en-US" sz="1100" dirty="0"/>
              <a:t> 극단주의자들은 자신들이 </a:t>
            </a:r>
            <a:r>
              <a:rPr lang="en-US" altLang="ko-KR" sz="1100" dirty="0"/>
              <a:t>'</a:t>
            </a:r>
            <a:r>
              <a:rPr lang="ko-KR" altLang="en-US" sz="1100" dirty="0"/>
              <a:t>이교도</a:t>
            </a:r>
            <a:r>
              <a:rPr lang="en-US" altLang="ko-KR" sz="1100" dirty="0"/>
              <a:t>'</a:t>
            </a:r>
            <a:r>
              <a:rPr lang="ko-KR" altLang="en-US" sz="1100" dirty="0"/>
              <a:t>라고 부르는 사람들</a:t>
            </a:r>
            <a:r>
              <a:rPr lang="en-US" altLang="ko-KR" sz="1100" dirty="0"/>
              <a:t>, </a:t>
            </a:r>
            <a:r>
              <a:rPr lang="ko-KR" altLang="en-US" sz="1100" dirty="0"/>
              <a:t>즉 이슬람에 대한 극단적인 해석에 동의하지 않는 사람들을 상대로 지하드를 벌이고 있다고 여러 번 분명히 말해왔습니다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따라서 이 목록의 최상위에 있는 사람들 중 일부는 신앙 때문에 명백한 표적이 된 기독교인입니다</a:t>
            </a:r>
            <a:r>
              <a:rPr lang="en-US" altLang="ko-KR" sz="1100" dirty="0"/>
              <a:t>.”</a:t>
            </a:r>
          </a:p>
          <a:p>
            <a:pPr algn="just"/>
            <a:endParaRPr lang="en-US" sz="11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FF6F4-FD17-6891-7D3D-D9AE692C2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8ADDCB6D-C594-1E7A-2F36-826C55B87E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593A740F-7ECF-C8E1-655B-A82F3CFA4C63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1069BD7-3A1E-70A9-48F1-DF18FC5826D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A4E8C69-E13C-2A06-AF5A-8D8B253AE17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0D40DEF-218E-E78A-3D93-81F4E506C60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5D05669-30B9-0E59-C9C3-7A9664CC72B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A919815-AD42-EDA1-50E0-42974F649BF7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2A94DEB-D855-178A-684D-637CAC82724A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나이지리아의  슬픔을 당한 이들을 위해 기도해 주세요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</a:t>
            </a:r>
            <a:endParaRPr lang="en-US" altLang="ko-KR" dirty="0"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6309584C-2A41-E7E0-3D13-73EECA1D3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82250" y="1787113"/>
            <a:ext cx="2641491" cy="235252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F14D3A39-9A16-464E-E8B1-3133FCCF7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0872" y="4139633"/>
            <a:ext cx="2493419" cy="18175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8CC5E8-5300-355F-F7CF-49B99A1C4CCE}"/>
              </a:ext>
            </a:extLst>
          </p:cNvPr>
          <p:cNvSpPr txBox="1"/>
          <p:nvPr/>
        </p:nvSpPr>
        <p:spPr>
          <a:xfrm>
            <a:off x="1159234" y="3015491"/>
            <a:ext cx="608028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 이번 공격으로 순교자 가족들이 사랑하는 사람의 잔인한 죽음을 받아들이는 가운데 주님의 위로를 경험할 수 있기를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  <a:br>
              <a:rPr lang="en-US" altLang="ko-KR" sz="1200" dirty="0">
                <a:solidFill>
                  <a:schemeClr val="accent1"/>
                </a:solidFill>
              </a:rPr>
            </a:b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 신자들이 난민촌을 떠나 고향으로 돌아갈 것을 결정할 때 하나님의 은혜가 임하도록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</a:rPr>
              <a:t>난민 수용소에서의 생활은 매우 힘들지만 집으로 돌아가는 것은 매우 위험합니다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</a:rPr>
              <a:t>주님의 공급하심과 격려가 있기를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  <a:br>
              <a:rPr lang="en-US" altLang="ko-KR" sz="1200" dirty="0">
                <a:solidFill>
                  <a:schemeClr val="accent1"/>
                </a:solidFill>
              </a:rPr>
            </a:b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 이 사건에 대한 침묵이 멈추고 정부가 모든 국민을 테러로부터 보호하기 위해 투명하고 부지런히 일할 수 있도록 기도해 주세요</a:t>
            </a:r>
            <a:r>
              <a:rPr lang="en-US" altLang="ko-KR" sz="1200" dirty="0">
                <a:solidFill>
                  <a:schemeClr val="accent1"/>
                </a:solidFill>
              </a:rPr>
              <a:t>.</a:t>
            </a:r>
            <a:br>
              <a:rPr lang="en-US" altLang="ko-KR" sz="1200" dirty="0">
                <a:solidFill>
                  <a:schemeClr val="accent1"/>
                </a:solidFill>
              </a:rPr>
            </a:br>
            <a:endParaRPr lang="en-US" altLang="ko-KR" sz="1200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0ADBB7-39B3-7EC0-5AD3-C1058B733C77}"/>
              </a:ext>
            </a:extLst>
          </p:cNvPr>
          <p:cNvSpPr txBox="1"/>
          <p:nvPr/>
        </p:nvSpPr>
        <p:spPr>
          <a:xfrm>
            <a:off x="1213164" y="1740009"/>
            <a:ext cx="609750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100" u="sng" dirty="0" err="1">
                <a:hlinkClick r:id="rId5"/>
              </a:rPr>
              <a:t>휴먼앵글</a:t>
            </a:r>
            <a:r>
              <a:rPr lang="en-US" altLang="ko-KR" sz="1100" u="sng" dirty="0">
                <a:hlinkClick r:id="rId5"/>
              </a:rPr>
              <a:t>[</a:t>
            </a:r>
            <a:r>
              <a:rPr lang="en-US" altLang="ko-KR" sz="1100" u="sng" dirty="0" err="1">
                <a:hlinkClick r:id="rId6"/>
              </a:rPr>
              <a:t>HumAngle</a:t>
            </a:r>
            <a:r>
              <a:rPr lang="en-US" altLang="ko-KR" sz="1100" u="sng" dirty="0">
                <a:hlinkClick r:id="rId5"/>
              </a:rPr>
              <a:t>]</a:t>
            </a:r>
            <a:r>
              <a:rPr lang="ko-KR" altLang="en-US" sz="1100" u="sng" dirty="0">
                <a:hlinkClick r:id="rId5"/>
              </a:rPr>
              <a:t>의 </a:t>
            </a:r>
            <a:r>
              <a:rPr lang="ko-KR" altLang="en-US" sz="1100" dirty="0"/>
              <a:t>소식통은 “</a:t>
            </a:r>
            <a:r>
              <a:rPr lang="en-US" altLang="ko-KR" sz="1100" dirty="0"/>
              <a:t>...</a:t>
            </a:r>
            <a:r>
              <a:rPr lang="ko-KR" altLang="en-US" sz="1100" dirty="0"/>
              <a:t>이 무력한 상황을 견디고 있는 우리 국민들을 기도제목에 포함시켜 </a:t>
            </a:r>
            <a:r>
              <a:rPr lang="ko-KR" altLang="en-US" sz="1100" dirty="0" err="1"/>
              <a:t>주세요”라고</a:t>
            </a:r>
            <a:r>
              <a:rPr lang="ko-KR" altLang="en-US" sz="1100" dirty="0"/>
              <a:t> 말했습니다</a:t>
            </a:r>
            <a:r>
              <a:rPr lang="en-US" altLang="ko-KR" sz="1100" dirty="0"/>
              <a:t>.</a:t>
            </a:r>
            <a:br>
              <a:rPr lang="en-US" altLang="ko-KR" sz="1100" dirty="0"/>
            </a:br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2212939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부르키나파소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b="1" dirty="0"/>
              <a:t>부르키나파소에서 잔인한 공격으로 최소 </a:t>
            </a:r>
            <a:r>
              <a:rPr lang="en-US" altLang="ko-KR" b="1" dirty="0"/>
              <a:t>200</a:t>
            </a:r>
            <a:r>
              <a:rPr lang="ko-KR" altLang="en-US" b="1" dirty="0"/>
              <a:t>명이 사망하다</a:t>
            </a:r>
            <a:endParaRPr lang="en-US" b="1" dirty="0">
              <a:solidFill>
                <a:srgbClr val="0070C0"/>
              </a:solidFill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6445807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/>
              <a:t>이달 초 부르키나파소 동부에서 </a:t>
            </a:r>
            <a:r>
              <a:rPr lang="ko-KR" altLang="en-US" sz="1100" dirty="0" err="1"/>
              <a:t>지하디스트들이</a:t>
            </a:r>
            <a:r>
              <a:rPr lang="ko-KR" altLang="en-US" sz="1100" dirty="0"/>
              <a:t> 군 순찰대를 처음 공격했습니다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다음 날 마니</a:t>
            </a:r>
            <a:r>
              <a:rPr lang="en-US" altLang="ko-KR" sz="1100" dirty="0"/>
              <a:t>(Manni)</a:t>
            </a:r>
            <a:r>
              <a:rPr lang="ko-KR" altLang="en-US" sz="1100" dirty="0"/>
              <a:t> 마을의 현지 시장을 잔인하게 공격해 최소 </a:t>
            </a:r>
            <a:r>
              <a:rPr lang="en-US" altLang="ko-KR" sz="1100" dirty="0"/>
              <a:t>200</a:t>
            </a:r>
            <a:r>
              <a:rPr lang="ko-KR" altLang="en-US" sz="1100" dirty="0"/>
              <a:t>명의 민간인을 살해했습니다</a:t>
            </a:r>
            <a:r>
              <a:rPr lang="en-US" altLang="ko-KR" sz="1100" dirty="0"/>
              <a:t>. OD </a:t>
            </a:r>
            <a:r>
              <a:rPr lang="ko-KR" altLang="en-US" sz="1100" dirty="0"/>
              <a:t>현장 파트너들에 따르면 이 지역은 대규모 가톨릭 공동체가 있는 곳입니다</a:t>
            </a:r>
            <a:r>
              <a:rPr lang="en-US" altLang="ko-KR" sz="1100" dirty="0"/>
              <a:t>.</a:t>
            </a:r>
            <a:endParaRPr lang="en-US" altLang="ko-KR" sz="1100" dirty="0"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9578" y="1839444"/>
            <a:ext cx="3468987" cy="15742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8" y="2339512"/>
            <a:ext cx="6395800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/>
              <a:t>일련의 공격은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5</a:t>
            </a:r>
            <a:r>
              <a:rPr lang="ko-KR" altLang="en-US" sz="1100" dirty="0"/>
              <a:t>일 군 순찰대가 매복을 당하면서 시작되었는데</a:t>
            </a:r>
            <a:r>
              <a:rPr lang="en-US" altLang="ko-KR" sz="1100" dirty="0"/>
              <a:t>,</a:t>
            </a:r>
            <a:r>
              <a:rPr lang="ko-KR" altLang="en-US" sz="1100" dirty="0"/>
              <a:t> 현장에서 </a:t>
            </a:r>
            <a:r>
              <a:rPr lang="en-US" altLang="ko-KR" sz="1100" dirty="0"/>
              <a:t>17</a:t>
            </a:r>
            <a:r>
              <a:rPr lang="ko-KR" altLang="en-US" sz="1100" dirty="0"/>
              <a:t>명의 군인이 사망했습니다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다음 날 무장 괴한들이 마니 마을의 재래시장을 공격하면서 폭력은 계속되었습니다</a:t>
            </a:r>
            <a:r>
              <a:rPr lang="en-US" altLang="ko-KR" sz="1100" dirty="0"/>
              <a:t>.</a:t>
            </a:r>
          </a:p>
          <a:p>
            <a:pPr algn="just"/>
            <a:br>
              <a:rPr lang="en-US" altLang="ko-KR" sz="1100" dirty="0"/>
            </a:br>
            <a:r>
              <a:rPr lang="en-US" altLang="ko-KR" sz="1100" dirty="0"/>
              <a:t>“</a:t>
            </a:r>
            <a:r>
              <a:rPr lang="ko-KR" altLang="en-US" sz="1100" dirty="0"/>
              <a:t>테러리스트들은 먼저 미사 후 많은 주민들이 모인 지역 시장을 공격했습니다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그런 다음 집과 상점으로 들어가 피신해 있던 사람들을 죽이고 불을 질러 희생자들을 산 채로 불태웠습니다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다음날 또 돌아와 자동차에 불을 지르고 의료진과 사람들을 향해 총을 난사했습니다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많은 희생자들은 이미 테러리스트들에 의해 쫓겨나 </a:t>
            </a:r>
            <a:r>
              <a:rPr lang="ko-KR" altLang="en-US" sz="1100" dirty="0" err="1"/>
              <a:t>마니로</a:t>
            </a:r>
            <a:r>
              <a:rPr lang="ko-KR" altLang="en-US" sz="1100" dirty="0"/>
              <a:t> 피난처를 찾으러 온 주변 마을 사람들이었습니다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</a:t>
            </a:r>
            <a:r>
              <a:rPr lang="en-US" altLang="ko-KR" sz="1100" dirty="0" err="1">
                <a:solidFill>
                  <a:srgbClr val="467886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Agenzia</a:t>
            </a:r>
            <a:r>
              <a:rPr lang="en-US" altLang="ko-KR" sz="1100" dirty="0">
                <a:solidFill>
                  <a:srgbClr val="467886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Fides</a:t>
            </a:r>
            <a:r>
              <a:rPr lang="ko-KR" altLang="en-US" sz="1100" dirty="0">
                <a:solidFill>
                  <a:srgbClr val="467886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는 </a:t>
            </a:r>
            <a:r>
              <a:rPr lang="ko-KR" altLang="en-US" sz="11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전했습니다</a:t>
            </a:r>
            <a:r>
              <a:rPr lang="en-US" altLang="ko-KR" sz="1100" dirty="0"/>
              <a:t>.</a:t>
            </a:r>
          </a:p>
          <a:p>
            <a:pPr algn="just"/>
            <a:br>
              <a:rPr lang="en-US" altLang="ko-KR" sz="1100" dirty="0"/>
            </a:br>
            <a:r>
              <a:rPr lang="ko-KR" altLang="en-US" sz="1100" dirty="0"/>
              <a:t>서아프리카에서 활동하는 오픈도어 현장 책임자는 “불안정한 상황이 계속되고 있는 만큼</a:t>
            </a:r>
            <a:r>
              <a:rPr lang="en-US" altLang="ko-KR" sz="1100" dirty="0"/>
              <a:t>, </a:t>
            </a:r>
            <a:r>
              <a:rPr lang="ko-KR" altLang="en-US" sz="1100" dirty="0"/>
              <a:t>우리는 </a:t>
            </a:r>
            <a:r>
              <a:rPr lang="ko-KR" altLang="en-US" sz="1100" dirty="0" err="1"/>
              <a:t>마니와</a:t>
            </a:r>
            <a:r>
              <a:rPr lang="ko-KR" altLang="en-US" sz="1100" dirty="0"/>
              <a:t> 주변 마을을 떠난 국내 실향민</a:t>
            </a:r>
            <a:r>
              <a:rPr lang="en-US" altLang="ko-KR" sz="1100" dirty="0"/>
              <a:t>(IDP)</a:t>
            </a:r>
            <a:r>
              <a:rPr lang="ko-KR" altLang="en-US" sz="1100" dirty="0"/>
              <a:t>을 찾기 위해 현지 연락 담당자와 협력하고 있다”고 말했습니다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당초 그나</a:t>
            </a:r>
            <a:r>
              <a:rPr lang="en-US" altLang="ko-KR" sz="1100" dirty="0"/>
              <a:t>(</a:t>
            </a:r>
            <a:r>
              <a:rPr lang="en-US" altLang="ko-KR" sz="1100" b="0" i="0" dirty="0" err="1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Gnagna</a:t>
            </a:r>
            <a:r>
              <a:rPr lang="en-US" altLang="ko-KR" sz="1100" dirty="0"/>
              <a:t>)</a:t>
            </a:r>
            <a:r>
              <a:rPr lang="ko-KR" altLang="en-US" sz="1100" dirty="0"/>
              <a:t> 지역의 국내 실향민을 위해 계획되었던 구호 지원은 현재 보류된 상태입니다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현장 팀은 계속해서 상황을 모니터링하고 난민과 피해를 입은 기독교인들을 지원할 다른 방법을 모색하고 있습니다</a:t>
            </a:r>
            <a:r>
              <a:rPr lang="en-US" altLang="ko-KR" sz="1100" dirty="0"/>
              <a:t>.</a:t>
            </a:r>
          </a:p>
          <a:p>
            <a:pPr algn="just"/>
            <a:endParaRPr lang="en-US" sz="1100" dirty="0">
              <a:ea typeface="+mn-lt"/>
              <a:cs typeface="+mn-lt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ko-KR" altLang="en-US" sz="1100" dirty="0">
                <a:solidFill>
                  <a:schemeClr val="accent1"/>
                </a:solidFill>
                <a:ea typeface="+mn-lt"/>
                <a:cs typeface="+mn-lt"/>
              </a:rPr>
              <a:t>기도해주세요</a:t>
            </a:r>
            <a:r>
              <a:rPr lang="en-US" altLang="ko-KR" sz="1100" dirty="0">
                <a:solidFill>
                  <a:schemeClr val="accent1"/>
                </a:solidFill>
                <a:ea typeface="+mn-lt"/>
                <a:cs typeface="+mn-lt"/>
              </a:rPr>
              <a:t>. </a:t>
            </a:r>
          </a:p>
          <a:p>
            <a:pPr algn="just"/>
            <a:endParaRPr lang="en-US" sz="1100" dirty="0">
              <a:solidFill>
                <a:schemeClr val="accent1"/>
              </a:solidFill>
              <a:ea typeface="+mn-lt"/>
              <a:cs typeface="+mn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accent1"/>
                </a:solidFill>
              </a:rPr>
              <a:t>주님께 해당 국가의 </a:t>
            </a:r>
            <a:r>
              <a:rPr lang="en-US" altLang="ko-KR" sz="1100" dirty="0">
                <a:solidFill>
                  <a:schemeClr val="accent1"/>
                </a:solidFill>
              </a:rPr>
              <a:t>OD </a:t>
            </a:r>
            <a:r>
              <a:rPr lang="ko-KR" altLang="en-US" sz="1100" dirty="0">
                <a:solidFill>
                  <a:schemeClr val="accent1"/>
                </a:solidFill>
              </a:rPr>
              <a:t>현지 파트너들이 피난민들을 만나고 지원할 수 있는 길을 열어주세요</a:t>
            </a:r>
            <a:r>
              <a:rPr lang="en-US" altLang="ko-KR" sz="1100" dirty="0">
                <a:solidFill>
                  <a:schemeClr val="accent1"/>
                </a:solidFill>
              </a:rPr>
              <a:t>.</a:t>
            </a:r>
            <a:br>
              <a:rPr lang="en-US" altLang="ko-KR" sz="1100" dirty="0">
                <a:solidFill>
                  <a:schemeClr val="accent1"/>
                </a:solidFill>
              </a:rPr>
            </a:br>
            <a:endParaRPr lang="en-US" altLang="ko-KR" sz="1100" dirty="0">
              <a:solidFill>
                <a:schemeClr val="accent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accent1"/>
                </a:solidFill>
              </a:rPr>
              <a:t>주님께서 피해 지역사회의 고통받는 기독교인들을 계속 격려하고 위로해 주시도록 기도해 주세요</a:t>
            </a:r>
            <a:r>
              <a:rPr lang="en-US" altLang="ko-KR" sz="1100" dirty="0">
                <a:solidFill>
                  <a:schemeClr val="accent1"/>
                </a:solidFill>
              </a:rPr>
              <a:t>.</a:t>
            </a:r>
            <a:br>
              <a:rPr lang="en-US" altLang="ko-KR" sz="1100" dirty="0">
                <a:solidFill>
                  <a:schemeClr val="accent1"/>
                </a:solidFill>
              </a:rPr>
            </a:br>
            <a:endParaRPr lang="en-US" altLang="ko-KR" sz="1100" dirty="0">
              <a:solidFill>
                <a:schemeClr val="accent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accent1"/>
                </a:solidFill>
              </a:rPr>
              <a:t>정부와 보안군이 </a:t>
            </a:r>
            <a:r>
              <a:rPr lang="ko-KR" altLang="en-US" sz="1100" dirty="0" err="1">
                <a:solidFill>
                  <a:schemeClr val="accent1"/>
                </a:solidFill>
              </a:rPr>
              <a:t>지하디스트의</a:t>
            </a:r>
            <a:r>
              <a:rPr lang="ko-KR" altLang="en-US" sz="1100" dirty="0">
                <a:solidFill>
                  <a:schemeClr val="accent1"/>
                </a:solidFill>
              </a:rPr>
              <a:t> 확산과 활동을 효과적으로 억제할 수 있도록 지혜를 주시도록 기도해 주세요</a:t>
            </a:r>
            <a:r>
              <a:rPr lang="en-US" altLang="ko-KR" sz="1100" dirty="0">
                <a:solidFill>
                  <a:schemeClr val="accent1"/>
                </a:solidFill>
              </a:rPr>
              <a:t>.</a:t>
            </a:r>
            <a:endParaRPr lang="en-US" sz="1100" dirty="0">
              <a:solidFill>
                <a:schemeClr val="accent1"/>
              </a:solidFill>
              <a:ea typeface="+mn-lt"/>
              <a:cs typeface="+mn-lt"/>
            </a:endParaRPr>
          </a:p>
          <a:p>
            <a:pPr algn="just"/>
            <a:endParaRPr lang="en-US" altLang="ko-KR" sz="1100" dirty="0">
              <a:ea typeface="+mn-lt"/>
              <a:cs typeface="+mn-lt"/>
            </a:endParaRPr>
          </a:p>
        </p:txBody>
      </p:sp>
      <p:pic>
        <p:nvPicPr>
          <p:cNvPr id="5" name="그림 4" descr="야외, 하늘, 잔디, 나무이(가) 표시된 사진&#10;&#10;자동 생성된 설명">
            <a:extLst>
              <a:ext uri="{FF2B5EF4-FFF2-40B4-BE49-F238E27FC236}">
                <a16:creationId xmlns:a16="http://schemas.microsoft.com/office/drawing/2014/main" id="{A430CC2F-BC4A-DFD0-AC43-CA67ECC436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578" y="3544502"/>
            <a:ext cx="3468987" cy="195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ko-KR" altLang="en-US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본월드미션</a:t>
            </a:r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, </a:t>
            </a:r>
            <a:r>
              <a:rPr lang="ko-KR" altLang="en-US" sz="105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에스더기도운동</a:t>
            </a:r>
            <a:r>
              <a:rPr lang="ko-KR" altLang="en-US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기도회 인도를 위하여</a:t>
            </a:r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Arise Africa </a:t>
            </a:r>
            <a:r>
              <a:rPr lang="ko-KR" altLang="en-US" sz="1000" dirty="0">
                <a:latin typeface="맑은 고딕"/>
                <a:ea typeface="맑은 고딕"/>
              </a:rPr>
              <a:t>캠페인을 사용하여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ko-KR" altLang="en-US" sz="1000" dirty="0">
                <a:latin typeface="맑은 고딕"/>
                <a:ea typeface="맑은 고딕"/>
              </a:rPr>
              <a:t>사하라 사막 이남 아프리카의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폭력으로 부터 </a:t>
            </a:r>
            <a:r>
              <a:rPr lang="ko-KR" altLang="en-US" sz="1000" dirty="0" err="1">
                <a:latin typeface="맑은 고딕"/>
                <a:ea typeface="맑은 고딕"/>
              </a:rPr>
              <a:t>지켜주시고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가해자들에게 그 값에 합당한 처벌이 이루어지게 하시고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상처받은 성도들에게 치유와 회복의 은혜를 베풀어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6</a:t>
            </a:r>
            <a:r>
              <a:rPr lang="ko-KR" altLang="en-US" sz="1000" dirty="0">
                <a:latin typeface="맑은 고딕"/>
                <a:ea typeface="맑은 고딕"/>
              </a:rPr>
              <a:t>일 </a:t>
            </a:r>
            <a:r>
              <a:rPr lang="ko-KR" altLang="en-US" sz="1000" dirty="0" err="1">
                <a:latin typeface="맑은 고딕"/>
                <a:ea typeface="맑은 고딕"/>
              </a:rPr>
              <a:t>선교사들과의</a:t>
            </a:r>
            <a:r>
              <a:rPr lang="ko-KR" altLang="en-US" sz="1000" dirty="0">
                <a:latin typeface="맑은 고딕"/>
                <a:ea typeface="맑은 고딕"/>
              </a:rPr>
              <a:t> 만남</a:t>
            </a:r>
            <a:r>
              <a:rPr lang="en-US" altLang="ko-KR" sz="1000" dirty="0">
                <a:latin typeface="맑은 고딕"/>
                <a:ea typeface="맑은 고딕"/>
              </a:rPr>
              <a:t>, 8</a:t>
            </a:r>
            <a:r>
              <a:rPr lang="ko-KR" altLang="en-US" sz="1000" dirty="0">
                <a:latin typeface="맑은 고딕"/>
                <a:ea typeface="맑은 고딕"/>
              </a:rPr>
              <a:t>일 </a:t>
            </a:r>
            <a:r>
              <a:rPr lang="ko-KR" altLang="en-US" sz="1000" dirty="0" err="1">
                <a:latin typeface="맑은 고딕"/>
                <a:ea typeface="맑은 고딕"/>
              </a:rPr>
              <a:t>에스더기도운동</a:t>
            </a:r>
            <a:r>
              <a:rPr lang="ko-KR" altLang="en-US" sz="1000" dirty="0">
                <a:latin typeface="맑은 고딕"/>
                <a:ea typeface="맑은 고딕"/>
              </a:rPr>
              <a:t> </a:t>
            </a:r>
            <a:r>
              <a:rPr lang="ko-KR" altLang="en-US" sz="1000" dirty="0" err="1">
                <a:latin typeface="맑은 고딕"/>
                <a:ea typeface="맑은 고딕"/>
              </a:rPr>
              <a:t>기도용사들과의</a:t>
            </a:r>
            <a:r>
              <a:rPr lang="ko-KR" altLang="en-US" sz="1000" dirty="0">
                <a:latin typeface="맑은 고딕"/>
                <a:ea typeface="맑은 고딕"/>
              </a:rPr>
              <a:t> 만남을 축복하시고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아프리카 교회의 목소리가 한국교회에 잘 전달되도록 도와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</a:rPr>
              <a:t>오픈도어 설립</a:t>
            </a:r>
            <a:r>
              <a:rPr lang="en-US" altLang="ko-KR" sz="1050">
                <a:solidFill>
                  <a:schemeClr val="tx1"/>
                </a:solidFill>
              </a:rPr>
              <a:t> 30</a:t>
            </a:r>
            <a:r>
              <a:rPr lang="ko-KR" altLang="en-US" sz="105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Schut[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5/11/2024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2107</Words>
  <Application>Microsoft Office PowerPoint</Application>
  <PresentationFormat>와이드스크린</PresentationFormat>
  <Paragraphs>118</Paragraphs>
  <Slides>15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9" baseType="lpstr">
      <vt:lpstr>NanumGothicExtraBold</vt:lpstr>
      <vt:lpstr>Yu Gothic UI Semibold</vt:lpstr>
      <vt:lpstr>Gulim</vt:lpstr>
      <vt:lpstr>나눔고딕 ExtraBold</vt:lpstr>
      <vt:lpstr>Malgun Gothic</vt:lpstr>
      <vt:lpstr>Malgun Gothic</vt:lpstr>
      <vt:lpstr>함초롬바탕</vt:lpstr>
      <vt:lpstr>Aharoni</vt:lpstr>
      <vt:lpstr>Arial</vt:lpstr>
      <vt:lpstr>Posterama</vt:lpstr>
      <vt:lpstr>roboto</vt:lpstr>
      <vt:lpstr>Segoe UI</vt:lpstr>
      <vt:lpstr>Wingdings</vt:lpstr>
      <vt:lpstr>Office 테마</vt:lpstr>
      <vt:lpstr>Prayer Meeting  for Persecuted Church Worldwide 박해받는 교회를 위한 화요기도모임</vt:lpstr>
      <vt:lpstr>순서</vt:lpstr>
      <vt:lpstr>시23:3</vt:lpstr>
      <vt:lpstr>OPEN DOORS CORE VALUE/핵심가치</vt:lpstr>
      <vt:lpstr>PowerPoint 프레젠테이션</vt:lpstr>
      <vt:lpstr>Arise Africa Campaign  아프리카여 일어나라 폭력을 중단하고, 치유를 일으키자!</vt:lpstr>
      <vt:lpstr>Arise Africa Campaign  아프리카여 일어나라 폭력을 중단하고, 치유를 일으키자!</vt:lpstr>
      <vt:lpstr>나이지리아 긴급구호: 삶의재건, 희망의 회복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298</cp:revision>
  <dcterms:created xsi:type="dcterms:W3CDTF">2024-07-08T04:53:18Z</dcterms:created>
  <dcterms:modified xsi:type="dcterms:W3CDTF">2024-11-05T08:57:23Z</dcterms:modified>
</cp:coreProperties>
</file>