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7" r:id="rId2"/>
    <p:sldId id="258" r:id="rId3"/>
    <p:sldId id="283" r:id="rId4"/>
    <p:sldId id="373" r:id="rId5"/>
    <p:sldId id="374" r:id="rId6"/>
    <p:sldId id="2449" r:id="rId7"/>
    <p:sldId id="2507" r:id="rId8"/>
    <p:sldId id="2510" r:id="rId9"/>
    <p:sldId id="2506" r:id="rId10"/>
    <p:sldId id="2509" r:id="rId11"/>
    <p:sldId id="2512" r:id="rId12"/>
    <p:sldId id="2501" r:id="rId13"/>
    <p:sldId id="2511" r:id="rId14"/>
    <p:sldId id="2505" r:id="rId15"/>
    <p:sldId id="2513" r:id="rId16"/>
    <p:sldId id="2462" r:id="rId17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5B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9" d="100"/>
          <a:sy n="99" d="100"/>
        </p:scale>
        <p:origin x="108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5E6AFB-63E3-48C6-894D-5A50D99EC086}" type="datetimeFigureOut">
              <a:rPr lang="ko-KR" altLang="en-US" smtClean="0"/>
              <a:t>2024-11-26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6F5BE8-6970-450C-A342-D9D94ABB3E8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23880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DE16D162-4C84-44AD-8086-359F141C9DD6}" type="slidenum">
              <a:rPr lang="en-US"/>
              <a:pPr rtl="0">
                <a:defRPr/>
              </a:pPr>
              <a:t>4</a:t>
            </a:fld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>
              <a:defRPr/>
            </a:pPr>
            <a:fld id="{1358A3CE-A790-4A0D-9FF6-7F7A1AC38C05}" type="datetime1">
              <a:rPr lang="ko-KR" altLang="ko-KR"/>
              <a:pPr rtl="0">
                <a:defRPr/>
              </a:pPr>
              <a:t>2024-11-26</a:t>
            </a:fld>
            <a:endParaRPr lang="ko-K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72101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346349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73129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115A580F-E35D-42E1-AF82-E41CC201EA91}" type="slidenum">
              <a:rPr lang="en-US" altLang="ko-KR"/>
              <a:pPr rtl="0">
                <a:defRPr/>
              </a:pPr>
              <a:t>16</a:t>
            </a:fld>
            <a:endParaRPr lang="en-US" altLang="ko-K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A811E91-0338-D37E-FBD4-8F153CB2F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1BD17A3-F597-6C5E-91DD-63AC8F209A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EC90727-0B99-8C11-DDC2-B420FE463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2024-11-26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AB4C7F0-3532-FE68-533E-557552132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BC22918-0558-7F2E-7215-C6C43E6F3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9972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95BAE7C-6835-6955-D95D-411F73CCE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2334C33-FDA4-065C-15CD-3E67842F1D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37EBCC7-B198-03A4-B006-4EF29A444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2024-11-26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30B757C-E871-A27B-4135-739B40DFC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10DE359-C5C9-8A25-9BAF-8A7927C60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353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A96F582-4000-6700-ECBA-FBDB1B927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6AFF086-CE53-07AF-7508-F68EC56525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EE48DA0-9A41-A4C1-62C7-09405F374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2024-11-26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858330D-E49E-E117-981C-513FE2D3E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9E2FDB4-D5E4-12CC-A8DF-2C1B53F79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8251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5DDE79-BEB3-649A-F5F9-8F1AA171C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E583AC9-2444-5571-B039-DCD08EA19F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9674FAF-A572-FB8A-78A1-AE3C8A911E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E3DC379-61B9-5DC3-FD3B-53012E0A4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2024-11-26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19C0DE9-4F02-6F38-094E-0F8A62E0B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AE39414-B190-C7F8-E7AF-6B6CF9DF3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7944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190DDAB-3EAF-0F88-3724-04611F978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4573A81-D046-3D50-BAD3-88995699BE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5D69430-B21D-7C2C-534C-AB3E9A3397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4BFDF863-B63E-43E9-57B0-342CB0A3C7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7E396735-9F8A-0F09-B7F4-8B9B03960B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1E2F7BF8-51AC-D86B-FAB1-2FD13EB25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2024-11-26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59F51635-60F3-4F2E-EFA2-024FD346C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8931986-C231-29B3-D7E0-8A3312FD1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3763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5309A55-9013-2AD5-1CF4-EC89776F5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C8327B1-7652-A519-F769-8DD1EBCBE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2024-11-26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CFEE993-CE04-8A88-5D25-45B31C69F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8160253-9B14-5E0E-7E9A-D4C3E7446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586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5DC04C6F-9874-BF9B-6ED0-40274A3F8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2024-11-26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E8EFC64-3E74-027A-ADE7-3BBDBAD35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BC01288-0E33-C578-5B70-603711C44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3851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18A4ECD-A4C4-F919-2328-3FE5C03EF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205594C-B34E-B34D-8E83-FBC2B964FB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4164569-4C97-B16A-2818-9B1D4791A4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EBE309D-5227-D045-AA62-0E991EF33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2024-11-26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018F77B-33EA-E599-C16E-FDB91C077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2316A75-DF03-C55B-E931-472150EC9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194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F6BCE25-0C0F-5725-58E9-CA0D18543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48CBF2CF-C995-E6A5-2D54-4FC52865A0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EA7664A-06A3-AE40-312D-BB30B1E28E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8390079-747D-5C5C-1436-C45453A9C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2024-11-26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47BAA16-3167-483E-6612-5FC814550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7E6EC1F-F822-8A24-0771-0BDB6ADD6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2876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7AE22A0-844B-542A-3120-7D9BBFC8E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E085B8C-86F0-0A4E-91D8-B716CBA65C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C14BF03-58EA-CF71-F447-66042550E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2024-11-26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3234761-2D7D-93BD-E25B-8A8840941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F55B4D6-B3DF-50CA-16D7-E8969C8EF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9218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EF38BC75-D289-7379-6C79-7D51875EE7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F7CAB46-7662-2475-8345-A644646084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26990DF-43CE-28EF-4171-21724F446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2024-11-26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5238555-556F-0E47-F9C2-33AF9969B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7E707F3-6B22-C654-4981-0A4BA7927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35221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29C97D6C-07B7-434E-BBAE-19379570C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5" y="457205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2099"/>
              <a:t>마스터 제목 스타일 편집</a:t>
            </a:r>
          </a:p>
        </p:txBody>
      </p:sp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DA2D2C88-FFBE-4F25-871F-68A09C5F53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119872" cy="6409944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>
                <a:solidFill>
                  <a:schemeClr val="bg1"/>
                </a:solidFill>
              </a:rPr>
              <a:t>샘플 바닥글 텍스트</a:t>
            </a:r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8D0529A2-5928-42C4-B397-6AEE7520D2C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643939" y="2530479"/>
            <a:ext cx="3023807" cy="3427413"/>
          </a:xfrm>
        </p:spPr>
        <p:txBody>
          <a:bodyPr rtlCol="0"/>
          <a:lstStyle>
            <a:lvl1pPr>
              <a:buNone/>
              <a:defRPr sz="1499"/>
            </a:lvl1pPr>
            <a:lvl2pPr>
              <a:buNone/>
              <a:defRPr sz="1499"/>
            </a:lvl2pPr>
            <a:lvl3pPr>
              <a:buNone/>
              <a:defRPr sz="1499"/>
            </a:lvl3pPr>
            <a:lvl4pPr>
              <a:buNone/>
              <a:defRPr sz="1499"/>
            </a:lvl4pPr>
            <a:lvl5pPr>
              <a:buNone/>
              <a:defRPr sz="1499"/>
            </a:lvl5pPr>
          </a:lstStyle>
          <a:p>
            <a:pPr lvl="0" rtl="0"/>
            <a:r>
              <a:rPr lang="ko-KR"/>
              <a:t>개체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389E6-C847-4AD0-B56D-D205B2EAB1EE}" type="slidenum">
              <a:rPr lang="en-US" altLang="ko-KR" smtClean="0"/>
              <a:t>‹#›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1529221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콘텐츠 3 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(S) 7">
            <a:extLst>
              <a:ext uri="{FF2B5EF4-FFF2-40B4-BE49-F238E27FC236}">
                <a16:creationId xmlns:a16="http://schemas.microsoft.com/office/drawing/2014/main" id="{DCC332FB-CD3F-4398-958A-CBE45129A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제목 9">
            <a:extLst>
              <a:ext uri="{FF2B5EF4-FFF2-40B4-BE49-F238E27FC236}">
                <a16:creationId xmlns:a16="http://schemas.microsoft.com/office/drawing/2014/main" id="{E566CA14-5018-43EE-BB8F-E12209B2C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8" y="909638"/>
            <a:ext cx="10691813" cy="810192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1A76201F-C7C2-400C-BE9B-F185A832CC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010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9" name="내용 개체 틀 10">
            <a:extLst>
              <a:ext uri="{FF2B5EF4-FFF2-40B4-BE49-F238E27FC236}">
                <a16:creationId xmlns:a16="http://schemas.microsoft.com/office/drawing/2014/main" id="{A742F7E8-0787-4D2C-B53F-B62C309ED6D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010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7" name="텍스트 개체 틀 2">
            <a:extLst>
              <a:ext uri="{FF2B5EF4-FFF2-40B4-BE49-F238E27FC236}">
                <a16:creationId xmlns:a16="http://schemas.microsoft.com/office/drawing/2014/main" id="{ED178B9A-B987-49A0-B73F-70B855C424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0092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5" name="내용 개체 틀 10">
            <a:extLst>
              <a:ext uri="{FF2B5EF4-FFF2-40B4-BE49-F238E27FC236}">
                <a16:creationId xmlns:a16="http://schemas.microsoft.com/office/drawing/2014/main" id="{407D5990-6E05-4ECC-B930-EA5CF0774CF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40092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8" name="텍스트 개체 틀 2">
            <a:extLst>
              <a:ext uri="{FF2B5EF4-FFF2-40B4-BE49-F238E27FC236}">
                <a16:creationId xmlns:a16="http://schemas.microsoft.com/office/drawing/2014/main" id="{C6A58550-98E5-4548-82F6-EE971733A7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0174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6" name="내용 개체 틀 10">
            <a:extLst>
              <a:ext uri="{FF2B5EF4-FFF2-40B4-BE49-F238E27FC236}">
                <a16:creationId xmlns:a16="http://schemas.microsoft.com/office/drawing/2014/main" id="{6B90AFA0-EDA3-4F21-A480-F56AA1D0BEB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00174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cxnSp>
        <p:nvCxnSpPr>
          <p:cNvPr id="10" name="직선 연결선(S) 9">
            <a:extLst>
              <a:ext uri="{FF2B5EF4-FFF2-40B4-BE49-F238E27FC236}">
                <a16:creationId xmlns:a16="http://schemas.microsoft.com/office/drawing/2014/main" id="{9346E7C8-F905-4B13-8FD6-185A04184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바닥글 개체 틀 7">
            <a:extLst>
              <a:ext uri="{FF2B5EF4-FFF2-40B4-BE49-F238E27FC236}">
                <a16:creationId xmlns:a16="http://schemas.microsoft.com/office/drawing/2014/main" id="{A0E3EE3A-87F3-4F60-90D8-938E4BBC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6" y="6461970"/>
            <a:ext cx="4539727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12" name="날짜 개체 틀 6">
            <a:extLst>
              <a:ext uri="{FF2B5EF4-FFF2-40B4-BE49-F238E27FC236}">
                <a16:creationId xmlns:a16="http://schemas.microsoft.com/office/drawing/2014/main" id="{F1449B0C-8214-4186-9666-E63CCA0909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461970"/>
            <a:ext cx="259259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20XX/2/11</a:t>
            </a:r>
            <a:endParaRPr lang="ko-KR" altLang="en-US"/>
          </a:p>
        </p:txBody>
      </p:sp>
      <p:sp>
        <p:nvSpPr>
          <p:cNvPr id="13" name="슬라이드 번호 개체 틀 8">
            <a:extLst>
              <a:ext uri="{FF2B5EF4-FFF2-40B4-BE49-F238E27FC236}">
                <a16:creationId xmlns:a16="http://schemas.microsoft.com/office/drawing/2014/main" id="{F5DDBFC0-CC80-4B03-B5F5-3C57166DC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461970"/>
            <a:ext cx="67235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E30AF5A0-43BB-4336-8627-9123B9144D80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43198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내용 2열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4DFDE745-8E05-475F-BC08-E9B8B01E62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44200" y="0"/>
            <a:ext cx="1447800" cy="1535750"/>
          </a:xfrm>
          <a:prstGeom prst="rect">
            <a:avLst/>
          </a:prstGeom>
        </p:spPr>
      </p:pic>
      <p:sp>
        <p:nvSpPr>
          <p:cNvPr id="10" name="제목 1">
            <a:extLst>
              <a:ext uri="{FF2B5EF4-FFF2-40B4-BE49-F238E27FC236}">
                <a16:creationId xmlns:a16="http://schemas.microsoft.com/office/drawing/2014/main" id="{D4AB668B-5364-48F5-8E6A-67B8A330D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559814"/>
            <a:ext cx="10348147" cy="753172"/>
          </a:xfrm>
        </p:spPr>
        <p:txBody>
          <a:bodyPr rtlCol="0" anchor="t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90" noProof="0">
                <a:solidFill>
                  <a:schemeClr val="tx2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BDCD62CE-FD0C-47C1-94CE-C2F8B5AA8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-1" y="2719661"/>
            <a:ext cx="830249" cy="2548349"/>
          </a:xfrm>
          <a:prstGeom prst="rect">
            <a:avLst/>
          </a:prstGeom>
        </p:spPr>
      </p:pic>
      <p:sp>
        <p:nvSpPr>
          <p:cNvPr id="16" name="텍스트 개체 틀 15">
            <a:extLst>
              <a:ext uri="{FF2B5EF4-FFF2-40B4-BE49-F238E27FC236}">
                <a16:creationId xmlns:a16="http://schemas.microsoft.com/office/drawing/2014/main" id="{400F5829-71BC-4CC0-A88E-2D9B5D18E8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12289" y="1719628"/>
            <a:ext cx="4307865" cy="554038"/>
          </a:xfrm>
        </p:spPr>
        <p:txBody>
          <a:bodyPr rtlCol="0">
            <a:normAutofit/>
          </a:bodyPr>
          <a:lstStyle>
            <a:lvl1pPr marL="0" indent="0">
              <a:buNone/>
              <a:defRPr sz="18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9" name="텍스트 개체 틀 18">
            <a:extLst>
              <a:ext uri="{FF2B5EF4-FFF2-40B4-BE49-F238E27FC236}">
                <a16:creationId xmlns:a16="http://schemas.microsoft.com/office/drawing/2014/main" id="{FD2F63FE-D5D7-44B0-B72C-D45AA6EE12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612900" y="2332651"/>
            <a:ext cx="4306888" cy="3529013"/>
          </a:xfrm>
        </p:spPr>
        <p:txBody>
          <a:bodyPr rtlCol="0">
            <a:normAutofit/>
          </a:bodyPr>
          <a:lstStyle>
            <a:lvl1pPr marL="214313" indent="-214313">
              <a:buFont typeface="Arial" panose="020B0604020202020204" pitchFamily="34" charset="0"/>
              <a:buChar char="•"/>
              <a:defRPr sz="135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7" name="텍스트 개체 틀 15">
            <a:extLst>
              <a:ext uri="{FF2B5EF4-FFF2-40B4-BE49-F238E27FC236}">
                <a16:creationId xmlns:a16="http://schemas.microsoft.com/office/drawing/2014/main" id="{E0314D87-B4EE-460E-B18F-73BD139111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66352" y="1719628"/>
            <a:ext cx="4307865" cy="554038"/>
          </a:xfrm>
        </p:spPr>
        <p:txBody>
          <a:bodyPr rtlCol="0">
            <a:normAutofit/>
          </a:bodyPr>
          <a:lstStyle>
            <a:lvl1pPr marL="0" indent="0">
              <a:buNone/>
              <a:defRPr sz="18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20" name="텍스트 개체 틀 18">
            <a:extLst>
              <a:ext uri="{FF2B5EF4-FFF2-40B4-BE49-F238E27FC236}">
                <a16:creationId xmlns:a16="http://schemas.microsoft.com/office/drawing/2014/main" id="{C6020A13-A1EE-4B0D-9E98-DEC8824C596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66839" y="2332651"/>
            <a:ext cx="4306888" cy="3529013"/>
          </a:xfrm>
        </p:spPr>
        <p:txBody>
          <a:bodyPr rtlCol="0">
            <a:normAutofit/>
          </a:bodyPr>
          <a:lstStyle>
            <a:lvl1pPr marL="214313" indent="-214313">
              <a:buFont typeface="Arial" panose="020B0604020202020204" pitchFamily="34" charset="0"/>
              <a:buChar char="•"/>
              <a:defRPr sz="135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2" name="날짜 개체 틀 5">
            <a:extLst>
              <a:ext uri="{FF2B5EF4-FFF2-40B4-BE49-F238E27FC236}">
                <a16:creationId xmlns:a16="http://schemas.microsoft.com/office/drawing/2014/main" id="{DB65338A-C6F0-4F28-B7EA-064B872F62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4602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>
              <a:defRPr/>
            </a:pPr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13" name="바닥글 개체 틀 6">
            <a:extLst>
              <a:ext uri="{FF2B5EF4-FFF2-40B4-BE49-F238E27FC236}">
                <a16:creationId xmlns:a16="http://schemas.microsoft.com/office/drawing/2014/main" id="{5743896B-BFE2-4F6B-B431-CF4B29CD3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4602"/>
            <a:ext cx="41148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/>
            <a:r>
              <a:rPr lang="ko-KR" altLang="en-US" noProof="0"/>
              <a:t>프레젠테이션 제목</a:t>
            </a:r>
          </a:p>
        </p:txBody>
      </p:sp>
      <p:sp>
        <p:nvSpPr>
          <p:cNvPr id="14" name="슬라이드 번호 개체 틀 7">
            <a:extLst>
              <a:ext uri="{FF2B5EF4-FFF2-40B4-BE49-F238E27FC236}">
                <a16:creationId xmlns:a16="http://schemas.microsoft.com/office/drawing/2014/main" id="{1F6558AB-F8E9-4605-A5ED-FE3F46A11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24602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>
              <a:defRPr/>
            </a:pPr>
            <a:fld id="{73B850FF-6169-4056-8077-06FFA93A5366}" type="slidenum">
              <a:rPr lang="en-US" altLang="ko-KR" noProof="0" smtClean="0"/>
              <a:pPr rtl="0">
                <a:defRPr/>
              </a:pPr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220904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5CF3A5EA-94D0-AEE4-1D28-784C5412F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A5D7470-CAC2-678E-1259-59881A50AB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36A8A29-E67F-EB5D-D14E-93F1A5C8B0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F581DCF-FA60-45E2-A948-30B8BF1A7E4B}" type="datetimeFigureOut">
              <a:rPr lang="ko-KR" altLang="en-US" smtClean="0"/>
              <a:t>2024-11-26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2FF9DFE-D605-52BC-486E-6146BA83B1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41FB005-725B-4F6F-754D-1429C22E5C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9222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3" r:id="rId13"/>
    <p:sldLayoutId id="2147483664" r:id="rId14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leavesofhealing.org/" TargetMode="External"/><Relationship Id="rId5" Type="http://schemas.openxmlformats.org/officeDocument/2006/relationships/image" Target="../media/image13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g"/><Relationship Id="rId5" Type="http://schemas.openxmlformats.org/officeDocument/2006/relationships/image" Target="../media/image20.jpeg"/><Relationship Id="rId4" Type="http://schemas.openxmlformats.org/officeDocument/2006/relationships/image" Target="../media/image5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kehopelast.org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>
            <a:extLst>
              <a:ext uri="{FF2B5EF4-FFF2-40B4-BE49-F238E27FC236}">
                <a16:creationId xmlns:a16="http://schemas.microsoft.com/office/drawing/2014/main" id="{5AA97964-CAEB-5290-ABA0-B5556D5C6D31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5" name="Google Shape;91;p18">
              <a:extLst>
                <a:ext uri="{FF2B5EF4-FFF2-40B4-BE49-F238E27FC236}">
                  <a16:creationId xmlns:a16="http://schemas.microsoft.com/office/drawing/2014/main" id="{E72E89A4-6902-FE3E-162C-0638C3B2A5E6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7D7BE089-B6F7-E329-9927-CE926D0F5F76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45D97F54-F71C-6D52-AB9E-1EFA984B58ED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680E8EF9-24D8-D7D8-C6EB-BF26E11475F3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BFB1D043-DC60-5543-048A-9A80AD264065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제목 1">
            <a:extLst>
              <a:ext uri="{FF2B5EF4-FFF2-40B4-BE49-F238E27FC236}">
                <a16:creationId xmlns:a16="http://schemas.microsoft.com/office/drawing/2014/main" id="{1A0A1F98-9523-568E-578C-EBB55B0CDA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569740"/>
          </a:xfrm>
        </p:spPr>
        <p:txBody>
          <a:bodyPr anchor="ctr">
            <a:noAutofit/>
          </a:bodyPr>
          <a:lstStyle/>
          <a:p>
            <a:r>
              <a:rPr lang="en-US" altLang="ko-KR" sz="4400" b="1"/>
              <a:t>Prayer</a:t>
            </a:r>
            <a:r>
              <a:rPr lang="ko-KR" altLang="en-US" sz="4400" b="1"/>
              <a:t> </a:t>
            </a:r>
            <a:r>
              <a:rPr lang="en-US" altLang="ko-KR" sz="4400" b="1"/>
              <a:t>Meeting </a:t>
            </a:r>
            <a:br>
              <a:rPr lang="en-US" altLang="ko-KR" sz="4400" b="1"/>
            </a:br>
            <a:r>
              <a:rPr lang="en-US" altLang="ko-KR" sz="4400" b="1"/>
              <a:t>for Persecuted Church Worldwide</a:t>
            </a:r>
            <a:br>
              <a:rPr lang="en-US" altLang="ko-KR" sz="4400" b="1"/>
            </a:br>
            <a:r>
              <a:rPr lang="ko-KR" altLang="en-US" sz="2400" b="1" spc="10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박해받는</a:t>
            </a:r>
            <a:r>
              <a:rPr lang="ko-KR" altLang="en-US" sz="2400" b="1" spc="100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 교회를 위한 </a:t>
            </a:r>
            <a:r>
              <a:rPr lang="ko-KR" altLang="en-US" sz="2400" b="1" spc="10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화요기도모임</a:t>
            </a:r>
            <a:endParaRPr lang="ko-KR" altLang="en-US" sz="4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numGothicExtraBold" panose="020D0904000000000000" pitchFamily="50" charset="-127"/>
              <a:ea typeface="NanumGothicExtraBold" panose="020D0904000000000000" pitchFamily="50" charset="-127"/>
            </a:endParaRP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B0AB8AEB-7C8F-F90D-6F0A-54CF3D515A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684142"/>
            <a:ext cx="9144000" cy="573657"/>
          </a:xfrm>
        </p:spPr>
        <p:txBody>
          <a:bodyPr anchor="ctr">
            <a:normAutofit fontScale="70000" lnSpcReduction="20000"/>
          </a:bodyPr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ko-KR" sz="2000" dirty="0">
                <a:latin typeface="맑은 고딕"/>
                <a:ea typeface="맑은 고딕"/>
              </a:rPr>
              <a:t>2024</a:t>
            </a:r>
            <a:r>
              <a:rPr lang="ko-KR" altLang="en-US" sz="2000" dirty="0">
                <a:latin typeface="맑은 고딕"/>
                <a:ea typeface="맑은 고딕"/>
              </a:rPr>
              <a:t>년 1</a:t>
            </a:r>
            <a:r>
              <a:rPr lang="en-US" altLang="ko-KR" sz="2000" dirty="0">
                <a:latin typeface="맑은 고딕"/>
                <a:ea typeface="맑은 고딕"/>
              </a:rPr>
              <a:t>1</a:t>
            </a:r>
            <a:r>
              <a:rPr lang="ko-KR" altLang="en-US" sz="2000" dirty="0">
                <a:latin typeface="맑은 고딕"/>
                <a:ea typeface="맑은 고딕"/>
              </a:rPr>
              <a:t>월 </a:t>
            </a:r>
            <a:r>
              <a:rPr lang="en-US" altLang="ko-KR" sz="2000" dirty="0">
                <a:latin typeface="맑은 고딕"/>
                <a:ea typeface="맑은 고딕"/>
              </a:rPr>
              <a:t>26</a:t>
            </a:r>
            <a:r>
              <a:rPr lang="ko-KR" altLang="en-US" sz="2000" dirty="0">
                <a:latin typeface="맑은 고딕"/>
                <a:ea typeface="맑은 고딕"/>
              </a:rPr>
              <a:t>일</a:t>
            </a:r>
            <a:r>
              <a:rPr lang="en-US" altLang="ko-KR" sz="2000" dirty="0">
                <a:latin typeface="맑은 고딕"/>
                <a:ea typeface="맑은 고딕"/>
              </a:rPr>
              <a:t>(</a:t>
            </a:r>
            <a:r>
              <a:rPr lang="ko-KR" altLang="en-US" sz="2000" dirty="0">
                <a:latin typeface="맑은 고딕"/>
                <a:ea typeface="맑은 고딕"/>
              </a:rPr>
              <a:t>화</a:t>
            </a:r>
            <a:r>
              <a:rPr lang="en-US" altLang="ko-KR" sz="2000" dirty="0">
                <a:latin typeface="맑은 고딕"/>
                <a:ea typeface="맑은 고딕"/>
              </a:rPr>
              <a:t>) pm7:30-9:00/Zoom </a:t>
            </a:r>
            <a:endParaRPr lang="en-US" altLang="ko-KR" sz="2000" dirty="0"/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ko-KR" altLang="en-US" sz="2000" dirty="0">
                <a:solidFill>
                  <a:schemeClr val="tx1"/>
                </a:solidFill>
              </a:rPr>
              <a:t>회의 </a:t>
            </a:r>
            <a:r>
              <a:rPr lang="en-US" altLang="ko-KR" sz="2000" dirty="0">
                <a:solidFill>
                  <a:schemeClr val="tx1"/>
                </a:solidFill>
              </a:rPr>
              <a:t>ID 4286956103</a:t>
            </a:r>
            <a:endParaRPr lang="ko-KR" altLang="en-US" sz="2000" dirty="0">
              <a:solidFill>
                <a:schemeClr val="tx1"/>
              </a:solidFill>
            </a:endParaRP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00092CB0-496E-91AD-4259-2D1F9F45520D}"/>
              </a:ext>
            </a:extLst>
          </p:cNvPr>
          <p:cNvCxnSpPr/>
          <p:nvPr/>
        </p:nvCxnSpPr>
        <p:spPr>
          <a:xfrm>
            <a:off x="5016000" y="3848542"/>
            <a:ext cx="216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3180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/>
          <p:nvPr/>
        </p:nvCxnSpPr>
        <p:spPr>
          <a:xfrm>
            <a:off x="5210175" y="1466850"/>
            <a:ext cx="180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제목 1">
            <a:extLst>
              <a:ext uri="{FF2B5EF4-FFF2-40B4-BE49-F238E27FC236}">
                <a16:creationId xmlns:a16="http://schemas.microsoft.com/office/drawing/2014/main" id="{4FF26603-6BF7-6E31-8399-C36B52F6AE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10936" y="622664"/>
            <a:ext cx="9144000" cy="701311"/>
          </a:xfrm>
        </p:spPr>
        <p:txBody>
          <a:bodyPr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순서</a:t>
            </a: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482519BC-875B-9673-7DFC-5B93A2BAD9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797232"/>
            <a:ext cx="9144000" cy="4316489"/>
          </a:xfrm>
        </p:spPr>
        <p:txBody>
          <a:bodyPr anchor="ctr">
            <a:noAutofit/>
          </a:bodyPr>
          <a:lstStyle/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ko-KR" sz="1600" dirty="0">
                <a:ea typeface="맑은 고딕"/>
              </a:rPr>
              <a:t>찬양 </a:t>
            </a:r>
            <a:r>
              <a:rPr lang="en-US" altLang="ko-KR" sz="1600" dirty="0">
                <a:ea typeface="맑은 고딕"/>
              </a:rPr>
              <a:t>5’</a:t>
            </a:r>
            <a:r>
              <a:rPr lang="ko-KR" altLang="ko-KR" sz="1600" dirty="0">
                <a:ea typeface="맑은 고딕"/>
              </a:rPr>
              <a:t> </a:t>
            </a:r>
            <a:r>
              <a:rPr lang="en-US" altLang="ko-KR" sz="1600" dirty="0">
                <a:ea typeface="맑은 고딕"/>
              </a:rPr>
              <a:t> </a:t>
            </a:r>
            <a:endParaRPr lang="en-US" altLang="ko-KR" sz="1600" dirty="0">
              <a:solidFill>
                <a:schemeClr val="tx1"/>
              </a:solidFill>
              <a:ea typeface="맑은 고딕"/>
            </a:endParaRP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altLang="ko-KR" sz="1600" dirty="0">
                <a:ea typeface="맑은 고딕"/>
              </a:rPr>
              <a:t>OPENDOORS CORE VALUE(5’)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altLang="ko-KR" sz="1600" dirty="0">
                <a:ea typeface="맑은 고딕"/>
              </a:rPr>
              <a:t>Arise</a:t>
            </a:r>
            <a:r>
              <a:rPr lang="ko-KR" altLang="en-US" sz="1600" dirty="0">
                <a:ea typeface="맑은 고딕"/>
              </a:rPr>
              <a:t> </a:t>
            </a:r>
            <a:r>
              <a:rPr lang="en-US" altLang="ko-KR" sz="1600" dirty="0">
                <a:ea typeface="맑은 고딕"/>
              </a:rPr>
              <a:t>Africa</a:t>
            </a:r>
            <a:r>
              <a:rPr lang="ko-KR" altLang="en-US" sz="1600" dirty="0">
                <a:ea typeface="맑은 고딕"/>
              </a:rPr>
              <a:t> 인터뷰 영상 </a:t>
            </a:r>
            <a:r>
              <a:rPr lang="en-US" altLang="ko-KR" sz="1600" dirty="0">
                <a:ea typeface="맑은 고딕"/>
              </a:rPr>
              <a:t>6’17”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en-US" sz="1600" dirty="0">
                <a:ea typeface="맑은 고딕"/>
              </a:rPr>
              <a:t>오늘의 말씀</a:t>
            </a:r>
            <a:r>
              <a:rPr lang="ko-KR" altLang="ko-KR" sz="1600" dirty="0">
                <a:ea typeface="맑은 고딕"/>
              </a:rPr>
              <a:t> </a:t>
            </a:r>
            <a:r>
              <a:rPr lang="en-US" altLang="ko-KR" sz="1600" dirty="0">
                <a:ea typeface="맑은 고딕"/>
              </a:rPr>
              <a:t>15’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en-US" sz="1600" dirty="0">
                <a:ea typeface="맑은 고딕"/>
              </a:rPr>
              <a:t>전세계 박해 받는 교회를 </a:t>
            </a:r>
            <a:r>
              <a:rPr lang="ko-KR" altLang="ko-KR" sz="1600" dirty="0">
                <a:ea typeface="맑은 고딕"/>
              </a:rPr>
              <a:t>위한 기도</a:t>
            </a:r>
            <a:r>
              <a:rPr lang="en-US" altLang="ko-KR" sz="1600" dirty="0">
                <a:ea typeface="맑은 고딕"/>
              </a:rPr>
              <a:t>(30’)</a:t>
            </a:r>
            <a:endParaRPr lang="ko-KR" altLang="en-US" sz="1600" dirty="0">
              <a:solidFill>
                <a:schemeClr val="tx1"/>
              </a:solidFill>
              <a:latin typeface="맑은 고딕"/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3141228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37DF28-9144-1722-5AD6-3984767E00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>
            <a:extLst>
              <a:ext uri="{FF2B5EF4-FFF2-40B4-BE49-F238E27FC236}">
                <a16:creationId xmlns:a16="http://schemas.microsoft.com/office/drawing/2014/main" id="{64F36B03-8D4D-B2DE-7DF8-9578AE3C729E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5" name="Google Shape;91;p18">
              <a:extLst>
                <a:ext uri="{FF2B5EF4-FFF2-40B4-BE49-F238E27FC236}">
                  <a16:creationId xmlns:a16="http://schemas.microsoft.com/office/drawing/2014/main" id="{0BFBD0EB-07E2-ADDE-8BA4-7C6CD5E82F8D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4783A041-23E8-7571-A76F-0B17C023DD61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F26C3B53-4D66-A48C-D032-50CB13003A4B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62C8F07-A8C4-06A5-F46A-8E22CFA6DA11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0EBC9FCA-DE11-B379-C8D8-8D935960EA74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제목 1">
            <a:extLst>
              <a:ext uri="{FF2B5EF4-FFF2-40B4-BE49-F238E27FC236}">
                <a16:creationId xmlns:a16="http://schemas.microsoft.com/office/drawing/2014/main" id="{2058803B-F527-FFBA-BB59-E73F86B441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845261"/>
            <a:ext cx="9144000" cy="820121"/>
          </a:xfrm>
        </p:spPr>
        <p:txBody>
          <a:bodyPr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마</a:t>
            </a:r>
            <a:r>
              <a:rPr lang="en-US" altLang="ko-KR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6:38</a:t>
            </a:r>
            <a:endParaRPr lang="ko-KR" alt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numGothicExtraBold"/>
              <a:ea typeface="NanumGothicExtraBold"/>
            </a:endParaRP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C2245411-C629-2699-08F5-8CC1F31E00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873833"/>
            <a:ext cx="9144000" cy="1655762"/>
          </a:xfrm>
        </p:spPr>
        <p:txBody>
          <a:bodyPr anchor="ctr"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ko-KR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38</a:t>
            </a:r>
            <a:r>
              <a:rPr lang="en-US" altLang="ko-K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“</a:t>
            </a:r>
            <a:r>
              <a:rPr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너희에게 떡 몇 개나 있는지 가서 보라</a:t>
            </a:r>
            <a:r>
              <a:rPr lang="en-US" altLang="ko-K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”</a:t>
            </a:r>
            <a:r>
              <a:rPr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 하시니 알아보고 이르되 </a:t>
            </a:r>
            <a:r>
              <a:rPr lang="en-US" altLang="ko-K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“</a:t>
            </a:r>
            <a:r>
              <a:rPr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떡 다섯개와 물고기 두 마리가 </a:t>
            </a:r>
            <a:r>
              <a:rPr lang="ko-KR" alt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있더이다</a:t>
            </a:r>
            <a:r>
              <a:rPr lang="en-US" altLang="ko-K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.”</a:t>
            </a:r>
            <a:r>
              <a:rPr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 </a:t>
            </a: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6B9D2C34-FA72-821E-7DA3-28ED475EB770}"/>
              </a:ext>
            </a:extLst>
          </p:cNvPr>
          <p:cNvCxnSpPr/>
          <p:nvPr/>
        </p:nvCxnSpPr>
        <p:spPr>
          <a:xfrm>
            <a:off x="5016000" y="3848542"/>
            <a:ext cx="216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6654D409-2FCD-710A-4EE1-267CD9C19F37}"/>
              </a:ext>
            </a:extLst>
          </p:cNvPr>
          <p:cNvSpPr txBox="1"/>
          <p:nvPr/>
        </p:nvSpPr>
        <p:spPr>
          <a:xfrm>
            <a:off x="1729212" y="4472412"/>
            <a:ext cx="8938784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altLang="ko-KR" sz="1100" dirty="0">
                <a:ea typeface="맑은 고딕"/>
              </a:rPr>
              <a:t>38</a:t>
            </a:r>
            <a:r>
              <a:rPr lang="en-US" altLang="ko-KR" dirty="0">
                <a:ea typeface="맑은 고딕"/>
              </a:rPr>
              <a:t> “How many loaves do you have?” he asked, Go and see.” When they found out, they said, “Five-and two fish.”</a:t>
            </a:r>
          </a:p>
        </p:txBody>
      </p:sp>
    </p:spTree>
    <p:extLst>
      <p:ext uri="{BB962C8B-B14F-4D97-AF65-F5344CB8AC3E}">
        <p14:creationId xmlns:p14="http://schemas.microsoft.com/office/powerpoint/2010/main" val="4216500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제목 24">
            <a:extLst>
              <a:ext uri="{FF2B5EF4-FFF2-40B4-BE49-F238E27FC236}">
                <a16:creationId xmlns:a16="http://schemas.microsoft.com/office/drawing/2014/main" id="{53401F44-74D7-4B28-92EE-E4B15C74D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5573" y="1200732"/>
            <a:ext cx="4511552" cy="612903"/>
          </a:xfrm>
        </p:spPr>
        <p:txBody>
          <a:bodyPr vert="horz" lIns="68544" tIns="34272" rIns="68544" bIns="34272" rtlCol="0" anchor="b" anchorCtr="0">
            <a:normAutofit/>
          </a:bodyPr>
          <a:lstStyle/>
          <a:p>
            <a:pPr latinLnBrk="0">
              <a:lnSpc>
                <a:spcPct val="90000"/>
              </a:lnSpc>
            </a:pPr>
            <a:r>
              <a:rPr lang="en-US" altLang="ko-KR" sz="220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OPEN DOORS CORE VALUE</a:t>
            </a:r>
            <a:r>
              <a:rPr lang="en-US" altLang="ko-KR" sz="1499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/</a:t>
            </a:r>
            <a:r>
              <a:rPr lang="ko-KR" altLang="en-US" sz="1499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핵심가치</a:t>
            </a:r>
            <a:endParaRPr lang="en-US" altLang="ko-KR" sz="1499">
              <a:solidFill>
                <a:schemeClr val="tx1">
                  <a:alpha val="7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2" name="그림 개체 틀 11">
            <a:extLst>
              <a:ext uri="{FF2B5EF4-FFF2-40B4-BE49-F238E27FC236}">
                <a16:creationId xmlns:a16="http://schemas.microsoft.com/office/drawing/2014/main" id="{A8403F14-8761-4309-9481-294D1CB6A7B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/>
          <a:stretch/>
        </p:blipFill>
        <p:spPr>
          <a:xfrm>
            <a:off x="1868001" y="1219832"/>
            <a:ext cx="4387250" cy="4427966"/>
          </a:xfrm>
          <a:prstGeom prst="rect">
            <a:avLst/>
          </a:prstGeom>
          <a:noFill/>
        </p:spPr>
      </p:pic>
      <p:sp>
        <p:nvSpPr>
          <p:cNvPr id="32" name="Footer Placeholder 5">
            <a:extLst>
              <a:ext uri="{FF2B5EF4-FFF2-40B4-BE49-F238E27FC236}">
                <a16:creationId xmlns:a16="http://schemas.microsoft.com/office/drawing/2014/main" id="{89D3F019-984C-AE66-5596-F3E5A9544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53948" y="2290870"/>
            <a:ext cx="3085296" cy="342811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r>
              <a:rPr lang="ko-KR"/>
              <a:t>샘플 바닥글 텍스트</a:t>
            </a:r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1197CAAD-0FF9-406B-BB56-000079790FC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725293" y="2035252"/>
            <a:ext cx="4561832" cy="4232198"/>
          </a:xfrm>
        </p:spPr>
        <p:txBody>
          <a:bodyPr vert="horz" lIns="68544" tIns="34272" rIns="68544" bIns="34272" rtlCol="0">
            <a:noAutofit/>
          </a:bodyPr>
          <a:lstStyle/>
          <a:p>
            <a:pPr marL="0" indent="0" latinLnBrk="0">
              <a:lnSpc>
                <a:spcPct val="160000"/>
              </a:lnSpc>
            </a:pP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1.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그리스도의 몸의 지체이다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part of the Body of Christ.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2.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박해 받는 교회를 섬긴다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Persecuted Church driven.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3.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성경의 사람이다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people of the Bible. 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4.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기도의 사람이다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people of prayer.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5.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믿음으로 살며 사역한다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live and work by faith.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6.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예수 그리스도와 그의 지상명령에 헌신한다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devoted to Jesus Christ and His commission.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7.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오직 하나님의 영광을 위해 사역한다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motivated solely for the glory of God.</a:t>
            </a:r>
          </a:p>
        </p:txBody>
      </p:sp>
      <p:sp>
        <p:nvSpPr>
          <p:cNvPr id="34" name="Slide Number Placeholder 6">
            <a:extLst>
              <a:ext uri="{FF2B5EF4-FFF2-40B4-BE49-F238E27FC236}">
                <a16:creationId xmlns:a16="http://schemas.microsoft.com/office/drawing/2014/main" id="{059CB489-F2D3-C5F5-51EE-BF6546B67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3721" y="5664127"/>
            <a:ext cx="329099" cy="335954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fld id="{C01389E6-C847-4AD0-B56D-D205B2EAB1EE}" type="slidenum">
              <a:rPr lang="en-US" altLang="ko-KR" smtClean="0"/>
              <a:pPr>
                <a:spcAft>
                  <a:spcPts val="450"/>
                </a:spcAft>
              </a:pPr>
              <a:t>4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3211383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>
            <a:cxnSpLocks/>
          </p:cNvCxnSpPr>
          <p:nvPr/>
        </p:nvCxnSpPr>
        <p:spPr>
          <a:xfrm>
            <a:off x="5748950" y="3480911"/>
            <a:ext cx="563125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부제목 2">
            <a:extLst>
              <a:ext uri="{FF2B5EF4-FFF2-40B4-BE49-F238E27FC236}">
                <a16:creationId xmlns:a16="http://schemas.microsoft.com/office/drawing/2014/main" id="{482519BC-875B-9673-7DFC-5B93A2BAD9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41972" y="1798814"/>
            <a:ext cx="6484268" cy="2891736"/>
          </a:xfrm>
        </p:spPr>
        <p:txBody>
          <a:bodyPr anchor="ctr">
            <a:noAutofit/>
          </a:bodyPr>
          <a:lstStyle/>
          <a:p>
            <a:r>
              <a:rPr lang="ko-KR" altLang="en-US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박해 받는 교회를 위한 기도</a:t>
            </a:r>
            <a:r>
              <a:rPr lang="en-US" altLang="ko-KR" sz="3600"/>
              <a:t>(30’)</a:t>
            </a:r>
          </a:p>
          <a:p>
            <a:endParaRPr lang="ko-KR" altLang="en-US" sz="320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2800"/>
              <a:t>Prayer for Persecuted Church</a:t>
            </a:r>
            <a:endParaRPr lang="ko-KR" altLang="en-US" sz="2800"/>
          </a:p>
        </p:txBody>
      </p: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79DAFFE-6B9D-811F-D85E-3C68C6C306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pic>
        <p:nvPicPr>
          <p:cNvPr id="1026" name="Picture 2" descr="의류, 사람, 인간의 얼굴, 실내이(가) 표시된 사진&#10;&#10;자동 생성된 설명">
            <a:extLst>
              <a:ext uri="{FF2B5EF4-FFF2-40B4-BE49-F238E27FC236}">
                <a16:creationId xmlns:a16="http://schemas.microsoft.com/office/drawing/2014/main" id="{40E4FE90-DD28-0837-4FC9-FCFE9DC19A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0859" y="917398"/>
            <a:ext cx="3254191" cy="4881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60184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F736874-1A49-E574-C1C1-9E9482B5E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0120" y="479339"/>
            <a:ext cx="7180544" cy="811558"/>
          </a:xfrm>
        </p:spPr>
        <p:txBody>
          <a:bodyPr>
            <a:noAutofit/>
          </a:bodyPr>
          <a:lstStyle/>
          <a:p>
            <a:r>
              <a:rPr lang="en-US" altLang="ko-KR" sz="240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Arise Africa Campaign </a:t>
            </a:r>
            <a:br>
              <a:rPr lang="en-US" altLang="ko-KR" sz="2400"/>
            </a:br>
            <a:r>
              <a:rPr lang="ko-KR" altLang="en-US" sz="24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아프리카여 일어나라 </a:t>
            </a:r>
            <a:r>
              <a:rPr lang="ko-KR" altLang="en-US" sz="15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폭력을 중단하고</a:t>
            </a:r>
            <a:r>
              <a:rPr lang="en-US" altLang="ko-KR" sz="15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 </a:t>
            </a:r>
            <a:r>
              <a:rPr lang="ko-KR" altLang="en-US" sz="15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치유를 일으키자</a:t>
            </a:r>
            <a:r>
              <a:rPr lang="en-US" altLang="ko-KR" sz="15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!</a:t>
            </a:r>
            <a:endParaRPr lang="ko-KR" altLang="en-US" sz="240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3CFC863-2AB8-D3F6-FD66-29017816F5D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950120" y="1787199"/>
            <a:ext cx="6721079" cy="415529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20000"/>
              </a:lnSpc>
            </a:pPr>
            <a:r>
              <a:rPr lang="ko-KR" altLang="en-US" sz="1200" b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최근 오픈도어의 조사에 의하면 신앙을 이유로 죽임을 당한 기독교인중 </a:t>
            </a:r>
            <a:r>
              <a:rPr lang="en-US" altLang="ko-KR" sz="1200" b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95%</a:t>
            </a:r>
            <a:r>
              <a:rPr lang="ko-KR" altLang="en-US" sz="1200" b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가 </a:t>
            </a:r>
            <a:r>
              <a:rPr lang="en-US" altLang="ko-KR" sz="1200" b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SSA</a:t>
            </a:r>
            <a:r>
              <a:rPr lang="ko-KR" altLang="en-US" sz="1200" b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에서 발생했습니다</a:t>
            </a:r>
            <a:r>
              <a:rPr lang="en-US" altLang="ko-KR" sz="1200" b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. </a:t>
            </a:r>
            <a:r>
              <a:rPr lang="ko-KR" altLang="en-US" sz="1200" b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사하라 사막 이남 아프리카의 기독교인들을 향한 폭력은 상상할 수 없을 정도로 심각합니다</a:t>
            </a:r>
            <a:r>
              <a:rPr lang="en-US" altLang="ko-KR" sz="1200" b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. </a:t>
            </a:r>
            <a:r>
              <a:rPr lang="ko-KR" altLang="en-US" sz="1200" b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 </a:t>
            </a:r>
            <a:endParaRPr lang="en-US" altLang="ko-KR" sz="1200" b="0">
              <a:solidFill>
                <a:schemeClr val="tx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  <a:cs typeface="함초롬바탕" panose="02030604000101010101" pitchFamily="18" charset="-127"/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8FB6E73-F91E-0D6B-ABCB-A7BCAF5B824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950120" y="2678696"/>
            <a:ext cx="4607146" cy="2574801"/>
          </a:xfrm>
        </p:spPr>
        <p:txBody>
          <a:bodyPr>
            <a:normAutofit/>
          </a:bodyPr>
          <a:lstStyle/>
          <a:p>
            <a:pPr algn="just">
              <a:lnSpc>
                <a:spcPct val="120000"/>
              </a:lnSpc>
            </a:pPr>
            <a:r>
              <a:rPr lang="ko-KR" altLang="en-US" sz="1100">
                <a:cs typeface="함초롬바탕" panose="02030604000101010101" pitchFamily="18" charset="-127"/>
              </a:rPr>
              <a:t>폭력은 이주의 위기를 불러 일으킵니다</a:t>
            </a:r>
            <a:r>
              <a:rPr lang="en-US" altLang="ko-KR" sz="1100">
                <a:cs typeface="함초롬바탕" panose="02030604000101010101" pitchFamily="18" charset="-127"/>
              </a:rPr>
              <a:t>. </a:t>
            </a:r>
            <a:r>
              <a:rPr lang="ko-KR" altLang="en-US" sz="1100">
                <a:cs typeface="함초롬바탕" panose="02030604000101010101" pitchFamily="18" charset="-127"/>
              </a:rPr>
              <a:t>오픈도어는 </a:t>
            </a:r>
            <a:r>
              <a:rPr lang="en-US" altLang="ko-KR" sz="1100">
                <a:cs typeface="함초롬바탕" panose="02030604000101010101" pitchFamily="18" charset="-127"/>
              </a:rPr>
              <a:t>SSA</a:t>
            </a:r>
            <a:r>
              <a:rPr lang="ko-KR" altLang="en-US" sz="1100">
                <a:cs typeface="함초롬바탕" panose="02030604000101010101" pitchFamily="18" charset="-127"/>
              </a:rPr>
              <a:t>에서 폭력과 충돌로 인해 쫓겨난 실향민 </a:t>
            </a:r>
            <a:r>
              <a:rPr lang="en-US" altLang="ko-KR" sz="1100">
                <a:cs typeface="함초롬바탕" panose="02030604000101010101" pitchFamily="18" charset="-127"/>
              </a:rPr>
              <a:t>3,450</a:t>
            </a:r>
            <a:r>
              <a:rPr lang="ko-KR" altLang="en-US" sz="1100">
                <a:cs typeface="함초롬바탕" panose="02030604000101010101" pitchFamily="18" charset="-127"/>
              </a:rPr>
              <a:t>만명 중 최소 </a:t>
            </a:r>
            <a:r>
              <a:rPr lang="en-US" altLang="ko-KR" sz="1100">
                <a:cs typeface="함초롬바탕" panose="02030604000101010101" pitchFamily="18" charset="-127"/>
              </a:rPr>
              <a:t>1,620</a:t>
            </a:r>
            <a:r>
              <a:rPr lang="ko-KR" altLang="en-US" sz="1100">
                <a:cs typeface="함초롬바탕" panose="02030604000101010101" pitchFamily="18" charset="-127"/>
              </a:rPr>
              <a:t>만명이 기독교인으로 추산하고 있습니다</a:t>
            </a:r>
            <a:r>
              <a:rPr lang="en-US" altLang="ko-KR" sz="1100">
                <a:cs typeface="함초롬바탕" panose="02030604000101010101" pitchFamily="18" charset="-127"/>
              </a:rPr>
              <a:t>. </a:t>
            </a:r>
            <a:r>
              <a:rPr lang="ko-KR" altLang="en-US" sz="1100">
                <a:cs typeface="함초롬바탕" panose="02030604000101010101" pitchFamily="18" charset="-127"/>
              </a:rPr>
              <a:t>이들은 대부분 예수를 믿는 다는 이유로 집과 땅을 잃고 쫓겨났습니다</a:t>
            </a:r>
            <a:r>
              <a:rPr lang="en-US" altLang="ko-KR" sz="1100">
                <a:cs typeface="함초롬바탕" panose="02030604000101010101" pitchFamily="18" charset="-127"/>
              </a:rPr>
              <a:t>. </a:t>
            </a:r>
            <a:r>
              <a:rPr lang="ko-KR" altLang="en-US" sz="1100">
                <a:cs typeface="함초롬바탕" panose="02030604000101010101" pitchFamily="18" charset="-127"/>
              </a:rPr>
              <a:t>이는 </a:t>
            </a:r>
            <a:r>
              <a:rPr lang="en-US" altLang="ko-KR" sz="1100">
                <a:cs typeface="함초롬바탕" panose="02030604000101010101" pitchFamily="18" charset="-127"/>
              </a:rPr>
              <a:t>SSA</a:t>
            </a:r>
            <a:r>
              <a:rPr lang="ko-KR" altLang="en-US" sz="1100">
                <a:cs typeface="함초롬바탕" panose="02030604000101010101" pitchFamily="18" charset="-127"/>
              </a:rPr>
              <a:t>의 교회들에게 상처를 입히고</a:t>
            </a:r>
            <a:r>
              <a:rPr lang="en-US" altLang="ko-KR" sz="1100">
                <a:cs typeface="함초롬바탕" panose="02030604000101010101" pitchFamily="18" charset="-127"/>
              </a:rPr>
              <a:t>, </a:t>
            </a:r>
            <a:r>
              <a:rPr lang="ko-KR" altLang="en-US" sz="1100">
                <a:cs typeface="함초롬바탕" panose="02030604000101010101" pitchFamily="18" charset="-127"/>
              </a:rPr>
              <a:t>식량위기</a:t>
            </a:r>
            <a:r>
              <a:rPr lang="en-US" altLang="ko-KR" sz="1100">
                <a:cs typeface="함초롬바탕" panose="02030604000101010101" pitchFamily="18" charset="-127"/>
              </a:rPr>
              <a:t>, </a:t>
            </a:r>
            <a:r>
              <a:rPr lang="ko-KR" altLang="en-US" sz="1100">
                <a:cs typeface="함초롬바탕" panose="02030604000101010101" pitchFamily="18" charset="-127"/>
              </a:rPr>
              <a:t>트라우마</a:t>
            </a:r>
            <a:r>
              <a:rPr lang="en-US" altLang="ko-KR" sz="1100">
                <a:cs typeface="함초롬바탕" panose="02030604000101010101" pitchFamily="18" charset="-127"/>
              </a:rPr>
              <a:t>, </a:t>
            </a:r>
            <a:r>
              <a:rPr lang="ko-KR" altLang="en-US" sz="1100">
                <a:cs typeface="함초롬바탕" panose="02030604000101010101" pitchFamily="18" charset="-127"/>
              </a:rPr>
              <a:t>빈곤</a:t>
            </a:r>
            <a:r>
              <a:rPr lang="en-US" altLang="ko-KR" sz="1100">
                <a:cs typeface="함초롬바탕" panose="02030604000101010101" pitchFamily="18" charset="-127"/>
              </a:rPr>
              <a:t> </a:t>
            </a:r>
            <a:r>
              <a:rPr lang="ko-KR" altLang="en-US" sz="1100">
                <a:cs typeface="함초롬바탕" panose="02030604000101010101" pitchFamily="18" charset="-127"/>
              </a:rPr>
              <a:t>그리고 절망과 같은 깊은 상처를 남겼습니다</a:t>
            </a:r>
            <a:r>
              <a:rPr lang="en-US" altLang="ko-KR" sz="1100">
                <a:cs typeface="함초롬바탕" panose="02030604000101010101" pitchFamily="18" charset="-127"/>
              </a:rPr>
              <a:t>. </a:t>
            </a:r>
          </a:p>
          <a:p>
            <a:pPr algn="just">
              <a:lnSpc>
                <a:spcPct val="120000"/>
              </a:lnSpc>
            </a:pPr>
            <a:r>
              <a:rPr lang="ko-KR" altLang="en-US" sz="1100">
                <a:cs typeface="함초롬바탕" panose="02030604000101010101" pitchFamily="18" charset="-127"/>
              </a:rPr>
              <a:t>그러나 아프리카의 교회는 놀랍도록 빠른 회복력을 보여주고 있습니다</a:t>
            </a:r>
            <a:r>
              <a:rPr lang="en-US" altLang="ko-KR" sz="1100">
                <a:cs typeface="함초롬바탕" panose="02030604000101010101" pitchFamily="18" charset="-127"/>
              </a:rPr>
              <a:t>. </a:t>
            </a:r>
            <a:r>
              <a:rPr lang="ko-KR" altLang="en-US" sz="1100">
                <a:cs typeface="함초롬바탕" panose="02030604000101010101" pitchFamily="18" charset="-127"/>
              </a:rPr>
              <a:t>극심한 박해가운데서도 아프리카교회가 빛과 소금이 될 수 있도록 우리의 관심과 기도가 요청됩니다</a:t>
            </a:r>
            <a:r>
              <a:rPr lang="en-US" altLang="ko-KR" sz="1100">
                <a:cs typeface="함초롬바탕" panose="02030604000101010101" pitchFamily="18" charset="-127"/>
              </a:rPr>
              <a:t>. </a:t>
            </a:r>
            <a:r>
              <a:rPr lang="ko-KR" altLang="en-US" sz="1100">
                <a:cs typeface="함초롬바탕" panose="02030604000101010101" pitchFamily="18" charset="-127"/>
              </a:rPr>
              <a:t>올해 </a:t>
            </a:r>
            <a:r>
              <a:rPr lang="en-US" altLang="ko-KR" sz="1100">
                <a:cs typeface="함초롬바탕" panose="02030604000101010101" pitchFamily="18" charset="-127"/>
              </a:rPr>
              <a:t>Arise Africa Campaign</a:t>
            </a:r>
            <a:r>
              <a:rPr lang="ko-KR" altLang="en-US" sz="1100">
                <a:cs typeface="함초롬바탕" panose="02030604000101010101" pitchFamily="18" charset="-127"/>
              </a:rPr>
              <a:t>은 실향민에 집중합니다</a:t>
            </a:r>
            <a:r>
              <a:rPr lang="en-US" altLang="ko-KR" sz="1100">
                <a:cs typeface="함초롬바탕" panose="02030604000101010101" pitchFamily="18" charset="-127"/>
              </a:rPr>
              <a:t>. </a:t>
            </a:r>
            <a:r>
              <a:rPr lang="ko-KR" altLang="en-US" sz="1100">
                <a:cs typeface="함초롬바탕" panose="02030604000101010101" pitchFamily="18" charset="-127"/>
              </a:rPr>
              <a:t>폭력이 중단되고</a:t>
            </a:r>
            <a:r>
              <a:rPr lang="en-US" altLang="ko-KR" sz="1100">
                <a:cs typeface="함초롬바탕" panose="02030604000101010101" pitchFamily="18" charset="-127"/>
              </a:rPr>
              <a:t>, </a:t>
            </a:r>
            <a:r>
              <a:rPr lang="ko-KR" altLang="en-US" sz="1100">
                <a:cs typeface="함초롬바탕" panose="02030604000101010101" pitchFamily="18" charset="-127"/>
              </a:rPr>
              <a:t>치유가 일어나기를 함께 기도합시다</a:t>
            </a:r>
            <a:r>
              <a:rPr lang="en-US" altLang="ko-KR" sz="1100">
                <a:cs typeface="함초롬바탕" panose="02030604000101010101" pitchFamily="18" charset="-127"/>
              </a:rPr>
              <a:t>. </a:t>
            </a:r>
            <a:endParaRPr lang="ko-KR" altLang="en-US" sz="1100">
              <a:cs typeface="함초롬바탕" panose="02030604000101010101" pitchFamily="18" charset="-127"/>
            </a:endParaRP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D5753E8E-6A10-6012-1E08-E74FA5DF42C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420398" y="2606737"/>
            <a:ext cx="2033897" cy="2646760"/>
          </a:xfrm>
        </p:spPr>
        <p:txBody>
          <a:bodyPr/>
          <a:lstStyle/>
          <a:p>
            <a:endParaRPr lang="ko-KR" altLang="en-US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5FA9B833-E453-B927-A601-D845CA6643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47052" y="2317687"/>
            <a:ext cx="4875657" cy="3176108"/>
          </a:xfrm>
          <a:prstGeom prst="rect">
            <a:avLst/>
          </a:prstGeom>
        </p:spPr>
      </p:pic>
      <p:pic>
        <p:nvPicPr>
          <p:cNvPr id="7" name="그림 6" descr="텍스트, 폰트, 그래픽, 그래픽 디자인이(가) 표시된 사진&#10;&#10;자동 생성된 설명">
            <a:extLst>
              <a:ext uri="{FF2B5EF4-FFF2-40B4-BE49-F238E27FC236}">
                <a16:creationId xmlns:a16="http://schemas.microsoft.com/office/drawing/2014/main" id="{23E36009-D4B1-5A63-7370-E4751B7BAD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1853" y="6210850"/>
            <a:ext cx="4228294" cy="647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6977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F736874-1A49-E574-C1C1-9E9482B5E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0120" y="479339"/>
            <a:ext cx="7180544" cy="811558"/>
          </a:xfrm>
        </p:spPr>
        <p:txBody>
          <a:bodyPr>
            <a:noAutofit/>
          </a:bodyPr>
          <a:lstStyle/>
          <a:p>
            <a:r>
              <a:rPr lang="en-US" altLang="ko-KR" sz="2400" dirty="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Arise Africa Campaign </a:t>
            </a:r>
            <a:br>
              <a:rPr lang="en-US" altLang="ko-KR" sz="2400" dirty="0"/>
            </a:br>
            <a:r>
              <a:rPr lang="ko-KR" altLang="en-US" sz="2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아프리카여 일어나라 </a:t>
            </a:r>
            <a:r>
              <a: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폭력을 중단하고</a:t>
            </a:r>
            <a:r>
              <a:rPr lang="en-US" altLang="ko-KR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 </a:t>
            </a:r>
            <a:r>
              <a: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치유를 일으키자</a:t>
            </a:r>
            <a:r>
              <a:rPr lang="en-US" altLang="ko-KR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!</a:t>
            </a:r>
            <a:endParaRPr lang="ko-KR" altLang="en-US" sz="2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3CFC863-2AB8-D3F6-FD66-29017816F5D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76539" y="1526916"/>
            <a:ext cx="5712735" cy="747771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ko-KR" altLang="en-US" sz="1200" b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사하라 사막 이남 아프리카의 교회는 이전에 볼 수 없었던 혹독한 폭력적인 박해에 직면해 있습니다</a:t>
            </a:r>
            <a:r>
              <a:rPr lang="en-US" altLang="ko-KR" sz="1200" b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. </a:t>
            </a:r>
            <a:r>
              <a:rPr lang="ko-KR" altLang="en-US" sz="1200" b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아프리카 교회 지도자들은 전세계 교회가 그들과 함께 기도하기를 요청하고 있습니다</a:t>
            </a:r>
            <a:r>
              <a:rPr lang="en-US" altLang="ko-KR" sz="1200" b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. 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8FB6E73-F91E-0D6B-ABCB-A7BCAF5B824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276538" y="2370878"/>
            <a:ext cx="5712735" cy="3286628"/>
          </a:xfrm>
        </p:spPr>
        <p:txBody>
          <a:bodyPr>
            <a:noAutofit/>
          </a:bodyPr>
          <a:lstStyle/>
          <a:p>
            <a:pPr algn="just">
              <a:lnSpc>
                <a:spcPct val="120000"/>
              </a:lnSpc>
            </a:pPr>
            <a:r>
              <a:rPr lang="ko-KR" altLang="en-US" sz="1100" dirty="0" err="1">
                <a:cs typeface="함초롬바탕" panose="02030604000101010101" pitchFamily="18" charset="-127"/>
              </a:rPr>
              <a:t>바나바목사는</a:t>
            </a:r>
            <a:r>
              <a:rPr lang="ko-KR" altLang="en-US" sz="1100" dirty="0">
                <a:cs typeface="함초롬바탕" panose="02030604000101010101" pitchFamily="18" charset="-127"/>
              </a:rPr>
              <a:t> 사하라 사막 이남 아프리카에서 조상이 물려준 땅과 집에서 쫓겨난 </a:t>
            </a:r>
            <a:r>
              <a:rPr lang="en-US" altLang="ko-KR" sz="1100" dirty="0">
                <a:cs typeface="함초롬바탕" panose="02030604000101010101" pitchFamily="18" charset="-127"/>
              </a:rPr>
              <a:t>1,620</a:t>
            </a:r>
            <a:r>
              <a:rPr lang="ko-KR" altLang="en-US" sz="1100" dirty="0">
                <a:cs typeface="함초롬바탕" panose="02030604000101010101" pitchFamily="18" charset="-127"/>
              </a:rPr>
              <a:t>만 명의 기독교인 중 한 사람입니다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지난 </a:t>
            </a:r>
            <a:r>
              <a:rPr lang="en-US" altLang="ko-KR" sz="1100" dirty="0">
                <a:cs typeface="함초롬바탕" panose="02030604000101010101" pitchFamily="18" charset="-127"/>
              </a:rPr>
              <a:t>4</a:t>
            </a:r>
            <a:r>
              <a:rPr lang="ko-KR" altLang="en-US" sz="1100" dirty="0">
                <a:cs typeface="함초롬바탕" panose="02030604000101010101" pitchFamily="18" charset="-127"/>
              </a:rPr>
              <a:t>년 동안 이 실향민 캠프에서 아내와 다섯 자녀와 함께 생존했습니다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지금 이 곳에서는 알 카에다</a:t>
            </a:r>
            <a:r>
              <a:rPr lang="en-US" altLang="ko-KR" sz="1100" dirty="0">
                <a:cs typeface="함초롬바탕" panose="02030604000101010101" pitchFamily="18" charset="-127"/>
              </a:rPr>
              <a:t>, </a:t>
            </a:r>
            <a:r>
              <a:rPr lang="ko-KR" altLang="en-US" sz="1100" dirty="0">
                <a:cs typeface="함초롬바탕" panose="02030604000101010101" pitchFamily="18" charset="-127"/>
              </a:rPr>
              <a:t>알 </a:t>
            </a:r>
            <a:r>
              <a:rPr lang="ko-KR" altLang="en-US" sz="1100" dirty="0" err="1">
                <a:cs typeface="함초롬바탕" panose="02030604000101010101" pitchFamily="18" charset="-127"/>
              </a:rPr>
              <a:t>샤바브</a:t>
            </a:r>
            <a:r>
              <a:rPr lang="en-US" altLang="ko-KR" sz="1100" dirty="0">
                <a:cs typeface="함초롬바탕" panose="02030604000101010101" pitchFamily="18" charset="-127"/>
              </a:rPr>
              <a:t>, </a:t>
            </a:r>
            <a:r>
              <a:rPr lang="ko-KR" altLang="en-US" sz="1100" dirty="0" err="1">
                <a:cs typeface="함초롬바탕" panose="02030604000101010101" pitchFamily="18" charset="-127"/>
              </a:rPr>
              <a:t>보코</a:t>
            </a:r>
            <a:r>
              <a:rPr lang="ko-KR" altLang="en-US" sz="1100" dirty="0">
                <a:cs typeface="함초롬바탕" panose="02030604000101010101" pitchFamily="18" charset="-127"/>
              </a:rPr>
              <a:t> 하람과 같은 이슬람 테러 단체들이 이슬람 국가를 수립하고 기독교인을 향하여 전례 없는 폭력을 자행하고 있습니다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</a:p>
          <a:p>
            <a:pPr algn="just">
              <a:lnSpc>
                <a:spcPct val="120000"/>
              </a:lnSpc>
            </a:pPr>
            <a:r>
              <a:rPr lang="ko-KR" altLang="en-US" sz="1100" dirty="0">
                <a:cs typeface="함초롬바탕" panose="02030604000101010101" pitchFamily="18" charset="-127"/>
              </a:rPr>
              <a:t>성도들은 공격을 받아</a:t>
            </a:r>
            <a:r>
              <a:rPr lang="en-US" altLang="ko-KR" sz="1100" dirty="0">
                <a:cs typeface="함초롬바탕" panose="02030604000101010101" pitchFamily="18" charset="-127"/>
              </a:rPr>
              <a:t> </a:t>
            </a:r>
            <a:r>
              <a:rPr lang="ko-KR" altLang="en-US" sz="1100" dirty="0">
                <a:cs typeface="함초롬바탕" panose="02030604000101010101" pitchFamily="18" charset="-127"/>
              </a:rPr>
              <a:t>집을 잃고</a:t>
            </a:r>
            <a:r>
              <a:rPr lang="en-US" altLang="ko-KR" sz="1100" dirty="0">
                <a:cs typeface="함초롬바탕" panose="02030604000101010101" pitchFamily="18" charset="-127"/>
              </a:rPr>
              <a:t>, </a:t>
            </a:r>
            <a:r>
              <a:rPr lang="ko-KR" altLang="en-US" sz="1100" dirty="0">
                <a:cs typeface="함초롬바탕" panose="02030604000101010101" pitchFamily="18" charset="-127"/>
              </a:rPr>
              <a:t>납치되며</a:t>
            </a:r>
            <a:r>
              <a:rPr lang="en-US" altLang="ko-KR" sz="1100" dirty="0">
                <a:cs typeface="함초롬바탕" panose="02030604000101010101" pitchFamily="18" charset="-127"/>
              </a:rPr>
              <a:t>, </a:t>
            </a:r>
            <a:r>
              <a:rPr lang="ko-KR" altLang="en-US" sz="1100" dirty="0">
                <a:cs typeface="함초롬바탕" panose="02030604000101010101" pitchFamily="18" charset="-127"/>
              </a:rPr>
              <a:t>살해되고</a:t>
            </a:r>
            <a:r>
              <a:rPr lang="en-US" altLang="ko-KR" sz="1100" dirty="0">
                <a:cs typeface="함초롬바탕" panose="02030604000101010101" pitchFamily="18" charset="-127"/>
              </a:rPr>
              <a:t>, </a:t>
            </a:r>
            <a:r>
              <a:rPr lang="ko-KR" altLang="en-US" sz="1100" dirty="0">
                <a:cs typeface="함초롬바탕" panose="02030604000101010101" pitchFamily="18" charset="-127"/>
              </a:rPr>
              <a:t>성폭력에 노출되어 있으며</a:t>
            </a:r>
            <a:r>
              <a:rPr lang="en-US" altLang="ko-KR" sz="1100" dirty="0">
                <a:cs typeface="함초롬바탕" panose="02030604000101010101" pitchFamily="18" charset="-127"/>
              </a:rPr>
              <a:t>, </a:t>
            </a:r>
            <a:r>
              <a:rPr lang="ko-KR" altLang="en-US" sz="1100" dirty="0">
                <a:cs typeface="함초롬바탕" panose="02030604000101010101" pitchFamily="18" charset="-127"/>
              </a:rPr>
              <a:t>마을과 학교들은 파괴되고 있습니다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부르키나파소는 테러단체들에 의해 토지의 </a:t>
            </a:r>
            <a:r>
              <a:rPr lang="en-US" altLang="ko-KR" sz="1100" dirty="0">
                <a:cs typeface="함초롬바탕" panose="02030604000101010101" pitchFamily="18" charset="-127"/>
              </a:rPr>
              <a:t>40%</a:t>
            </a:r>
            <a:r>
              <a:rPr lang="ko-KR" altLang="en-US" sz="1100" dirty="0">
                <a:cs typeface="함초롬바탕" panose="02030604000101010101" pitchFamily="18" charset="-127"/>
              </a:rPr>
              <a:t>을 잃었고</a:t>
            </a:r>
            <a:r>
              <a:rPr lang="en-US" altLang="ko-KR" sz="1100" dirty="0">
                <a:cs typeface="함초롬바탕" panose="02030604000101010101" pitchFamily="18" charset="-127"/>
              </a:rPr>
              <a:t>, </a:t>
            </a:r>
            <a:r>
              <a:rPr lang="ko-KR" altLang="en-US" sz="1100" dirty="0">
                <a:cs typeface="함초롬바탕" panose="02030604000101010101" pitchFamily="18" charset="-127"/>
              </a:rPr>
              <a:t>나이지리아의 이슬람 극단주의 무장세력들은 어떠한 처벌이나 제재도 받지 않고 활개치고 있습니다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</a:p>
          <a:p>
            <a:pPr algn="just">
              <a:lnSpc>
                <a:spcPct val="120000"/>
              </a:lnSpc>
            </a:pPr>
            <a:r>
              <a:rPr lang="ko-KR" altLang="en-US" sz="1100" dirty="0">
                <a:cs typeface="함초롬바탕" panose="02030604000101010101" pitchFamily="18" charset="-127"/>
              </a:rPr>
              <a:t>오픈도어는 글로벌 캠페인 일어나라 아프리카를 통해 전세계 기독교인들이 박해 받는 주님의 자녀들과 함께 일어서기를 원합니다</a:t>
            </a:r>
            <a:r>
              <a:rPr lang="en-US" altLang="ko-KR" sz="1100" dirty="0">
                <a:cs typeface="함초롬바탕" panose="02030604000101010101" pitchFamily="18" charset="-127"/>
              </a:rPr>
              <a:t>. 2027</a:t>
            </a:r>
            <a:r>
              <a:rPr lang="ko-KR" altLang="en-US" sz="1100" dirty="0">
                <a:cs typeface="함초롬바탕" panose="02030604000101010101" pitchFamily="18" charset="-127"/>
              </a:rPr>
              <a:t>년까지 </a:t>
            </a:r>
            <a:r>
              <a:rPr lang="en-US" altLang="ko-KR" sz="1100" dirty="0">
                <a:cs typeface="함초롬바탕" panose="02030604000101010101" pitchFamily="18" charset="-127"/>
              </a:rPr>
              <a:t>400</a:t>
            </a:r>
            <a:r>
              <a:rPr lang="ko-KR" altLang="en-US" sz="1100" dirty="0">
                <a:cs typeface="함초롬바탕" panose="02030604000101010101" pitchFamily="18" charset="-127"/>
              </a:rPr>
              <a:t>만 명의 성도들에게 영적</a:t>
            </a:r>
            <a:r>
              <a:rPr lang="en-US" altLang="ko-KR" sz="1100" dirty="0">
                <a:cs typeface="함초롬바탕" panose="02030604000101010101" pitchFamily="18" charset="-127"/>
              </a:rPr>
              <a:t>, </a:t>
            </a:r>
            <a:r>
              <a:rPr lang="ko-KR" altLang="en-US" sz="1100" dirty="0">
                <a:cs typeface="함초롬바탕" panose="02030604000101010101" pitchFamily="18" charset="-127"/>
              </a:rPr>
              <a:t>정서적</a:t>
            </a:r>
            <a:r>
              <a:rPr lang="en-US" altLang="ko-KR" sz="1100" dirty="0">
                <a:cs typeface="함초롬바탕" panose="02030604000101010101" pitchFamily="18" charset="-127"/>
              </a:rPr>
              <a:t>, </a:t>
            </a:r>
            <a:r>
              <a:rPr lang="ko-KR" altLang="en-US" sz="1100" dirty="0">
                <a:cs typeface="함초롬바탕" panose="02030604000101010101" pitchFamily="18" charset="-127"/>
              </a:rPr>
              <a:t>그리고 물질적 지원을 제공할 계획입니다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그리하여 아프리카 교회의 놀라운 회복력과 어둠을 밝히는 한줄기 빛으로 빛나는 것을 보기 원합니다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    </a:t>
            </a:r>
            <a:endParaRPr lang="en-US" altLang="ko-KR" sz="1100" dirty="0">
              <a:cs typeface="함초롬바탕" panose="02030604000101010101" pitchFamily="18" charset="-127"/>
            </a:endParaRPr>
          </a:p>
          <a:p>
            <a:pPr algn="just">
              <a:lnSpc>
                <a:spcPct val="120000"/>
              </a:lnSpc>
            </a:pPr>
            <a:r>
              <a:rPr lang="ko-KR" altLang="en-US" sz="1100" dirty="0">
                <a:cs typeface="함초롬바탕" panose="02030604000101010101" pitchFamily="18" charset="-127"/>
              </a:rPr>
              <a:t> 폭력을 멈추고 치유를 일으킬 수 있도록 함께 기도해 주세요</a:t>
            </a:r>
            <a:r>
              <a:rPr lang="en-US" altLang="ko-KR" sz="1100" dirty="0">
                <a:cs typeface="함초롬바탕" panose="02030604000101010101" pitchFamily="18" charset="-127"/>
              </a:rPr>
              <a:t>.</a:t>
            </a:r>
            <a:endParaRPr lang="ko-KR" altLang="en-US" sz="1100" dirty="0">
              <a:cs typeface="함초롬바탕" panose="02030604000101010101" pitchFamily="18" charset="-127"/>
            </a:endParaRP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D5753E8E-6A10-6012-1E08-E74FA5DF42C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420398" y="2606737"/>
            <a:ext cx="2033897" cy="2646760"/>
          </a:xfrm>
        </p:spPr>
        <p:txBody>
          <a:bodyPr/>
          <a:lstStyle/>
          <a:p>
            <a:endParaRPr lang="ko-KR" altLang="en-US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5FA9B833-E453-B927-A601-D845CA6643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20398" y="1290897"/>
            <a:ext cx="2966943" cy="4053361"/>
          </a:xfrm>
          <a:prstGeom prst="rect">
            <a:avLst/>
          </a:prstGeom>
        </p:spPr>
      </p:pic>
      <p:pic>
        <p:nvPicPr>
          <p:cNvPr id="7" name="그림 6" descr="텍스트, 폰트, 그래픽, 그래픽 디자인이(가) 표시된 사진&#10;&#10;자동 생성된 설명">
            <a:extLst>
              <a:ext uri="{FF2B5EF4-FFF2-40B4-BE49-F238E27FC236}">
                <a16:creationId xmlns:a16="http://schemas.microsoft.com/office/drawing/2014/main" id="{23E36009-D4B1-5A63-7370-E4751B7BAD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5346" y="6045090"/>
            <a:ext cx="4358908" cy="667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1778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B3730FD-2A38-F6EA-CBA9-D7128B854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665429"/>
            <a:ext cx="7825965" cy="559259"/>
          </a:xfrm>
          <a:solidFill>
            <a:srgbClr val="C00000"/>
          </a:solidFill>
        </p:spPr>
        <p:txBody>
          <a:bodyPr>
            <a:normAutofit fontScale="90000"/>
          </a:bodyPr>
          <a:lstStyle/>
          <a:p>
            <a:r>
              <a:rPr lang="ko-KR" altLang="en-US" sz="3200" dirty="0">
                <a:solidFill>
                  <a:schemeClr val="bg1"/>
                </a:solidFill>
              </a:rPr>
              <a:t>나이지리아 긴급구호</a:t>
            </a:r>
            <a:r>
              <a:rPr lang="en-US" altLang="ko-KR" sz="3200" dirty="0">
                <a:solidFill>
                  <a:schemeClr val="bg1"/>
                </a:solidFill>
              </a:rPr>
              <a:t>: </a:t>
            </a:r>
            <a:r>
              <a:rPr lang="ko-KR" altLang="en-US" sz="3200" dirty="0" err="1">
                <a:solidFill>
                  <a:schemeClr val="bg1"/>
                </a:solidFill>
              </a:rPr>
              <a:t>삶의재건</a:t>
            </a:r>
            <a:r>
              <a:rPr lang="en-US" altLang="ko-KR" sz="3200" dirty="0">
                <a:solidFill>
                  <a:schemeClr val="bg1"/>
                </a:solidFill>
              </a:rPr>
              <a:t>, </a:t>
            </a:r>
            <a:r>
              <a:rPr lang="ko-KR" altLang="en-US" sz="3200" dirty="0">
                <a:solidFill>
                  <a:schemeClr val="bg1"/>
                </a:solidFill>
              </a:rPr>
              <a:t>희망의 회복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FC532DC-5B4C-E601-487B-FDB4222FDF4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1" y="1464318"/>
            <a:ext cx="4307865" cy="554038"/>
          </a:xfrm>
        </p:spPr>
        <p:txBody>
          <a:bodyPr/>
          <a:lstStyle/>
          <a:p>
            <a:r>
              <a:rPr lang="ko-KR" altLang="en-US" dirty="0"/>
              <a:t>프로젝트 요약</a:t>
            </a:r>
            <a:r>
              <a:rPr lang="en-US" altLang="ko-KR" dirty="0"/>
              <a:t>(2024.2-2025.1)</a:t>
            </a:r>
            <a:endParaRPr lang="ko-KR" altLang="en-US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90F9DFE1-BC50-A441-9C10-9D227C0613E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38201" y="4293129"/>
            <a:ext cx="6595952" cy="1899441"/>
          </a:xfrm>
        </p:spPr>
        <p:txBody>
          <a:bodyPr>
            <a:normAutofit/>
          </a:bodyPr>
          <a:lstStyle/>
          <a:p>
            <a:pPr algn="l"/>
            <a:endParaRPr lang="ko-KR" altLang="en-US" sz="1800" b="0" i="0" u="none" strike="noStrike" baseline="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indent="0" algn="just">
              <a:buNone/>
            </a:pPr>
            <a:r>
              <a:rPr lang="ko-KR" altLang="en-US" sz="1100" b="0" i="0" u="none" strike="noStrike" baseline="0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나이지리아에서 활동하고 있는 이슬람 무장단체는 </a:t>
            </a:r>
            <a:r>
              <a:rPr lang="ko-KR" altLang="en-US" sz="1100" b="0" i="0" u="none" strike="noStrike" baseline="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보코하람</a:t>
            </a:r>
            <a:r>
              <a:rPr lang="en-US" altLang="ko-KR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ISWAP(</a:t>
            </a:r>
            <a:r>
              <a:rPr lang="ko-KR" altLang="en-US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이슬람국가 서아프리카지부</a:t>
            </a:r>
            <a:r>
              <a:rPr lang="en-US" altLang="ko-KR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), </a:t>
            </a:r>
            <a:r>
              <a:rPr lang="ko-KR" altLang="en-US" sz="1100" b="0" i="0" u="none" strike="noStrike" baseline="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풀라니</a:t>
            </a:r>
            <a:r>
              <a:rPr lang="ko-KR" altLang="en-US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무장단체 등이 있다</a:t>
            </a:r>
            <a:r>
              <a:rPr lang="en-US" altLang="ko-KR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이들은 대개 기독교 공동체를 주요 목표로 하고 있으며</a:t>
            </a:r>
            <a:r>
              <a:rPr lang="en-US" altLang="ko-KR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습격</a:t>
            </a:r>
            <a:r>
              <a:rPr lang="en-US" altLang="ko-KR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살인</a:t>
            </a:r>
            <a:r>
              <a:rPr lang="en-US" altLang="ko-KR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납치</a:t>
            </a:r>
            <a:r>
              <a:rPr lang="en-US" altLang="ko-KR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성폭력</a:t>
            </a:r>
            <a:r>
              <a:rPr lang="en-US" altLang="ko-KR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그리고 생계 파괴 등을 자행하고 있다</a:t>
            </a:r>
            <a:r>
              <a:rPr lang="en-US" altLang="ko-KR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2023</a:t>
            </a:r>
            <a:r>
              <a:rPr lang="ko-KR" altLang="en-US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ko-KR" altLang="en-US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월</a:t>
            </a:r>
            <a:r>
              <a:rPr lang="en-US" altLang="ko-KR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17</a:t>
            </a:r>
            <a:r>
              <a:rPr lang="ko-KR" altLang="en-US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일</a:t>
            </a:r>
            <a:r>
              <a:rPr lang="en-US" altLang="ko-KR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-7</a:t>
            </a:r>
            <a:r>
              <a:rPr lang="ko-KR" altLang="en-US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월</a:t>
            </a:r>
            <a:r>
              <a:rPr lang="en-US" altLang="ko-KR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10</a:t>
            </a:r>
            <a:r>
              <a:rPr lang="ko-KR" altLang="en-US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일 기간에 </a:t>
            </a:r>
            <a:r>
              <a:rPr lang="ko-KR" altLang="en-US" sz="1100" b="0" i="0" u="none" strike="noStrike" baseline="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플라투주에서</a:t>
            </a:r>
            <a:r>
              <a:rPr lang="ko-KR" altLang="en-US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이슬람 무장단체의 공격으로 인해 </a:t>
            </a:r>
            <a:r>
              <a:rPr lang="en-US" altLang="ko-KR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315</a:t>
            </a:r>
            <a:r>
              <a:rPr lang="ko-KR" altLang="en-US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명의 기독교인이 목숨을 잃었다</a:t>
            </a:r>
            <a:r>
              <a:rPr lang="en-US" altLang="ko-KR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또한 </a:t>
            </a:r>
            <a:r>
              <a:rPr lang="en-US" altLang="ko-KR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6,603</a:t>
            </a:r>
            <a:r>
              <a:rPr lang="ko-KR" altLang="en-US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가정이 폭력에 노출되었으며</a:t>
            </a:r>
            <a:r>
              <a:rPr lang="en-US" altLang="ko-KR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그 중 </a:t>
            </a:r>
            <a:r>
              <a:rPr lang="en-US" altLang="ko-KR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18,751</a:t>
            </a:r>
            <a:r>
              <a:rPr lang="ko-KR" altLang="en-US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명이 마을에서 쫓겨났는데 대부분이 기독교인들이었다</a:t>
            </a:r>
            <a:r>
              <a:rPr lang="en-US" altLang="ko-KR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이 중에는 </a:t>
            </a:r>
            <a:r>
              <a:rPr lang="en-US" altLang="ko-KR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0-5</a:t>
            </a:r>
            <a:r>
              <a:rPr lang="ko-KR" altLang="en-US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세 사이의 고아들도 </a:t>
            </a:r>
            <a:r>
              <a:rPr lang="en-US" altLang="ko-KR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6,066</a:t>
            </a:r>
            <a:r>
              <a:rPr lang="ko-KR" altLang="en-US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명이 포함되어 있다</a:t>
            </a:r>
            <a:r>
              <a:rPr lang="en-US" altLang="ko-KR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그리고 지난 </a:t>
            </a:r>
            <a:r>
              <a:rPr lang="en-US" altLang="ko-KR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12</a:t>
            </a:r>
            <a:r>
              <a:rPr lang="ko-KR" altLang="en-US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월</a:t>
            </a:r>
            <a:r>
              <a:rPr lang="en-US" altLang="ko-KR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24</a:t>
            </a:r>
            <a:r>
              <a:rPr lang="ko-KR" altLang="en-US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일 크리스마스 전날에 기독교인이 거주하는 </a:t>
            </a:r>
            <a:r>
              <a:rPr lang="en-US" altLang="ko-KR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</a:t>
            </a:r>
            <a:r>
              <a:rPr lang="ko-KR" altLang="en-US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개 마을이 </a:t>
            </a:r>
            <a:r>
              <a:rPr lang="ko-KR" altLang="en-US" sz="1100" b="0" i="0" u="none" strike="noStrike" baseline="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풀라니</a:t>
            </a:r>
            <a:r>
              <a:rPr lang="ko-KR" altLang="en-US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무장단체의 공격을 받았는데</a:t>
            </a:r>
            <a:r>
              <a:rPr lang="en-US" altLang="ko-KR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113</a:t>
            </a:r>
            <a:r>
              <a:rPr lang="ko-KR" altLang="en-US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명이 살해되고</a:t>
            </a:r>
            <a:r>
              <a:rPr lang="en-US" altLang="ko-KR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300</a:t>
            </a:r>
            <a:r>
              <a:rPr lang="ko-KR" altLang="en-US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명이 부상을 입은 것으로 파악되고 있다</a:t>
            </a:r>
            <a:r>
              <a:rPr lang="en-US" altLang="ko-KR" sz="1100" b="0" i="0" u="none" strike="noStrike" baseline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endParaRPr lang="en-US" altLang="ko-KR" sz="1800" b="0" i="0" u="none" strike="noStrike" baseline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9" name="표 8">
            <a:extLst>
              <a:ext uri="{FF2B5EF4-FFF2-40B4-BE49-F238E27FC236}">
                <a16:creationId xmlns:a16="http://schemas.microsoft.com/office/drawing/2014/main" id="{95221F79-E99C-1A9D-E5CE-A637EB72D8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8618255"/>
              </p:ext>
            </p:extLst>
          </p:nvPr>
        </p:nvGraphicFramePr>
        <p:xfrm>
          <a:off x="841972" y="2169689"/>
          <a:ext cx="6592181" cy="2026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217">
                  <a:extLst>
                    <a:ext uri="{9D8B030D-6E8A-4147-A177-3AD203B41FA5}">
                      <a16:colId xmlns:a16="http://schemas.microsoft.com/office/drawing/2014/main" val="2469777225"/>
                    </a:ext>
                  </a:extLst>
                </a:gridCol>
                <a:gridCol w="1170411">
                  <a:extLst>
                    <a:ext uri="{9D8B030D-6E8A-4147-A177-3AD203B41FA5}">
                      <a16:colId xmlns:a16="http://schemas.microsoft.com/office/drawing/2014/main" val="1412305773"/>
                    </a:ext>
                  </a:extLst>
                </a:gridCol>
                <a:gridCol w="1430448">
                  <a:extLst>
                    <a:ext uri="{9D8B030D-6E8A-4147-A177-3AD203B41FA5}">
                      <a16:colId xmlns:a16="http://schemas.microsoft.com/office/drawing/2014/main" val="156324740"/>
                    </a:ext>
                  </a:extLst>
                </a:gridCol>
                <a:gridCol w="2346105">
                  <a:extLst>
                    <a:ext uri="{9D8B030D-6E8A-4147-A177-3AD203B41FA5}">
                      <a16:colId xmlns:a16="http://schemas.microsoft.com/office/drawing/2014/main" val="37572791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구 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분가</a:t>
                      </a:r>
                      <a:r>
                        <a:rPr lang="en-US" altLang="ko-KR" sz="1200" dirty="0"/>
                        <a:t>(BUNGA)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/>
                        <a:t>다우두</a:t>
                      </a:r>
                      <a:r>
                        <a:rPr lang="en-US" altLang="ko-KR" sz="1200" dirty="0"/>
                        <a:t>(DAWUDU)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메 모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2892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/>
                        <a:t>1</a:t>
                      </a:r>
                      <a:r>
                        <a:rPr lang="ko-KR" altLang="en-US" sz="1200" dirty="0"/>
                        <a:t>단계 긴급대응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/>
                        <a:t>2,068</a:t>
                      </a:r>
                      <a:r>
                        <a:rPr lang="ko-KR" altLang="en-US" sz="1200" dirty="0"/>
                        <a:t>가정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/>
                        <a:t>2,697</a:t>
                      </a:r>
                      <a:r>
                        <a:rPr lang="ko-KR" altLang="en-US" sz="1200" dirty="0"/>
                        <a:t>가정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식량</a:t>
                      </a:r>
                      <a:r>
                        <a:rPr lang="en-US" altLang="ko-KR" sz="12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2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쉼터</a:t>
                      </a:r>
                      <a:r>
                        <a:rPr lang="en-US" altLang="ko-KR" sz="12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2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심리치료</a:t>
                      </a:r>
                      <a:r>
                        <a:rPr lang="en-US" altLang="ko-KR" sz="12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2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식수위생 등 	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9299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/>
                        <a:t>1</a:t>
                      </a:r>
                      <a:r>
                        <a:rPr lang="ko-KR" altLang="en-US" sz="1200" dirty="0"/>
                        <a:t>단계 긴급구호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취약계층을 위한 현물 분배 및 조건부 현금 제공 	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6646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/>
                        <a:t>2</a:t>
                      </a:r>
                      <a:r>
                        <a:rPr lang="ko-KR" altLang="en-US" sz="1200" dirty="0"/>
                        <a:t>단계 복구단계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/>
                        <a:t>350</a:t>
                      </a:r>
                      <a:r>
                        <a:rPr lang="ko-KR" altLang="en-US" sz="1200" dirty="0"/>
                        <a:t>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/>
                        <a:t>400</a:t>
                      </a:r>
                      <a:r>
                        <a:rPr lang="ko-KR" altLang="en-US" sz="1200" dirty="0"/>
                        <a:t>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심리적 사회적 영적 지원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6449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/>
                        <a:t>모금액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/>
                        <a:t>1</a:t>
                      </a:r>
                      <a:r>
                        <a:rPr lang="ko-KR" altLang="en-US" sz="1200" dirty="0"/>
                        <a:t>차 </a:t>
                      </a:r>
                      <a:r>
                        <a:rPr lang="en-US" altLang="ko-KR" sz="1200" dirty="0"/>
                        <a:t>15.3</a:t>
                      </a:r>
                      <a:r>
                        <a:rPr lang="ko-KR" altLang="en-US" sz="1200" dirty="0"/>
                        <a:t>억원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/>
                        <a:t>2</a:t>
                      </a:r>
                      <a:r>
                        <a:rPr lang="ko-KR" altLang="en-US" sz="1200" dirty="0"/>
                        <a:t>차 </a:t>
                      </a:r>
                      <a:r>
                        <a:rPr lang="en-US" altLang="ko-KR" sz="1200" dirty="0"/>
                        <a:t>7.09</a:t>
                      </a:r>
                      <a:r>
                        <a:rPr lang="ko-KR" altLang="en-US" sz="1200" dirty="0"/>
                        <a:t>억원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/>
                        <a:t>합 </a:t>
                      </a:r>
                      <a:r>
                        <a:rPr lang="en-US" altLang="ko-KR" sz="1200" dirty="0"/>
                        <a:t>22.4</a:t>
                      </a:r>
                      <a:r>
                        <a:rPr lang="ko-KR" altLang="en-US" sz="1200" dirty="0"/>
                        <a:t>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599410"/>
                  </a:ext>
                </a:extLst>
              </a:tr>
            </a:tbl>
          </a:graphicData>
        </a:graphic>
      </p:graphicFrame>
      <p:pic>
        <p:nvPicPr>
          <p:cNvPr id="11" name="그림 10" descr="의류, 건물, 사람, 지상이(가) 표시된 사진&#10;&#10;자동 생성된 설명">
            <a:extLst>
              <a:ext uri="{FF2B5EF4-FFF2-40B4-BE49-F238E27FC236}">
                <a16:creationId xmlns:a16="http://schemas.microsoft.com/office/drawing/2014/main" id="{11DE836E-0600-547D-5C6D-3B1BDC2951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2505" y="2169689"/>
            <a:ext cx="2430577" cy="1822933"/>
          </a:xfrm>
          <a:prstGeom prst="rect">
            <a:avLst/>
          </a:prstGeom>
        </p:spPr>
      </p:pic>
      <p:pic>
        <p:nvPicPr>
          <p:cNvPr id="13" name="그림 12" descr="야외, 지상, 사람들, 사람이(가) 표시된 사진&#10;&#10;자동 생성된 설명">
            <a:extLst>
              <a:ext uri="{FF2B5EF4-FFF2-40B4-BE49-F238E27FC236}">
                <a16:creationId xmlns:a16="http://schemas.microsoft.com/office/drawing/2014/main" id="{9533FBDD-E665-7E33-5E2A-21042AAC68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2505" y="4213476"/>
            <a:ext cx="2413239" cy="1608826"/>
          </a:xfrm>
          <a:prstGeom prst="rect">
            <a:avLst/>
          </a:prstGeom>
        </p:spPr>
      </p:pic>
      <p:pic>
        <p:nvPicPr>
          <p:cNvPr id="14" name="그림 13" descr="텍스트, 폰트, 그래픽, 그래픽 디자인이(가) 표시된 사진&#10;&#10;자동 생성된 설명">
            <a:extLst>
              <a:ext uri="{FF2B5EF4-FFF2-40B4-BE49-F238E27FC236}">
                <a16:creationId xmlns:a16="http://schemas.microsoft.com/office/drawing/2014/main" id="{268616A4-3EC4-9090-96F2-D8FA86D3E3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2746" y="6211103"/>
            <a:ext cx="4226640" cy="646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7306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 l="-9000" r="-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354000" y="311332"/>
            <a:ext cx="11484000" cy="6235336"/>
            <a:chOff x="345081" y="302623"/>
            <a:chExt cx="11484000" cy="6235336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723192" y="581896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6" name="그림 15" descr="스크린샷, 그래픽, 패턴, 원이(가) 표시된 사진&#10;&#10;자동 생성된 설명">
            <a:extLst>
              <a:ext uri="{FF2B5EF4-FFF2-40B4-BE49-F238E27FC236}">
                <a16:creationId xmlns:a16="http://schemas.microsoft.com/office/drawing/2014/main" id="{D52932C2-4583-6B4B-C437-B5124C2861E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856057" y="490021"/>
            <a:ext cx="1674424" cy="16458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A5732F9-3B5A-5127-2BF8-56B00DC0128D}"/>
              </a:ext>
            </a:extLst>
          </p:cNvPr>
          <p:cNvSpPr txBox="1"/>
          <p:nvPr/>
        </p:nvSpPr>
        <p:spPr>
          <a:xfrm>
            <a:off x="6085561" y="5657589"/>
            <a:ext cx="2901862" cy="58477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ko-KR" altLang="en-US" sz="3200" b="1" dirty="0">
                <a:ea typeface="맑은 고딕"/>
              </a:rPr>
              <a:t> </a:t>
            </a:r>
            <a:r>
              <a:rPr lang="ko-KR" altLang="en-US" sz="3200" b="1" dirty="0">
                <a:solidFill>
                  <a:srgbClr val="000000"/>
                </a:solidFill>
                <a:ea typeface="맑은 고딕"/>
              </a:rPr>
              <a:t> </a:t>
            </a:r>
            <a:r>
              <a:rPr lang="ko-KR" altLang="en-US" sz="2400" b="1" dirty="0">
                <a:solidFill>
                  <a:schemeClr val="bg1"/>
                </a:solidFill>
                <a:ea typeface="맑은 고딕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지금 행동하세요</a:t>
            </a:r>
            <a:r>
              <a:rPr lang="ko-KR" altLang="en-US" sz="2800" b="1" dirty="0">
                <a:ea typeface="맑은 고딕"/>
              </a:rPr>
              <a:t>  </a:t>
            </a:r>
            <a:endParaRPr lang="ko-KR" altLang="en-US" sz="2000" b="1" dirty="0"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12831085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79DAFFE-6B9D-811F-D85E-3C68C6C306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6734F57-54FD-C4CB-BFFC-9CBF075FD94B}"/>
              </a:ext>
            </a:extLst>
          </p:cNvPr>
          <p:cNvSpPr txBox="1"/>
          <p:nvPr/>
        </p:nvSpPr>
        <p:spPr>
          <a:xfrm>
            <a:off x="1510936" y="977774"/>
            <a:ext cx="9157064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</a:t>
            </a:r>
            <a:r>
              <a:rPr lang="ko-KR" altLang="en-US" dirty="0">
                <a:solidFill>
                  <a:srgbClr val="0070C0"/>
                </a:solidFill>
                <a:ea typeface="맑은 고딕"/>
              </a:rPr>
              <a:t>나이지리아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| </a:t>
            </a:r>
            <a:r>
              <a:rPr lang="ko-KR" altLang="en-US" dirty="0"/>
              <a:t>앨리스 </a:t>
            </a:r>
            <a:r>
              <a:rPr lang="ko-KR" altLang="en-US" dirty="0" err="1"/>
              <a:t>록샤</a:t>
            </a:r>
            <a:r>
              <a:rPr lang="en-US" altLang="ko-KR" dirty="0"/>
              <a:t>, 6</a:t>
            </a:r>
            <a:r>
              <a:rPr lang="ko-KR" altLang="en-US" dirty="0"/>
              <a:t>년 만에 탈출하다</a:t>
            </a:r>
          </a:p>
          <a:p>
            <a:endParaRPr lang="en-US" altLang="ko-KR" sz="1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535D84-B5FC-EDD5-E7A0-FDAA70534AE8}"/>
              </a:ext>
            </a:extLst>
          </p:cNvPr>
          <p:cNvSpPr txBox="1"/>
          <p:nvPr/>
        </p:nvSpPr>
        <p:spPr>
          <a:xfrm>
            <a:off x="1127138" y="1609545"/>
            <a:ext cx="628764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1100" dirty="0">
                <a:solidFill>
                  <a:srgbClr val="0070C0"/>
                </a:solidFill>
              </a:rPr>
              <a:t>6</a:t>
            </a:r>
            <a:r>
              <a:rPr lang="ko-KR" altLang="en-US" sz="1100" dirty="0">
                <a:solidFill>
                  <a:srgbClr val="0070C0"/>
                </a:solidFill>
              </a:rPr>
              <a:t>년 전 </a:t>
            </a:r>
            <a:r>
              <a:rPr lang="ko-KR" altLang="en-US" sz="1100" dirty="0" err="1">
                <a:solidFill>
                  <a:srgbClr val="0070C0"/>
                </a:solidFill>
              </a:rPr>
              <a:t>보코하람</a:t>
            </a:r>
            <a:r>
              <a:rPr lang="en-US" altLang="ko-KR" sz="1100" dirty="0">
                <a:solidFill>
                  <a:srgbClr val="0070C0"/>
                </a:solidFill>
              </a:rPr>
              <a:t>/ISWAP</a:t>
            </a:r>
            <a:r>
              <a:rPr lang="ko-KR" altLang="en-US" sz="1100" dirty="0">
                <a:solidFill>
                  <a:srgbClr val="0070C0"/>
                </a:solidFill>
              </a:rPr>
              <a:t>에 납치된 기독교인이자 간호사 앨리스</a:t>
            </a:r>
            <a:r>
              <a:rPr lang="en-US" altLang="ko-KR" sz="1100" dirty="0">
                <a:solidFill>
                  <a:srgbClr val="0070C0"/>
                </a:solidFill>
              </a:rPr>
              <a:t>*</a:t>
            </a:r>
            <a:r>
              <a:rPr lang="ko-KR" altLang="en-US" sz="1100" dirty="0">
                <a:solidFill>
                  <a:srgbClr val="0070C0"/>
                </a:solidFill>
              </a:rPr>
              <a:t>는 </a:t>
            </a:r>
            <a:r>
              <a:rPr lang="en-US" altLang="ko-KR" sz="1100" dirty="0">
                <a:solidFill>
                  <a:srgbClr val="0070C0"/>
                </a:solidFill>
              </a:rPr>
              <a:t>10</a:t>
            </a:r>
            <a:r>
              <a:rPr lang="ko-KR" altLang="en-US" sz="1100" dirty="0">
                <a:solidFill>
                  <a:srgbClr val="0070C0"/>
                </a:solidFill>
              </a:rPr>
              <a:t>월 말 가까스로 탈출에 성공했습니다</a:t>
            </a:r>
            <a:r>
              <a:rPr lang="en-US" altLang="ko-KR" sz="1100" dirty="0">
                <a:solidFill>
                  <a:srgbClr val="0070C0"/>
                </a:solidFill>
              </a:rPr>
              <a:t>. </a:t>
            </a:r>
            <a:r>
              <a:rPr lang="ko-KR" altLang="en-US" sz="1100" dirty="0">
                <a:solidFill>
                  <a:srgbClr val="0070C0"/>
                </a:solidFill>
              </a:rPr>
              <a:t>앨리스는 </a:t>
            </a:r>
            <a:r>
              <a:rPr lang="en-US" altLang="ko-KR" sz="1100" dirty="0">
                <a:solidFill>
                  <a:srgbClr val="0070C0"/>
                </a:solidFill>
              </a:rPr>
              <a:t>2018</a:t>
            </a:r>
            <a:r>
              <a:rPr lang="ko-KR" altLang="en-US" sz="1100" dirty="0">
                <a:solidFill>
                  <a:srgbClr val="0070C0"/>
                </a:solidFill>
              </a:rPr>
              <a:t>년 </a:t>
            </a:r>
            <a:r>
              <a:rPr lang="en-US" altLang="ko-KR" sz="1100" dirty="0">
                <a:solidFill>
                  <a:srgbClr val="0070C0"/>
                </a:solidFill>
              </a:rPr>
              <a:t>3</a:t>
            </a:r>
            <a:r>
              <a:rPr lang="ko-KR" altLang="en-US" sz="1100" dirty="0">
                <a:solidFill>
                  <a:srgbClr val="0070C0"/>
                </a:solidFill>
              </a:rPr>
              <a:t>월 </a:t>
            </a:r>
            <a:r>
              <a:rPr lang="en-US" altLang="ko-KR" sz="1100" dirty="0">
                <a:solidFill>
                  <a:srgbClr val="0070C0"/>
                </a:solidFill>
              </a:rPr>
              <a:t>1</a:t>
            </a:r>
            <a:r>
              <a:rPr lang="ko-KR" altLang="en-US" sz="1100" dirty="0">
                <a:solidFill>
                  <a:srgbClr val="0070C0"/>
                </a:solidFill>
              </a:rPr>
              <a:t>일 나이지리아 북동부의 난민 캠프에서 유니세프 소속 간호사로 일하던 중 치명적인 공격을 받아 납치되었습니다</a:t>
            </a:r>
            <a:r>
              <a:rPr lang="en-US" altLang="ko-KR" sz="1100" dirty="0">
                <a:solidFill>
                  <a:srgbClr val="0070C0"/>
                </a:solidFill>
              </a:rPr>
              <a:t>.</a:t>
            </a: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D52932C2-4583-6B4B-C437-B5124C2861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1044" y="2845421"/>
            <a:ext cx="2583746" cy="3449253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0465F1B8-2202-5342-720B-33018785D67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3783" y="1624105"/>
            <a:ext cx="2583746" cy="1449783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1205101D-7E0D-E25D-A05A-B117D577CD3B}"/>
              </a:ext>
            </a:extLst>
          </p:cNvPr>
          <p:cNvSpPr txBox="1"/>
          <p:nvPr/>
        </p:nvSpPr>
        <p:spPr>
          <a:xfrm>
            <a:off x="1124393" y="2266011"/>
            <a:ext cx="6287647" cy="34778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ko-KR" altLang="en-US" sz="1100" dirty="0"/>
              <a:t>앨리스는 나이지리아</a:t>
            </a:r>
            <a:r>
              <a:rPr lang="en-US" altLang="ko-KR" sz="1100" dirty="0"/>
              <a:t>-</a:t>
            </a:r>
            <a:r>
              <a:rPr lang="ko-KR" altLang="en-US" sz="1100" dirty="0"/>
              <a:t>카메룬 국경 근처 란</a:t>
            </a:r>
            <a:r>
              <a:rPr lang="en-US" altLang="ko-KR" sz="1100" dirty="0"/>
              <a:t>(Rann)</a:t>
            </a:r>
            <a:r>
              <a:rPr lang="ko-KR" altLang="en-US" sz="1100" dirty="0"/>
              <a:t>에서 발생한 공격에서 당시 국제적십자위원회</a:t>
            </a:r>
            <a:r>
              <a:rPr lang="en-US" altLang="ko-KR" sz="1100" dirty="0"/>
              <a:t>(ICRC)</a:t>
            </a:r>
            <a:r>
              <a:rPr lang="ko-KR" altLang="en-US" sz="1100" dirty="0"/>
              <a:t>에서 일하던 다른 나이지리아 간호사 두 명과 함께 납치되었습니다</a:t>
            </a:r>
            <a:r>
              <a:rPr lang="en-US" altLang="ko-KR" sz="1100" dirty="0"/>
              <a:t>. </a:t>
            </a:r>
          </a:p>
          <a:p>
            <a:pPr algn="just"/>
            <a:endParaRPr lang="en-US" altLang="ko-KR" sz="1100" dirty="0"/>
          </a:p>
          <a:p>
            <a:pPr algn="just"/>
            <a:r>
              <a:rPr lang="ko-KR" altLang="en-US" sz="1100" dirty="0"/>
              <a:t>그리고 </a:t>
            </a:r>
            <a:r>
              <a:rPr lang="en-US" altLang="ko-KR" sz="1100" dirty="0"/>
              <a:t>“2024</a:t>
            </a:r>
            <a:r>
              <a:rPr lang="ko-KR" altLang="en-US" sz="1100" dirty="0"/>
              <a:t>년 </a:t>
            </a:r>
            <a:r>
              <a:rPr lang="en-US" altLang="ko-KR" sz="1100" dirty="0"/>
              <a:t>10</a:t>
            </a:r>
            <a:r>
              <a:rPr lang="ko-KR" altLang="en-US" sz="1100" dirty="0"/>
              <a:t>월 </a:t>
            </a:r>
            <a:r>
              <a:rPr lang="en-US" altLang="ko-KR" sz="1100" dirty="0"/>
              <a:t>24</a:t>
            </a:r>
            <a:r>
              <a:rPr lang="ko-KR" altLang="en-US" sz="1100" dirty="0"/>
              <a:t>일 </a:t>
            </a:r>
            <a:r>
              <a:rPr lang="ko-KR" altLang="en-US" sz="1100" dirty="0" err="1"/>
              <a:t>디파</a:t>
            </a:r>
            <a:r>
              <a:rPr lang="ko-KR" altLang="en-US" sz="1100" dirty="0"/>
              <a:t> 축을 통해 게이담으로 탈출해 </a:t>
            </a:r>
            <a:r>
              <a:rPr lang="en-US" altLang="ko-KR" sz="1100" dirty="0"/>
              <a:t>2024</a:t>
            </a:r>
            <a:r>
              <a:rPr lang="ko-KR" altLang="en-US" sz="1100" dirty="0"/>
              <a:t>년 </a:t>
            </a:r>
            <a:r>
              <a:rPr lang="en-US" altLang="ko-KR" sz="1100" dirty="0"/>
              <a:t>10</a:t>
            </a:r>
            <a:r>
              <a:rPr lang="ko-KR" altLang="en-US" sz="1100" dirty="0"/>
              <a:t>월 </a:t>
            </a:r>
            <a:r>
              <a:rPr lang="en-US" altLang="ko-KR" sz="1100" dirty="0"/>
              <a:t>29</a:t>
            </a:r>
            <a:r>
              <a:rPr lang="ko-KR" altLang="en-US" sz="1100" dirty="0"/>
              <a:t>일 합동 태스크포스 부대에 의해 발견되었습니다</a:t>
            </a:r>
            <a:r>
              <a:rPr lang="en-US" altLang="ko-KR" sz="1100" dirty="0"/>
              <a:t>.” </a:t>
            </a:r>
            <a:r>
              <a:rPr lang="ko-KR" altLang="en-US" sz="1100" dirty="0"/>
              <a:t>앨리스는 첫 번째 강제 결혼에서 모하마드라는 아들을 낳았고</a:t>
            </a:r>
            <a:r>
              <a:rPr lang="en-US" altLang="ko-KR" sz="1100" dirty="0"/>
              <a:t>, </a:t>
            </a:r>
            <a:r>
              <a:rPr lang="ko-KR" altLang="en-US" sz="1100" dirty="0"/>
              <a:t>아들과 함께 탈출한 것으로 알려졌습니다</a:t>
            </a:r>
            <a:r>
              <a:rPr lang="en-US" altLang="ko-KR" sz="1100" dirty="0"/>
              <a:t>. </a:t>
            </a:r>
          </a:p>
          <a:p>
            <a:pPr algn="just"/>
            <a:endParaRPr lang="en-US" altLang="ko-KR" sz="1100" dirty="0"/>
          </a:p>
          <a:p>
            <a:pPr algn="just"/>
            <a:r>
              <a:rPr lang="ko-KR" altLang="en-US" sz="1100" dirty="0"/>
              <a:t>이 지역 한 유엔 소식통은 </a:t>
            </a:r>
            <a:r>
              <a:rPr lang="en-US" altLang="ko-KR" sz="1100" dirty="0"/>
              <a:t>AFP</a:t>
            </a:r>
            <a:r>
              <a:rPr lang="ko-KR" altLang="en-US" sz="1100" dirty="0"/>
              <a:t>와의 인터뷰에서 그녀의 미래를 둘러싼 “복잡한 </a:t>
            </a:r>
            <a:r>
              <a:rPr lang="ko-KR" altLang="en-US" sz="1100" dirty="0" err="1"/>
              <a:t>문제”를</a:t>
            </a:r>
            <a:r>
              <a:rPr lang="ko-KR" altLang="en-US" sz="1100" dirty="0"/>
              <a:t> 해결하기 위해 노력하고 있다고 말했습니다</a:t>
            </a:r>
            <a:r>
              <a:rPr lang="en-US" altLang="ko-KR" sz="1100" dirty="0"/>
              <a:t>.</a:t>
            </a:r>
            <a:r>
              <a:rPr lang="ko-KR" altLang="en-US" sz="1100" dirty="0"/>
              <a:t> “앨리스의 남편은 아내가 이미 죽었다고 생각하고 납치 후 재혼했고</a:t>
            </a:r>
            <a:r>
              <a:rPr lang="en-US" altLang="ko-KR" sz="1100" dirty="0"/>
              <a:t>, </a:t>
            </a:r>
            <a:r>
              <a:rPr lang="ko-KR" altLang="en-US" sz="1100" dirty="0"/>
              <a:t>앨리스는 지금 다른 남자의 아이와 함께 있기 때문에 우리는 미묘한 상황에 처해 있습니다</a:t>
            </a:r>
            <a:r>
              <a:rPr lang="en-US" altLang="ko-KR" sz="1100" dirty="0"/>
              <a:t>.”</a:t>
            </a:r>
            <a:r>
              <a:rPr lang="ko-KR" altLang="en-US" sz="1100" dirty="0"/>
              <a:t> “결국 아이를 환영하지 않을 수도 있는 가족에게 돌아갈 경우” 그들이 받게 될 상처에 대해 걱정하고 있다고 말했습니다</a:t>
            </a:r>
            <a:r>
              <a:rPr lang="en-US" altLang="ko-KR" sz="1100" dirty="0"/>
              <a:t>.</a:t>
            </a:r>
          </a:p>
          <a:p>
            <a:pPr algn="just"/>
            <a:endParaRPr lang="en-US" altLang="ko-KR" sz="1100" dirty="0"/>
          </a:p>
          <a:p>
            <a:pPr algn="just"/>
            <a:r>
              <a:rPr lang="ko-KR" altLang="en-US" sz="1100" dirty="0"/>
              <a:t>오픈도어의 현장 파트너이자 트라우마 치료 활동가는 “우리는 앨리스와 같은 이야기를 슬프게도 많이 봅니다</a:t>
            </a:r>
            <a:r>
              <a:rPr lang="en-US" altLang="ko-KR" sz="1100" dirty="0"/>
              <a:t>. </a:t>
            </a:r>
            <a:r>
              <a:rPr lang="ko-KR" altLang="en-US" sz="1100" dirty="0"/>
              <a:t>납치되어 강제로 결혼한 기독교 여성들이 마침내 탈출하거나 아이와 함께 풀려나도 이전 삶으로 돌아가는 것이 아니라 수치심과 낙인이 찍혀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그들은 때때로 </a:t>
            </a:r>
            <a:r>
              <a:rPr lang="ko-KR" altLang="en-US" sz="1100" dirty="0" err="1"/>
              <a:t>남편뿐만</a:t>
            </a:r>
            <a:r>
              <a:rPr lang="ko-KR" altLang="en-US" sz="1100" dirty="0"/>
              <a:t> 아니라 지역 사회로부터 따돌림을 당하는 경우가 많습니다</a:t>
            </a:r>
            <a:r>
              <a:rPr lang="en-US" altLang="ko-KR" sz="1100" dirty="0"/>
              <a:t>.” </a:t>
            </a:r>
          </a:p>
          <a:p>
            <a:pPr algn="just"/>
            <a:endParaRPr lang="en-US" altLang="ko-KR" sz="1100" dirty="0"/>
          </a:p>
          <a:p>
            <a:pPr algn="just"/>
            <a:r>
              <a:rPr lang="ko-KR" altLang="en-US" sz="1100" dirty="0"/>
              <a:t>앨리스는 탈출 이후 의료 및 인도주의적 지원을 받고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앨리스와 그녀의 자녀들이 사회에 다시 정착되려면 지속적인 정서적</a:t>
            </a:r>
            <a:r>
              <a:rPr lang="en-US" altLang="ko-KR" sz="1100" dirty="0"/>
              <a:t>, </a:t>
            </a:r>
            <a:r>
              <a:rPr lang="ko-KR" altLang="en-US" sz="1100" dirty="0"/>
              <a:t>신체적</a:t>
            </a:r>
            <a:r>
              <a:rPr lang="en-US" altLang="ko-KR" sz="1100" dirty="0"/>
              <a:t>, </a:t>
            </a:r>
            <a:r>
              <a:rPr lang="ko-KR" altLang="en-US" sz="1100" dirty="0"/>
              <a:t>영적 지원이 필요합니다</a:t>
            </a:r>
            <a:r>
              <a:rPr lang="en-US" altLang="ko-KR" sz="11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1409320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95F385-FB5A-B454-440C-EC2C22822B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B4DA6270-A5F4-EB47-65A8-7B64CA3E3DCE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2AE7B44E-9FAD-54A3-ABFB-3F6F259497A2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3F67B523-1536-9794-9EDB-460B5C735624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E3F51D7E-C322-9456-B3BB-4F150BDD4A06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F14B8BCE-B541-5983-C84D-9627FE268B11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B2E4DB8-587E-77F5-2EEA-AC06DB4593C9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E35DBBA1-DE56-634C-5A47-5E8EC8D81589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CEC36AA1-CD36-A4E5-E1A7-8919A0B65C1E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</a:t>
            </a:r>
            <a:r>
              <a:rPr lang="ko-KR" altLang="en-US" dirty="0">
                <a:solidFill>
                  <a:srgbClr val="0070C0"/>
                </a:solidFill>
                <a:ea typeface="맑은 고딕"/>
              </a:rPr>
              <a:t>나이지리아의  납치된 여성들을 위해 기도해 주세요</a:t>
            </a:r>
            <a:r>
              <a:rPr lang="en-US" altLang="ko-KR" dirty="0">
                <a:solidFill>
                  <a:srgbClr val="0070C0"/>
                </a:solidFill>
                <a:ea typeface="맑은 고딕"/>
              </a:rPr>
              <a:t>.</a:t>
            </a:r>
            <a:endParaRPr lang="en-US" altLang="ko-KR" dirty="0">
              <a:ea typeface="맑은 고딕"/>
            </a:endParaRP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2EC5C856-29AB-FDEE-77DB-FA2ECF4E7D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82250" y="1972814"/>
            <a:ext cx="2641491" cy="1981118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F706CCEA-A571-EB01-4083-D9BA9581B6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82250" y="4139633"/>
            <a:ext cx="2641487" cy="198111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99E6517-BC56-1459-2589-F4C5421FFB5A}"/>
              </a:ext>
            </a:extLst>
          </p:cNvPr>
          <p:cNvSpPr txBox="1"/>
          <p:nvPr/>
        </p:nvSpPr>
        <p:spPr>
          <a:xfrm>
            <a:off x="1159234" y="3015491"/>
            <a:ext cx="6080280" cy="175432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buFont typeface="+mj-lt"/>
              <a:buAutoNum type="arabicPeriod"/>
            </a:pPr>
            <a:r>
              <a:rPr lang="ko-KR" altLang="en-US" sz="1200" dirty="0">
                <a:solidFill>
                  <a:schemeClr val="accent1"/>
                </a:solidFill>
              </a:rPr>
              <a:t> 앨리스가 가족과 재회하는 데 필요한 지원을 받을 수 있도록 기도합니다</a:t>
            </a:r>
            <a:r>
              <a:rPr lang="en-US" altLang="ko-KR" sz="1200" dirty="0">
                <a:solidFill>
                  <a:schemeClr val="accent1"/>
                </a:solidFill>
              </a:rPr>
              <a:t>. </a:t>
            </a:r>
            <a:r>
              <a:rPr lang="ko-KR" altLang="en-US" sz="1200" dirty="0">
                <a:solidFill>
                  <a:schemeClr val="accent1"/>
                </a:solidFill>
              </a:rPr>
              <a:t>앨리스가 가족들과 재회할 때 성령께서 서로의 마음에 화해와 용서의 영을 부어 주시기를 기도합니다</a:t>
            </a:r>
            <a:r>
              <a:rPr lang="en-US" altLang="ko-KR" sz="1200" dirty="0">
                <a:solidFill>
                  <a:schemeClr val="accent1"/>
                </a:solidFill>
              </a:rPr>
              <a:t>.  </a:t>
            </a:r>
          </a:p>
          <a:p>
            <a:pPr>
              <a:buFont typeface="+mj-lt"/>
              <a:buAutoNum type="arabicPeriod"/>
            </a:pPr>
            <a:endParaRPr lang="en-US" altLang="ko-KR" sz="1200" dirty="0">
              <a:solidFill>
                <a:schemeClr val="accent1"/>
              </a:solidFill>
            </a:endParaRPr>
          </a:p>
          <a:p>
            <a:pPr>
              <a:buFont typeface="+mj-lt"/>
              <a:buAutoNum type="arabicPeriod"/>
            </a:pPr>
            <a:r>
              <a:rPr lang="ko-KR" altLang="en-US" sz="1200" dirty="0">
                <a:solidFill>
                  <a:schemeClr val="accent1"/>
                </a:solidFill>
              </a:rPr>
              <a:t> 앨리스가 모든 면에서 치유와 회복을 경험할 수 있도록 기도합니다</a:t>
            </a:r>
            <a:r>
              <a:rPr lang="en-US" altLang="ko-KR" sz="1200" dirty="0">
                <a:solidFill>
                  <a:schemeClr val="accent1"/>
                </a:solidFill>
              </a:rPr>
              <a:t>. </a:t>
            </a:r>
          </a:p>
          <a:p>
            <a:pPr>
              <a:buFont typeface="+mj-lt"/>
              <a:buAutoNum type="arabicPeriod"/>
            </a:pPr>
            <a:endParaRPr lang="en-US" altLang="ko-KR" sz="1200" dirty="0">
              <a:solidFill>
                <a:schemeClr val="accent1"/>
              </a:solidFill>
            </a:endParaRPr>
          </a:p>
          <a:p>
            <a:pPr>
              <a:buFont typeface="+mj-lt"/>
              <a:buAutoNum type="arabicPeriod"/>
            </a:pPr>
            <a:r>
              <a:rPr lang="ko-KR" altLang="en-US" sz="1200" dirty="0">
                <a:solidFill>
                  <a:schemeClr val="accent1"/>
                </a:solidFill>
              </a:rPr>
              <a:t> 레아 </a:t>
            </a:r>
            <a:r>
              <a:rPr lang="ko-KR" altLang="en-US" sz="1200" dirty="0" err="1">
                <a:solidFill>
                  <a:schemeClr val="accent1"/>
                </a:solidFill>
              </a:rPr>
              <a:t>샤리부와</a:t>
            </a:r>
            <a:r>
              <a:rPr lang="ko-KR" altLang="en-US" sz="1200" dirty="0">
                <a:solidFill>
                  <a:schemeClr val="accent1"/>
                </a:solidFill>
              </a:rPr>
              <a:t> </a:t>
            </a:r>
            <a:r>
              <a:rPr lang="ko-KR" altLang="en-US" sz="1200" dirty="0" err="1">
                <a:solidFill>
                  <a:schemeClr val="accent1"/>
                </a:solidFill>
              </a:rPr>
              <a:t>보코하람</a:t>
            </a:r>
            <a:r>
              <a:rPr lang="en-US" altLang="ko-KR" sz="1200" dirty="0">
                <a:solidFill>
                  <a:schemeClr val="accent1"/>
                </a:solidFill>
              </a:rPr>
              <a:t>/ISWAP</a:t>
            </a:r>
            <a:r>
              <a:rPr lang="ko-KR" altLang="en-US" sz="1200" dirty="0">
                <a:solidFill>
                  <a:schemeClr val="accent1"/>
                </a:solidFill>
              </a:rPr>
              <a:t>의 손에 붙잡혀 또다시 크리스마스를 보내야 하는 나머지 </a:t>
            </a:r>
            <a:r>
              <a:rPr lang="ko-KR" altLang="en-US" sz="1200" dirty="0" err="1">
                <a:solidFill>
                  <a:schemeClr val="accent1"/>
                </a:solidFill>
              </a:rPr>
              <a:t>치복</a:t>
            </a:r>
            <a:r>
              <a:rPr lang="ko-KR" altLang="en-US" sz="1200" dirty="0">
                <a:solidFill>
                  <a:schemeClr val="accent1"/>
                </a:solidFill>
              </a:rPr>
              <a:t> 소녀들을 위해서도 기도합니다</a:t>
            </a:r>
            <a:r>
              <a:rPr lang="en-US" altLang="ko-KR" sz="1200" dirty="0">
                <a:solidFill>
                  <a:schemeClr val="accent1"/>
                </a:solidFill>
              </a:rPr>
              <a:t>. </a:t>
            </a:r>
            <a:r>
              <a:rPr lang="ko-KR" altLang="en-US" sz="1200" dirty="0">
                <a:solidFill>
                  <a:schemeClr val="accent1"/>
                </a:solidFill>
              </a:rPr>
              <a:t>그들이 하나님의 임재와 공급을 경험하고</a:t>
            </a:r>
            <a:r>
              <a:rPr lang="en-US" altLang="ko-KR" sz="1200" dirty="0">
                <a:solidFill>
                  <a:schemeClr val="accent1"/>
                </a:solidFill>
              </a:rPr>
              <a:t>, </a:t>
            </a:r>
            <a:r>
              <a:rPr lang="ko-KR" altLang="en-US" sz="1200" dirty="0">
                <a:solidFill>
                  <a:schemeClr val="accent1"/>
                </a:solidFill>
              </a:rPr>
              <a:t>올해도 하나님의 뜻대로 탈출하거나 풀려날 수 있는 길이 열리기를 기도합니다</a:t>
            </a:r>
            <a:r>
              <a:rPr lang="en-US" altLang="ko-KR" sz="1200" dirty="0">
                <a:solidFill>
                  <a:schemeClr val="accent1"/>
                </a:solidFill>
              </a:rPr>
              <a:t>. 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B8FCE1D-5FB6-2472-E1B2-B5DCC7B877C6}"/>
              </a:ext>
            </a:extLst>
          </p:cNvPr>
          <p:cNvSpPr txBox="1"/>
          <p:nvPr/>
        </p:nvSpPr>
        <p:spPr>
          <a:xfrm>
            <a:off x="1213164" y="1740009"/>
            <a:ext cx="609750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100" dirty="0">
                <a:solidFill>
                  <a:schemeClr val="accent1"/>
                </a:solidFill>
              </a:rPr>
              <a:t>앨리스 </a:t>
            </a:r>
            <a:r>
              <a:rPr lang="ko-KR" altLang="en-US" sz="1100" dirty="0" err="1">
                <a:solidFill>
                  <a:schemeClr val="accent1"/>
                </a:solidFill>
              </a:rPr>
              <a:t>록샤의</a:t>
            </a:r>
            <a:r>
              <a:rPr lang="ko-KR" altLang="en-US" sz="1100" dirty="0">
                <a:solidFill>
                  <a:schemeClr val="accent1"/>
                </a:solidFill>
              </a:rPr>
              <a:t> 석방에 대해 하나님께 감사와 찬양을 드립니다</a:t>
            </a:r>
            <a:r>
              <a:rPr lang="en-US" altLang="ko-KR" sz="1100" dirty="0">
                <a:solidFill>
                  <a:schemeClr val="accent1"/>
                </a:solidFill>
              </a:rPr>
              <a:t>. </a:t>
            </a:r>
            <a:r>
              <a:rPr lang="ko-KR" altLang="en-US" sz="1100" dirty="0">
                <a:solidFill>
                  <a:schemeClr val="accent1"/>
                </a:solidFill>
              </a:rPr>
              <a:t>전 세계의 많은 신자들이 오랫동안 기도해 왔고</a:t>
            </a:r>
            <a:r>
              <a:rPr lang="en-US" altLang="ko-KR" sz="1100" dirty="0">
                <a:solidFill>
                  <a:schemeClr val="accent1"/>
                </a:solidFill>
              </a:rPr>
              <a:t>, </a:t>
            </a:r>
            <a:r>
              <a:rPr lang="ko-KR" altLang="en-US" sz="1100" dirty="0">
                <a:solidFill>
                  <a:schemeClr val="accent1"/>
                </a:solidFill>
              </a:rPr>
              <a:t>우리 기도가 응답된 사건입니다</a:t>
            </a:r>
            <a:r>
              <a:rPr lang="en-US" altLang="ko-KR" sz="1100" dirty="0">
                <a:solidFill>
                  <a:schemeClr val="accent1"/>
                </a:solidFill>
              </a:rPr>
              <a:t>.</a:t>
            </a:r>
            <a:endParaRPr lang="en-US" altLang="ko-KR" sz="1100" dirty="0"/>
          </a:p>
        </p:txBody>
      </p:sp>
    </p:spTree>
    <p:extLst>
      <p:ext uri="{BB962C8B-B14F-4D97-AF65-F5344CB8AC3E}">
        <p14:creationId xmlns:p14="http://schemas.microsoft.com/office/powerpoint/2010/main" val="42220659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그림 17">
            <a:extLst>
              <a:ext uri="{FF2B5EF4-FFF2-40B4-BE49-F238E27FC236}">
                <a16:creationId xmlns:a16="http://schemas.microsoft.com/office/drawing/2014/main" id="{8A5F9FCB-776E-8981-8DD2-AB088DF65B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15571" y="3200314"/>
            <a:ext cx="2608169" cy="3267974"/>
          </a:xfrm>
          <a:prstGeom prst="rect">
            <a:avLst/>
          </a:prstGeom>
        </p:spPr>
      </p:pic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26734F57-54FD-C4CB-BFFC-9CBF075FD94B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</a:t>
            </a:r>
            <a:r>
              <a:rPr lang="ko-KR" altLang="en-US" dirty="0">
                <a:solidFill>
                  <a:srgbClr val="0070C0"/>
                </a:solidFill>
                <a:ea typeface="맑은 고딕"/>
              </a:rPr>
              <a:t>모잠비크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| </a:t>
            </a:r>
            <a:r>
              <a:rPr lang="ko-KR" altLang="en-US" sz="1800" dirty="0">
                <a:ea typeface="+mn-lt"/>
                <a:cs typeface="+mn-lt"/>
              </a:rPr>
              <a:t>선거 후 폭력 사태가 계속되는 가운데 모잠비크 교회</a:t>
            </a:r>
            <a:r>
              <a:rPr lang="en-US" altLang="ko-KR" sz="1800" dirty="0">
                <a:ea typeface="+mn-lt"/>
                <a:cs typeface="+mn-lt"/>
              </a:rPr>
              <a:t>, </a:t>
            </a:r>
            <a:r>
              <a:rPr lang="ko-KR" altLang="en-US" sz="1800" dirty="0">
                <a:ea typeface="+mn-lt"/>
                <a:cs typeface="+mn-lt"/>
              </a:rPr>
              <a:t>기도를 요청하다</a:t>
            </a:r>
            <a:r>
              <a:rPr lang="en-US" altLang="ko-KR" dirty="0">
                <a:solidFill>
                  <a:srgbClr val="0070C0"/>
                </a:solidFill>
                <a:ea typeface="맑은 고딕"/>
              </a:rPr>
              <a:t>.</a:t>
            </a:r>
            <a:endParaRPr lang="en-US" altLang="ko-KR" dirty="0">
              <a:ea typeface="맑은 고딕"/>
            </a:endParaRP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D52932C2-4583-6B4B-C437-B5124C2861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15571" y="1797401"/>
            <a:ext cx="2608174" cy="173878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F25B2E2-5352-29A8-B7DB-3F3429909FA6}"/>
              </a:ext>
            </a:extLst>
          </p:cNvPr>
          <p:cNvSpPr txBox="1"/>
          <p:nvPr/>
        </p:nvSpPr>
        <p:spPr>
          <a:xfrm>
            <a:off x="1178843" y="1708126"/>
            <a:ext cx="6097508" cy="39857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ko-KR" altLang="en-US" sz="1100" dirty="0">
                <a:ea typeface="+mn-lt"/>
                <a:cs typeface="+mn-lt"/>
              </a:rPr>
              <a:t>모잠비크는 사상 최악의 선거 후 폭력 사태에 직면해 있습니다</a:t>
            </a:r>
            <a:r>
              <a:rPr lang="en-US" altLang="ko-KR" sz="1100" dirty="0">
                <a:ea typeface="+mn-lt"/>
                <a:cs typeface="+mn-lt"/>
              </a:rPr>
              <a:t>.  10</a:t>
            </a:r>
            <a:r>
              <a:rPr lang="ko-KR" altLang="en-US" sz="1100" dirty="0">
                <a:ea typeface="+mn-lt"/>
                <a:cs typeface="+mn-lt"/>
              </a:rPr>
              <a:t>월 </a:t>
            </a:r>
            <a:r>
              <a:rPr lang="en-US" altLang="ko-KR" sz="1100" dirty="0">
                <a:ea typeface="+mn-lt"/>
                <a:cs typeface="+mn-lt"/>
              </a:rPr>
              <a:t>24</a:t>
            </a:r>
            <a:r>
              <a:rPr lang="ko-KR" altLang="en-US" sz="1100" dirty="0">
                <a:ea typeface="+mn-lt"/>
                <a:cs typeface="+mn-lt"/>
              </a:rPr>
              <a:t>일 지난 </a:t>
            </a:r>
            <a:r>
              <a:rPr lang="en-US" altLang="ko-KR" sz="1100" dirty="0">
                <a:ea typeface="+mn-lt"/>
                <a:cs typeface="+mn-lt"/>
              </a:rPr>
              <a:t>9</a:t>
            </a:r>
            <a:r>
              <a:rPr lang="ko-KR" altLang="en-US" sz="1100" dirty="0">
                <a:ea typeface="+mn-lt"/>
                <a:cs typeface="+mn-lt"/>
              </a:rPr>
              <a:t>일의 선거 결과가 발표된 후 전국적으로 격렬한 시위가 벌어지고 있습니다</a:t>
            </a:r>
            <a:r>
              <a:rPr lang="en-US" altLang="ko-KR" sz="1100" dirty="0">
                <a:ea typeface="+mn-lt"/>
                <a:cs typeface="+mn-lt"/>
              </a:rPr>
              <a:t>. </a:t>
            </a:r>
            <a:r>
              <a:rPr lang="ko-KR" altLang="en-US" sz="1100" dirty="0">
                <a:ea typeface="+mn-lt"/>
                <a:cs typeface="+mn-lt"/>
              </a:rPr>
              <a:t>이번 선거에서는 집권당인 </a:t>
            </a:r>
            <a:r>
              <a:rPr lang="ko-KR" altLang="en-US" sz="1100" dirty="0" err="1">
                <a:ea typeface="+mn-lt"/>
                <a:cs typeface="+mn-lt"/>
              </a:rPr>
              <a:t>프레리모당이</a:t>
            </a:r>
            <a:r>
              <a:rPr lang="ko-KR" altLang="en-US" sz="1100" dirty="0">
                <a:ea typeface="+mn-lt"/>
                <a:cs typeface="+mn-lt"/>
              </a:rPr>
              <a:t> 단원제 의회 전체 </a:t>
            </a:r>
            <a:r>
              <a:rPr lang="en-US" altLang="ko-KR" sz="1100" dirty="0">
                <a:ea typeface="+mn-lt"/>
                <a:cs typeface="+mn-lt"/>
              </a:rPr>
              <a:t>250</a:t>
            </a:r>
            <a:r>
              <a:rPr lang="ko-KR" altLang="en-US" sz="1100" dirty="0">
                <a:ea typeface="+mn-lt"/>
                <a:cs typeface="+mn-lt"/>
              </a:rPr>
              <a:t>석 중 </a:t>
            </a:r>
            <a:r>
              <a:rPr lang="en-US" altLang="ko-KR" sz="1100" dirty="0">
                <a:ea typeface="+mn-lt"/>
                <a:cs typeface="+mn-lt"/>
              </a:rPr>
              <a:t>195</a:t>
            </a:r>
            <a:r>
              <a:rPr lang="ko-KR" altLang="en-US" sz="1100" dirty="0">
                <a:ea typeface="+mn-lt"/>
                <a:cs typeface="+mn-lt"/>
              </a:rPr>
              <a:t>석을 차지했습니다</a:t>
            </a:r>
            <a:r>
              <a:rPr lang="en-US" altLang="ko-KR" sz="1100" dirty="0">
                <a:ea typeface="+mn-lt"/>
                <a:cs typeface="+mn-lt"/>
              </a:rPr>
              <a:t>. </a:t>
            </a:r>
            <a:r>
              <a:rPr lang="ko-KR" altLang="en-US" sz="1100" dirty="0">
                <a:ea typeface="+mn-lt"/>
                <a:cs typeface="+mn-lt"/>
              </a:rPr>
              <a:t>이는 </a:t>
            </a:r>
            <a:r>
              <a:rPr lang="en-US" altLang="ko-KR" sz="1100" dirty="0">
                <a:ea typeface="+mn-lt"/>
                <a:cs typeface="+mn-lt"/>
              </a:rPr>
              <a:t>1994</a:t>
            </a:r>
            <a:r>
              <a:rPr lang="ko-KR" altLang="en-US" sz="1100" dirty="0">
                <a:ea typeface="+mn-lt"/>
                <a:cs typeface="+mn-lt"/>
              </a:rPr>
              <a:t>년 국가 최초로 다당제 선거가 도입된 이후 최대의 승리입니다</a:t>
            </a:r>
            <a:r>
              <a:rPr lang="en-US" altLang="ko-KR" sz="1100" dirty="0">
                <a:ea typeface="+mn-lt"/>
                <a:cs typeface="+mn-lt"/>
              </a:rPr>
              <a:t>. </a:t>
            </a:r>
            <a:r>
              <a:rPr lang="ko-KR" altLang="en-US" sz="1100" dirty="0">
                <a:ea typeface="+mn-lt"/>
                <a:cs typeface="+mn-lt"/>
              </a:rPr>
              <a:t>국내 참관단은 선거 결과가 매우 부정적이라고 주장했고</a:t>
            </a:r>
            <a:r>
              <a:rPr lang="en-US" altLang="ko-KR" sz="1100" dirty="0">
                <a:ea typeface="+mn-lt"/>
                <a:cs typeface="+mn-lt"/>
              </a:rPr>
              <a:t>, </a:t>
            </a:r>
            <a:r>
              <a:rPr lang="ko-KR" altLang="en-US" sz="1100" dirty="0">
                <a:ea typeface="+mn-lt"/>
                <a:cs typeface="+mn-lt"/>
              </a:rPr>
              <a:t>국제 참관단은 선거 과정 전반에 걸쳐 부정과 신뢰성 결여가 있었다고 지적했습니다</a:t>
            </a:r>
            <a:r>
              <a:rPr lang="en-US" altLang="ko-KR" sz="1100" dirty="0">
                <a:ea typeface="+mn-lt"/>
                <a:cs typeface="+mn-lt"/>
              </a:rPr>
              <a:t>.</a:t>
            </a:r>
          </a:p>
          <a:p>
            <a:pPr algn="just"/>
            <a:endParaRPr lang="en-US" altLang="ko-KR" sz="1100" dirty="0">
              <a:ea typeface="+mn-lt"/>
              <a:cs typeface="+mn-lt"/>
            </a:endParaRPr>
          </a:p>
          <a:p>
            <a:pPr algn="just"/>
            <a:r>
              <a:rPr lang="en-US" altLang="ko-KR" sz="1100" dirty="0">
                <a:ea typeface="+mn-lt"/>
                <a:cs typeface="+mn-lt"/>
              </a:rPr>
              <a:t>11</a:t>
            </a:r>
            <a:r>
              <a:rPr lang="ko-KR" altLang="en-US" sz="1100" dirty="0">
                <a:ea typeface="+mn-lt"/>
                <a:cs typeface="+mn-lt"/>
              </a:rPr>
              <a:t>월 </a:t>
            </a:r>
            <a:r>
              <a:rPr lang="en-US" altLang="ko-KR" sz="1100" dirty="0">
                <a:ea typeface="+mn-lt"/>
                <a:cs typeface="+mn-lt"/>
              </a:rPr>
              <a:t>4</a:t>
            </a:r>
            <a:r>
              <a:rPr lang="ko-KR" altLang="en-US" sz="1100" dirty="0">
                <a:ea typeface="+mn-lt"/>
                <a:cs typeface="+mn-lt"/>
              </a:rPr>
              <a:t>일 오후 </a:t>
            </a:r>
            <a:r>
              <a:rPr lang="en-US" altLang="ko-KR" sz="1100" dirty="0">
                <a:ea typeface="+mn-lt"/>
                <a:cs typeface="+mn-lt"/>
              </a:rPr>
              <a:t>7</a:t>
            </a:r>
            <a:r>
              <a:rPr lang="ko-KR" altLang="en-US" sz="1100" dirty="0">
                <a:ea typeface="+mn-lt"/>
                <a:cs typeface="+mn-lt"/>
              </a:rPr>
              <a:t>시</a:t>
            </a:r>
            <a:r>
              <a:rPr lang="en-US" altLang="ko-KR" sz="1100" dirty="0">
                <a:ea typeface="+mn-lt"/>
                <a:cs typeface="+mn-lt"/>
              </a:rPr>
              <a:t>, </a:t>
            </a:r>
            <a:r>
              <a:rPr lang="ko-KR" altLang="en-US" sz="1100" dirty="0">
                <a:ea typeface="+mn-lt"/>
                <a:cs typeface="+mn-lt"/>
              </a:rPr>
              <a:t>수도 마푸토의 거리는 섬뜩한 침묵에 빠졌습니다</a:t>
            </a:r>
            <a:r>
              <a:rPr lang="en-US" altLang="ko-KR" sz="1100" dirty="0">
                <a:ea typeface="+mn-lt"/>
                <a:cs typeface="+mn-lt"/>
              </a:rPr>
              <a:t>. </a:t>
            </a:r>
            <a:r>
              <a:rPr lang="ko-KR" altLang="en-US" sz="1100" dirty="0">
                <a:ea typeface="+mn-lt"/>
                <a:cs typeface="+mn-lt"/>
              </a:rPr>
              <a:t>대중교통도 멈췄습니다</a:t>
            </a:r>
            <a:r>
              <a:rPr lang="en-US" altLang="ko-KR" sz="1100" dirty="0">
                <a:ea typeface="+mn-lt"/>
                <a:cs typeface="+mn-lt"/>
              </a:rPr>
              <a:t>. “</a:t>
            </a:r>
            <a:r>
              <a:rPr lang="ko-KR" altLang="en-US" sz="1100" dirty="0">
                <a:ea typeface="+mn-lt"/>
                <a:cs typeface="+mn-lt"/>
              </a:rPr>
              <a:t>부유한 고층 빌딩과 도심 아파트 주민들이 모두 합심하여 냄비를 두드리는 시위에 참여했습니다</a:t>
            </a:r>
            <a:r>
              <a:rPr lang="en-US" altLang="ko-KR" sz="1100" dirty="0">
                <a:ea typeface="+mn-lt"/>
                <a:cs typeface="+mn-lt"/>
              </a:rPr>
              <a:t>. '</a:t>
            </a:r>
            <a:r>
              <a:rPr lang="ko-KR" altLang="en-US" sz="1100" dirty="0" err="1">
                <a:ea typeface="+mn-lt"/>
                <a:cs typeface="+mn-lt"/>
              </a:rPr>
              <a:t>파나코</a:t>
            </a:r>
            <a:r>
              <a:rPr lang="en-US" altLang="ko-KR" sz="1100" dirty="0">
                <a:ea typeface="+mn-lt"/>
                <a:cs typeface="+mn-lt"/>
              </a:rPr>
              <a:t>'</a:t>
            </a:r>
            <a:r>
              <a:rPr lang="ko-KR" altLang="en-US" sz="1100" dirty="0">
                <a:ea typeface="+mn-lt"/>
                <a:cs typeface="+mn-lt"/>
              </a:rPr>
              <a:t>로 알려진 이 시위는 모잠비크의 불공정한 총선 결과에 대한 불만을 표출하는 강력한 방법으로 부상했으며</a:t>
            </a:r>
            <a:r>
              <a:rPr lang="en-US" altLang="ko-KR" sz="1100" dirty="0">
                <a:ea typeface="+mn-lt"/>
                <a:cs typeface="+mn-lt"/>
              </a:rPr>
              <a:t>, </a:t>
            </a:r>
            <a:r>
              <a:rPr lang="ko-KR" altLang="en-US" sz="1100" dirty="0">
                <a:ea typeface="+mn-lt"/>
                <a:cs typeface="+mn-lt"/>
              </a:rPr>
              <a:t>시민들이 경찰 보복의 즉각적인 위험에 직면하지 않고 반대 의견을 표명할 수 있게 해 주었습니다</a:t>
            </a:r>
            <a:r>
              <a:rPr lang="en-US" altLang="ko-KR" sz="1100" dirty="0">
                <a:ea typeface="+mn-lt"/>
                <a:cs typeface="+mn-lt"/>
              </a:rPr>
              <a:t>. </a:t>
            </a:r>
            <a:r>
              <a:rPr lang="ko-KR" altLang="en-US" sz="1100" dirty="0">
                <a:ea typeface="+mn-lt"/>
                <a:cs typeface="+mn-lt"/>
              </a:rPr>
              <a:t>도시의 스카이라인에 울려 퍼진 냄비 소리는 밤마다 좌절감을 표현하는 시위의 시작을 알리며 계층 간 분열을 넘어 주민들을 하나로 묶었습니다</a:t>
            </a:r>
            <a:r>
              <a:rPr lang="en-US" altLang="ko-KR" sz="1100" dirty="0">
                <a:ea typeface="+mn-lt"/>
                <a:cs typeface="+mn-lt"/>
              </a:rPr>
              <a:t>.”</a:t>
            </a:r>
          </a:p>
          <a:p>
            <a:pPr algn="just"/>
            <a:endParaRPr lang="en-US" altLang="ko-KR" sz="1100" dirty="0">
              <a:ea typeface="+mn-lt"/>
              <a:cs typeface="+mn-lt"/>
            </a:endParaRPr>
          </a:p>
          <a:p>
            <a:pPr algn="just"/>
            <a:r>
              <a:rPr lang="ko-KR" altLang="en-US" sz="1100" dirty="0">
                <a:ea typeface="+mn-lt"/>
                <a:cs typeface="+mn-lt"/>
              </a:rPr>
              <a:t>경찰의 대응은 강경하게 이루어졌습니다</a:t>
            </a:r>
            <a:r>
              <a:rPr lang="en-US" altLang="ko-KR" sz="1100" dirty="0">
                <a:ea typeface="+mn-lt"/>
                <a:cs typeface="+mn-lt"/>
              </a:rPr>
              <a:t>. 11</a:t>
            </a:r>
            <a:r>
              <a:rPr lang="ko-KR" altLang="en-US" sz="1100" dirty="0">
                <a:ea typeface="+mn-lt"/>
                <a:cs typeface="+mn-lt"/>
              </a:rPr>
              <a:t>월 </a:t>
            </a:r>
            <a:r>
              <a:rPr lang="en-US" altLang="ko-KR" sz="1100" dirty="0">
                <a:ea typeface="+mn-lt"/>
                <a:cs typeface="+mn-lt"/>
              </a:rPr>
              <a:t>8</a:t>
            </a:r>
            <a:r>
              <a:rPr lang="ko-KR" altLang="en-US" sz="1100" dirty="0">
                <a:ea typeface="+mn-lt"/>
                <a:cs typeface="+mn-lt"/>
              </a:rPr>
              <a:t>일까지 최소 </a:t>
            </a:r>
            <a:r>
              <a:rPr lang="en-US" altLang="ko-KR" sz="1100" dirty="0">
                <a:ea typeface="+mn-lt"/>
                <a:cs typeface="+mn-lt"/>
              </a:rPr>
              <a:t>20</a:t>
            </a:r>
            <a:r>
              <a:rPr lang="ko-KR" altLang="en-US" sz="1100" dirty="0">
                <a:ea typeface="+mn-lt"/>
                <a:cs typeface="+mn-lt"/>
              </a:rPr>
              <a:t>명이 경찰에 의해 사망했습니다</a:t>
            </a:r>
            <a:r>
              <a:rPr lang="en-US" altLang="ko-KR" sz="1100" dirty="0">
                <a:ea typeface="+mn-lt"/>
                <a:cs typeface="+mn-lt"/>
              </a:rPr>
              <a:t>. </a:t>
            </a:r>
            <a:r>
              <a:rPr lang="ko-KR" altLang="en-US" sz="1100" dirty="0">
                <a:ea typeface="+mn-lt"/>
                <a:cs typeface="+mn-lt"/>
              </a:rPr>
              <a:t>모잠비크 의사협회는 </a:t>
            </a:r>
            <a:r>
              <a:rPr lang="en-US" altLang="ko-KR" sz="1100" dirty="0">
                <a:ea typeface="+mn-lt"/>
                <a:cs typeface="+mn-lt"/>
              </a:rPr>
              <a:t>10</a:t>
            </a:r>
            <a:r>
              <a:rPr lang="ko-KR" altLang="en-US" sz="1100" dirty="0">
                <a:ea typeface="+mn-lt"/>
                <a:cs typeface="+mn-lt"/>
              </a:rPr>
              <a:t>명의 시신에 난 상처를 보면 경찰이 살인의 의도를 가지고 발포한 것으로 보인다고 말했습니다</a:t>
            </a:r>
            <a:r>
              <a:rPr lang="en-US" altLang="ko-KR" sz="1100" dirty="0">
                <a:ea typeface="+mn-lt"/>
                <a:cs typeface="+mn-lt"/>
              </a:rPr>
              <a:t>. </a:t>
            </a:r>
            <a:r>
              <a:rPr lang="ko-KR" altLang="en-US" sz="1100" dirty="0">
                <a:ea typeface="+mn-lt"/>
                <a:cs typeface="+mn-lt"/>
              </a:rPr>
              <a:t>야당 지도자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 err="1">
                <a:ea typeface="+mn-lt"/>
                <a:cs typeface="+mn-lt"/>
              </a:rPr>
              <a:t>몬들레인은</a:t>
            </a:r>
            <a:r>
              <a:rPr lang="ko-KR" altLang="en-US" sz="1100" dirty="0">
                <a:ea typeface="+mn-lt"/>
                <a:cs typeface="+mn-lt"/>
              </a:rPr>
              <a:t> </a:t>
            </a:r>
            <a:r>
              <a:rPr lang="en-US" altLang="ko-KR" sz="1100" dirty="0">
                <a:ea typeface="+mn-lt"/>
                <a:cs typeface="+mn-lt"/>
              </a:rPr>
              <a:t>11</a:t>
            </a:r>
            <a:r>
              <a:rPr lang="ko-KR" altLang="en-US" sz="1100" dirty="0">
                <a:ea typeface="+mn-lt"/>
                <a:cs typeface="+mn-lt"/>
              </a:rPr>
              <a:t>월 </a:t>
            </a:r>
            <a:r>
              <a:rPr lang="en-US" altLang="ko-KR" sz="1100" dirty="0">
                <a:ea typeface="+mn-lt"/>
                <a:cs typeface="+mn-lt"/>
              </a:rPr>
              <a:t>15</a:t>
            </a:r>
            <a:r>
              <a:rPr lang="ko-KR" altLang="en-US" sz="1100" dirty="0">
                <a:ea typeface="+mn-lt"/>
                <a:cs typeface="+mn-lt"/>
              </a:rPr>
              <a:t>일까지 항구와 국경을 중심으로 시위가 더 있을 것이라고 발표했습니다</a:t>
            </a:r>
            <a:r>
              <a:rPr lang="en-US" altLang="ko-KR" sz="1100" dirty="0">
                <a:ea typeface="+mn-lt"/>
                <a:cs typeface="+mn-lt"/>
              </a:rPr>
              <a:t>. </a:t>
            </a:r>
          </a:p>
          <a:p>
            <a:pPr algn="just"/>
            <a:endParaRPr lang="en-US" altLang="ko-KR" sz="1100" dirty="0">
              <a:ea typeface="+mn-lt"/>
              <a:cs typeface="+mn-lt"/>
            </a:endParaRPr>
          </a:p>
          <a:p>
            <a:pPr algn="just"/>
            <a:r>
              <a:rPr lang="ko-KR" altLang="en-US" sz="1100" dirty="0">
                <a:ea typeface="+mn-lt"/>
                <a:cs typeface="+mn-lt"/>
              </a:rPr>
              <a:t>교회는 다양한 방식으로 시위의 영향을 받았습니다</a:t>
            </a:r>
            <a:r>
              <a:rPr lang="en-US" altLang="ko-KR" sz="1100" dirty="0">
                <a:ea typeface="+mn-lt"/>
                <a:cs typeface="+mn-lt"/>
              </a:rPr>
              <a:t>. </a:t>
            </a:r>
            <a:r>
              <a:rPr lang="ko-KR" altLang="en-US" sz="1100" dirty="0">
                <a:ea typeface="+mn-lt"/>
                <a:cs typeface="+mn-lt"/>
              </a:rPr>
              <a:t>대부분의 교회는 문을 닫아야 했고</a:t>
            </a:r>
            <a:r>
              <a:rPr lang="en-US" altLang="ko-KR" sz="1100" dirty="0">
                <a:ea typeface="+mn-lt"/>
                <a:cs typeface="+mn-lt"/>
              </a:rPr>
              <a:t>, </a:t>
            </a:r>
            <a:r>
              <a:rPr lang="ko-KR" altLang="en-US" sz="1100" dirty="0">
                <a:ea typeface="+mn-lt"/>
                <a:cs typeface="+mn-lt"/>
              </a:rPr>
              <a:t>성경학교</a:t>
            </a:r>
            <a:r>
              <a:rPr lang="en-US" altLang="ko-KR" sz="1100" dirty="0">
                <a:ea typeface="+mn-lt"/>
                <a:cs typeface="+mn-lt"/>
              </a:rPr>
              <a:t>, </a:t>
            </a:r>
            <a:r>
              <a:rPr lang="ko-KR" altLang="en-US" sz="1100" dirty="0">
                <a:ea typeface="+mn-lt"/>
                <a:cs typeface="+mn-lt"/>
              </a:rPr>
              <a:t>기도원</a:t>
            </a:r>
            <a:r>
              <a:rPr lang="en-US" altLang="ko-KR" sz="1100" dirty="0">
                <a:ea typeface="+mn-lt"/>
                <a:cs typeface="+mn-lt"/>
              </a:rPr>
              <a:t>, </a:t>
            </a:r>
            <a:r>
              <a:rPr lang="ko-KR" altLang="en-US" sz="1100" dirty="0">
                <a:ea typeface="+mn-lt"/>
                <a:cs typeface="+mn-lt"/>
              </a:rPr>
              <a:t>기독교 학교도 모두 문을 닫았습니다</a:t>
            </a:r>
            <a:r>
              <a:rPr lang="en-US" altLang="ko-KR" sz="1100" dirty="0">
                <a:ea typeface="+mn-lt"/>
                <a:cs typeface="+mn-lt"/>
              </a:rPr>
              <a:t>. </a:t>
            </a:r>
            <a:r>
              <a:rPr lang="ko-KR" altLang="en-US" sz="1100" dirty="0">
                <a:ea typeface="+mn-lt"/>
                <a:cs typeface="+mn-lt"/>
              </a:rPr>
              <a:t>신자들은 경찰이 자신들을 시위대로 </a:t>
            </a:r>
            <a:r>
              <a:rPr lang="ko-KR" altLang="en-US" sz="1100" dirty="0" err="1">
                <a:ea typeface="+mn-lt"/>
                <a:cs typeface="+mn-lt"/>
              </a:rPr>
              <a:t>간주할까봐</a:t>
            </a:r>
            <a:r>
              <a:rPr lang="ko-KR" altLang="en-US" sz="1100" dirty="0">
                <a:ea typeface="+mn-lt"/>
                <a:cs typeface="+mn-lt"/>
              </a:rPr>
              <a:t> 돌아다니는 것이 너무 위험하다고 느낍니다</a:t>
            </a:r>
            <a:r>
              <a:rPr lang="en-US" altLang="ko-KR" sz="1100" dirty="0">
                <a:ea typeface="+mn-lt"/>
                <a:cs typeface="+mn-lt"/>
              </a:rPr>
              <a:t>.  </a:t>
            </a:r>
            <a:r>
              <a:rPr lang="ko-KR" altLang="en-US" sz="1100" dirty="0">
                <a:ea typeface="+mn-lt"/>
                <a:cs typeface="+mn-lt"/>
              </a:rPr>
              <a:t>오픈도어 소식통에 따르면 북부의 목회자들에 대한 협박 사건도 발생했으며</a:t>
            </a:r>
            <a:r>
              <a:rPr lang="en-US" altLang="ko-KR" sz="1100" dirty="0">
                <a:ea typeface="+mn-lt"/>
                <a:cs typeface="+mn-lt"/>
              </a:rPr>
              <a:t>, </a:t>
            </a:r>
            <a:r>
              <a:rPr lang="ko-KR" altLang="en-US" sz="1100" dirty="0">
                <a:ea typeface="+mn-lt"/>
                <a:cs typeface="+mn-lt"/>
              </a:rPr>
              <a:t>정부는 이 시기에 목회자들을 </a:t>
            </a:r>
            <a:r>
              <a:rPr lang="ko-KR" altLang="en-US" sz="1100" dirty="0" err="1">
                <a:ea typeface="+mn-lt"/>
                <a:cs typeface="+mn-lt"/>
              </a:rPr>
              <a:t>남풀라</a:t>
            </a:r>
            <a:r>
              <a:rPr lang="en-US" altLang="ko-KR" sz="1100" dirty="0">
                <a:ea typeface="+mn-lt"/>
                <a:cs typeface="+mn-lt"/>
              </a:rPr>
              <a:t>(Nampula)</a:t>
            </a:r>
            <a:r>
              <a:rPr lang="ko-KR" altLang="en-US" sz="1100" dirty="0">
                <a:ea typeface="+mn-lt"/>
                <a:cs typeface="+mn-lt"/>
              </a:rPr>
              <a:t>에 모아 정부를 지지하라고 </a:t>
            </a:r>
            <a:r>
              <a:rPr lang="en-US" altLang="ko-KR" sz="1100" dirty="0">
                <a:ea typeface="+mn-lt"/>
                <a:cs typeface="+mn-lt"/>
              </a:rPr>
              <a:t>'</a:t>
            </a:r>
            <a:r>
              <a:rPr lang="ko-KR" altLang="en-US" sz="1100" dirty="0">
                <a:ea typeface="+mn-lt"/>
                <a:cs typeface="+mn-lt"/>
              </a:rPr>
              <a:t>권고</a:t>
            </a:r>
            <a:r>
              <a:rPr lang="en-US" altLang="ko-KR" sz="1100" dirty="0">
                <a:ea typeface="+mn-lt"/>
                <a:cs typeface="+mn-lt"/>
              </a:rPr>
              <a:t>'</a:t>
            </a:r>
            <a:r>
              <a:rPr lang="ko-KR" altLang="en-US" sz="1100" dirty="0">
                <a:ea typeface="+mn-lt"/>
                <a:cs typeface="+mn-lt"/>
              </a:rPr>
              <a:t>했다고 합니다</a:t>
            </a:r>
            <a:r>
              <a:rPr lang="en-US" altLang="ko-KR" sz="1100" dirty="0">
                <a:ea typeface="+mn-lt"/>
                <a:cs typeface="+mn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060242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FF6F4-FD17-6891-7D3D-D9AE692C23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8ADDCB6D-C594-1E7A-2F36-826C55B87E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593A740F-7ECF-C8E1-655B-A82F3CFA4C63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31069BD7-3A1E-70A9-48F1-DF18FC5826DC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DA4E8C69-E13C-2A06-AF5A-8D8B253AE17D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50D40DEF-218E-E78A-3D93-81F4E506C60F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B5D05669-30B9-0E59-C9C3-7A9664CC72B9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6A919815-AD42-EDA1-50E0-42974F649BF7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F2A94DEB-D855-178A-684D-637CAC82724A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</a:t>
            </a:r>
            <a:r>
              <a:rPr lang="ko-KR" altLang="en-US" dirty="0">
                <a:solidFill>
                  <a:srgbClr val="0070C0"/>
                </a:solidFill>
                <a:ea typeface="맑은 고딕"/>
              </a:rPr>
              <a:t>모잠비크를 위해 기도해 주세요</a:t>
            </a:r>
            <a:r>
              <a:rPr lang="en-US" altLang="ko-KR" dirty="0">
                <a:solidFill>
                  <a:srgbClr val="0070C0"/>
                </a:solidFill>
                <a:ea typeface="맑은 고딕"/>
              </a:rPr>
              <a:t>.</a:t>
            </a:r>
            <a:endParaRPr lang="en-US" altLang="ko-KR" dirty="0">
              <a:ea typeface="맑은 고딕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88CC5E8-5300-355F-F7CF-49B99A1C4CCE}"/>
              </a:ext>
            </a:extLst>
          </p:cNvPr>
          <p:cNvSpPr txBox="1"/>
          <p:nvPr/>
        </p:nvSpPr>
        <p:spPr>
          <a:xfrm>
            <a:off x="1159233" y="3015491"/>
            <a:ext cx="9508761" cy="212365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buFont typeface="+mj-lt"/>
              <a:buAutoNum type="arabicPeriod"/>
            </a:pPr>
            <a:r>
              <a:rPr lang="ko-KR" altLang="en-US" sz="1200" dirty="0">
                <a:solidFill>
                  <a:schemeClr val="accent1"/>
                </a:solidFill>
              </a:rPr>
              <a:t> 모잠비크의 상황이 평화적으로 해결될 수 있도록 기도합니다</a:t>
            </a:r>
            <a:r>
              <a:rPr lang="en-US" altLang="ko-KR" sz="1200" dirty="0">
                <a:solidFill>
                  <a:schemeClr val="accent1"/>
                </a:solidFill>
              </a:rPr>
              <a:t>. </a:t>
            </a:r>
            <a:r>
              <a:rPr lang="ko-KR" altLang="en-US" sz="1200" dirty="0">
                <a:solidFill>
                  <a:schemeClr val="accent1"/>
                </a:solidFill>
              </a:rPr>
              <a:t>위정자들이 정의롭고</a:t>
            </a:r>
            <a:r>
              <a:rPr lang="en-US" altLang="ko-KR" sz="1200" dirty="0">
                <a:solidFill>
                  <a:schemeClr val="accent1"/>
                </a:solidFill>
              </a:rPr>
              <a:t>, </a:t>
            </a:r>
            <a:r>
              <a:rPr lang="ko-KR" altLang="en-US" sz="1200" dirty="0">
                <a:solidFill>
                  <a:schemeClr val="accent1"/>
                </a:solidFill>
              </a:rPr>
              <a:t>중재를 통해 더 큰 혼란으로 치닫는 사태가 멈출 수 있도록 기도합니다</a:t>
            </a:r>
            <a:r>
              <a:rPr lang="en-US" altLang="ko-KR" sz="1200" dirty="0">
                <a:solidFill>
                  <a:schemeClr val="accent1"/>
                </a:solidFill>
              </a:rPr>
              <a:t>. </a:t>
            </a:r>
          </a:p>
          <a:p>
            <a:pPr>
              <a:buFont typeface="+mj-lt"/>
              <a:buAutoNum type="arabicPeriod"/>
            </a:pPr>
            <a:endParaRPr lang="en-US" altLang="ko-KR" sz="1200" dirty="0">
              <a:solidFill>
                <a:schemeClr val="accent1"/>
              </a:solidFill>
            </a:endParaRPr>
          </a:p>
          <a:p>
            <a:pPr>
              <a:buFont typeface="+mj-lt"/>
              <a:buAutoNum type="arabicPeriod"/>
            </a:pPr>
            <a:r>
              <a:rPr lang="en-US" altLang="ko-KR" sz="1200" dirty="0">
                <a:solidFill>
                  <a:schemeClr val="accent1"/>
                </a:solidFill>
              </a:rPr>
              <a:t> 20</a:t>
            </a:r>
            <a:r>
              <a:rPr lang="ko-KR" altLang="en-US" sz="1200" dirty="0">
                <a:solidFill>
                  <a:schemeClr val="accent1"/>
                </a:solidFill>
              </a:rPr>
              <a:t>일까지 모잠비크의 민주화 과정 회복과 평화적 해결을 위해 모인 남부 아프리카 개발 공동체</a:t>
            </a:r>
            <a:r>
              <a:rPr lang="en-US" altLang="ko-KR" sz="1200" dirty="0">
                <a:solidFill>
                  <a:schemeClr val="accent1"/>
                </a:solidFill>
              </a:rPr>
              <a:t>(SADEC)</a:t>
            </a:r>
            <a:r>
              <a:rPr lang="ko-KR" altLang="en-US" sz="1200" dirty="0">
                <a:solidFill>
                  <a:schemeClr val="accent1"/>
                </a:solidFill>
              </a:rPr>
              <a:t>의 지도자들이 지혜를 모아 모잠비크의 민주화 과정을 중재할 수 있도록 기도합니다</a:t>
            </a:r>
            <a:r>
              <a:rPr lang="en-US" altLang="ko-KR" sz="1200" dirty="0">
                <a:solidFill>
                  <a:schemeClr val="accent1"/>
                </a:solidFill>
              </a:rPr>
              <a:t>. </a:t>
            </a:r>
          </a:p>
          <a:p>
            <a:pPr>
              <a:buFont typeface="+mj-lt"/>
              <a:buAutoNum type="arabicPeriod"/>
            </a:pPr>
            <a:endParaRPr lang="en-US" altLang="ko-KR" sz="1200" dirty="0">
              <a:solidFill>
                <a:schemeClr val="accent1"/>
              </a:solidFill>
            </a:endParaRPr>
          </a:p>
          <a:p>
            <a:pPr>
              <a:buFont typeface="+mj-lt"/>
              <a:buAutoNum type="arabicPeriod"/>
            </a:pPr>
            <a:r>
              <a:rPr lang="ko-KR" altLang="en-US" sz="1200" dirty="0">
                <a:solidFill>
                  <a:schemeClr val="accent1"/>
                </a:solidFill>
              </a:rPr>
              <a:t>이 어려운 시기에 주님께서 그의 백성들을 공급해 주시도록 기도합니다</a:t>
            </a:r>
            <a:r>
              <a:rPr lang="en-US" altLang="ko-KR" sz="1200" dirty="0">
                <a:solidFill>
                  <a:schemeClr val="accent1"/>
                </a:solidFill>
              </a:rPr>
              <a:t>. </a:t>
            </a:r>
            <a:r>
              <a:rPr lang="ko-KR" altLang="en-US" sz="1200" dirty="0">
                <a:solidFill>
                  <a:schemeClr val="accent1"/>
                </a:solidFill>
              </a:rPr>
              <a:t>또한 오픈도어 접촉자들과 파트너들이 하나님의 보호를 누릴 수 있도록 기도합니다</a:t>
            </a:r>
            <a:r>
              <a:rPr lang="en-US" altLang="ko-KR" sz="1200" dirty="0">
                <a:solidFill>
                  <a:schemeClr val="accent1"/>
                </a:solidFill>
              </a:rPr>
              <a:t>.</a:t>
            </a:r>
          </a:p>
          <a:p>
            <a:pPr>
              <a:buFont typeface="+mj-lt"/>
              <a:buAutoNum type="arabicPeriod"/>
            </a:pPr>
            <a:endParaRPr lang="en-US" altLang="ko-KR" sz="1200" dirty="0">
              <a:solidFill>
                <a:schemeClr val="accent1"/>
              </a:solidFill>
            </a:endParaRPr>
          </a:p>
          <a:p>
            <a:pPr>
              <a:buFont typeface="+mj-lt"/>
              <a:buAutoNum type="arabicPeriod"/>
            </a:pPr>
            <a:r>
              <a:rPr lang="ko-KR" altLang="en-US" sz="1200" dirty="0">
                <a:solidFill>
                  <a:schemeClr val="accent1"/>
                </a:solidFill>
              </a:rPr>
              <a:t>이러한 상황은 </a:t>
            </a:r>
            <a:r>
              <a:rPr lang="en-US" altLang="ko-KR" sz="1200" dirty="0">
                <a:solidFill>
                  <a:schemeClr val="accent1"/>
                </a:solidFill>
              </a:rPr>
              <a:t>ISIL</a:t>
            </a:r>
            <a:r>
              <a:rPr lang="ko-KR" altLang="en-US" sz="1200" dirty="0">
                <a:solidFill>
                  <a:schemeClr val="accent1"/>
                </a:solidFill>
              </a:rPr>
              <a:t>과 연계된 알 </a:t>
            </a:r>
            <a:r>
              <a:rPr lang="ko-KR" altLang="en-US" sz="1200" dirty="0" err="1">
                <a:solidFill>
                  <a:schemeClr val="accent1"/>
                </a:solidFill>
              </a:rPr>
              <a:t>샤바브의</a:t>
            </a:r>
            <a:r>
              <a:rPr lang="ko-KR" altLang="en-US" sz="1200" dirty="0">
                <a:solidFill>
                  <a:schemeClr val="accent1"/>
                </a:solidFill>
              </a:rPr>
              <a:t> 반란으로 피해를 입은 사람들을 위해 다른 사람들과 협력하여 사역하는 우리의 사역에 또 다른 복잡성을 더하고 있습니다</a:t>
            </a:r>
            <a:r>
              <a:rPr lang="en-US" altLang="ko-KR" sz="1200" dirty="0">
                <a:solidFill>
                  <a:schemeClr val="accent1"/>
                </a:solidFill>
              </a:rPr>
              <a:t>. </a:t>
            </a:r>
            <a:r>
              <a:rPr lang="ko-KR" altLang="en-US" sz="1200" dirty="0">
                <a:solidFill>
                  <a:schemeClr val="accent1"/>
                </a:solidFill>
              </a:rPr>
              <a:t>이 상황을 헤쳐 나갈 수 있도록 지혜와 은혜를 주시도록 기도합니다</a:t>
            </a:r>
            <a:r>
              <a:rPr lang="en-US" altLang="ko-KR" sz="1200" dirty="0">
                <a:solidFill>
                  <a:schemeClr val="accent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129392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79DAFFE-6B9D-811F-D85E-3C68C6C306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6734F57-54FD-C4CB-BFFC-9CBF075FD94B}"/>
              </a:ext>
            </a:extLst>
          </p:cNvPr>
          <p:cNvSpPr txBox="1"/>
          <p:nvPr/>
        </p:nvSpPr>
        <p:spPr>
          <a:xfrm>
            <a:off x="1510936" y="977774"/>
            <a:ext cx="9157064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</a:t>
            </a:r>
            <a:r>
              <a:rPr lang="ko-KR" altLang="en-US" dirty="0" err="1">
                <a:solidFill>
                  <a:srgbClr val="0070C0"/>
                </a:solidFill>
                <a:ea typeface="맑은 고딕"/>
              </a:rPr>
              <a:t>팔레스틴</a:t>
            </a:r>
            <a:r>
              <a:rPr lang="en-US" altLang="ko-KR" dirty="0">
                <a:solidFill>
                  <a:srgbClr val="0070C0"/>
                </a:solidFill>
                <a:ea typeface="맑은 고딕"/>
              </a:rPr>
              <a:t> 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| </a:t>
            </a:r>
            <a:r>
              <a:rPr lang="ko-KR" altLang="en-US" dirty="0">
                <a:ea typeface="맑은 고딕"/>
              </a:rPr>
              <a:t>전쟁의 영향은 받았지만 사역은 계속된다</a:t>
            </a:r>
            <a:endParaRPr lang="en-US" dirty="0">
              <a:ea typeface="+mn-lt"/>
              <a:cs typeface="+mn-lt"/>
            </a:endParaRPr>
          </a:p>
          <a:p>
            <a:endParaRPr lang="en-US" altLang="ko-KR" sz="1800" dirty="0">
              <a:solidFill>
                <a:srgbClr val="0070C0"/>
              </a:solidFill>
              <a:ea typeface="맑은 고딕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535D84-B5FC-EDD5-E7A0-FDAA70534AE8}"/>
              </a:ext>
            </a:extLst>
          </p:cNvPr>
          <p:cNvSpPr txBox="1"/>
          <p:nvPr/>
        </p:nvSpPr>
        <p:spPr>
          <a:xfrm>
            <a:off x="1127138" y="1609545"/>
            <a:ext cx="6445807" cy="60016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ko-KR" altLang="en-US" sz="1100" dirty="0">
                <a:solidFill>
                  <a:srgbClr val="0070C0"/>
                </a:solidFill>
              </a:rPr>
              <a:t>가자지구의 가톨릭과 정교회 건물에 피신한 약 </a:t>
            </a:r>
            <a:r>
              <a:rPr lang="en-US" altLang="ko-KR" sz="1100" dirty="0">
                <a:solidFill>
                  <a:srgbClr val="0070C0"/>
                </a:solidFill>
              </a:rPr>
              <a:t>600</a:t>
            </a:r>
            <a:r>
              <a:rPr lang="ko-KR" altLang="en-US" sz="1100" dirty="0">
                <a:solidFill>
                  <a:srgbClr val="0070C0"/>
                </a:solidFill>
              </a:rPr>
              <a:t>명의 기독교인들에게 가자지구의 상황은 여전히 끔찍하고 가슴 아픈 상황입니다</a:t>
            </a:r>
            <a:r>
              <a:rPr lang="en-US" altLang="ko-KR" sz="1100" dirty="0">
                <a:solidFill>
                  <a:srgbClr val="0070C0"/>
                </a:solidFill>
              </a:rPr>
              <a:t>. </a:t>
            </a:r>
            <a:r>
              <a:rPr lang="ko-KR" altLang="en-US" sz="1100" dirty="0">
                <a:solidFill>
                  <a:srgbClr val="0070C0"/>
                </a:solidFill>
              </a:rPr>
              <a:t>이들은 사생활이 거의 보장되지 않고</a:t>
            </a:r>
            <a:r>
              <a:rPr lang="en-US" altLang="ko-KR" sz="1100" dirty="0">
                <a:solidFill>
                  <a:srgbClr val="0070C0"/>
                </a:solidFill>
              </a:rPr>
              <a:t>, </a:t>
            </a:r>
            <a:r>
              <a:rPr lang="ko-KR" altLang="en-US" sz="1100" dirty="0">
                <a:solidFill>
                  <a:srgbClr val="0070C0"/>
                </a:solidFill>
              </a:rPr>
              <a:t>떠날 수 있는 선택권도 박탈당한 채 적은 식량과 함께 또 다른 폭격에 대한 끊임없는 두려움 속에서 살아가고 있습니다</a:t>
            </a:r>
            <a:r>
              <a:rPr lang="en-US" altLang="ko-KR" sz="1100" dirty="0">
                <a:solidFill>
                  <a:srgbClr val="0070C0"/>
                </a:solidFill>
              </a:rPr>
              <a:t>.</a:t>
            </a:r>
            <a:endParaRPr lang="en-US" altLang="ko-KR" sz="1100" dirty="0">
              <a:solidFill>
                <a:srgbClr val="0070C0"/>
              </a:solidFill>
              <a:latin typeface="Malgun Gothic"/>
              <a:ea typeface="Malgun Gothic"/>
            </a:endParaRP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D52932C2-4583-6B4B-C437-B5124C2861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59577" y="1704423"/>
            <a:ext cx="2707865" cy="1805244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1205101D-7E0D-E25D-A05A-B117D577CD3B}"/>
              </a:ext>
            </a:extLst>
          </p:cNvPr>
          <p:cNvSpPr txBox="1"/>
          <p:nvPr/>
        </p:nvSpPr>
        <p:spPr>
          <a:xfrm>
            <a:off x="1127137" y="2251920"/>
            <a:ext cx="6395800" cy="415498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ko-KR" altLang="en-US" sz="1100" dirty="0"/>
              <a:t>전쟁 전 가자 지구에는 약 </a:t>
            </a:r>
            <a:r>
              <a:rPr lang="en-US" altLang="ko-KR" sz="1100" dirty="0"/>
              <a:t>1070</a:t>
            </a:r>
            <a:r>
              <a:rPr lang="ko-KR" altLang="en-US" sz="1100" dirty="0"/>
              <a:t>명의 기독교인이 있었으며</a:t>
            </a:r>
            <a:r>
              <a:rPr lang="en-US" altLang="ko-KR" sz="1100" dirty="0"/>
              <a:t>, </a:t>
            </a:r>
            <a:r>
              <a:rPr lang="ko-KR" altLang="en-US" sz="1100" dirty="0"/>
              <a:t>주로 정교회와 가톨릭 교회로 나뉘어 있고</a:t>
            </a:r>
            <a:r>
              <a:rPr lang="en-US" altLang="ko-KR" sz="1100" dirty="0"/>
              <a:t>,</a:t>
            </a:r>
            <a:r>
              <a:rPr lang="ko-KR" altLang="en-US" sz="1100" dirty="0"/>
              <a:t> 침례교에 속한 기독교인은 극소수에 불과했습니다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 외에도 무슬림 배경에서 개종한 예수를 따르는 사람들도 있었습니다</a:t>
            </a:r>
            <a:r>
              <a:rPr lang="en-US" altLang="ko-KR" sz="1100" dirty="0"/>
              <a:t>. </a:t>
            </a:r>
          </a:p>
          <a:p>
            <a:pPr algn="just"/>
            <a:endParaRPr lang="en-US" altLang="ko-KR" sz="1100" dirty="0"/>
          </a:p>
          <a:p>
            <a:pPr algn="just"/>
            <a:r>
              <a:rPr lang="en-US" altLang="ko-KR" sz="1100" dirty="0"/>
              <a:t>2023</a:t>
            </a:r>
            <a:r>
              <a:rPr lang="ko-KR" altLang="en-US" sz="1100" dirty="0"/>
              <a:t>년 </a:t>
            </a:r>
            <a:r>
              <a:rPr lang="en-US" altLang="ko-KR" sz="1100" dirty="0"/>
              <a:t>10</a:t>
            </a:r>
            <a:r>
              <a:rPr lang="ko-KR" altLang="en-US" sz="1100" dirty="0"/>
              <a:t>월 </a:t>
            </a:r>
            <a:r>
              <a:rPr lang="en-US" altLang="ko-KR" sz="1100" dirty="0"/>
              <a:t>7</a:t>
            </a:r>
            <a:r>
              <a:rPr lang="ko-KR" altLang="en-US" sz="1100" dirty="0"/>
              <a:t>일 전쟁이 시작된 직후 대부분의 기독교인들은 집과 이웃보다 안전한 장소로 여겨지는 교회 건물로 피신했습니다</a:t>
            </a:r>
            <a:r>
              <a:rPr lang="en-US" altLang="ko-KR" sz="1100" dirty="0"/>
              <a:t>.</a:t>
            </a:r>
            <a:r>
              <a:rPr lang="ko-KR" altLang="en-US" sz="1100" dirty="0"/>
              <a:t>하지만 </a:t>
            </a:r>
            <a:r>
              <a:rPr lang="en-US" altLang="ko-KR" sz="1100" dirty="0"/>
              <a:t>2023</a:t>
            </a:r>
            <a:r>
              <a:rPr lang="ko-KR" altLang="en-US" sz="1100" dirty="0"/>
              <a:t>년 </a:t>
            </a:r>
            <a:r>
              <a:rPr lang="en-US" altLang="ko-KR" sz="1100" dirty="0"/>
              <a:t>10</a:t>
            </a:r>
            <a:r>
              <a:rPr lang="ko-KR" altLang="en-US" sz="1100" dirty="0"/>
              <a:t>월 </a:t>
            </a:r>
            <a:r>
              <a:rPr lang="en-US" altLang="ko-KR" sz="1100" dirty="0"/>
              <a:t>19</a:t>
            </a:r>
            <a:r>
              <a:rPr lang="ko-KR" altLang="en-US" sz="1100" dirty="0"/>
              <a:t>일</a:t>
            </a:r>
            <a:r>
              <a:rPr lang="en-US" altLang="ko-KR" sz="1100" dirty="0"/>
              <a:t>,</a:t>
            </a:r>
            <a:r>
              <a:rPr lang="ko-KR" altLang="en-US" sz="1100" dirty="0"/>
              <a:t> 이 기대는 무참히 무너져 버렸습니다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이스라엘 군이 정통 교회와 가까운 하마스 표적을 폭격하는 과정에서 건물 일부가 무너져 그곳에 숨어 있던 기독교인 </a:t>
            </a:r>
            <a:r>
              <a:rPr lang="en-US" altLang="ko-KR" sz="1100" dirty="0"/>
              <a:t>18</a:t>
            </a:r>
            <a:r>
              <a:rPr lang="ko-KR" altLang="en-US" sz="1100" dirty="0"/>
              <a:t>명이 사망했습니다</a:t>
            </a:r>
            <a:r>
              <a:rPr lang="en-US" altLang="ko-KR" sz="1100" dirty="0"/>
              <a:t>.</a:t>
            </a:r>
            <a:r>
              <a:rPr lang="ko-KR" altLang="en-US" sz="1100" dirty="0"/>
              <a:t>이후에도 여러 명의 기독교인이 사망했고 다른 기독교인은 자연사로 사망했습니다</a:t>
            </a:r>
            <a:r>
              <a:rPr lang="en-US" altLang="ko-KR" sz="1100" dirty="0"/>
              <a:t>. </a:t>
            </a:r>
          </a:p>
          <a:p>
            <a:pPr algn="just"/>
            <a:endParaRPr lang="en-US" altLang="ko-KR" sz="1100" dirty="0"/>
          </a:p>
          <a:p>
            <a:pPr algn="just"/>
            <a:r>
              <a:rPr lang="ko-KR" altLang="en-US" sz="1100" dirty="0"/>
              <a:t>오픈도어 파트너는 팔레스타인 기독교인들을 위해 진행하는 사역이 전쟁의 영향을 받았지만</a:t>
            </a:r>
            <a:r>
              <a:rPr lang="en-US" altLang="ko-KR" sz="1100" dirty="0"/>
              <a:t>, </a:t>
            </a:r>
            <a:r>
              <a:rPr lang="ko-KR" altLang="en-US" sz="1100" dirty="0"/>
              <a:t>많은 활동이 진행되어 매우 감사하다고 말했습니다</a:t>
            </a:r>
            <a:r>
              <a:rPr lang="en-US" altLang="ko-KR" sz="1100" dirty="0"/>
              <a:t>. </a:t>
            </a:r>
          </a:p>
          <a:p>
            <a:pPr algn="just"/>
            <a:endParaRPr lang="en-US" altLang="ko-KR" sz="1100" dirty="0"/>
          </a:p>
          <a:p>
            <a:pPr algn="just"/>
            <a:r>
              <a:rPr lang="en-US" altLang="ko-KR" sz="1100" dirty="0"/>
              <a:t>“</a:t>
            </a:r>
            <a:r>
              <a:rPr lang="ko-KR" altLang="en-US" sz="1100" dirty="0"/>
              <a:t>우리는 방금 </a:t>
            </a:r>
            <a:r>
              <a:rPr lang="en-US" altLang="ko-KR" sz="1100" dirty="0"/>
              <a:t>20</a:t>
            </a:r>
            <a:r>
              <a:rPr lang="ko-KR" altLang="en-US" sz="1100" dirty="0"/>
              <a:t>명의 여성 그룹 훈련을 마쳤습니다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또한 트라우마 및 영적 돌봄 프로젝트에서 약 </a:t>
            </a:r>
            <a:r>
              <a:rPr lang="en-US" altLang="ko-KR" sz="1100" dirty="0"/>
              <a:t>50</a:t>
            </a:r>
            <a:r>
              <a:rPr lang="ko-KR" altLang="en-US" sz="1100" dirty="0"/>
              <a:t>명의 기독교인들을 계속 준비하고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가자지구의 상황이 안전해지고 그곳에 갈 수 있게 되면 훈련 받은 사람들 중 일부가 어린이와 여성들에게 트라우마와 영적 지원을 제공하기 시작할 것입니다</a:t>
            </a:r>
            <a:r>
              <a:rPr lang="en-US" altLang="ko-KR" sz="1100" dirty="0"/>
              <a:t>.”</a:t>
            </a:r>
          </a:p>
          <a:p>
            <a:pPr algn="just"/>
            <a:endParaRPr lang="en-US" altLang="ko-KR" sz="1100" dirty="0"/>
          </a:p>
          <a:p>
            <a:pPr algn="just"/>
            <a:r>
              <a:rPr lang="ko-KR" altLang="en-US" sz="1100" dirty="0"/>
              <a:t>현지 파트너들은 이미 </a:t>
            </a:r>
            <a:r>
              <a:rPr lang="en-US" altLang="ko-KR" sz="1100" dirty="0"/>
              <a:t>1</a:t>
            </a:r>
            <a:r>
              <a:rPr lang="ko-KR" altLang="en-US" sz="1100" dirty="0"/>
              <a:t>년 넘게 전쟁의 대가를 치르고 있습니다</a:t>
            </a:r>
            <a:r>
              <a:rPr lang="en-US" altLang="ko-KR" sz="1100" dirty="0"/>
              <a:t>. “</a:t>
            </a:r>
            <a:r>
              <a:rPr lang="ko-KR" altLang="en-US" sz="1100" dirty="0"/>
              <a:t>우리 중 누구도 </a:t>
            </a:r>
            <a:r>
              <a:rPr lang="en-US" altLang="ko-KR" sz="1100" dirty="0"/>
              <a:t>100%</a:t>
            </a:r>
            <a:r>
              <a:rPr lang="ko-KR" altLang="en-US" sz="1100" dirty="0"/>
              <a:t>의 기능을 발휘할 수는 없습니다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여러분의 기도가 필요합니다</a:t>
            </a:r>
            <a:r>
              <a:rPr lang="en-US" altLang="ko-KR" sz="1100" dirty="0"/>
              <a:t>. </a:t>
            </a:r>
            <a:r>
              <a:rPr lang="ko-KR" altLang="en-US" sz="1100" dirty="0"/>
              <a:t>우리는 전쟁과 주변 사람들의 필요 때문에 끊임없이 압박을 받고 있습니다</a:t>
            </a:r>
            <a:r>
              <a:rPr lang="en-US" altLang="ko-KR" sz="1100" dirty="0"/>
              <a:t>.” </a:t>
            </a:r>
            <a:r>
              <a:rPr lang="ko-KR" altLang="en-US" sz="1100" dirty="0"/>
              <a:t>웨스트뱅크의 많은 기독교인들은 관광업에 종사하고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이들은 베들레헴과 같은 곳을 방문하는 관광객들에게 수입을 의존합니다</a:t>
            </a:r>
            <a:r>
              <a:rPr lang="en-US" altLang="ko-KR" sz="1100" dirty="0"/>
              <a:t>. 2023</a:t>
            </a:r>
            <a:r>
              <a:rPr lang="ko-KR" altLang="en-US" sz="1100" dirty="0"/>
              <a:t>년 </a:t>
            </a:r>
            <a:r>
              <a:rPr lang="en-US" altLang="ko-KR" sz="1100" dirty="0"/>
              <a:t>10</a:t>
            </a:r>
            <a:r>
              <a:rPr lang="ko-KR" altLang="en-US" sz="1100" dirty="0"/>
              <a:t>월 </a:t>
            </a:r>
            <a:r>
              <a:rPr lang="en-US" altLang="ko-KR" sz="1100" dirty="0"/>
              <a:t>7</a:t>
            </a:r>
            <a:r>
              <a:rPr lang="ko-KR" altLang="en-US" sz="1100" dirty="0"/>
              <a:t>일 이후 관광객의 발길이 끊기면서 기독교인들은 이제 일거리도</a:t>
            </a:r>
            <a:r>
              <a:rPr lang="en-US" altLang="ko-KR" sz="1100" dirty="0"/>
              <a:t>, </a:t>
            </a:r>
            <a:r>
              <a:rPr lang="ko-KR" altLang="en-US" sz="1100" dirty="0"/>
              <a:t>수입도 없는 상황에 처했습니다</a:t>
            </a:r>
            <a:r>
              <a:rPr lang="en-US" altLang="ko-KR" sz="1100" dirty="0"/>
              <a:t>. “</a:t>
            </a:r>
            <a:r>
              <a:rPr lang="ko-KR" altLang="en-US" sz="1100" dirty="0"/>
              <a:t>우리는 모든 사람을 지원할 수 없으며</a:t>
            </a:r>
            <a:r>
              <a:rPr lang="en-US" altLang="ko-KR" sz="1100" dirty="0"/>
              <a:t>, </a:t>
            </a:r>
            <a:r>
              <a:rPr lang="ko-KR" altLang="en-US" sz="1100" dirty="0"/>
              <a:t>일부는 우리를 비난하기 시작합니다</a:t>
            </a:r>
            <a:r>
              <a:rPr lang="en-US" altLang="ko-KR" sz="1100" dirty="0"/>
              <a:t>.”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A430CC2F-BC4A-DFD0-AC43-CA67ECC436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59578" y="3733748"/>
            <a:ext cx="2707862" cy="2187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0454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540215-0A6C-6A56-DA29-8AF3C881F9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4EA04D8F-7950-0BA3-3C06-FDE5912D29A0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17A9FE42-9CA7-ED58-8ED7-7C05A9DD5A48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69DBC3B5-2DEF-7A44-3E38-37C5BB87A3CD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4E8CD35B-B325-EF67-D83E-BEF56517919D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55DBAC83-F7D5-ADAA-0D23-2DCB631CA689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22E972A3-05CA-5F15-F535-0B15357587FE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3AB23C73-4749-DA1E-1CE0-5EF4E6FA8DB3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0701BAC1-A806-8AEB-33BF-ADC1E837447F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</a:t>
            </a:r>
            <a:r>
              <a:rPr lang="ko-KR" altLang="en-US" dirty="0" err="1">
                <a:solidFill>
                  <a:srgbClr val="0070C0"/>
                </a:solidFill>
                <a:ea typeface="맑은 고딕"/>
              </a:rPr>
              <a:t>팔레스틴</a:t>
            </a:r>
            <a:r>
              <a:rPr lang="ko-KR" altLang="en-US" dirty="0">
                <a:solidFill>
                  <a:srgbClr val="0070C0"/>
                </a:solidFill>
                <a:ea typeface="맑은 고딕"/>
              </a:rPr>
              <a:t> 가자지구와 서안지구</a:t>
            </a:r>
            <a:r>
              <a:rPr lang="en-US" altLang="ko-KR" dirty="0">
                <a:solidFill>
                  <a:srgbClr val="0070C0"/>
                </a:solidFill>
                <a:ea typeface="맑은 고딕"/>
              </a:rPr>
              <a:t>, </a:t>
            </a:r>
            <a:r>
              <a:rPr lang="ko-KR" altLang="en-US" dirty="0">
                <a:solidFill>
                  <a:srgbClr val="0070C0"/>
                </a:solidFill>
                <a:ea typeface="맑은 고딕"/>
              </a:rPr>
              <a:t>이스라엘 기독교인들을 위해 기도해 주세요</a:t>
            </a:r>
            <a:r>
              <a:rPr lang="en-US" altLang="ko-KR" dirty="0">
                <a:solidFill>
                  <a:srgbClr val="0070C0"/>
                </a:solidFill>
                <a:ea typeface="맑은 고딕"/>
              </a:rPr>
              <a:t>.</a:t>
            </a:r>
            <a:endParaRPr lang="en-US" altLang="ko-KR" dirty="0">
              <a:ea typeface="맑은 고딕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57ADCD5-07E3-9E59-7265-24DA4BB103CF}"/>
              </a:ext>
            </a:extLst>
          </p:cNvPr>
          <p:cNvSpPr txBox="1"/>
          <p:nvPr/>
        </p:nvSpPr>
        <p:spPr>
          <a:xfrm>
            <a:off x="1159234" y="3015491"/>
            <a:ext cx="9508766" cy="15696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buFont typeface="+mj-lt"/>
              <a:buAutoNum type="arabicPeriod"/>
            </a:pPr>
            <a:r>
              <a:rPr lang="en-US" altLang="ko-KR" sz="1200" dirty="0">
                <a:solidFill>
                  <a:schemeClr val="accent1"/>
                </a:solidFill>
              </a:rPr>
              <a:t> </a:t>
            </a:r>
            <a:r>
              <a:rPr lang="ko-KR" altLang="en-US" sz="1200" dirty="0">
                <a:solidFill>
                  <a:schemeClr val="accent1"/>
                </a:solidFill>
              </a:rPr>
              <a:t>정의롭고 지속적인 평화를 위해 기도합니다</a:t>
            </a:r>
            <a:r>
              <a:rPr lang="en-US" altLang="ko-KR" sz="1200" dirty="0">
                <a:solidFill>
                  <a:schemeClr val="accent1"/>
                </a:solidFill>
              </a:rPr>
              <a:t>. </a:t>
            </a:r>
            <a:r>
              <a:rPr lang="ko-KR" altLang="en-US" sz="1200" dirty="0">
                <a:solidFill>
                  <a:schemeClr val="accent1"/>
                </a:solidFill>
              </a:rPr>
              <a:t>이 전쟁이 하루 빨리 종식되고</a:t>
            </a:r>
            <a:r>
              <a:rPr lang="en-US" altLang="ko-KR" sz="1200" dirty="0">
                <a:solidFill>
                  <a:schemeClr val="accent1"/>
                </a:solidFill>
              </a:rPr>
              <a:t>, </a:t>
            </a:r>
            <a:r>
              <a:rPr lang="ko-KR" altLang="en-US" sz="1200" dirty="0">
                <a:solidFill>
                  <a:schemeClr val="accent1"/>
                </a:solidFill>
              </a:rPr>
              <a:t>서로 공존할 수 있는 지혜를 주시도록 기도합니다</a:t>
            </a:r>
            <a:r>
              <a:rPr lang="en-US" altLang="ko-KR" sz="1200" dirty="0">
                <a:solidFill>
                  <a:schemeClr val="accent1"/>
                </a:solidFill>
              </a:rPr>
              <a:t>. </a:t>
            </a:r>
          </a:p>
          <a:p>
            <a:pPr>
              <a:buFont typeface="+mj-lt"/>
              <a:buAutoNum type="arabicPeriod"/>
            </a:pPr>
            <a:endParaRPr lang="en-US" altLang="ko-KR" sz="1200" dirty="0">
              <a:solidFill>
                <a:schemeClr val="accent1"/>
              </a:solidFill>
            </a:endParaRPr>
          </a:p>
          <a:p>
            <a:pPr>
              <a:buFont typeface="+mj-lt"/>
              <a:buAutoNum type="arabicPeriod"/>
            </a:pPr>
            <a:r>
              <a:rPr lang="ko-KR" altLang="en-US" sz="1200" dirty="0">
                <a:solidFill>
                  <a:schemeClr val="accent1"/>
                </a:solidFill>
              </a:rPr>
              <a:t>하나님의 자녀들을 보호해주시고</a:t>
            </a:r>
            <a:r>
              <a:rPr lang="en-US" altLang="ko-KR" sz="1200" dirty="0">
                <a:solidFill>
                  <a:schemeClr val="accent1"/>
                </a:solidFill>
              </a:rPr>
              <a:t>, </a:t>
            </a:r>
            <a:r>
              <a:rPr lang="ko-KR" altLang="en-US" sz="1200" dirty="0">
                <a:solidFill>
                  <a:schemeClr val="accent1"/>
                </a:solidFill>
              </a:rPr>
              <a:t>생존에 필요한 기본적인 생필품들을 계속 공급해 주시기를 기도합니다</a:t>
            </a:r>
            <a:r>
              <a:rPr lang="en-US" altLang="ko-KR" sz="1200" dirty="0">
                <a:solidFill>
                  <a:schemeClr val="accent1"/>
                </a:solidFill>
              </a:rPr>
              <a:t>. </a:t>
            </a:r>
          </a:p>
          <a:p>
            <a:pPr>
              <a:buFont typeface="+mj-lt"/>
              <a:buAutoNum type="arabicPeriod"/>
            </a:pPr>
            <a:endParaRPr lang="en-US" altLang="ko-KR" sz="1200" dirty="0">
              <a:solidFill>
                <a:schemeClr val="accent1"/>
              </a:solidFill>
            </a:endParaRPr>
          </a:p>
          <a:p>
            <a:pPr>
              <a:buFont typeface="+mj-lt"/>
              <a:buAutoNum type="arabicPeriod"/>
            </a:pPr>
            <a:r>
              <a:rPr lang="ko-KR" altLang="en-US" sz="1200" dirty="0">
                <a:solidFill>
                  <a:schemeClr val="accent1"/>
                </a:solidFill>
              </a:rPr>
              <a:t> 오픈도어 파트너 단체의 사역자들이 주변 사람들에게 축복이 되고 가자지구와 서안지구의 교회를 계속해서 잘 섬길 수 있도록 기도합니다</a:t>
            </a:r>
            <a:r>
              <a:rPr lang="en-US" altLang="ko-KR" sz="1200" dirty="0">
                <a:solidFill>
                  <a:schemeClr val="accent1"/>
                </a:solidFill>
              </a:rPr>
              <a:t>.  </a:t>
            </a:r>
          </a:p>
          <a:p>
            <a:pPr>
              <a:buFont typeface="+mj-lt"/>
              <a:buAutoNum type="arabicPeriod"/>
            </a:pPr>
            <a:endParaRPr lang="en-US" altLang="ko-KR" sz="1200" dirty="0">
              <a:solidFill>
                <a:schemeClr val="accent1"/>
              </a:solidFill>
            </a:endParaRPr>
          </a:p>
          <a:p>
            <a:pPr>
              <a:buFont typeface="+mj-lt"/>
              <a:buAutoNum type="arabicPeriod"/>
            </a:pPr>
            <a:r>
              <a:rPr lang="ko-KR" altLang="en-US" sz="1200" dirty="0">
                <a:solidFill>
                  <a:schemeClr val="accent1"/>
                </a:solidFill>
              </a:rPr>
              <a:t>레바논의 시민과 형제자매들도 기억해 주시기를 기도합니다</a:t>
            </a:r>
            <a:r>
              <a:rPr lang="en-US" altLang="ko-KR" sz="1200" dirty="0">
                <a:solidFill>
                  <a:schemeClr val="accent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627937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4A6A2756-6ED6-43F6-B815-E072B1534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8004" y="1054422"/>
            <a:ext cx="8016772" cy="394964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1499"/>
              <a:t>박해 받는 교회를 위한 기도가 이 땅에 요원의 불길처럼 뜨겁게 일어나기를 기도합니다</a:t>
            </a:r>
            <a:r>
              <a:rPr lang="en-US" altLang="ko-KR" sz="1499"/>
              <a:t>.</a:t>
            </a:r>
            <a:endParaRPr lang="ko-KR" altLang="en-US" sz="1499"/>
          </a:p>
        </p:txBody>
      </p:sp>
      <p:sp>
        <p:nvSpPr>
          <p:cNvPr id="25" name="텍스트 개체 틀 24">
            <a:extLst>
              <a:ext uri="{FF2B5EF4-FFF2-40B4-BE49-F238E27FC236}">
                <a16:creationId xmlns:a16="http://schemas.microsoft.com/office/drawing/2014/main" id="{25DD5BF9-A7D2-45FB-8062-77F287FD311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524000" y="1600845"/>
            <a:ext cx="3067109" cy="394964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1050">
                <a:solidFill>
                  <a:schemeClr val="tx1"/>
                </a:solidFill>
              </a:rPr>
              <a:t>오픈도어 기도용사들을 위하여</a:t>
            </a: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6AFCC9BD-B6E6-44EF-893D-F3E542646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1" y="1948540"/>
            <a:ext cx="3067110" cy="1561696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ko-KR" altLang="en-US" sz="1000"/>
              <a:t>오픈도어 </a:t>
            </a:r>
            <a:r>
              <a:rPr lang="en-US" altLang="ko-KR" sz="1000"/>
              <a:t>1,300</a:t>
            </a:r>
            <a:r>
              <a:rPr lang="ko-KR" altLang="en-US" sz="1000"/>
              <a:t>여 명의 사역자들이 </a:t>
            </a:r>
            <a:r>
              <a:rPr lang="ko-KR" altLang="en-US" sz="1000" err="1"/>
              <a:t>브라더</a:t>
            </a:r>
            <a:r>
              <a:rPr lang="ko-KR" altLang="en-US" sz="1000"/>
              <a:t> </a:t>
            </a:r>
            <a:r>
              <a:rPr lang="ko-KR" altLang="en-US" sz="1000" err="1"/>
              <a:t>앤드류의</a:t>
            </a:r>
            <a:r>
              <a:rPr lang="ko-KR" altLang="en-US" sz="1000"/>
              <a:t> 길을 따라 믿음과 용기를 잃지 않고</a:t>
            </a:r>
            <a:r>
              <a:rPr lang="en-US" altLang="ko-KR" sz="1000"/>
              <a:t>, </a:t>
            </a:r>
            <a:r>
              <a:rPr lang="ko-KR" altLang="en-US" sz="1000"/>
              <a:t>겸손하게 박해 받는 교회를 잘 섬길 수 있게 </a:t>
            </a:r>
            <a:r>
              <a:rPr lang="ko-KR" altLang="en-US" sz="1000" err="1"/>
              <a:t>하옵소서</a:t>
            </a:r>
            <a:r>
              <a:rPr lang="en-US" altLang="ko-KR" sz="1000"/>
              <a:t>! </a:t>
            </a:r>
            <a:r>
              <a:rPr lang="ko-KR" altLang="en-US" sz="1000"/>
              <a:t>예수의 제자의 길을 끝까지 걸어가게 </a:t>
            </a:r>
            <a:r>
              <a:rPr lang="ko-KR" altLang="en-US" sz="1000" err="1"/>
              <a:t>하옵소서</a:t>
            </a:r>
            <a:r>
              <a:rPr lang="en-US" altLang="ko-KR" sz="1000"/>
              <a:t>!</a:t>
            </a:r>
          </a:p>
          <a:p>
            <a:pPr marL="0" indent="0" algn="just">
              <a:buNone/>
            </a:pPr>
            <a:r>
              <a:rPr lang="ko-KR" altLang="en-US" sz="1000" err="1"/>
              <a:t>화요기도모임을</a:t>
            </a:r>
            <a:r>
              <a:rPr lang="ko-KR" altLang="en-US" sz="1000"/>
              <a:t> 지키는 기도용사들을 축복하시고</a:t>
            </a:r>
            <a:r>
              <a:rPr lang="en-US" altLang="ko-KR" sz="1000"/>
              <a:t>, </a:t>
            </a:r>
            <a:r>
              <a:rPr lang="ko-KR" altLang="en-US" sz="1000"/>
              <a:t>각 가정마다</a:t>
            </a:r>
            <a:r>
              <a:rPr lang="en-US" altLang="ko-KR" sz="1000"/>
              <a:t> </a:t>
            </a:r>
            <a:r>
              <a:rPr lang="ko-KR" altLang="en-US" sz="1000"/>
              <a:t>하나님의 부르심의 소망이 밝게 빛나게 하시고</a:t>
            </a:r>
            <a:r>
              <a:rPr lang="en-US" altLang="ko-KR" sz="1000"/>
              <a:t>, </a:t>
            </a:r>
            <a:r>
              <a:rPr lang="ko-KR" altLang="en-US" sz="1000"/>
              <a:t>부르짖는 간구를 들으시며</a:t>
            </a:r>
            <a:r>
              <a:rPr lang="en-US" altLang="ko-KR" sz="1000"/>
              <a:t>, </a:t>
            </a:r>
            <a:r>
              <a:rPr lang="ko-KR" altLang="en-US" sz="1000"/>
              <a:t>일평생 주님을 영화롭게 하는 거룩한 삶이 되게 </a:t>
            </a:r>
            <a:r>
              <a:rPr lang="ko-KR" altLang="en-US" sz="1000" err="1"/>
              <a:t>하옵소서</a:t>
            </a:r>
            <a:endParaRPr lang="en-US" altLang="ko-KR" sz="1000"/>
          </a:p>
        </p:txBody>
      </p:sp>
      <p:sp>
        <p:nvSpPr>
          <p:cNvPr id="26" name="텍스트 개체 틀 25">
            <a:extLst>
              <a:ext uri="{FF2B5EF4-FFF2-40B4-BE49-F238E27FC236}">
                <a16:creationId xmlns:a16="http://schemas.microsoft.com/office/drawing/2014/main" id="{4674BFE4-9617-49D6-A194-6AF0C61937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45411" y="1600845"/>
            <a:ext cx="2635311" cy="394964"/>
          </a:xfrm>
        </p:spPr>
        <p:txBody>
          <a:bodyPr rtlCol="0">
            <a:noAutofit/>
          </a:bodyPr>
          <a:lstStyle/>
          <a:p>
            <a:r>
              <a:rPr lang="en-US" altLang="ko-KR" sz="1050" i="1" dirty="0">
                <a:solidFill>
                  <a:schemeClr val="tx1"/>
                </a:solidFill>
                <a:latin typeface="+mj-lt"/>
              </a:rPr>
              <a:t>Arise Africa </a:t>
            </a:r>
            <a:r>
              <a:rPr lang="ko-KR" altLang="en-US" sz="1050" i="1" dirty="0">
                <a:solidFill>
                  <a:schemeClr val="tx1"/>
                </a:solidFill>
                <a:latin typeface="+mj-lt"/>
              </a:rPr>
              <a:t>캠페인을 위하여</a:t>
            </a:r>
          </a:p>
        </p:txBody>
      </p:sp>
      <p:sp>
        <p:nvSpPr>
          <p:cNvPr id="10" name="내용 개체 틀 9">
            <a:extLst>
              <a:ext uri="{FF2B5EF4-FFF2-40B4-BE49-F238E27FC236}">
                <a16:creationId xmlns:a16="http://schemas.microsoft.com/office/drawing/2014/main" id="{C0DCC115-5B9A-45BB-8842-B7363173581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769791" y="1948540"/>
            <a:ext cx="2693194" cy="171078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just">
              <a:buNone/>
            </a:pPr>
            <a:r>
              <a:rPr lang="en-US" altLang="ko-KR" sz="1000" dirty="0">
                <a:latin typeface="맑은 고딕"/>
                <a:ea typeface="맑은 고딕"/>
              </a:rPr>
              <a:t>Arise Africa </a:t>
            </a:r>
            <a:r>
              <a:rPr lang="ko-KR" altLang="en-US" sz="1000" dirty="0">
                <a:latin typeface="맑은 고딕"/>
                <a:ea typeface="맑은 고딕"/>
              </a:rPr>
              <a:t>캠페인을 사용하여 주시기를 기도합니다</a:t>
            </a:r>
            <a:r>
              <a:rPr lang="en-US" altLang="ko-KR" sz="1000" dirty="0">
                <a:latin typeface="맑은 고딕"/>
                <a:ea typeface="맑은 고딕"/>
              </a:rPr>
              <a:t>. </a:t>
            </a:r>
            <a:r>
              <a:rPr lang="ko-KR" altLang="en-US" sz="1000" dirty="0">
                <a:latin typeface="맑은 고딕"/>
                <a:ea typeface="맑은 고딕"/>
              </a:rPr>
              <a:t>사하라 사막 이남 아프리카의 </a:t>
            </a:r>
            <a:r>
              <a:rPr lang="ko-KR" altLang="en-US" sz="1000" dirty="0" err="1">
                <a:latin typeface="맑은 고딕"/>
                <a:ea typeface="맑은 고딕"/>
              </a:rPr>
              <a:t>박해받는</a:t>
            </a:r>
            <a:r>
              <a:rPr lang="ko-KR" altLang="en-US" sz="1000" dirty="0">
                <a:latin typeface="맑은 고딕"/>
                <a:ea typeface="맑은 고딕"/>
              </a:rPr>
              <a:t> 교회를 폭력으로 부터 </a:t>
            </a:r>
            <a:r>
              <a:rPr lang="ko-KR" altLang="en-US" sz="1000" dirty="0" err="1">
                <a:latin typeface="맑은 고딕"/>
                <a:ea typeface="맑은 고딕"/>
              </a:rPr>
              <a:t>지켜주시고</a:t>
            </a:r>
            <a:r>
              <a:rPr lang="en-US" altLang="ko-KR" sz="1000" dirty="0">
                <a:latin typeface="맑은 고딕"/>
                <a:ea typeface="맑은 고딕"/>
              </a:rPr>
              <a:t>, </a:t>
            </a:r>
            <a:r>
              <a:rPr lang="ko-KR" altLang="en-US" sz="1000" dirty="0">
                <a:latin typeface="맑은 고딕"/>
                <a:ea typeface="맑은 고딕"/>
              </a:rPr>
              <a:t>가해자들에게 그 값에 합당한 처벌이 이루어지게 하시고</a:t>
            </a:r>
            <a:r>
              <a:rPr lang="en-US" altLang="ko-KR" sz="1000" dirty="0">
                <a:latin typeface="맑은 고딕"/>
                <a:ea typeface="맑은 고딕"/>
              </a:rPr>
              <a:t>, </a:t>
            </a:r>
            <a:r>
              <a:rPr lang="ko-KR" altLang="en-US" sz="1000" dirty="0">
                <a:latin typeface="맑은 고딕"/>
                <a:ea typeface="맑은 고딕"/>
              </a:rPr>
              <a:t>상처받은 성도들에게 치유와 회복의 은혜를 베풀어 </a:t>
            </a:r>
            <a:r>
              <a:rPr lang="ko-KR" altLang="en-US" sz="1000" dirty="0" err="1">
                <a:latin typeface="맑은 고딕"/>
                <a:ea typeface="맑은 고딕"/>
              </a:rPr>
              <a:t>주옵소서</a:t>
            </a:r>
            <a:r>
              <a:rPr lang="en-US" altLang="ko-KR" sz="1000" dirty="0">
                <a:latin typeface="맑은 고딕"/>
                <a:ea typeface="맑은 고딕"/>
              </a:rPr>
              <a:t>.</a:t>
            </a:r>
          </a:p>
          <a:p>
            <a:pPr marL="0" indent="0" algn="just">
              <a:buNone/>
            </a:pPr>
            <a:r>
              <a:rPr lang="ko-KR" altLang="en-US" sz="1000" dirty="0">
                <a:latin typeface="맑은 고딕"/>
                <a:ea typeface="맑은 고딕"/>
              </a:rPr>
              <a:t>아프리카 교회의 목소리가 한국교회에 잘 전달되도록 도와 </a:t>
            </a:r>
            <a:r>
              <a:rPr lang="ko-KR" altLang="en-US" sz="1000" dirty="0" err="1">
                <a:latin typeface="맑은 고딕"/>
                <a:ea typeface="맑은 고딕"/>
              </a:rPr>
              <a:t>주옵소서</a:t>
            </a:r>
            <a:r>
              <a:rPr lang="en-US" altLang="ko-KR" sz="1000" dirty="0">
                <a:latin typeface="맑은 고딕"/>
                <a:ea typeface="맑은 고딕"/>
              </a:rPr>
              <a:t>!</a:t>
            </a:r>
          </a:p>
        </p:txBody>
      </p: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6222D5B2-B472-4E3D-823D-D209F01B90C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641670" y="1600845"/>
            <a:ext cx="3026328" cy="394964"/>
          </a:xfrm>
        </p:spPr>
        <p:txBody>
          <a:bodyPr rtlCol="0">
            <a:normAutofit/>
          </a:bodyPr>
          <a:lstStyle/>
          <a:p>
            <a:r>
              <a:rPr lang="ko-KR" altLang="en-US" sz="1050">
                <a:solidFill>
                  <a:schemeClr val="tx1"/>
                </a:solidFill>
              </a:rPr>
              <a:t>오픈도어 설립</a:t>
            </a:r>
            <a:r>
              <a:rPr lang="en-US" altLang="ko-KR" sz="1050">
                <a:solidFill>
                  <a:schemeClr val="tx1"/>
                </a:solidFill>
              </a:rPr>
              <a:t> 30</a:t>
            </a:r>
            <a:r>
              <a:rPr lang="ko-KR" altLang="en-US" sz="1050">
                <a:solidFill>
                  <a:schemeClr val="tx1"/>
                </a:solidFill>
              </a:rPr>
              <a:t>주년 기념 선교대회를 위하여</a:t>
            </a:r>
          </a:p>
          <a:p>
            <a:pPr rtl="0"/>
            <a:endParaRPr lang="ko-KR" altLang="en-US" sz="1050" i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" name="내용 개체 틀 10">
            <a:extLst>
              <a:ext uri="{FF2B5EF4-FFF2-40B4-BE49-F238E27FC236}">
                <a16:creationId xmlns:a16="http://schemas.microsoft.com/office/drawing/2014/main" id="{89214E62-345B-4DE3-BBA0-C43EF4CCFC6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577749" y="1948539"/>
            <a:ext cx="3090249" cy="1710785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en-US" altLang="ko-KR" sz="1000" dirty="0">
                <a:latin typeface="roboto" panose="02000000000000000000" pitchFamily="2" charset="0"/>
              </a:rPr>
              <a:t>2025</a:t>
            </a:r>
            <a:r>
              <a:rPr lang="ko-KR" altLang="en-US" sz="1000" dirty="0">
                <a:latin typeface="roboto" panose="02000000000000000000" pitchFamily="2" charset="0"/>
              </a:rPr>
              <a:t>년 </a:t>
            </a:r>
            <a:r>
              <a:rPr lang="en-US" altLang="ko-KR" sz="1000" dirty="0">
                <a:latin typeface="roboto" panose="02000000000000000000" pitchFamily="2" charset="0"/>
              </a:rPr>
              <a:t>1</a:t>
            </a:r>
            <a:r>
              <a:rPr lang="ko-KR" altLang="en-US" sz="1000" dirty="0">
                <a:latin typeface="roboto" panose="02000000000000000000" pitchFamily="2" charset="0"/>
              </a:rPr>
              <a:t>월은 이 땅에 오픈도어 사역이 시작된 지 </a:t>
            </a:r>
            <a:r>
              <a:rPr lang="en-US" altLang="ko-KR" sz="1000" dirty="0">
                <a:latin typeface="roboto" panose="02000000000000000000" pitchFamily="2" charset="0"/>
              </a:rPr>
              <a:t>30</a:t>
            </a:r>
            <a:r>
              <a:rPr lang="ko-KR" altLang="en-US" sz="1000" dirty="0">
                <a:latin typeface="roboto" panose="02000000000000000000" pitchFamily="2" charset="0"/>
              </a:rPr>
              <a:t>주년이 되는 해입니다</a:t>
            </a:r>
            <a:r>
              <a:rPr lang="en-US" altLang="ko-KR" sz="1000" dirty="0">
                <a:latin typeface="roboto" panose="02000000000000000000" pitchFamily="2" charset="0"/>
              </a:rPr>
              <a:t>. </a:t>
            </a:r>
            <a:r>
              <a:rPr lang="ko-KR" altLang="en-US" sz="1000" dirty="0">
                <a:latin typeface="roboto" panose="02000000000000000000" pitchFamily="2" charset="0"/>
              </a:rPr>
              <a:t>지금까지 한국교회를 통해서 전세계 박해 받는 교회를 위해서 기도하며</a:t>
            </a:r>
            <a:r>
              <a:rPr lang="en-US" altLang="ko-KR" sz="1000" dirty="0">
                <a:latin typeface="roboto" panose="02000000000000000000" pitchFamily="2" charset="0"/>
              </a:rPr>
              <a:t>, </a:t>
            </a:r>
            <a:r>
              <a:rPr lang="ko-KR" altLang="en-US" sz="1000" dirty="0">
                <a:latin typeface="roboto" panose="02000000000000000000" pitchFamily="2" charset="0"/>
              </a:rPr>
              <a:t>물질로 후원하게 하신 하나님께 감사를 드립니다</a:t>
            </a:r>
            <a:r>
              <a:rPr lang="en-US" altLang="ko-KR" sz="1000" dirty="0">
                <a:latin typeface="roboto" panose="02000000000000000000" pitchFamily="2" charset="0"/>
              </a:rPr>
              <a:t>. </a:t>
            </a:r>
          </a:p>
          <a:p>
            <a:pPr marL="0" indent="0" algn="just">
              <a:buNone/>
            </a:pPr>
            <a:r>
              <a:rPr lang="ko-KR" altLang="en-US" sz="1000" dirty="0">
                <a:latin typeface="roboto" panose="02000000000000000000" pitchFamily="2" charset="0"/>
              </a:rPr>
              <a:t>강사로 오시는 </a:t>
            </a:r>
            <a:r>
              <a:rPr lang="en-US" altLang="ko-KR" sz="1000" dirty="0">
                <a:latin typeface="roboto" panose="02000000000000000000" pitchFamily="2" charset="0"/>
              </a:rPr>
              <a:t>Evert Schut[</a:t>
            </a:r>
            <a:r>
              <a:rPr lang="ko-KR" altLang="en-US" sz="1000" dirty="0">
                <a:latin typeface="roboto" panose="02000000000000000000" pitchFamily="2" charset="0"/>
              </a:rPr>
              <a:t>전 </a:t>
            </a:r>
            <a:r>
              <a:rPr lang="en-US" altLang="ko-KR" sz="1000" dirty="0">
                <a:latin typeface="roboto" panose="02000000000000000000" pitchFamily="2" charset="0"/>
              </a:rPr>
              <a:t>OD</a:t>
            </a:r>
            <a:r>
              <a:rPr lang="ko-KR" altLang="en-US" sz="1000" dirty="0">
                <a:latin typeface="roboto" panose="02000000000000000000" pitchFamily="2" charset="0"/>
              </a:rPr>
              <a:t>사역총책임자</a:t>
            </a:r>
            <a:r>
              <a:rPr lang="en-US" altLang="ko-KR" sz="1000" dirty="0">
                <a:latin typeface="roboto" panose="02000000000000000000" pitchFamily="2" charset="0"/>
              </a:rPr>
              <a:t>]</a:t>
            </a:r>
            <a:r>
              <a:rPr lang="ko-KR" altLang="en-US" sz="1000" dirty="0">
                <a:latin typeface="roboto" panose="02000000000000000000" pitchFamily="2" charset="0"/>
              </a:rPr>
              <a:t>를 통해 말씀으로 성도들을 위로하고</a:t>
            </a:r>
            <a:r>
              <a:rPr lang="en-US" altLang="ko-KR" sz="1000" dirty="0">
                <a:latin typeface="roboto" panose="02000000000000000000" pitchFamily="2" charset="0"/>
              </a:rPr>
              <a:t>, </a:t>
            </a:r>
            <a:r>
              <a:rPr lang="ko-KR" altLang="en-US" sz="1000" dirty="0">
                <a:latin typeface="roboto" panose="02000000000000000000" pitchFamily="2" charset="0"/>
              </a:rPr>
              <a:t>오픈도어 사역의 비전이 한국교회에 잘 전달되기를 기도합니다</a:t>
            </a:r>
            <a:r>
              <a:rPr lang="en-US" altLang="ko-KR" sz="1000" dirty="0">
                <a:latin typeface="roboto" panose="02000000000000000000" pitchFamily="2" charset="0"/>
              </a:rPr>
              <a:t>. </a:t>
            </a:r>
            <a:r>
              <a:rPr lang="ko-KR" altLang="en-US" sz="1000" dirty="0">
                <a:latin typeface="roboto" panose="02000000000000000000" pitchFamily="2" charset="0"/>
              </a:rPr>
              <a:t>오픈도어와 </a:t>
            </a:r>
            <a:r>
              <a:rPr lang="ko-KR" altLang="en-US" sz="1000" dirty="0" err="1">
                <a:latin typeface="roboto" panose="02000000000000000000" pitchFamily="2" charset="0"/>
              </a:rPr>
              <a:t>동역할</a:t>
            </a:r>
            <a:r>
              <a:rPr lang="ko-KR" altLang="en-US" sz="1000" dirty="0">
                <a:latin typeface="roboto" panose="02000000000000000000" pitchFamily="2" charset="0"/>
              </a:rPr>
              <a:t> 수 있는 교회를 세워 </a:t>
            </a:r>
            <a:r>
              <a:rPr lang="ko-KR" altLang="en-US" sz="1000" dirty="0" err="1">
                <a:latin typeface="roboto" panose="02000000000000000000" pitchFamily="2" charset="0"/>
              </a:rPr>
              <a:t>주옵소서</a:t>
            </a:r>
            <a:r>
              <a:rPr lang="en-US" altLang="ko-KR" sz="1000" dirty="0">
                <a:latin typeface="roboto" panose="02000000000000000000" pitchFamily="2" charset="0"/>
              </a:rPr>
              <a:t>!</a:t>
            </a:r>
            <a:endParaRPr lang="en-US" altLang="ko-KR" sz="1000" dirty="0">
              <a:latin typeface="roboto" panose="02000000000000000000" pitchFamily="2" charset="0"/>
              <a:cs typeface="roboto"/>
            </a:endParaRP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6F0DF38-18D4-4B4F-8831-376C71C9D1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108004" y="5805486"/>
            <a:ext cx="1407728" cy="287810"/>
          </a:xfrm>
        </p:spPr>
        <p:txBody>
          <a:bodyPr rtlCol="0"/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26/11/2024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>
            <a:hlinkClick r:id="rId3"/>
            <a:extLst>
              <a:ext uri="{FF2B5EF4-FFF2-40B4-BE49-F238E27FC236}">
                <a16:creationId xmlns:a16="http://schemas.microsoft.com/office/drawing/2014/main" id="{39785755-48D4-FFA8-0D86-3FFB1A0C16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59" b="26059"/>
          <a:stretch/>
        </p:blipFill>
        <p:spPr>
          <a:xfrm>
            <a:off x="1524000" y="3840526"/>
            <a:ext cx="2312760" cy="1568089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3DF76B86-E2E5-C2A5-1A74-AD2FCDF7667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905756" y="3840526"/>
            <a:ext cx="4762244" cy="1568089"/>
          </a:xfrm>
          <a:prstGeom prst="rect">
            <a:avLst/>
          </a:prstGeom>
        </p:spPr>
      </p:pic>
      <p:pic>
        <p:nvPicPr>
          <p:cNvPr id="2" name="내용 개체 틀 8">
            <a:extLst>
              <a:ext uri="{FF2B5EF4-FFF2-40B4-BE49-F238E27FC236}">
                <a16:creationId xmlns:a16="http://schemas.microsoft.com/office/drawing/2014/main" id="{33C600D0-8F43-C87A-A5A0-2661EE2416F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73386" y="3840526"/>
            <a:ext cx="3643962" cy="1561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9058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912</TotalTime>
  <Words>2113</Words>
  <Application>Microsoft Office PowerPoint</Application>
  <PresentationFormat>와이드스크린</PresentationFormat>
  <Paragraphs>122</Paragraphs>
  <Slides>16</Slides>
  <Notes>5</Notes>
  <HiddenSlides>0</HiddenSlides>
  <MMClips>0</MMClips>
  <ScaleCrop>false</ScaleCrop>
  <HeadingPairs>
    <vt:vector size="6" baseType="variant">
      <vt:variant>
        <vt:lpstr>사용한 글꼴</vt:lpstr>
      </vt:variant>
      <vt:variant>
        <vt:i4>11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16</vt:i4>
      </vt:variant>
    </vt:vector>
  </HeadingPairs>
  <TitlesOfParts>
    <vt:vector size="28" baseType="lpstr">
      <vt:lpstr>NanumGothicExtraBold</vt:lpstr>
      <vt:lpstr>Yu Gothic UI Semibold</vt:lpstr>
      <vt:lpstr>Gulim</vt:lpstr>
      <vt:lpstr>나눔고딕 ExtraBold</vt:lpstr>
      <vt:lpstr>Malgun Gothic</vt:lpstr>
      <vt:lpstr>Malgun Gothic</vt:lpstr>
      <vt:lpstr>함초롬바탕</vt:lpstr>
      <vt:lpstr>Aharoni</vt:lpstr>
      <vt:lpstr>Arial</vt:lpstr>
      <vt:lpstr>Posterama</vt:lpstr>
      <vt:lpstr>roboto</vt:lpstr>
      <vt:lpstr>Office 테마</vt:lpstr>
      <vt:lpstr>Prayer Meeting  for Persecuted Church Worldwide 박해받는 교회를 위한 화요기도모임</vt:lpstr>
      <vt:lpstr>순서</vt:lpstr>
      <vt:lpstr>마6:38</vt:lpstr>
      <vt:lpstr>OPEN DOORS CORE VALUE/핵심가치</vt:lpstr>
      <vt:lpstr>PowerPoint 프레젠테이션</vt:lpstr>
      <vt:lpstr>Arise Africa Campaign  아프리카여 일어나라 폭력을 중단하고, 치유를 일으키자!</vt:lpstr>
      <vt:lpstr>Arise Africa Campaign  아프리카여 일어나라 폭력을 중단하고, 치유를 일으키자!</vt:lpstr>
      <vt:lpstr>나이지리아 긴급구호: 삶의재건, 희망의 회복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박해 받는 교회를 위한 기도가 이 땅에 요원의 불길처럼 뜨겁게 일어나기를 기도합니다.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Prayer Meeting  for Persecuted Church Worldwide 박해받는 교회를 위한 화요기도모임</dc:title>
  <dc:creator>Daniel Kim</dc:creator>
  <cp:lastModifiedBy>Daniel Kim</cp:lastModifiedBy>
  <cp:revision>299</cp:revision>
  <dcterms:created xsi:type="dcterms:W3CDTF">2024-07-08T04:53:18Z</dcterms:created>
  <dcterms:modified xsi:type="dcterms:W3CDTF">2024-11-26T09:14:26Z</dcterms:modified>
</cp:coreProperties>
</file>