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83" r:id="rId4"/>
    <p:sldId id="373" r:id="rId5"/>
    <p:sldId id="374" r:id="rId6"/>
    <p:sldId id="2449" r:id="rId7"/>
    <p:sldId id="298" r:id="rId8"/>
    <p:sldId id="2506" r:id="rId9"/>
    <p:sldId id="2480" r:id="rId10"/>
    <p:sldId id="2477" r:id="rId11"/>
    <p:sldId id="2483" r:id="rId12"/>
    <p:sldId id="2514" r:id="rId13"/>
    <p:sldId id="2505" r:id="rId14"/>
    <p:sldId id="2513" r:id="rId15"/>
    <p:sldId id="2462" r:id="rId1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5B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2024-12-03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FA9E6-C3F0-4354-B502-A1656DEEC42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8194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72101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312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15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64910" y="744491"/>
            <a:ext cx="6986599" cy="1098762"/>
          </a:xfrm>
        </p:spPr>
        <p:txBody>
          <a:bodyPr lIns="0" tIns="0" rIns="0" bIns="0"/>
          <a:lstStyle>
            <a:lvl1pPr>
              <a:defRPr sz="7139" b="1" i="0">
                <a:solidFill>
                  <a:srgbClr val="6B3267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854553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7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9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9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2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9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2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983220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2024-12-03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5" r:id="rId14"/>
    <p:sldLayoutId id="2147483666" r:id="rId15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leavesofhealing.org/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google.com/maps/place/Bokkos,+%ED%8F%89%EC%9B%90+%EB%82%98%EC%9D%B4%EC%A7%80%EB%A6%AC%EC%95%84/@9.247793,8.941219,97431m/data=!3m1!1e3!4m6!3m5!1s0x1053e64c8904cb83:0x88c82b193787ee33!8m2!3d9.1681467!4d8.9245343!16s%2Fm%2F03c05t5?authuser=0&amp;entry=ttu" TargetMode="Externa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hyperlink" Target="https://www.youtube.com/watch?v=ohcE3tw-CZw" TargetMode="Externa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16.jpe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2024</a:t>
            </a:r>
            <a:r>
              <a:rPr lang="ko-KR" altLang="en-US" sz="2000" dirty="0">
                <a:latin typeface="맑은 고딕"/>
                <a:ea typeface="맑은 고딕"/>
              </a:rPr>
              <a:t>년 1</a:t>
            </a:r>
            <a:r>
              <a:rPr lang="en-US" altLang="ko-KR" sz="2000" dirty="0">
                <a:latin typeface="맑은 고딕"/>
                <a:ea typeface="맑은 고딕"/>
              </a:rPr>
              <a:t>2</a:t>
            </a:r>
            <a:r>
              <a:rPr lang="ko-KR" altLang="en-US" sz="2000" dirty="0">
                <a:latin typeface="맑은 고딕"/>
                <a:ea typeface="맑은 고딕"/>
              </a:rPr>
              <a:t>월 </a:t>
            </a:r>
            <a:r>
              <a:rPr lang="en-US" altLang="ko-KR" sz="2000" dirty="0">
                <a:latin typeface="맑은 고딕"/>
                <a:ea typeface="맑은 고딕"/>
              </a:rPr>
              <a:t>3</a:t>
            </a:r>
            <a:r>
              <a:rPr lang="ko-KR" altLang="en-US" sz="2000" dirty="0">
                <a:latin typeface="맑은 고딕"/>
                <a:ea typeface="맑은 고딕"/>
              </a:rPr>
              <a:t>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</a:rPr>
              <a:t>회의 </a:t>
            </a:r>
            <a:r>
              <a:rPr lang="en-US" altLang="ko-KR" sz="2000" dirty="0">
                <a:solidFill>
                  <a:schemeClr val="tx1"/>
                </a:solidFill>
              </a:rPr>
              <a:t>ID 4286956103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/>
          <p:nvPr/>
        </p:nvCxnSpPr>
        <p:spPr>
          <a:xfrm>
            <a:off x="5210175" y="1466850"/>
            <a:ext cx="180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제목 1">
            <a:extLst>
              <a:ext uri="{FF2B5EF4-FFF2-40B4-BE49-F238E27FC236}">
                <a16:creationId xmlns:a16="http://schemas.microsoft.com/office/drawing/2014/main" id="{4FF26603-6BF7-6E31-8399-C36B52F6A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936" y="622664"/>
            <a:ext cx="9144000" cy="70131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순서</a:t>
            </a: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7232"/>
            <a:ext cx="9144000" cy="4316489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1600" dirty="0">
                <a:ea typeface="맑은 고딕"/>
              </a:rPr>
              <a:t>찬양 </a:t>
            </a:r>
            <a:r>
              <a:rPr lang="en-US" altLang="ko-KR" sz="1600" dirty="0">
                <a:ea typeface="맑은 고딕"/>
              </a:rPr>
              <a:t>5’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 </a:t>
            </a:r>
            <a:endParaRPr lang="en-US" altLang="ko-KR" sz="1600" dirty="0">
              <a:solidFill>
                <a:schemeClr val="tx1"/>
              </a:solidFill>
              <a:ea typeface="맑은 고딕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>
                <a:ea typeface="맑은 고딕"/>
              </a:rPr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>
                <a:ea typeface="맑은 고딕"/>
              </a:rPr>
              <a:t>Arise</a:t>
            </a:r>
            <a:r>
              <a:rPr lang="ko-KR" altLang="en-US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Africa</a:t>
            </a:r>
            <a:r>
              <a:rPr lang="ko-KR" altLang="en-US" sz="1600" dirty="0">
                <a:ea typeface="맑은 고딕"/>
              </a:rPr>
              <a:t> 인터뷰 영상 </a:t>
            </a:r>
            <a:r>
              <a:rPr lang="en-US" altLang="ko-KR" sz="1600" dirty="0">
                <a:ea typeface="맑은 고딕"/>
              </a:rPr>
              <a:t>6’17”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오늘의 말씀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전세계 박해 받는 교회를 </a:t>
            </a:r>
            <a:r>
              <a:rPr lang="ko-KR" altLang="ko-KR" sz="1600" dirty="0">
                <a:ea typeface="맑은 고딕"/>
              </a:rPr>
              <a:t>위한 기도</a:t>
            </a:r>
            <a:r>
              <a:rPr lang="en-US" altLang="ko-KR" sz="1600" dirty="0">
                <a:ea typeface="맑은 고딕"/>
              </a:rPr>
              <a:t>(30’)</a:t>
            </a:r>
            <a:endParaRPr lang="ko-KR" altLang="en-US" sz="1600" dirty="0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14122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시</a:t>
            </a:r>
            <a:r>
              <a:rPr lang="en-US" altLang="ko-K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139:1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1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여호와여 주께서 나를 살펴 보셨으므로 나를 </a:t>
            </a:r>
            <a:r>
              <a:rPr lang="ko-KR" alt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아시나이다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.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 </a:t>
            </a: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ko-KR" sz="1100" dirty="0">
                <a:ea typeface="맑은 고딕"/>
              </a:rPr>
              <a:t>1</a:t>
            </a:r>
            <a:r>
              <a:rPr lang="en-US" altLang="ko-KR" dirty="0">
                <a:ea typeface="맑은 고딕"/>
              </a:rPr>
              <a:t> O Lord, you have searched me and you know me. </a:t>
            </a:r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5748950" y="3480911"/>
            <a:ext cx="563125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1972" y="1798814"/>
            <a:ext cx="6484268" cy="2891736"/>
          </a:xfrm>
        </p:spPr>
        <p:txBody>
          <a:bodyPr anchor="ctr">
            <a:noAutofit/>
          </a:bodyPr>
          <a:lstStyle/>
          <a:p>
            <a:r>
              <a:rPr lang="ko-KR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박해 받는 교회를 위한 기도</a:t>
            </a:r>
            <a:r>
              <a:rPr lang="en-US" altLang="ko-KR" sz="3600"/>
              <a:t>(30’)</a:t>
            </a:r>
          </a:p>
          <a:p>
            <a:endParaRPr lang="ko-KR" altLang="en-US" sz="320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800"/>
              <a:t>Prayer for Persecuted Church</a:t>
            </a:r>
            <a:endParaRPr lang="ko-KR" altLang="en-US" sz="2800"/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pic>
        <p:nvPicPr>
          <p:cNvPr id="1026" name="Picture 2" descr="의류, 사람, 인간의 얼굴, 실내이(가) 표시된 사진&#10;&#10;자동 생성된 설명">
            <a:extLst>
              <a:ext uri="{FF2B5EF4-FFF2-40B4-BE49-F238E27FC236}">
                <a16:creationId xmlns:a16="http://schemas.microsoft.com/office/drawing/2014/main" id="{40E4FE90-DD28-0837-4FC9-FCFE9DC19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859" y="917398"/>
            <a:ext cx="3254191" cy="488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01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120" y="479339"/>
            <a:ext cx="7180544" cy="811558"/>
          </a:xfrm>
        </p:spPr>
        <p:txBody>
          <a:bodyPr>
            <a:noAutofit/>
          </a:bodyPr>
          <a:lstStyle/>
          <a:p>
            <a:r>
              <a:rPr lang="en-US" altLang="ko-KR" sz="240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2400"/>
            </a:br>
            <a:r>
              <a:rPr lang="ko-KR" altLang="en-US" sz="24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15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폭력을 중단하고</a:t>
            </a:r>
            <a:r>
              <a:rPr lang="en-US" altLang="ko-KR" sz="15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15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치유를 일으키자</a:t>
            </a:r>
            <a:r>
              <a:rPr lang="en-US" altLang="ko-KR" sz="15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endParaRPr lang="ko-KR" altLang="en-US" sz="240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50120" y="1658047"/>
            <a:ext cx="9781994" cy="544681"/>
          </a:xfrm>
          <a:solidFill>
            <a:schemeClr val="tx2">
              <a:lumMod val="75000"/>
              <a:lumOff val="25000"/>
            </a:schemeClr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2400" b="0" dirty="0">
                <a:solidFill>
                  <a:schemeClr val="bg1"/>
                </a:solidFill>
                <a:latin typeface="나눔고딕 ExtraBold"/>
                <a:ea typeface="나눔고딕 ExtraBold"/>
                <a:cs typeface="함초롬바탕" panose="02030604000101010101" pitchFamily="18" charset="-127"/>
              </a:rPr>
              <a:t>신앙을 이유로 죽임을 당한 기독교인중 </a:t>
            </a:r>
            <a:r>
              <a:rPr lang="en-US" altLang="ko-KR" sz="2400" b="0" dirty="0">
                <a:solidFill>
                  <a:schemeClr val="bg1"/>
                </a:solidFill>
                <a:latin typeface="나눔고딕 ExtraBold"/>
                <a:ea typeface="나눔고딕 ExtraBold"/>
                <a:cs typeface="함초롬바탕" panose="02030604000101010101" pitchFamily="18" charset="-127"/>
              </a:rPr>
              <a:t>95%</a:t>
            </a:r>
            <a:r>
              <a:rPr lang="ko-KR" altLang="en-US" sz="2400" b="0" dirty="0">
                <a:solidFill>
                  <a:schemeClr val="bg1"/>
                </a:solidFill>
                <a:latin typeface="나눔고딕 ExtraBold"/>
                <a:ea typeface="나눔고딕 ExtraBold"/>
                <a:cs typeface="함초롬바탕" panose="02030604000101010101" pitchFamily="18" charset="-127"/>
              </a:rPr>
              <a:t>가 </a:t>
            </a:r>
            <a:r>
              <a:rPr lang="en-US" altLang="ko-KR" sz="2400" b="0" dirty="0">
                <a:solidFill>
                  <a:schemeClr val="bg1"/>
                </a:solidFill>
                <a:latin typeface="나눔고딕 ExtraBold"/>
                <a:ea typeface="나눔고딕 ExtraBold"/>
                <a:cs typeface="함초롬바탕" panose="02030604000101010101" pitchFamily="18" charset="-127"/>
              </a:rPr>
              <a:t>SSA</a:t>
            </a:r>
            <a:r>
              <a:rPr lang="ko-KR" altLang="en-US" sz="2400" b="0" dirty="0">
                <a:solidFill>
                  <a:schemeClr val="bg1"/>
                </a:solidFill>
                <a:latin typeface="나눔고딕 ExtraBold"/>
                <a:ea typeface="나눔고딕 ExtraBold"/>
                <a:cs typeface="함초롬바탕" panose="02030604000101010101" pitchFamily="18" charset="-127"/>
              </a:rPr>
              <a:t>에서 발생하고 있다.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50120" y="2601205"/>
            <a:ext cx="4607146" cy="288476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13995" indent="-213995" algn="just">
              <a:lnSpc>
                <a:spcPct val="120000"/>
              </a:lnSpc>
            </a:pPr>
            <a:r>
              <a:rPr lang="ko-KR" altLang="en-US" sz="1600" dirty="0">
                <a:ea typeface="맑은 고딕"/>
                <a:cs typeface="함초롬바탕" panose="02030604000101010101" pitchFamily="18" charset="-127"/>
              </a:rPr>
              <a:t>오픈도어는 </a:t>
            </a:r>
            <a:r>
              <a:rPr lang="en-US" altLang="ko-KR" sz="1600" dirty="0">
                <a:ea typeface="맑은 고딕"/>
                <a:cs typeface="함초롬바탕" panose="02030604000101010101" pitchFamily="18" charset="-127"/>
              </a:rPr>
              <a:t>SSA</a:t>
            </a:r>
            <a:r>
              <a:rPr lang="ko-KR" altLang="en-US" sz="1600" dirty="0">
                <a:ea typeface="맑은 고딕"/>
                <a:cs typeface="함초롬바탕" panose="02030604000101010101" pitchFamily="18" charset="-127"/>
              </a:rPr>
              <a:t>에서 폭력과 충돌로 인해 쫓겨난 실향민 </a:t>
            </a:r>
            <a:r>
              <a:rPr lang="en-US" altLang="ko-KR" sz="1600" dirty="0">
                <a:ea typeface="맑은 고딕"/>
                <a:cs typeface="함초롬바탕" panose="02030604000101010101" pitchFamily="18" charset="-127"/>
              </a:rPr>
              <a:t>3,450</a:t>
            </a:r>
            <a:r>
              <a:rPr lang="ko-KR" altLang="en-US" sz="1600" dirty="0">
                <a:ea typeface="맑은 고딕"/>
                <a:cs typeface="함초롬바탕" panose="02030604000101010101" pitchFamily="18" charset="-127"/>
              </a:rPr>
              <a:t>만명 중 최소 </a:t>
            </a:r>
            <a:r>
              <a:rPr lang="en-US" altLang="ko-KR" sz="1600" dirty="0">
                <a:ea typeface="맑은 고딕"/>
                <a:cs typeface="함초롬바탕" panose="02030604000101010101" pitchFamily="18" charset="-127"/>
              </a:rPr>
              <a:t>1,620</a:t>
            </a:r>
            <a:r>
              <a:rPr lang="ko-KR" altLang="en-US" sz="1600" dirty="0">
                <a:ea typeface="맑은 고딕"/>
                <a:cs typeface="함초롬바탕" panose="02030604000101010101" pitchFamily="18" charset="-127"/>
              </a:rPr>
              <a:t>만명을 기독교인으로 추산하고 있습니다</a:t>
            </a:r>
            <a:r>
              <a:rPr lang="en-US" altLang="ko-KR" sz="1600" dirty="0">
                <a:ea typeface="맑은 고딕"/>
                <a:cs typeface="함초롬바탕" panose="02030604000101010101" pitchFamily="18" charset="-127"/>
              </a:rPr>
              <a:t>. </a:t>
            </a:r>
            <a:endParaRPr lang="ko-KR"/>
          </a:p>
          <a:p>
            <a:pPr marL="213995" indent="-213995" algn="just">
              <a:lnSpc>
                <a:spcPct val="120000"/>
              </a:lnSpc>
            </a:pPr>
            <a:r>
              <a:rPr lang="ko-KR" altLang="en-US" sz="1600" dirty="0">
                <a:ea typeface="맑은 고딕"/>
                <a:cs typeface="함초롬바탕" panose="02030604000101010101" pitchFamily="18" charset="-127"/>
              </a:rPr>
              <a:t>이들은 예수를 믿는 다는 이유로 집과 토지를 빼앗기고 쫓겨났습니다</a:t>
            </a:r>
            <a:r>
              <a:rPr lang="en-US" altLang="ko-KR" sz="1600" dirty="0">
                <a:ea typeface="맑은 고딕"/>
                <a:cs typeface="함초롬바탕" panose="02030604000101010101" pitchFamily="18" charset="-127"/>
              </a:rPr>
              <a:t>. </a:t>
            </a:r>
            <a:endParaRPr lang="en-US" altLang="ko-KR">
              <a:ea typeface="맑은 고딕"/>
              <a:cs typeface="함초롬바탕" panose="02030604000101010101" pitchFamily="18" charset="-127"/>
            </a:endParaRPr>
          </a:p>
          <a:p>
            <a:pPr marL="213995" indent="-213995" algn="just">
              <a:lnSpc>
                <a:spcPct val="120000"/>
              </a:lnSpc>
            </a:pPr>
            <a:r>
              <a:rPr lang="ko-KR" altLang="en-US" sz="1600" dirty="0">
                <a:ea typeface="맑은 고딕"/>
                <a:cs typeface="함초롬바탕" panose="02030604000101010101" pitchFamily="18" charset="-127"/>
              </a:rPr>
              <a:t>이는 </a:t>
            </a:r>
            <a:r>
              <a:rPr lang="en-US" altLang="ko-KR" sz="1600" dirty="0">
                <a:ea typeface="맑은 고딕"/>
                <a:cs typeface="함초롬바탕" panose="02030604000101010101" pitchFamily="18" charset="-127"/>
              </a:rPr>
              <a:t>SSA</a:t>
            </a:r>
            <a:r>
              <a:rPr lang="ko-KR" altLang="en-US" sz="1600" dirty="0">
                <a:ea typeface="맑은 고딕"/>
                <a:cs typeface="함초롬바탕" panose="02030604000101010101" pitchFamily="18" charset="-127"/>
              </a:rPr>
              <a:t>의 교회들에게 상처를 입히고</a:t>
            </a:r>
            <a:r>
              <a:rPr lang="en-US" altLang="ko-KR" sz="1600" dirty="0">
                <a:ea typeface="맑은 고딕"/>
                <a:cs typeface="함초롬바탕" panose="02030604000101010101" pitchFamily="18" charset="-127"/>
              </a:rPr>
              <a:t>, </a:t>
            </a:r>
            <a:r>
              <a:rPr lang="ko-KR" altLang="en-US" sz="1600" dirty="0">
                <a:ea typeface="맑은 고딕"/>
                <a:cs typeface="함초롬바탕" panose="02030604000101010101" pitchFamily="18" charset="-127"/>
              </a:rPr>
              <a:t>식량위기</a:t>
            </a:r>
            <a:r>
              <a:rPr lang="en-US" altLang="ko-KR" sz="1600" dirty="0">
                <a:ea typeface="맑은 고딕"/>
                <a:cs typeface="함초롬바탕" panose="02030604000101010101" pitchFamily="18" charset="-127"/>
              </a:rPr>
              <a:t>, </a:t>
            </a:r>
            <a:r>
              <a:rPr lang="ko-KR" altLang="en-US" sz="1600" dirty="0">
                <a:ea typeface="맑은 고딕"/>
                <a:cs typeface="함초롬바탕" panose="02030604000101010101" pitchFamily="18" charset="-127"/>
              </a:rPr>
              <a:t>트라우마</a:t>
            </a:r>
            <a:r>
              <a:rPr lang="en-US" altLang="ko-KR" sz="1600" dirty="0">
                <a:ea typeface="맑은 고딕"/>
                <a:cs typeface="함초롬바탕" panose="02030604000101010101" pitchFamily="18" charset="-127"/>
              </a:rPr>
              <a:t>, </a:t>
            </a:r>
            <a:r>
              <a:rPr lang="ko-KR" altLang="en-US" sz="1600" dirty="0">
                <a:ea typeface="맑은 고딕"/>
                <a:cs typeface="함초롬바탕" panose="02030604000101010101" pitchFamily="18" charset="-127"/>
              </a:rPr>
              <a:t>빈곤</a:t>
            </a:r>
            <a:r>
              <a:rPr lang="en-US" altLang="ko-KR" sz="1600" dirty="0">
                <a:ea typeface="맑은 고딕"/>
                <a:cs typeface="함초롬바탕" panose="02030604000101010101" pitchFamily="18" charset="-127"/>
              </a:rPr>
              <a:t> </a:t>
            </a:r>
            <a:r>
              <a:rPr lang="ko-KR" altLang="en-US" sz="1600" dirty="0">
                <a:ea typeface="맑은 고딕"/>
                <a:cs typeface="함초롬바탕" panose="02030604000101010101" pitchFamily="18" charset="-127"/>
              </a:rPr>
              <a:t>그리고 절망과 같은 깊은 상처를 남겼습니다</a:t>
            </a:r>
            <a:r>
              <a:rPr lang="en-US" altLang="ko-KR" sz="1600" dirty="0">
                <a:ea typeface="맑은 고딕"/>
                <a:cs typeface="함초롬바탕" panose="02030604000101010101" pitchFamily="18" charset="-127"/>
              </a:rPr>
              <a:t>. </a:t>
            </a:r>
            <a:endParaRPr lang="en-US">
              <a:ea typeface="맑은 고딕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20398" y="2606737"/>
            <a:ext cx="2033897" cy="2646760"/>
          </a:xfrm>
        </p:spPr>
        <p:txBody>
          <a:bodyPr/>
          <a:lstStyle/>
          <a:p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7052" y="2317687"/>
            <a:ext cx="4875657" cy="3176108"/>
          </a:xfrm>
          <a:prstGeom prst="rect">
            <a:avLst/>
          </a:prstGeom>
        </p:spPr>
      </p:pic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1853" y="6210850"/>
            <a:ext cx="4228294" cy="64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4;p13">
            <a:extLst>
              <a:ext uri="{FF2B5EF4-FFF2-40B4-BE49-F238E27FC236}">
                <a16:creationId xmlns:a16="http://schemas.microsoft.com/office/drawing/2014/main" id="{ABA9F21D-C6D6-2D89-DE20-453571830AA3}"/>
              </a:ext>
            </a:extLst>
          </p:cNvPr>
          <p:cNvSpPr txBox="1"/>
          <p:nvPr/>
        </p:nvSpPr>
        <p:spPr>
          <a:xfrm>
            <a:off x="740407" y="353100"/>
            <a:ext cx="5638498" cy="1454051"/>
          </a:xfrm>
          <a:prstGeom prst="rect">
            <a:avLst/>
          </a:prstGeom>
          <a:solidFill>
            <a:schemeClr val="bg1"/>
          </a:solidFill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atinLnBrk="0">
              <a:lnSpc>
                <a:spcPct val="90000"/>
              </a:lnSpc>
              <a:spcBef>
                <a:spcPct val="0"/>
              </a:spcBef>
              <a:spcAft>
                <a:spcPts val="357"/>
              </a:spcAft>
            </a:pPr>
            <a:r>
              <a:rPr lang="ko-KR" altLang="en-US" sz="3600" b="1" kern="1200">
                <a:solidFill>
                  <a:schemeClr val="tx2"/>
                </a:solidFill>
                <a:latin typeface="+mj-lt"/>
                <a:ea typeface="+mj-ea"/>
                <a:cs typeface="+mj-cs"/>
                <a:sym typeface="Oswald"/>
              </a:rPr>
              <a:t>왜 </a:t>
            </a:r>
            <a:r>
              <a:rPr lang="en-US" altLang="ko-KR" sz="3600" b="1" kern="1200">
                <a:solidFill>
                  <a:schemeClr val="tx2"/>
                </a:solidFill>
                <a:latin typeface="+mj-lt"/>
                <a:ea typeface="+mj-ea"/>
                <a:cs typeface="+mj-cs"/>
                <a:sym typeface="Oswald"/>
              </a:rPr>
              <a:t>Arise Africa Campain?</a:t>
            </a:r>
            <a:endParaRPr lang="en-US" sz="3600" b="1" kern="1200">
              <a:solidFill>
                <a:schemeClr val="tx2"/>
              </a:solidFill>
              <a:latin typeface="+mj-lt"/>
              <a:ea typeface="+mj-ea"/>
              <a:cs typeface="+mj-cs"/>
              <a:sym typeface="Oswald"/>
            </a:endParaRPr>
          </a:p>
        </p:txBody>
      </p:sp>
      <p:pic>
        <p:nvPicPr>
          <p:cNvPr id="1026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295F9AF4-18A5-A33A-9892-08299B84FF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336"/>
          <a:stretch/>
        </p:blipFill>
        <p:spPr bwMode="auto">
          <a:xfrm>
            <a:off x="6571850" y="1815507"/>
            <a:ext cx="4232638" cy="4434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D90C4CC-6CE4-B778-85AA-AA4C3CF15613}"/>
              </a:ext>
            </a:extLst>
          </p:cNvPr>
          <p:cNvSpPr txBox="1"/>
          <p:nvPr/>
        </p:nvSpPr>
        <p:spPr>
          <a:xfrm>
            <a:off x="1215946" y="1817672"/>
            <a:ext cx="4881115" cy="4431983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46100" indent="-285750">
              <a:buFont typeface="Wingdings,Sans-Serif"/>
              <a:buChar char="q"/>
            </a:pPr>
            <a:endParaRPr lang="ko-KR" altLang="en-US" dirty="0">
              <a:solidFill>
                <a:schemeClr val="bg1"/>
              </a:solidFill>
              <a:latin typeface="Arial"/>
              <a:ea typeface="맑은 고딕"/>
              <a:cs typeface="Arial"/>
            </a:endParaRPr>
          </a:p>
          <a:p>
            <a:pPr marL="546100" lvl="0" indent="-285750">
              <a:buFont typeface="Wingdings,Sans-Serif"/>
              <a:buChar char="q"/>
            </a:pPr>
            <a:r>
              <a:rPr lang="ko-KR" sz="2400" baseline="0" dirty="0">
                <a:solidFill>
                  <a:schemeClr val="bg1"/>
                </a:solidFill>
                <a:latin typeface="Arial"/>
                <a:ea typeface="맑은 고딕"/>
                <a:cs typeface="Arial"/>
              </a:rPr>
              <a:t>보호</a:t>
            </a:r>
            <a:r>
              <a:rPr lang="en-US" sz="2400" dirty="0">
                <a:solidFill>
                  <a:schemeClr val="bg1"/>
                </a:solidFill>
                <a:latin typeface="맑은 고딕"/>
                <a:ea typeface="Arial"/>
                <a:cs typeface="Arial"/>
              </a:rPr>
              <a:t>​</a:t>
            </a:r>
            <a:endParaRPr lang="en-US" sz="2400">
              <a:solidFill>
                <a:schemeClr val="bg1"/>
              </a:solidFill>
              <a:ea typeface="맑은 고딕"/>
            </a:endParaRPr>
          </a:p>
          <a:p>
            <a:pPr marL="546100" lvl="0" indent="-285750" rtl="0">
              <a:buFont typeface="Wingdings,Sans-Serif"/>
              <a:buChar char="q"/>
            </a:pPr>
            <a:r>
              <a:rPr lang="ko-KR" sz="2400" baseline="0" dirty="0">
                <a:solidFill>
                  <a:schemeClr val="bg1"/>
                </a:solidFill>
                <a:latin typeface="Arial"/>
                <a:ea typeface="맑은 고딕"/>
                <a:cs typeface="Arial"/>
              </a:rPr>
              <a:t>정의</a:t>
            </a:r>
            <a:r>
              <a:rPr lang="en-US" sz="2400" dirty="0">
                <a:solidFill>
                  <a:schemeClr val="bg1"/>
                </a:solidFill>
                <a:latin typeface="맑은 고딕"/>
                <a:ea typeface="Arial"/>
                <a:cs typeface="Arial"/>
              </a:rPr>
              <a:t>​</a:t>
            </a:r>
          </a:p>
          <a:p>
            <a:pPr marL="546100" lvl="0" indent="-285750" rtl="0">
              <a:buFont typeface="Wingdings,Sans-Serif"/>
              <a:buChar char="q"/>
            </a:pPr>
            <a:r>
              <a:rPr lang="ko-KR" sz="2400" baseline="0" dirty="0">
                <a:solidFill>
                  <a:schemeClr val="bg1"/>
                </a:solidFill>
                <a:latin typeface="Arial"/>
                <a:ea typeface="맑은 고딕"/>
                <a:cs typeface="Arial"/>
              </a:rPr>
              <a:t>회복</a:t>
            </a:r>
            <a:r>
              <a:rPr lang="en-US" sz="2400" dirty="0">
                <a:solidFill>
                  <a:schemeClr val="bg1"/>
                </a:solidFill>
                <a:latin typeface="맑은 고딕"/>
                <a:ea typeface="Arial"/>
                <a:cs typeface="Arial"/>
              </a:rPr>
              <a:t>​</a:t>
            </a:r>
          </a:p>
          <a:p>
            <a:pPr marL="396240" lvl="0" indent="-285750" rtl="0">
              <a:buFont typeface="Wingdings,Sans-Serif"/>
              <a:buChar char="q"/>
            </a:pPr>
            <a:endParaRPr lang="en-US" sz="2400" dirty="0">
              <a:solidFill>
                <a:schemeClr val="bg1"/>
              </a:solidFill>
              <a:latin typeface="맑은 고딕"/>
              <a:ea typeface="Arial"/>
              <a:cs typeface="Arial"/>
            </a:endParaRPr>
          </a:p>
          <a:p>
            <a:pPr marL="110490" lvl="0" rtl="0"/>
            <a:r>
              <a:rPr lang="ko-KR" sz="2400" i="1" baseline="0" dirty="0">
                <a:solidFill>
                  <a:schemeClr val="bg1"/>
                </a:solidFill>
                <a:latin typeface="Arial"/>
                <a:ea typeface="맑은 고딕"/>
                <a:cs typeface="Arial"/>
              </a:rPr>
              <a:t>우리 모두가 할 수 있는 일은</a:t>
            </a:r>
            <a:r>
              <a:rPr lang="en-US" sz="2400" i="1" baseline="0" dirty="0">
                <a:solidFill>
                  <a:schemeClr val="bg1"/>
                </a:solidFill>
                <a:latin typeface="맑은 고딕"/>
                <a:ea typeface="Arial"/>
                <a:cs typeface="Arial"/>
              </a:rPr>
              <a:t>?</a:t>
            </a:r>
            <a:r>
              <a:rPr lang="en-US" sz="2400" dirty="0">
                <a:solidFill>
                  <a:schemeClr val="bg1"/>
                </a:solidFill>
                <a:latin typeface="맑은 고딕"/>
                <a:ea typeface="Arial"/>
                <a:cs typeface="Arial"/>
              </a:rPr>
              <a:t>​</a:t>
            </a:r>
          </a:p>
          <a:p>
            <a:pPr marL="396240" lvl="0" indent="-285750" rtl="0">
              <a:buFont typeface="Wingdings,Sans-Serif"/>
              <a:buChar char="q"/>
            </a:pPr>
            <a:endParaRPr lang="en-US" sz="2400" dirty="0">
              <a:solidFill>
                <a:schemeClr val="bg1"/>
              </a:solidFill>
              <a:latin typeface="맑은 고딕"/>
              <a:ea typeface="Arial"/>
              <a:cs typeface="Arial"/>
            </a:endParaRPr>
          </a:p>
          <a:p>
            <a:pPr marL="546100" lvl="0" indent="-285750" rtl="0">
              <a:buFont typeface="Wingdings,Sans-Serif"/>
              <a:buChar char="q"/>
            </a:pPr>
            <a:r>
              <a:rPr lang="ko-KR" sz="2400" baseline="0" dirty="0">
                <a:solidFill>
                  <a:schemeClr val="bg1"/>
                </a:solidFill>
                <a:latin typeface="Arial"/>
                <a:ea typeface="맑은 고딕"/>
                <a:cs typeface="Arial"/>
              </a:rPr>
              <a:t>인식</a:t>
            </a:r>
            <a:r>
              <a:rPr lang="en-US" sz="2400" baseline="0" dirty="0">
                <a:solidFill>
                  <a:schemeClr val="bg1"/>
                </a:solidFill>
                <a:latin typeface="맑은 고딕"/>
                <a:ea typeface="Arial"/>
                <a:cs typeface="Arial"/>
              </a:rPr>
              <a:t>(Awareness)</a:t>
            </a:r>
            <a:r>
              <a:rPr lang="en-US" sz="2400" dirty="0">
                <a:solidFill>
                  <a:schemeClr val="bg1"/>
                </a:solidFill>
                <a:latin typeface="맑은 고딕"/>
                <a:ea typeface="Arial"/>
                <a:cs typeface="Arial"/>
              </a:rPr>
              <a:t>​</a:t>
            </a:r>
          </a:p>
          <a:p>
            <a:pPr marL="546100" indent="-285750">
              <a:buFont typeface="Wingdings,Sans-Serif"/>
              <a:buChar char="q"/>
            </a:pPr>
            <a:r>
              <a:rPr lang="ko-KR" altLang="en-US" sz="2400" dirty="0">
                <a:solidFill>
                  <a:schemeClr val="bg1"/>
                </a:solidFill>
                <a:latin typeface="Arial"/>
                <a:ea typeface="맑은 고딕"/>
                <a:cs typeface="Arial"/>
              </a:rPr>
              <a:t>기도</a:t>
            </a:r>
            <a:r>
              <a:rPr lang="en-US" altLang="ko-KR" sz="2400" dirty="0">
                <a:solidFill>
                  <a:schemeClr val="bg1"/>
                </a:solidFill>
                <a:latin typeface="Malgun Gothic"/>
                <a:ea typeface="맑은 고딕"/>
                <a:cs typeface="Arial"/>
              </a:rPr>
              <a:t>(Prayer) </a:t>
            </a:r>
            <a:endParaRPr lang="ko-KR" altLang="en-US" sz="2400">
              <a:solidFill>
                <a:schemeClr val="bg1"/>
              </a:solidFill>
              <a:latin typeface="Malgun Gothic"/>
              <a:ea typeface="Malgun Gothic"/>
              <a:cs typeface="Arial"/>
            </a:endParaRPr>
          </a:p>
          <a:p>
            <a:pPr marL="546100" lvl="0" indent="-285750">
              <a:buFont typeface="Wingdings,Sans-Serif"/>
              <a:buChar char="q"/>
            </a:pPr>
            <a:r>
              <a:rPr lang="ko-KR" sz="2400" baseline="0" dirty="0">
                <a:solidFill>
                  <a:schemeClr val="bg1"/>
                </a:solidFill>
                <a:latin typeface="Arial"/>
                <a:ea typeface="맑은 고딕"/>
                <a:cs typeface="Arial"/>
              </a:rPr>
              <a:t>행동</a:t>
            </a:r>
            <a:r>
              <a:rPr lang="en-US" sz="2400" baseline="0" dirty="0">
                <a:solidFill>
                  <a:schemeClr val="bg1"/>
                </a:solidFill>
                <a:latin typeface="맑은 고딕"/>
                <a:ea typeface="Arial"/>
                <a:cs typeface="Arial"/>
              </a:rPr>
              <a:t>(Action)</a:t>
            </a:r>
            <a:r>
              <a:rPr lang="en-US" sz="2400" dirty="0">
                <a:solidFill>
                  <a:schemeClr val="bg1"/>
                </a:solidFill>
                <a:latin typeface="맑은 고딕"/>
                <a:ea typeface="Arial"/>
                <a:cs typeface="Arial"/>
              </a:rPr>
              <a:t>​</a:t>
            </a:r>
          </a:p>
          <a:p>
            <a:pPr marL="546100" indent="-285750">
              <a:buFont typeface="Wingdings,Sans-Serif"/>
              <a:buChar char="q"/>
            </a:pPr>
            <a:endParaRPr lang="en-US" sz="2400" dirty="0">
              <a:solidFill>
                <a:schemeClr val="bg1"/>
              </a:solidFill>
              <a:ea typeface="맑은 고딕"/>
              <a:cs typeface="Arial"/>
            </a:endParaRPr>
          </a:p>
          <a:p>
            <a:pPr marL="546100" indent="-285750">
              <a:buFont typeface="Wingdings,Sans-Serif"/>
              <a:buChar char="q"/>
            </a:pPr>
            <a:endParaRPr lang="en-US" altLang="ko-KR" sz="2400" dirty="0">
              <a:solidFill>
                <a:schemeClr val="bg1"/>
              </a:solidFill>
              <a:ea typeface="맑은 고딕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3375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l="-9000" r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354000" y="311332"/>
            <a:ext cx="11484000" cy="6235336"/>
            <a:chOff x="345081" y="302623"/>
            <a:chExt cx="11484000" cy="6235336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23192" y="581896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그림 15" descr="스크린샷, 그래픽, 패턴, 원이(가) 표시된 사진&#10;&#10;자동 생성된 설명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856057" y="490021"/>
            <a:ext cx="1674424" cy="16458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A5732F9-3B5A-5127-2BF8-56B00DC0128D}"/>
              </a:ext>
            </a:extLst>
          </p:cNvPr>
          <p:cNvSpPr txBox="1"/>
          <p:nvPr/>
        </p:nvSpPr>
        <p:spPr>
          <a:xfrm>
            <a:off x="6085561" y="5657589"/>
            <a:ext cx="2901862" cy="58477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3200" b="1" dirty="0">
                <a:ea typeface="맑은 고딕"/>
              </a:rPr>
              <a:t> </a:t>
            </a:r>
            <a:r>
              <a:rPr lang="ko-KR" altLang="en-US" sz="3200" b="1" dirty="0">
                <a:solidFill>
                  <a:srgbClr val="000000"/>
                </a:solidFill>
                <a:ea typeface="맑은 고딕"/>
              </a:rPr>
              <a:t> </a:t>
            </a:r>
            <a:r>
              <a:rPr lang="ko-KR" altLang="en-US" sz="2400" b="1" dirty="0">
                <a:solidFill>
                  <a:schemeClr val="bg1"/>
                </a:solidFill>
                <a:ea typeface="맑은 고딕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지금 행동하세요</a:t>
            </a:r>
            <a:r>
              <a:rPr lang="ko-KR" altLang="en-US" sz="2800" b="1" dirty="0">
                <a:ea typeface="맑은 고딕"/>
              </a:rPr>
              <a:t>  </a:t>
            </a:r>
            <a:endParaRPr lang="ko-KR" altLang="en-US" sz="2000" b="1" dirty="0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283108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1FEE66D-0AE7-E506-CED5-F90600880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6537" y="559814"/>
            <a:ext cx="9171161" cy="554039"/>
          </a:xfrm>
        </p:spPr>
        <p:txBody>
          <a:bodyPr>
            <a:noAutofit/>
          </a:bodyPr>
          <a:lstStyle/>
          <a:p>
            <a:r>
              <a:rPr lang="ko-KR" altLang="en-US" sz="1400" dirty="0">
                <a:solidFill>
                  <a:srgbClr val="C00000"/>
                </a:solidFill>
              </a:rPr>
              <a:t>나이지리아 기독교인들을 위한 긴급 구호를 준비하고 있는 오픈도어 파트너들에게 지혜를 주시도록 기도해 주세요</a:t>
            </a:r>
            <a:r>
              <a:rPr lang="en-US" altLang="ko-KR" sz="1400" dirty="0">
                <a:solidFill>
                  <a:srgbClr val="C00000"/>
                </a:solidFill>
              </a:rPr>
              <a:t>. 1/9, 2/6</a:t>
            </a:r>
            <a:endParaRPr lang="ko-KR" altLang="en-US" sz="1400" dirty="0">
              <a:solidFill>
                <a:srgbClr val="C00000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AF1F2EC-B867-2586-3FF8-CB47AE9EB7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76538" y="996335"/>
            <a:ext cx="9171162" cy="1221764"/>
          </a:xfr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467" dirty="0">
                <a:solidFill>
                  <a:schemeClr val="tx1"/>
                </a:solidFill>
              </a:rPr>
              <a:t>나이지리아의 형제자매들은 무장단체 </a:t>
            </a:r>
            <a:r>
              <a:rPr lang="ko-KR" altLang="en-US" sz="1467" dirty="0" err="1">
                <a:solidFill>
                  <a:schemeClr val="tx1"/>
                </a:solidFill>
              </a:rPr>
              <a:t>풀라니</a:t>
            </a:r>
            <a:r>
              <a:rPr lang="ko-KR" altLang="en-US" sz="1467" dirty="0">
                <a:solidFill>
                  <a:schemeClr val="tx1"/>
                </a:solidFill>
              </a:rPr>
              <a:t> 목동</a:t>
            </a:r>
            <a:r>
              <a:rPr lang="en-US" altLang="ko-KR" sz="1467" dirty="0">
                <a:solidFill>
                  <a:schemeClr val="tx1"/>
                </a:solidFill>
              </a:rPr>
              <a:t>(</a:t>
            </a:r>
            <a:r>
              <a:rPr lang="en-US" altLang="ko-KR" sz="1467" b="0" dirty="0">
                <a:solidFill>
                  <a:schemeClr val="tx1"/>
                </a:solidFill>
                <a:latin typeface="Malgun Gothic"/>
                <a:ea typeface="Malgun Gothic"/>
              </a:rPr>
              <a:t>Fulani herdsmen</a:t>
            </a:r>
            <a:r>
              <a:rPr lang="en-US" altLang="ko-KR" sz="1467" dirty="0">
                <a:solidFill>
                  <a:schemeClr val="tx1"/>
                </a:solidFill>
              </a:rPr>
              <a:t>)</a:t>
            </a:r>
            <a:r>
              <a:rPr lang="ko-KR" altLang="en-US" sz="1467" dirty="0">
                <a:solidFill>
                  <a:schemeClr val="tx1"/>
                </a:solidFill>
              </a:rPr>
              <a:t>과 지하드 반군으로부터 이유 없는 폭력에 시달려 왔습니다</a:t>
            </a:r>
            <a:r>
              <a:rPr lang="en-US" altLang="ko-KR" sz="1467" dirty="0">
                <a:solidFill>
                  <a:schemeClr val="tx1"/>
                </a:solidFill>
              </a:rPr>
              <a:t>. 4</a:t>
            </a:r>
            <a:r>
              <a:rPr lang="ko-KR" altLang="en-US" sz="1467" dirty="0">
                <a:solidFill>
                  <a:schemeClr val="tx1"/>
                </a:solidFill>
              </a:rPr>
              <a:t>월</a:t>
            </a:r>
            <a:r>
              <a:rPr lang="en-US" altLang="ko-KR" sz="1467" dirty="0">
                <a:solidFill>
                  <a:schemeClr val="tx1"/>
                </a:solidFill>
              </a:rPr>
              <a:t>, 5</a:t>
            </a:r>
            <a:r>
              <a:rPr lang="ko-KR" altLang="en-US" sz="1467" dirty="0">
                <a:solidFill>
                  <a:schemeClr val="tx1"/>
                </a:solidFill>
              </a:rPr>
              <a:t>월</a:t>
            </a:r>
            <a:r>
              <a:rPr lang="en-US" altLang="ko-KR" sz="1467" dirty="0">
                <a:solidFill>
                  <a:schemeClr val="tx1"/>
                </a:solidFill>
              </a:rPr>
              <a:t>, 6</a:t>
            </a:r>
            <a:r>
              <a:rPr lang="ko-KR" altLang="en-US" sz="1467" dirty="0">
                <a:solidFill>
                  <a:schemeClr val="tx1"/>
                </a:solidFill>
              </a:rPr>
              <a:t>월에는 주로 만구</a:t>
            </a:r>
            <a:r>
              <a:rPr lang="en-US" altLang="ko-KR" sz="1467" dirty="0">
                <a:solidFill>
                  <a:schemeClr val="tx1"/>
                </a:solidFill>
              </a:rPr>
              <a:t>(Mangu)</a:t>
            </a:r>
            <a:r>
              <a:rPr lang="ko-KR" altLang="en-US" sz="1467" dirty="0">
                <a:solidFill>
                  <a:schemeClr val="tx1"/>
                </a:solidFill>
              </a:rPr>
              <a:t> 지방정부 지역</a:t>
            </a:r>
            <a:r>
              <a:rPr lang="en-US" altLang="ko-KR" sz="1467" dirty="0">
                <a:solidFill>
                  <a:schemeClr val="tx1"/>
                </a:solidFill>
              </a:rPr>
              <a:t>(LGA)</a:t>
            </a:r>
            <a:r>
              <a:rPr lang="ko-KR" altLang="en-US" sz="1467" dirty="0">
                <a:solidFill>
                  <a:schemeClr val="tx1"/>
                </a:solidFill>
              </a:rPr>
              <a:t>에서 매우 심각한 폭력 사태와 거의 매일 마을에 대한 공격이 발생했습니다</a:t>
            </a:r>
            <a:r>
              <a:rPr lang="en-US" altLang="ko-KR" sz="1467" dirty="0">
                <a:solidFill>
                  <a:schemeClr val="tx1"/>
                </a:solidFill>
              </a:rPr>
              <a:t>. 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29E17DA-3FC8-E6E5-0C85-F8D089E77B6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76538" y="2070990"/>
            <a:ext cx="5758005" cy="4360711"/>
          </a:xfr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ko-KR" altLang="en-US" sz="1000" dirty="0"/>
              <a:t>오픈 도어는 이 기간 동안 </a:t>
            </a:r>
            <a:r>
              <a:rPr lang="en-US" altLang="ko-KR" sz="1000" dirty="0"/>
              <a:t>54</a:t>
            </a:r>
            <a:r>
              <a:rPr lang="ko-KR" altLang="en-US" sz="1000" dirty="0"/>
              <a:t>개 이상의 마을이 공격을 받았고</a:t>
            </a:r>
            <a:r>
              <a:rPr lang="en-US" altLang="ko-KR" sz="1000" dirty="0"/>
              <a:t>, 300</a:t>
            </a:r>
            <a:r>
              <a:rPr lang="ko-KR" altLang="en-US" sz="1000" dirty="0"/>
              <a:t>명 이상의 기독교인이 사망했으며</a:t>
            </a:r>
            <a:r>
              <a:rPr lang="en-US" altLang="ko-KR" sz="1000" dirty="0"/>
              <a:t>, </a:t>
            </a:r>
            <a:r>
              <a:rPr lang="ko-KR" altLang="en-US" sz="1000" dirty="0"/>
              <a:t>대부분 </a:t>
            </a:r>
            <a:r>
              <a:rPr lang="ko-KR" altLang="en-US" sz="1000" dirty="0" err="1"/>
              <a:t>망구</a:t>
            </a:r>
            <a:r>
              <a:rPr lang="ko-KR" altLang="en-US" sz="1000" dirty="0"/>
              <a:t> </a:t>
            </a:r>
            <a:r>
              <a:rPr lang="en-US" altLang="ko-KR" sz="1000" dirty="0"/>
              <a:t>LGA</a:t>
            </a:r>
            <a:r>
              <a:rPr lang="ko-KR" altLang="en-US" sz="1000" dirty="0"/>
              <a:t>에서 발생했다고 확인했습니다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지금도 여전히 수천 명의 마을 주민들이 수용소나 친척집에서 실향민으로 살아가고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스스로를 돌볼 수단이 없는 이들의 삶은 비참하기 그지없습니다</a:t>
            </a:r>
            <a:r>
              <a:rPr lang="en-US" altLang="ko-KR" sz="1000" dirty="0"/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altLang="ko-KR" sz="1000" dirty="0"/>
              <a:t>2023</a:t>
            </a:r>
            <a:r>
              <a:rPr lang="ko-KR" altLang="en-US" sz="1000" dirty="0"/>
              <a:t>년 크리스마스 기간 동안</a:t>
            </a:r>
            <a:r>
              <a:rPr lang="en-US" altLang="ko-KR" sz="1000" dirty="0"/>
              <a:t>, </a:t>
            </a:r>
            <a:r>
              <a:rPr lang="ko-KR" altLang="en-US" sz="1000" dirty="0" err="1"/>
              <a:t>플라토</a:t>
            </a:r>
            <a:r>
              <a:rPr lang="en-US" altLang="ko-KR" sz="1000" dirty="0"/>
              <a:t>(Plateau)</a:t>
            </a:r>
            <a:r>
              <a:rPr lang="ko-KR" altLang="en-US" sz="1000" dirty="0"/>
              <a:t> 주에서 또다시 기독교인 마을에 대한 </a:t>
            </a:r>
            <a:r>
              <a:rPr lang="ko-KR" altLang="en-US" sz="1000" dirty="0" err="1"/>
              <a:t>풀라니</a:t>
            </a:r>
            <a:r>
              <a:rPr lang="ko-KR" altLang="en-US" sz="1000" dirty="0"/>
              <a:t> 목동 무장단체들의 두 번째 공격이 있었는데</a:t>
            </a:r>
            <a:r>
              <a:rPr lang="en-US" altLang="ko-KR" sz="1000" dirty="0"/>
              <a:t>, </a:t>
            </a:r>
            <a:r>
              <a:rPr lang="ko-KR" altLang="en-US" sz="1000" dirty="0"/>
              <a:t>이번에는 주로 </a:t>
            </a:r>
            <a:r>
              <a:rPr lang="ko-KR" altLang="en-US" sz="1000" dirty="0" err="1"/>
              <a:t>보코스</a:t>
            </a:r>
            <a:r>
              <a:rPr lang="en-US" altLang="ko-KR" sz="1000" dirty="0"/>
              <a:t>(</a:t>
            </a:r>
            <a:r>
              <a:rPr lang="en-US" altLang="ko-KR" sz="1000" dirty="0" err="1"/>
              <a:t>Bokkos</a:t>
            </a:r>
            <a:r>
              <a:rPr lang="en-US" altLang="ko-KR" sz="1000" dirty="0"/>
              <a:t>)</a:t>
            </a:r>
            <a:r>
              <a:rPr lang="ko-KR" altLang="en-US" sz="1000" dirty="0"/>
              <a:t> </a:t>
            </a:r>
            <a:r>
              <a:rPr lang="en-US" altLang="ko-KR" sz="1000" dirty="0"/>
              <a:t>LGA</a:t>
            </a:r>
            <a:r>
              <a:rPr lang="ko-KR" altLang="en-US" sz="1000" dirty="0"/>
              <a:t>에서 발생했습니다</a:t>
            </a:r>
            <a:r>
              <a:rPr lang="en-US" altLang="ko-KR" sz="1000" dirty="0"/>
              <a:t>(</a:t>
            </a:r>
            <a:r>
              <a:rPr lang="ko-KR" altLang="en-US" sz="1000" dirty="0"/>
              <a:t>인근의 </a:t>
            </a:r>
            <a:r>
              <a:rPr lang="ko-KR" altLang="en-US" sz="1000" dirty="0" err="1"/>
              <a:t>바킨</a:t>
            </a:r>
            <a:r>
              <a:rPr lang="ko-KR" altLang="en-US" sz="1000" dirty="0"/>
              <a:t> </a:t>
            </a:r>
            <a:r>
              <a:rPr lang="ko-KR" altLang="en-US" sz="1000" dirty="0" err="1"/>
              <a:t>라디</a:t>
            </a:r>
            <a:r>
              <a:rPr lang="en-US" altLang="ko-KR" sz="1000" dirty="0"/>
              <a:t>(Barkin Ladi)</a:t>
            </a:r>
            <a:r>
              <a:rPr lang="ko-KR" altLang="en-US" sz="1000" dirty="0"/>
              <a:t> </a:t>
            </a:r>
            <a:r>
              <a:rPr lang="en-US" altLang="ko-KR" sz="1000" dirty="0"/>
              <a:t>LGA</a:t>
            </a:r>
            <a:r>
              <a:rPr lang="ko-KR" altLang="en-US" sz="1000" dirty="0"/>
              <a:t>와 </a:t>
            </a:r>
            <a:r>
              <a:rPr lang="ko-KR" altLang="en-US" sz="1000" dirty="0" err="1"/>
              <a:t>망구</a:t>
            </a:r>
            <a:r>
              <a:rPr lang="ko-KR" altLang="en-US" sz="1000" dirty="0"/>
              <a:t> </a:t>
            </a:r>
            <a:r>
              <a:rPr lang="en-US" altLang="ko-KR" sz="1000" dirty="0"/>
              <a:t>LGA</a:t>
            </a:r>
            <a:r>
              <a:rPr lang="ko-KR" altLang="en-US" sz="1000" dirty="0"/>
              <a:t>에서도 발생했습니다</a:t>
            </a:r>
            <a:r>
              <a:rPr lang="en-US" altLang="ko-KR" sz="1000" dirty="0"/>
              <a:t>). 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ko-KR" altLang="en-US" sz="1000" dirty="0"/>
              <a:t>이번에도 많은 사람들이 목숨을 잃었습니다</a:t>
            </a:r>
            <a:r>
              <a:rPr lang="en-US" altLang="ko-KR" sz="1000" dirty="0"/>
              <a:t>. 200</a:t>
            </a:r>
            <a:r>
              <a:rPr lang="ko-KR" altLang="en-US" sz="1000" dirty="0"/>
              <a:t>명 이상의 기독교인들이 총에 맞아 죽거나 </a:t>
            </a:r>
            <a:r>
              <a:rPr lang="ko-KR" altLang="en-US" sz="1000" dirty="0" err="1"/>
              <a:t>마체테로</a:t>
            </a:r>
            <a:r>
              <a:rPr lang="ko-KR" altLang="en-US" sz="1000" dirty="0"/>
              <a:t> 학살당했습니다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생존자들로부터 들은 이야기는 정말 끔찍합니다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어머니의 애원에도 불구하고 갓난 아이들 조차 무참하게 살해 당했습니다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아버지들은 가족 전체가 살해당하는 것을 지켜봐야만 했습니다</a:t>
            </a:r>
            <a:r>
              <a:rPr lang="en-US" altLang="ko-KR" sz="1000" dirty="0"/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ko-KR" altLang="en-US" sz="1000" dirty="0"/>
              <a:t>현재 학교</a:t>
            </a:r>
            <a:r>
              <a:rPr lang="en-US" altLang="ko-KR" sz="1000" dirty="0"/>
              <a:t>, </a:t>
            </a:r>
            <a:r>
              <a:rPr lang="ko-KR" altLang="en-US" sz="1000" dirty="0"/>
              <a:t>교회</a:t>
            </a:r>
            <a:r>
              <a:rPr lang="en-US" altLang="ko-KR" sz="1000" dirty="0"/>
              <a:t>, </a:t>
            </a:r>
            <a:r>
              <a:rPr lang="ko-KR" altLang="en-US" sz="1000" dirty="0"/>
              <a:t>지방 정부 건물 안팎에 임시 이재민 수용소가 세워져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다른 </a:t>
            </a:r>
            <a:r>
              <a:rPr lang="en-US" altLang="ko-KR" sz="1000" dirty="0"/>
              <a:t>IDP</a:t>
            </a:r>
            <a:r>
              <a:rPr lang="ko-KR" altLang="en-US" sz="1000" dirty="0"/>
              <a:t>들은 친척들의 도움을 받고 있는데</a:t>
            </a:r>
            <a:r>
              <a:rPr lang="en-US" altLang="ko-KR" sz="1000" dirty="0"/>
              <a:t>, </a:t>
            </a:r>
            <a:r>
              <a:rPr lang="ko-KR" altLang="en-US" sz="1000" dirty="0"/>
              <a:t>이들은 엄청난 인플레이션으로 인해 생활고를 겪는 이중고를 당하고 있습니다</a:t>
            </a:r>
            <a:r>
              <a:rPr lang="en-US" altLang="ko-KR" sz="1000" dirty="0"/>
              <a:t>. </a:t>
            </a:r>
          </a:p>
          <a:p>
            <a:pPr marL="0" indent="0">
              <a:buNone/>
            </a:pPr>
            <a:endParaRPr lang="ko-KR" altLang="en-US" sz="1333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F511BA7-8188-B44D-A0D4-4E3E768CE3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568697" y="2286642"/>
            <a:ext cx="2879003" cy="1777208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00" b="0" dirty="0">
                <a:solidFill>
                  <a:srgbClr val="002060"/>
                </a:solidFill>
              </a:rPr>
              <a:t>나이지리아의 오픈도어 파트너들은 이미 </a:t>
            </a:r>
            <a:r>
              <a:rPr lang="en-US" altLang="ko-KR" sz="1000" b="0" dirty="0">
                <a:solidFill>
                  <a:srgbClr val="002060"/>
                </a:solidFill>
              </a:rPr>
              <a:t>4</a:t>
            </a:r>
            <a:r>
              <a:rPr lang="ko-KR" altLang="en-US" sz="1000" b="0" dirty="0">
                <a:solidFill>
                  <a:srgbClr val="002060"/>
                </a:solidFill>
              </a:rPr>
              <a:t>월부터 </a:t>
            </a:r>
            <a:r>
              <a:rPr lang="en-US" altLang="ko-KR" sz="1000" b="0" dirty="0">
                <a:solidFill>
                  <a:srgbClr val="002060"/>
                </a:solidFill>
              </a:rPr>
              <a:t>6</a:t>
            </a:r>
            <a:r>
              <a:rPr lang="ko-KR" altLang="en-US" sz="1000" b="0" dirty="0">
                <a:solidFill>
                  <a:srgbClr val="002060"/>
                </a:solidFill>
              </a:rPr>
              <a:t>월까지 발생한 이재민들을 위한 긴급 구호를 준비하기 시작했습니다</a:t>
            </a:r>
            <a:r>
              <a:rPr lang="en-US" altLang="ko-KR" sz="1000" b="0" dirty="0">
                <a:solidFill>
                  <a:srgbClr val="002060"/>
                </a:solidFill>
              </a:rPr>
              <a:t>. </a:t>
            </a:r>
            <a:r>
              <a:rPr lang="ko-KR" altLang="en-US" sz="1000" b="0" dirty="0">
                <a:solidFill>
                  <a:srgbClr val="002060"/>
                </a:solidFill>
              </a:rPr>
              <a:t>이제 점점 늘어나는 이재민들을 육체적</a:t>
            </a:r>
            <a:r>
              <a:rPr lang="en-US" altLang="ko-KR" sz="1000" b="0" dirty="0">
                <a:solidFill>
                  <a:srgbClr val="002060"/>
                </a:solidFill>
              </a:rPr>
              <a:t>, </a:t>
            </a:r>
            <a:r>
              <a:rPr lang="ko-KR" altLang="en-US" sz="1000" b="0" dirty="0">
                <a:solidFill>
                  <a:srgbClr val="002060"/>
                </a:solidFill>
              </a:rPr>
              <a:t>정서적</a:t>
            </a:r>
            <a:r>
              <a:rPr lang="en-US" altLang="ko-KR" sz="1000" b="0" dirty="0">
                <a:solidFill>
                  <a:srgbClr val="002060"/>
                </a:solidFill>
              </a:rPr>
              <a:t>, </a:t>
            </a:r>
            <a:r>
              <a:rPr lang="ko-KR" altLang="en-US" sz="1000" b="0" dirty="0">
                <a:solidFill>
                  <a:srgbClr val="002060"/>
                </a:solidFill>
              </a:rPr>
              <a:t>영적으로 가장 잘 섬길 수 있는 방법을 찾아야 하는 압박과 어려운 결정에 직면하고 있습니다</a:t>
            </a:r>
            <a:r>
              <a:rPr lang="en-US" altLang="ko-KR" sz="1000" b="0" dirty="0">
                <a:solidFill>
                  <a:srgbClr val="002060"/>
                </a:solidFill>
              </a:rPr>
              <a:t>. </a:t>
            </a:r>
            <a:r>
              <a:rPr lang="ko-KR" altLang="en-US" sz="1000" b="0" dirty="0">
                <a:solidFill>
                  <a:srgbClr val="002060"/>
                </a:solidFill>
              </a:rPr>
              <a:t>지혜를 주시도록 기도해 주세요</a:t>
            </a:r>
            <a:r>
              <a:rPr lang="en-US" altLang="ko-KR" sz="1000" b="0" dirty="0">
                <a:solidFill>
                  <a:srgbClr val="002060"/>
                </a:solidFill>
              </a:rPr>
              <a:t>. </a:t>
            </a:r>
          </a:p>
          <a:p>
            <a:pPr algn="just">
              <a:lnSpc>
                <a:spcPct val="120000"/>
              </a:lnSpc>
            </a:pPr>
            <a:r>
              <a:rPr lang="ko-KR" altLang="en-US" sz="1000" b="0" dirty="0">
                <a:solidFill>
                  <a:srgbClr val="002060"/>
                </a:solidFill>
              </a:rPr>
              <a:t>그리고 이미 많은 베이스들이 모금에 어려움을 겪고 있는 상황에서도 모금이 성공적으로 이루어질 수 있도록 기도해 주세요</a:t>
            </a:r>
            <a:r>
              <a:rPr lang="en-US" altLang="ko-KR" sz="1000" b="0" dirty="0">
                <a:solidFill>
                  <a:srgbClr val="002060"/>
                </a:solidFill>
              </a:rPr>
              <a:t>.</a:t>
            </a:r>
            <a:endParaRPr lang="ko-KR" altLang="en-US" sz="1000" b="0" dirty="0">
              <a:solidFill>
                <a:srgbClr val="002060"/>
              </a:solidFill>
            </a:endParaRPr>
          </a:p>
        </p:txBody>
      </p:sp>
      <p:pic>
        <p:nvPicPr>
          <p:cNvPr id="8" name="그림 7" descr="의류, 건물, 사람, 지상이(가) 표시된 사진&#10;&#10;자동 생성된 설명">
            <a:hlinkClick r:id="rId2"/>
            <a:extLst>
              <a:ext uri="{FF2B5EF4-FFF2-40B4-BE49-F238E27FC236}">
                <a16:creationId xmlns:a16="http://schemas.microsoft.com/office/drawing/2014/main" id="{BBF40A43-AA33-BD1A-4B4A-8BD3BD8472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697" y="4463826"/>
            <a:ext cx="2879003" cy="2169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094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6816789-ADED-FE04-20C2-A4D6824B7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6741" y="658332"/>
            <a:ext cx="8211812" cy="1016559"/>
          </a:xfr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ko-KR" altLang="ko-KR" sz="2800" b="1" kern="100" dirty="0">
                <a:latin typeface="맑은 고딕"/>
                <a:ea typeface="맑은 고딕"/>
                <a:cs typeface="Times New Roman"/>
              </a:rPr>
              <a:t>나이지리아</a:t>
            </a:r>
            <a:r>
              <a:rPr lang="en-US" altLang="ko-KR" sz="2800" b="1" kern="100" dirty="0">
                <a:latin typeface="맑은 고딕"/>
                <a:ea typeface="맑은 고딕"/>
                <a:cs typeface="Times New Roman"/>
              </a:rPr>
              <a:t>,</a:t>
            </a:r>
            <a:r>
              <a:rPr lang="ko-KR" altLang="en-US" sz="2800" b="1" kern="100" dirty="0">
                <a:latin typeface="맑은 고딕"/>
                <a:ea typeface="맑은 고딕"/>
                <a:cs typeface="Times New Roman"/>
              </a:rPr>
              <a:t> 레아 </a:t>
            </a:r>
            <a:r>
              <a:rPr lang="ko-KR" altLang="en-US" sz="2800" b="1" kern="100" dirty="0" err="1">
                <a:latin typeface="맑은 고딕"/>
                <a:ea typeface="맑은 고딕"/>
                <a:cs typeface="Times New Roman"/>
              </a:rPr>
              <a:t>샤리부의</a:t>
            </a:r>
            <a:r>
              <a:rPr lang="ko-KR" altLang="en-US" sz="2800" b="1" kern="100" dirty="0">
                <a:latin typeface="맑은 고딕"/>
                <a:ea typeface="맑은 고딕"/>
                <a:cs typeface="Times New Roman"/>
              </a:rPr>
              <a:t> 석방을 위해 기도해 주세요</a:t>
            </a:r>
            <a:r>
              <a:rPr lang="en-US" altLang="ko-KR" sz="2800" b="1" kern="100" dirty="0">
                <a:latin typeface="맑은 고딕"/>
                <a:ea typeface="맑은 고딕"/>
                <a:cs typeface="Times New Roman"/>
              </a:rPr>
              <a:t>!!! 2/20</a:t>
            </a:r>
            <a:endParaRPr lang="ko-KR" altLang="en-US" sz="12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FBEDBD6-85CC-FD75-61DA-0E401C2791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76740" y="1674891"/>
            <a:ext cx="8211812" cy="690258"/>
          </a:xfr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-US" altLang="ko-KR" sz="1600" kern="100" dirty="0">
                <a:latin typeface="맑은 고딕"/>
                <a:ea typeface="맑은 고딕"/>
                <a:cs typeface="Times New Roman"/>
              </a:rPr>
              <a:t>2024</a:t>
            </a:r>
            <a:r>
              <a:rPr lang="ko-KR" altLang="en-US" sz="1600" kern="100" dirty="0">
                <a:latin typeface="맑은 고딕"/>
                <a:ea typeface="맑은 고딕"/>
                <a:cs typeface="Times New Roman"/>
              </a:rPr>
              <a:t>년 </a:t>
            </a:r>
            <a:r>
              <a:rPr lang="en-US" altLang="ko-KR" sz="1600" kern="100" dirty="0">
                <a:latin typeface="맑은 고딕"/>
                <a:ea typeface="맑은 고딕"/>
                <a:cs typeface="Times New Roman"/>
              </a:rPr>
              <a:t>2</a:t>
            </a:r>
            <a:r>
              <a:rPr lang="ko-KR" altLang="en-US" sz="1600" kern="100" dirty="0">
                <a:latin typeface="맑은 고딕"/>
                <a:ea typeface="맑은 고딕"/>
                <a:cs typeface="Times New Roman"/>
              </a:rPr>
              <a:t>월</a:t>
            </a:r>
            <a:r>
              <a:rPr lang="en-US" altLang="ko-KR" sz="1600" kern="100" dirty="0">
                <a:latin typeface="맑은 고딕"/>
                <a:ea typeface="맑은 고딕"/>
                <a:cs typeface="Times New Roman"/>
              </a:rPr>
              <a:t>19</a:t>
            </a:r>
            <a:r>
              <a:rPr lang="ko-KR" altLang="en-US" sz="1600" kern="100" dirty="0">
                <a:latin typeface="맑은 고딕"/>
                <a:ea typeface="맑은 고딕"/>
                <a:cs typeface="Times New Roman"/>
              </a:rPr>
              <a:t>일</a:t>
            </a:r>
            <a:r>
              <a:rPr lang="en-US" altLang="ko-KR" sz="1600" kern="100" dirty="0">
                <a:latin typeface="맑은 고딕"/>
                <a:ea typeface="맑은 고딕"/>
                <a:cs typeface="Times New Roman"/>
              </a:rPr>
              <a:t>(</a:t>
            </a:r>
            <a:r>
              <a:rPr lang="ko-KR" altLang="en-US" sz="1600" kern="100" dirty="0">
                <a:latin typeface="맑은 고딕"/>
                <a:ea typeface="맑은 고딕"/>
                <a:cs typeface="Times New Roman"/>
              </a:rPr>
              <a:t>화</a:t>
            </a:r>
            <a:r>
              <a:rPr lang="en-US" altLang="ko-KR" sz="1600" kern="100" dirty="0">
                <a:latin typeface="맑은 고딕"/>
                <a:ea typeface="맑은 고딕"/>
                <a:cs typeface="Times New Roman"/>
              </a:rPr>
              <a:t>)</a:t>
            </a:r>
            <a:r>
              <a:rPr lang="ko-KR" altLang="en-US" sz="1600" kern="100" dirty="0">
                <a:latin typeface="맑은 고딕"/>
                <a:ea typeface="맑은 고딕"/>
                <a:cs typeface="Times New Roman"/>
              </a:rPr>
              <a:t>은 나이지리아에서 레아 </a:t>
            </a:r>
            <a:r>
              <a:rPr lang="ko-KR" altLang="en-US" sz="1600" kern="100" dirty="0" err="1">
                <a:latin typeface="맑은 고딕"/>
                <a:ea typeface="맑은 고딕"/>
                <a:cs typeface="Times New Roman"/>
              </a:rPr>
              <a:t>샤리부가</a:t>
            </a:r>
            <a:r>
              <a:rPr lang="ko-KR" altLang="en-US" sz="1600" kern="100" dirty="0">
                <a:latin typeface="맑은 고딕"/>
                <a:ea typeface="맑은 고딕"/>
                <a:cs typeface="Times New Roman"/>
              </a:rPr>
              <a:t> 납치된 지 </a:t>
            </a:r>
            <a:r>
              <a:rPr lang="en-US" altLang="ko-KR" sz="1600" kern="100" dirty="0">
                <a:latin typeface="맑은 고딕"/>
                <a:ea typeface="맑은 고딕"/>
                <a:cs typeface="Times New Roman"/>
              </a:rPr>
              <a:t>6</a:t>
            </a:r>
            <a:r>
              <a:rPr lang="ko-KR" altLang="en-US" sz="1600" kern="100" dirty="0">
                <a:latin typeface="맑은 고딕"/>
                <a:ea typeface="맑은 고딕"/>
                <a:cs typeface="Times New Roman"/>
              </a:rPr>
              <a:t>주기가 되는 날입니다</a:t>
            </a:r>
            <a:r>
              <a:rPr lang="en-US" altLang="ko-KR" sz="1600" kern="100" dirty="0">
                <a:latin typeface="맑은 고딕"/>
                <a:ea typeface="맑은 고딕"/>
                <a:cs typeface="Times New Roman"/>
              </a:rPr>
              <a:t>. </a:t>
            </a:r>
            <a:endParaRPr lang="ko-KR" altLang="en-US" sz="1467" dirty="0">
              <a:solidFill>
                <a:schemeClr val="tx1"/>
              </a:solidFill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1F03548-FA0C-ECCB-6B02-6674FDA4FE0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76740" y="2365149"/>
            <a:ext cx="5008365" cy="4166855"/>
          </a:xfrm>
        </p:spPr>
        <p:txBody>
          <a:bodyPr vert="horz" lIns="68580" tIns="34291" rIns="68580" bIns="34291" rtlCol="0" anchor="t">
            <a:noAutofit/>
          </a:bodyPr>
          <a:lstStyle/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2018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년 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2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월 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19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일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나이지리아 북동부 </a:t>
            </a:r>
            <a:r>
              <a:rPr lang="ko-KR" altLang="en-US" sz="1100" kern="100" dirty="0" err="1">
                <a:latin typeface="맑은 고딕"/>
                <a:ea typeface="맑은 고딕"/>
                <a:cs typeface="Times New Roman"/>
              </a:rPr>
              <a:t>다프치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 지역에 있는 레아의 학교가 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ISWAP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의 공격을 받았습니다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그들은 백 명이 넘는 소녀들을 납치했는데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레아를 제외한 모든 소녀가 무슬림이었습니다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한 달 간의 협상 끝에 모든 소녀들은 풀려났지만 레아는 돌아오지 못했습니다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예수님을 부인하지 않았다는 이유로 레아는 여전히 무장단체의 손에 억류되어 있습니다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</a:t>
            </a:r>
          </a:p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현지 소식통에 의하면 레아는 무장단체 리더와 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2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번 강제결혼을 해야 했고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, 3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명의 아이가 있는 것으로 알려졌습니다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  </a:t>
            </a:r>
          </a:p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오픈도어는 레아의 절친한 친구 몇 명을 인터뷰했습니다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그들은 레아와 같은 기숙학교에 함께 다녔고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납치 당일 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(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담을 뛰어넘어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)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납치에서 탈출했습니다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그들은 여전히 레아의 석방을 위해 기도하고 있습니다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그리고 그들은 </a:t>
            </a:r>
            <a:r>
              <a:rPr lang="ko-KR" altLang="en-US" sz="1100" kern="100" dirty="0" err="1">
                <a:latin typeface="맑은 고딕"/>
                <a:ea typeface="맑은 고딕"/>
                <a:cs typeface="Times New Roman"/>
              </a:rPr>
              <a:t>우리에게도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 똑같이 기도해 달라고 요청합니다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</a:t>
            </a:r>
          </a:p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강제 결혼생활 가운데서도 낙심하지 아니하고</a:t>
            </a:r>
            <a:r>
              <a:rPr lang="en-US" altLang="ko-KR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믿음이 흔들리지 아니하며 그리스도의 증인의 삶을 용감히 살아갈 수 있도록 은혜를 </a:t>
            </a:r>
            <a:r>
              <a:rPr lang="ko-KR" altLang="en-US" sz="1100" kern="100" dirty="0" err="1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주옵소서</a:t>
            </a:r>
            <a:r>
              <a:rPr lang="en-US" altLang="ko-KR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.</a:t>
            </a:r>
          </a:p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레아의 어머니 레베카 </a:t>
            </a:r>
            <a:r>
              <a:rPr lang="ko-KR" altLang="en-US" sz="1100" kern="100" dirty="0" err="1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샤리부를</a:t>
            </a:r>
            <a:r>
              <a:rPr lang="ko-KR" altLang="en-US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 위로해 주시고</a:t>
            </a:r>
            <a:r>
              <a:rPr lang="en-US" altLang="ko-KR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딸을 만날 소망이 속히 이루어 지기를 기도합니다</a:t>
            </a:r>
            <a:r>
              <a:rPr lang="en-US" altLang="ko-KR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레아와 레베카에게 주님의 구원의 손길을 만나게 </a:t>
            </a:r>
            <a:r>
              <a:rPr lang="ko-KR" altLang="en-US" sz="1100" kern="100" dirty="0" err="1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하옵소서</a:t>
            </a:r>
            <a:r>
              <a:rPr lang="en-US" altLang="ko-KR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!</a:t>
            </a:r>
            <a:endParaRPr lang="ko-KR" altLang="ko-KR" sz="1100" kern="100" dirty="0">
              <a:solidFill>
                <a:srgbClr val="0070C0"/>
              </a:solidFill>
              <a:latin typeface="맑은 고딕"/>
              <a:ea typeface="맑은 고딕"/>
              <a:cs typeface="Times New Roman"/>
            </a:endParaRPr>
          </a:p>
        </p:txBody>
      </p:sp>
      <p:pic>
        <p:nvPicPr>
          <p:cNvPr id="8" name="그림 7">
            <a:hlinkClick r:id="rId2"/>
            <a:extLst>
              <a:ext uri="{FF2B5EF4-FFF2-40B4-BE49-F238E27FC236}">
                <a16:creationId xmlns:a16="http://schemas.microsoft.com/office/drawing/2014/main" id="{46148735-FE35-99A5-3B4C-EB9F7C438E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11101" y="2365149"/>
            <a:ext cx="2777451" cy="370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0634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5F2E4-7F61-0700-97C2-26E4E962C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F4DCC4-8907-63BC-D7FE-98A493946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1" y="559814"/>
            <a:ext cx="7301644" cy="416236"/>
          </a:xfrm>
        </p:spPr>
        <p:txBody>
          <a:bodyPr>
            <a:noAutofit/>
          </a:bodyPr>
          <a:lstStyle/>
          <a:p>
            <a:r>
              <a:rPr lang="en-US" altLang="ko-KR" sz="1400" dirty="0">
                <a:solidFill>
                  <a:srgbClr val="C00000"/>
                </a:solidFill>
              </a:rPr>
              <a:t>#</a:t>
            </a:r>
            <a:r>
              <a:rPr lang="ko-KR" altLang="en-US" sz="1400" dirty="0">
                <a:solidFill>
                  <a:srgbClr val="C00000"/>
                </a:solidFill>
              </a:rPr>
              <a:t>이란</a:t>
            </a:r>
            <a:r>
              <a:rPr lang="en-US" altLang="ko-KR" sz="1400" dirty="0">
                <a:solidFill>
                  <a:srgbClr val="C00000"/>
                </a:solidFill>
              </a:rPr>
              <a:t>: </a:t>
            </a:r>
            <a:r>
              <a:rPr lang="ko-KR" altLang="en-US" sz="1400" dirty="0">
                <a:solidFill>
                  <a:srgbClr val="C00000"/>
                </a:solidFill>
              </a:rPr>
              <a:t>박해 받는 여성들을 위한 기도 </a:t>
            </a:r>
            <a:r>
              <a:rPr lang="en-US" altLang="ko-KR" sz="1400" dirty="0">
                <a:solidFill>
                  <a:srgbClr val="C00000"/>
                </a:solidFill>
              </a:rPr>
              <a:t>2/20</a:t>
            </a:r>
            <a:endParaRPr lang="ko-KR" altLang="en-US" sz="1400" dirty="0">
              <a:solidFill>
                <a:srgbClr val="C00000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C913CA-63B6-C9E8-E718-E595F48357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28469" y="1291642"/>
            <a:ext cx="4635372" cy="933973"/>
          </a:xfrm>
        </p:spPr>
        <p:txBody>
          <a:bodyPr>
            <a:normAutofit lnSpcReduction="10000"/>
          </a:bodyPr>
          <a:lstStyle/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200" i="0" dirty="0">
                <a:solidFill>
                  <a:schemeClr val="accent4">
                    <a:lumMod val="50000"/>
                  </a:schemeClr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중동 전체에 걸쳐 여성들은 취약합니다</a:t>
            </a:r>
            <a:r>
              <a:rPr lang="en-US" altLang="ko-KR" sz="1200" i="0" dirty="0">
                <a:solidFill>
                  <a:schemeClr val="accent4">
                    <a:lumMod val="50000"/>
                  </a:schemeClr>
                </a:solidFill>
                <a:effectLst/>
                <a:latin typeface="나눔고딕" panose="020D0604000000000000" pitchFamily="50" charset="-127"/>
              </a:rPr>
              <a:t>. </a:t>
            </a:r>
            <a:r>
              <a:rPr lang="ko-KR" altLang="en-US" sz="1200" i="0" dirty="0">
                <a:solidFill>
                  <a:schemeClr val="accent4">
                    <a:lumMod val="50000"/>
                  </a:schemeClr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여성들은 남성들 보다 권리가 더 적고 기회가 제한적입니다</a:t>
            </a:r>
            <a:r>
              <a:rPr lang="en-US" altLang="ko-KR" sz="1200" i="0" dirty="0">
                <a:solidFill>
                  <a:schemeClr val="accent4">
                    <a:lumMod val="50000"/>
                  </a:schemeClr>
                </a:solidFill>
                <a:effectLst/>
                <a:latin typeface="나눔고딕" panose="020D0604000000000000" pitchFamily="50" charset="-127"/>
              </a:rPr>
              <a:t>. </a:t>
            </a:r>
            <a:r>
              <a:rPr lang="ko-KR" altLang="en-US" sz="1200" i="0" dirty="0">
                <a:solidFill>
                  <a:schemeClr val="accent4">
                    <a:lumMod val="50000"/>
                  </a:schemeClr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그러나 만약 여성이 그리스도의 제자일 경우 그 취약성으로 인해 더 착취를 당하고 극심한 박해의 표적이 됩니다</a:t>
            </a:r>
            <a:r>
              <a:rPr lang="en-US" altLang="ko-KR" sz="1200" i="0" dirty="0">
                <a:solidFill>
                  <a:schemeClr val="accent4">
                    <a:lumMod val="50000"/>
                  </a:schemeClr>
                </a:solidFill>
                <a:effectLst/>
                <a:latin typeface="나눔고딕" panose="020D0604000000000000" pitchFamily="50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F0B758-46EB-B4A6-ED2A-EE949625B1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28468" y="2311878"/>
            <a:ext cx="4635373" cy="3890514"/>
          </a:xfrm>
        </p:spPr>
        <p:txBody>
          <a:bodyPr>
            <a:noAutofit/>
          </a:bodyPr>
          <a:lstStyle/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남성들은 신앙을 이유로 폭력적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 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신체적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 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그리고 공개적인 공격에 직면하는 경향이 있는 반면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, 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여성들이 겪는 박해는 은밀하고 잔인합니다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 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여성들은 성폭력으로 수치를 당하거나 강제 결혼으로 가치를 상실합니다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그리고 일자리를 잃고 자립할 기회를 박탈당함으로 정체성의 혼란을 느낍니다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 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박해는 보이지 않는 곳에서 일어나기 때문에 그들의 고통은 잘 드러나지 않습니다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kumimoji="0" lang="en-US" altLang="ko-KR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0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이란에서 온 심인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*은 처음 성경을 접했을 때 젊은 간호사였습니다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 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그리고 그때 하나님께서 그녀의 마음을 움직이셨습니다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 “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성경에서는 여성을 정말 소중하게 여기죠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 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저희는 무시되지 않습니다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! 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저는 예수님과 동행하는 것을 느꼈고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, 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그것은 저를 변화시켰습니다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.” 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그러나 심인은 신앙으로 인해 큰 대가를 치렀습니다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 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가족은 그녀를 조롱했습니다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 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아버지는 그녀가 제정신이 아니라고 했습니다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 “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이슬람과 이란 정권은 여성의 정체성을 파괴했고 거의 모든 여성들이 낙담했습니다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.” 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어느 날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, 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심인의 집은 경찰의 습격을 받았고 자존감은 산산 조각이 </a:t>
            </a:r>
            <a:r>
              <a:rPr lang="ko-KR" altLang="en-US" sz="10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났습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kumimoji="0" lang="en-US" altLang="ko-KR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ea typeface="NanumBarunGothic"/>
              </a:rPr>
              <a:t> </a:t>
            </a:r>
            <a:endParaRPr kumimoji="0" lang="en-US" altLang="ko-KR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“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저와 남편은 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18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일 동안 감옥에 있었습니다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 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저희가 유죄로 판결 받고 몇 시간 후에 병원에서 해고 통지를 받았습니다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 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저희는 살아 남아 계속 예수님을 섬길 유일한 방법은 이란을 떠나는 것임을 깨닫았습니다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 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몹시 무서웠지만 희생해야 했습니다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.”</a:t>
            </a: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1000" b="0" i="0" dirty="0">
              <a:solidFill>
                <a:srgbClr val="333333"/>
              </a:solidFill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000" b="0" i="0" dirty="0"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집</a:t>
            </a:r>
            <a:r>
              <a:rPr lang="en-US" altLang="ko-KR" sz="1000" b="0" i="0" dirty="0">
                <a:solidFill>
                  <a:srgbClr val="333333"/>
                </a:solidFill>
                <a:effectLst/>
                <a:latin typeface="나눔고딕" panose="020D0604000000000000" pitchFamily="50" charset="-127"/>
              </a:rPr>
              <a:t>, </a:t>
            </a:r>
            <a:r>
              <a:rPr lang="ko-KR" altLang="en-US" sz="1000" b="0" i="0" dirty="0"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직업</a:t>
            </a:r>
            <a:r>
              <a:rPr lang="en-US" altLang="ko-KR" sz="1000" b="0" i="0" dirty="0">
                <a:solidFill>
                  <a:srgbClr val="333333"/>
                </a:solidFill>
                <a:effectLst/>
                <a:latin typeface="나눔고딕" panose="020D0604000000000000" pitchFamily="50" charset="-127"/>
              </a:rPr>
              <a:t>, </a:t>
            </a:r>
            <a:r>
              <a:rPr lang="ko-KR" altLang="en-US" sz="1000" b="0" i="0" dirty="0"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그리고 자유를 잃은 심인은 지금 여러분의 후원을 통해 다른 여성들을 섬길 수 있도록 훈련 받고 있습니다</a:t>
            </a:r>
            <a:r>
              <a:rPr lang="en-US" altLang="ko-KR" sz="1000" b="0" i="0" dirty="0">
                <a:solidFill>
                  <a:srgbClr val="333333"/>
                </a:solidFill>
                <a:effectLst/>
                <a:latin typeface="나눔고딕" panose="020D0604000000000000" pitchFamily="50" charset="-127"/>
              </a:rPr>
              <a:t>. “</a:t>
            </a:r>
            <a:r>
              <a:rPr lang="ko-KR" altLang="en-US" sz="1000" b="0" i="0" dirty="0"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저는 정신적으로</a:t>
            </a:r>
            <a:r>
              <a:rPr lang="en-US" altLang="ko-KR" sz="1000" b="0" i="0" dirty="0">
                <a:solidFill>
                  <a:srgbClr val="333333"/>
                </a:solidFill>
                <a:effectLst/>
                <a:latin typeface="나눔고딕" panose="020D0604000000000000" pitchFamily="50" charset="-127"/>
              </a:rPr>
              <a:t>, </a:t>
            </a:r>
            <a:r>
              <a:rPr lang="ko-KR" altLang="en-US" sz="1000" b="0" i="0" dirty="0"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그리고 영적으로 나아지고 있습니다</a:t>
            </a:r>
            <a:r>
              <a:rPr lang="en-US" altLang="ko-KR" sz="1000" b="0" i="0" dirty="0">
                <a:solidFill>
                  <a:srgbClr val="333333"/>
                </a:solidFill>
                <a:effectLst/>
                <a:latin typeface="나눔고딕" panose="020D0604000000000000" pitchFamily="50" charset="-127"/>
              </a:rPr>
              <a:t>. </a:t>
            </a:r>
            <a:r>
              <a:rPr lang="ko-KR" altLang="en-US" sz="1000" b="0" i="0" dirty="0"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아직 그 정도는 아니지만</a:t>
            </a:r>
            <a:r>
              <a:rPr lang="en-US" altLang="ko-KR" sz="1000" b="0" i="0" dirty="0">
                <a:solidFill>
                  <a:srgbClr val="333333"/>
                </a:solidFill>
                <a:effectLst/>
                <a:latin typeface="나눔고딕" panose="020D0604000000000000" pitchFamily="50" charset="-127"/>
              </a:rPr>
              <a:t>, </a:t>
            </a:r>
            <a:r>
              <a:rPr lang="ko-KR" altLang="en-US" sz="1000" b="0" i="0" dirty="0"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저는 다른 여성들의 아픔을 이해하고 그들을 위로하고 싶습니다</a:t>
            </a:r>
            <a:r>
              <a:rPr lang="en-US" altLang="ko-KR" sz="1000" b="0" i="0" dirty="0">
                <a:solidFill>
                  <a:srgbClr val="333333"/>
                </a:solidFill>
                <a:effectLst/>
                <a:latin typeface="나눔고딕" panose="020D0604000000000000" pitchFamily="50" charset="-127"/>
              </a:rPr>
              <a:t>.”</a:t>
            </a:r>
            <a:endParaRPr kumimoji="0" lang="en-US" altLang="ko-KR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6EC9F63-7995-5EB1-6776-935863A76E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4005" y="4330253"/>
            <a:ext cx="4635372" cy="1872139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00" b="0" dirty="0">
                <a:solidFill>
                  <a:srgbClr val="0070C0"/>
                </a:solidFill>
              </a:rPr>
              <a:t>기도해 주세요</a:t>
            </a:r>
            <a:r>
              <a:rPr lang="en-US" altLang="ko-KR" sz="1000" b="0" dirty="0">
                <a:solidFill>
                  <a:srgbClr val="0070C0"/>
                </a:solidFill>
              </a:rPr>
              <a:t>:</a:t>
            </a:r>
          </a:p>
          <a:p>
            <a:pPr marL="171450" indent="-1714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b="0" i="0" dirty="0">
                <a:solidFill>
                  <a:srgbClr val="0070C0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중동 전체에 걸쳐 신앙을 이유로 수치를 당하고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나눔고딕" panose="020D0604000000000000" pitchFamily="50" charset="-127"/>
              </a:rPr>
              <a:t>, 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조롱당하고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나눔고딕" panose="020D0604000000000000" pitchFamily="50" charset="-127"/>
              </a:rPr>
              <a:t>, 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그리고 무가치한 것처럼 느끼는 여성들에게 굳센 믿음과 용기를 주시기를 기도합니다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나눔고딕" panose="020D0604000000000000" pitchFamily="50" charset="-127"/>
              </a:rPr>
              <a:t>.</a:t>
            </a:r>
          </a:p>
          <a:p>
            <a:pPr marL="171450" indent="-1714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100" b="0" i="0" dirty="0">
                <a:solidFill>
                  <a:srgbClr val="0070C0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심인의 믿음이 자라가고 다른 여성들을 지원할 수 있는 힘과 지혜를 주시기를 기도합니다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나눔고딕" panose="020D0604000000000000" pitchFamily="50" charset="-127"/>
              </a:rPr>
              <a:t>.</a:t>
            </a:r>
            <a:r>
              <a:rPr lang="en-US" altLang="ko-KR" sz="1100" b="0" dirty="0">
                <a:solidFill>
                  <a:srgbClr val="0070C0"/>
                </a:solidFill>
              </a:rPr>
              <a:t> </a:t>
            </a:r>
            <a:endParaRPr lang="ko-KR" altLang="en-US" sz="1100" b="0" dirty="0">
              <a:solidFill>
                <a:srgbClr val="0070C0"/>
              </a:solidFill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78912DF3-C6E2-5407-C4F8-F3AFE73C95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32508" y="1291642"/>
            <a:ext cx="3938365" cy="2797069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017C18B6-61FD-9695-C829-92AFC7020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780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5F2E4-7F61-0700-97C2-26E4E962C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F4DCC4-8907-63BC-D7FE-98A493946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8468" y="559814"/>
            <a:ext cx="8125827" cy="416236"/>
          </a:xfrm>
        </p:spPr>
        <p:txBody>
          <a:bodyPr>
            <a:noAutofit/>
          </a:bodyPr>
          <a:lstStyle/>
          <a:p>
            <a:r>
              <a:rPr lang="en-US" altLang="ko-KR" sz="2000" dirty="0">
                <a:solidFill>
                  <a:srgbClr val="C00000"/>
                </a:solidFill>
              </a:rPr>
              <a:t>#</a:t>
            </a:r>
            <a:r>
              <a:rPr lang="ko-KR" altLang="en-US" sz="2000" dirty="0">
                <a:solidFill>
                  <a:srgbClr val="C00000"/>
                </a:solidFill>
              </a:rPr>
              <a:t>이스라엘 하마스 전쟁</a:t>
            </a:r>
            <a:r>
              <a:rPr lang="en-US" altLang="ko-KR" sz="2000" dirty="0">
                <a:solidFill>
                  <a:srgbClr val="C00000"/>
                </a:solidFill>
              </a:rPr>
              <a:t>: </a:t>
            </a:r>
            <a:r>
              <a:rPr lang="ko-KR" altLang="en-US" sz="2000" dirty="0">
                <a:solidFill>
                  <a:srgbClr val="C00000"/>
                </a:solidFill>
              </a:rPr>
              <a:t>팔레스타인을 위한 기도제목</a:t>
            </a:r>
            <a:r>
              <a:rPr lang="en-US" altLang="ko-KR" sz="2000" dirty="0">
                <a:solidFill>
                  <a:srgbClr val="C00000"/>
                </a:solidFill>
              </a:rPr>
              <a:t>, 2/27</a:t>
            </a:r>
            <a:endParaRPr lang="ko-KR" altLang="en-US" sz="2000" dirty="0">
              <a:solidFill>
                <a:srgbClr val="C00000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C913CA-63B6-C9E8-E718-E595F48357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28469" y="1291642"/>
            <a:ext cx="4635372" cy="933973"/>
          </a:xfrm>
        </p:spPr>
        <p:txBody>
          <a:bodyPr>
            <a:normAutofit lnSpcReduction="10000"/>
          </a:bodyPr>
          <a:lstStyle/>
          <a:p>
            <a:pPr algn="just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ko-KR" altLang="en-US" sz="1200" b="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성지에 평화와 정의가 회복되도록 기도해주세요</a:t>
            </a:r>
            <a:r>
              <a:rPr lang="en-US" altLang="ko-KR" sz="1200" b="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200" b="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 끔찍한 전쟁이 종식되도록 기도해주세요</a:t>
            </a:r>
            <a:r>
              <a:rPr lang="en-US" altLang="ko-KR" sz="1200" b="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200" b="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사랑하는 가족을 잃은 사람들을 위해 기도하고</a:t>
            </a:r>
            <a:r>
              <a:rPr lang="en-US" altLang="ko-KR" sz="1200" b="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b="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부상자들을 위해 기도해주세요</a:t>
            </a:r>
            <a:r>
              <a:rPr lang="en-US" altLang="ko-KR" sz="1200" b="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200" b="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또한 무너진 건물 잔해에 갇혀 아직도 가족을 잃은 가정들을 위해 기도해 주세요</a:t>
            </a:r>
            <a:r>
              <a:rPr lang="en-US" altLang="ko-KR" sz="1200" b="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1200" i="0" dirty="0">
              <a:solidFill>
                <a:schemeClr val="accent4">
                  <a:lumMod val="50000"/>
                </a:schemeClr>
              </a:solidFill>
              <a:effectLst/>
              <a:latin typeface="나눔고딕" panose="020D0604000000000000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F0B758-46EB-B4A6-ED2A-EE949625B1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28468" y="2311878"/>
            <a:ext cx="4635373" cy="2070341"/>
          </a:xfrm>
        </p:spPr>
        <p:txBody>
          <a:bodyPr>
            <a:noAutofit/>
          </a:bodyPr>
          <a:lstStyle/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가자지구는 소규모 기독교 공동체의 본거지로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, 2023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년 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10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월 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7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일 전쟁이 시작되기 전 가자지구에는 약 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1070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명의 기독교인이 살고 있었습니다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전쟁이 시작된 직후 거의 모든 기독교인들은 정교회와 가톨릭 교회의 교회 건물로 피신했습니다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우리 형제자매들이 하나님의 임재와 위로를 경험할 수 있도록 기도해 주세요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많은 기독교인들이 폭격으로 인해 집을 잃었습니다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0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웨스트뱅크의 기독교인들을 위해서도 기도해주세요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현재 상황은 많은 이들에게 일거리와 수입이 없는 것을 의미합니다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여러 곳에서 이스라엘 군이 하마스와 연계된 사람들을 수색하는 것을 목격하기도 합니다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주님께서 그들에게 힘과 위로를 주시도록 기도해주세요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웨스트뱅크의 기독교인들이 여전히 사회의 소금과 빛이 되도록</a:t>
            </a:r>
            <a:r>
              <a:rPr lang="en-US" altLang="ko-KR" sz="10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0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기도해 주세요</a:t>
            </a:r>
            <a:r>
              <a:rPr lang="en-US" altLang="ko-KR" sz="100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kumimoji="0" lang="en-US" altLang="ko-KR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6EC9F63-7995-5EB1-6776-935863A76E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28468" y="4572727"/>
            <a:ext cx="9251067" cy="1556547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00" b="0" dirty="0">
                <a:solidFill>
                  <a:srgbClr val="0070C0"/>
                </a:solidFill>
              </a:rPr>
              <a:t>기도해 주세요</a:t>
            </a:r>
            <a:r>
              <a:rPr lang="en-US" altLang="ko-KR" sz="1000" b="0" dirty="0">
                <a:solidFill>
                  <a:srgbClr val="0070C0"/>
                </a:solidFill>
              </a:rPr>
              <a:t>:</a:t>
            </a:r>
          </a:p>
          <a:p>
            <a:pPr marL="228600" indent="-228600" algn="just" fontAlgn="t">
              <a:buAutoNum type="arabicPeriod"/>
            </a:pPr>
            <a:r>
              <a:rPr lang="ko-KR" altLang="en-US" sz="1000" b="0" dirty="0">
                <a:solidFill>
                  <a:srgbClr val="002060"/>
                </a:solidFill>
                <a:latin typeface="나눔고딕코딩, NanumGothicCoding, sans-serif"/>
              </a:rPr>
              <a:t>이 끔찍한 전쟁이 종식되고 평화와 하나님의 정의가 회복되도록 기도합니다</a:t>
            </a:r>
            <a:r>
              <a:rPr lang="en-US" altLang="ko-KR" sz="1000" b="0" dirty="0">
                <a:solidFill>
                  <a:srgbClr val="002060"/>
                </a:solidFill>
                <a:latin typeface="나눔고딕코딩, NanumGothicCoding, sans-serif"/>
              </a:rPr>
              <a:t>. </a:t>
            </a:r>
            <a:r>
              <a:rPr lang="ko-KR" altLang="en-US" sz="1000" b="0" dirty="0">
                <a:solidFill>
                  <a:srgbClr val="002060"/>
                </a:solidFill>
                <a:latin typeface="나눔고딕코딩, NanumGothicCoding, sans-serif"/>
              </a:rPr>
              <a:t>정치 지도자들에게 지혜를 주셔서 서로 공존할 수 있는 길을 찾을 수 있도록 도와 주시기를 기도합니다</a:t>
            </a:r>
            <a:r>
              <a:rPr lang="en-US" altLang="ko-KR" sz="1000" b="0" dirty="0">
                <a:solidFill>
                  <a:srgbClr val="002060"/>
                </a:solidFill>
                <a:latin typeface="나눔고딕코딩, NanumGothicCoding, sans-serif"/>
              </a:rPr>
              <a:t>.</a:t>
            </a:r>
          </a:p>
          <a:p>
            <a:pPr marL="228600" indent="-228600" algn="just" fontAlgn="t">
              <a:buAutoNum type="arabicPeriod"/>
            </a:pPr>
            <a:r>
              <a:rPr lang="ko-KR" altLang="en-US" sz="1000" b="0" i="0" dirty="0">
                <a:solidFill>
                  <a:srgbClr val="002060"/>
                </a:solidFill>
                <a:effectLst/>
                <a:latin typeface="나눔고딕코딩, NanumGothicCoding, sans-serif"/>
              </a:rPr>
              <a:t>교회 건물에 피신해 있는 수백 명의 기독교인들을 위해 기도합니다</a:t>
            </a:r>
            <a:r>
              <a:rPr lang="en-US" altLang="ko-KR" sz="1000" b="0" i="0" dirty="0">
                <a:solidFill>
                  <a:srgbClr val="002060"/>
                </a:solidFill>
                <a:effectLst/>
                <a:latin typeface="나눔고딕코딩, NanumGothicCoding, sans-serif"/>
              </a:rPr>
              <a:t>. </a:t>
            </a:r>
            <a:r>
              <a:rPr lang="ko-KR" altLang="en-US" sz="1000" b="0" i="0" dirty="0">
                <a:solidFill>
                  <a:srgbClr val="002060"/>
                </a:solidFill>
                <a:effectLst/>
                <a:latin typeface="나눔고딕코딩, NanumGothicCoding, sans-serif"/>
              </a:rPr>
              <a:t>하나님을 여전히 신뢰하고 기도 모임을 통해 용기를 얻을 수 있기를 기도합니다</a:t>
            </a:r>
            <a:r>
              <a:rPr lang="en-US" altLang="ko-KR" sz="1000" b="0" i="0" dirty="0">
                <a:solidFill>
                  <a:srgbClr val="002060"/>
                </a:solidFill>
                <a:effectLst/>
                <a:latin typeface="나눔고딕코딩, NanumGothicCoding, sans-serif"/>
              </a:rPr>
              <a:t>.  </a:t>
            </a:r>
          </a:p>
          <a:p>
            <a:pPr marL="228600" indent="-228600" algn="just" fontAlgn="t">
              <a:buAutoNum type="arabicPeriod"/>
            </a:pPr>
            <a:r>
              <a:rPr lang="ko-KR" altLang="en-US" sz="1000" b="0" dirty="0">
                <a:solidFill>
                  <a:srgbClr val="002060"/>
                </a:solidFill>
                <a:latin typeface="나눔고딕코딩, NanumGothicCoding, sans-serif"/>
              </a:rPr>
              <a:t>학교에 가지 못해 예전처럼 뛰어놀지 못하는 아이들을 위해서 기도합니다</a:t>
            </a:r>
            <a:r>
              <a:rPr lang="en-US" altLang="ko-KR" sz="1000" b="0" dirty="0">
                <a:solidFill>
                  <a:srgbClr val="002060"/>
                </a:solidFill>
                <a:latin typeface="나눔고딕코딩, NanumGothicCoding, sans-serif"/>
              </a:rPr>
              <a:t>. </a:t>
            </a:r>
            <a:r>
              <a:rPr lang="ko-KR" altLang="en-US" sz="1000" b="0" dirty="0">
                <a:solidFill>
                  <a:srgbClr val="002060"/>
                </a:solidFill>
                <a:latin typeface="나눔고딕코딩, NanumGothicCoding, sans-serif"/>
              </a:rPr>
              <a:t>배움의 기회를 주시고</a:t>
            </a:r>
            <a:r>
              <a:rPr lang="en-US" altLang="ko-KR" sz="1000" b="0" dirty="0">
                <a:solidFill>
                  <a:srgbClr val="002060"/>
                </a:solidFill>
                <a:latin typeface="나눔고딕코딩, NanumGothicCoding, sans-serif"/>
              </a:rPr>
              <a:t>, </a:t>
            </a:r>
            <a:r>
              <a:rPr lang="ko-KR" altLang="en-US" sz="1000" b="0" dirty="0">
                <a:solidFill>
                  <a:srgbClr val="002060"/>
                </a:solidFill>
                <a:latin typeface="나눔고딕코딩, NanumGothicCoding, sans-serif"/>
              </a:rPr>
              <a:t>희망을 잃지 않도록 지켜 주시기를 기도합니다</a:t>
            </a:r>
            <a:r>
              <a:rPr lang="en-US" altLang="ko-KR" sz="1000" b="0" dirty="0">
                <a:solidFill>
                  <a:srgbClr val="002060"/>
                </a:solidFill>
                <a:latin typeface="나눔고딕코딩, NanumGothicCoding, sans-serif"/>
              </a:rPr>
              <a:t>. </a:t>
            </a:r>
            <a:endParaRPr lang="ko-KR" altLang="en-US" sz="1000" b="0" i="0" dirty="0">
              <a:solidFill>
                <a:srgbClr val="002060"/>
              </a:solidFill>
              <a:effectLst/>
              <a:latin typeface="NanumBarunGothic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78912DF3-C6E2-5407-C4F8-F3AFE73C95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625545" y="1291642"/>
            <a:ext cx="3953990" cy="2965493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017C18B6-61FD-9695-C829-92AFC7020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3634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 err="1">
                <a:solidFill>
                  <a:srgbClr val="0070C0"/>
                </a:solidFill>
                <a:ea typeface="맑은 고딕"/>
              </a:rPr>
              <a:t>팔레스틴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dirty="0">
                <a:ea typeface="맑은 고딕"/>
              </a:rPr>
              <a:t>전쟁의 영향은 받았지만 사역은 계속된다 </a:t>
            </a:r>
            <a:r>
              <a:rPr lang="en-US" altLang="ko-KR" dirty="0">
                <a:ea typeface="맑은 고딕"/>
              </a:rPr>
              <a:t>11/26</a:t>
            </a:r>
            <a:endParaRPr lang="en-US" dirty="0">
              <a:ea typeface="+mn-lt"/>
              <a:cs typeface="+mn-lt"/>
            </a:endParaRPr>
          </a:p>
          <a:p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1127138" y="1609545"/>
            <a:ext cx="6445807" cy="6001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dirty="0">
                <a:solidFill>
                  <a:srgbClr val="0070C0"/>
                </a:solidFill>
              </a:rPr>
              <a:t>가자지구의 가톨릭과 정교회 건물에 피신한 약 </a:t>
            </a:r>
            <a:r>
              <a:rPr lang="en-US" altLang="ko-KR" sz="1100" dirty="0">
                <a:solidFill>
                  <a:srgbClr val="0070C0"/>
                </a:solidFill>
              </a:rPr>
              <a:t>600</a:t>
            </a:r>
            <a:r>
              <a:rPr lang="ko-KR" altLang="en-US" sz="1100" dirty="0">
                <a:solidFill>
                  <a:srgbClr val="0070C0"/>
                </a:solidFill>
              </a:rPr>
              <a:t>명의 기독교인들에게 가자지구의 상황은 여전히 끔찍하고 가슴 아픈 상황입니다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이들은 사생활이 거의 보장되지 않고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떠날 수 있는 선택권도 박탈당한 채 적은 식량과 함께 또 다른 폭격에 대한 끊임없는 두려움 속에서 살아가고 있습니다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  <a:endParaRPr lang="en-US" altLang="ko-KR" sz="1100" dirty="0">
              <a:solidFill>
                <a:srgbClr val="0070C0"/>
              </a:solidFill>
              <a:latin typeface="Malgun Gothic"/>
              <a:ea typeface="Malgun Gothic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59577" y="1704423"/>
            <a:ext cx="2707865" cy="180524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205101D-7E0D-E25D-A05A-B117D577CD3B}"/>
              </a:ext>
            </a:extLst>
          </p:cNvPr>
          <p:cNvSpPr txBox="1"/>
          <p:nvPr/>
        </p:nvSpPr>
        <p:spPr>
          <a:xfrm>
            <a:off x="1127137" y="2251920"/>
            <a:ext cx="6395800" cy="41549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dirty="0"/>
              <a:t>전쟁 전 가자 지구에는 약 </a:t>
            </a:r>
            <a:r>
              <a:rPr lang="en-US" altLang="ko-KR" sz="1100" dirty="0"/>
              <a:t>1070</a:t>
            </a:r>
            <a:r>
              <a:rPr lang="ko-KR" altLang="en-US" sz="1100" dirty="0"/>
              <a:t>명의 기독교인이 있었으며</a:t>
            </a:r>
            <a:r>
              <a:rPr lang="en-US" altLang="ko-KR" sz="1100" dirty="0"/>
              <a:t>, </a:t>
            </a:r>
            <a:r>
              <a:rPr lang="ko-KR" altLang="en-US" sz="1100" dirty="0"/>
              <a:t>주로 정교회와 가톨릭 교회로 나뉘어 있고</a:t>
            </a:r>
            <a:r>
              <a:rPr lang="en-US" altLang="ko-KR" sz="1100" dirty="0"/>
              <a:t>,</a:t>
            </a:r>
            <a:r>
              <a:rPr lang="ko-KR" altLang="en-US" sz="1100" dirty="0"/>
              <a:t> 침례교에 속한 기독교인은 극소수에 불과했습니다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 외에도 무슬림 배경에서 개종한 예수를 따르는 사람들도 있었습니다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en-US" altLang="ko-KR" sz="1100" dirty="0"/>
              <a:t>2023</a:t>
            </a:r>
            <a:r>
              <a:rPr lang="ko-KR" altLang="en-US" sz="1100" dirty="0"/>
              <a:t>년 </a:t>
            </a:r>
            <a:r>
              <a:rPr lang="en-US" altLang="ko-KR" sz="1100" dirty="0"/>
              <a:t>10</a:t>
            </a:r>
            <a:r>
              <a:rPr lang="ko-KR" altLang="en-US" sz="1100" dirty="0"/>
              <a:t>월 </a:t>
            </a:r>
            <a:r>
              <a:rPr lang="en-US" altLang="ko-KR" sz="1100" dirty="0"/>
              <a:t>7</a:t>
            </a:r>
            <a:r>
              <a:rPr lang="ko-KR" altLang="en-US" sz="1100" dirty="0"/>
              <a:t>일 전쟁이 시작된 직후 대부분의 기독교인들은 집과 이웃보다 안전한 장소로 여겨지는 교회 건물로 피신했습니다</a:t>
            </a:r>
            <a:r>
              <a:rPr lang="en-US" altLang="ko-KR" sz="1100" dirty="0"/>
              <a:t>.</a:t>
            </a:r>
            <a:r>
              <a:rPr lang="ko-KR" altLang="en-US" sz="1100" dirty="0"/>
              <a:t>하지만 </a:t>
            </a:r>
            <a:r>
              <a:rPr lang="en-US" altLang="ko-KR" sz="1100" dirty="0"/>
              <a:t>2023</a:t>
            </a:r>
            <a:r>
              <a:rPr lang="ko-KR" altLang="en-US" sz="1100" dirty="0"/>
              <a:t>년 </a:t>
            </a:r>
            <a:r>
              <a:rPr lang="en-US" altLang="ko-KR" sz="1100" dirty="0"/>
              <a:t>10</a:t>
            </a:r>
            <a:r>
              <a:rPr lang="ko-KR" altLang="en-US" sz="1100" dirty="0"/>
              <a:t>월 </a:t>
            </a:r>
            <a:r>
              <a:rPr lang="en-US" altLang="ko-KR" sz="1100" dirty="0"/>
              <a:t>19</a:t>
            </a:r>
            <a:r>
              <a:rPr lang="ko-KR" altLang="en-US" sz="1100" dirty="0"/>
              <a:t>일</a:t>
            </a:r>
            <a:r>
              <a:rPr lang="en-US" altLang="ko-KR" sz="1100" dirty="0"/>
              <a:t>,</a:t>
            </a:r>
            <a:r>
              <a:rPr lang="ko-KR" altLang="en-US" sz="1100" dirty="0"/>
              <a:t> 이 기대는 무참히 무너져 버렸습니다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이스라엘 군이 정통 교회와 가까운 하마스 표적을 폭격하는 과정에서 건물 일부가 무너져 그곳에 숨어 있던 기독교인 </a:t>
            </a:r>
            <a:r>
              <a:rPr lang="en-US" altLang="ko-KR" sz="1100" dirty="0"/>
              <a:t>18</a:t>
            </a:r>
            <a:r>
              <a:rPr lang="ko-KR" altLang="en-US" sz="1100" dirty="0"/>
              <a:t>명이 사망했습니다</a:t>
            </a:r>
            <a:r>
              <a:rPr lang="en-US" altLang="ko-KR" sz="1100" dirty="0"/>
              <a:t>.</a:t>
            </a:r>
            <a:r>
              <a:rPr lang="ko-KR" altLang="en-US" sz="1100" dirty="0"/>
              <a:t>이후에도 여러 명의 기독교인이 사망했고 다른 기독교인은 자연사로 사망했습니다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오픈도어 파트너는 팔레스타인 기독교인들을 위해 진행하는 사역이 전쟁의 영향을 받았지만</a:t>
            </a:r>
            <a:r>
              <a:rPr lang="en-US" altLang="ko-KR" sz="1100" dirty="0"/>
              <a:t>, </a:t>
            </a:r>
            <a:r>
              <a:rPr lang="ko-KR" altLang="en-US" sz="1100" dirty="0"/>
              <a:t>많은 활동이 진행되어 매우 감사하다고 말했습니다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en-US" altLang="ko-KR" sz="1100" dirty="0"/>
              <a:t>“</a:t>
            </a:r>
            <a:r>
              <a:rPr lang="ko-KR" altLang="en-US" sz="1100" dirty="0"/>
              <a:t>우리는 방금 </a:t>
            </a:r>
            <a:r>
              <a:rPr lang="en-US" altLang="ko-KR" sz="1100" dirty="0"/>
              <a:t>20</a:t>
            </a:r>
            <a:r>
              <a:rPr lang="ko-KR" altLang="en-US" sz="1100" dirty="0"/>
              <a:t>명의 여성 그룹 훈련을 마쳤습니다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또한 트라우마 및 영적 돌봄 프로젝트에서 약 </a:t>
            </a:r>
            <a:r>
              <a:rPr lang="en-US" altLang="ko-KR" sz="1100" dirty="0"/>
              <a:t>50</a:t>
            </a:r>
            <a:r>
              <a:rPr lang="ko-KR" altLang="en-US" sz="1100" dirty="0"/>
              <a:t>명의 기독교인들을 계속 준비하고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가자지구의 상황이 안전해지고 그곳에 갈 수 있게 되면 훈련 받은 사람들 중 일부가 어린이와 여성들에게 트라우마와 영적 지원을 제공하기 시작할 것입니다</a:t>
            </a:r>
            <a:r>
              <a:rPr lang="en-US" altLang="ko-KR" sz="1100" dirty="0"/>
              <a:t>.”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현지 파트너들은 이미 </a:t>
            </a:r>
            <a:r>
              <a:rPr lang="en-US" altLang="ko-KR" sz="1100" dirty="0"/>
              <a:t>1</a:t>
            </a:r>
            <a:r>
              <a:rPr lang="ko-KR" altLang="en-US" sz="1100" dirty="0"/>
              <a:t>년 넘게 전쟁의 대가를 치르고 있습니다</a:t>
            </a:r>
            <a:r>
              <a:rPr lang="en-US" altLang="ko-KR" sz="1100" dirty="0"/>
              <a:t>. “</a:t>
            </a:r>
            <a:r>
              <a:rPr lang="ko-KR" altLang="en-US" sz="1100" dirty="0"/>
              <a:t>우리 중 누구도 </a:t>
            </a:r>
            <a:r>
              <a:rPr lang="en-US" altLang="ko-KR" sz="1100" dirty="0"/>
              <a:t>100%</a:t>
            </a:r>
            <a:r>
              <a:rPr lang="ko-KR" altLang="en-US" sz="1100" dirty="0"/>
              <a:t>의 기능을 발휘할 수는 없습니다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여러분의 기도가 필요합니다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우리는 전쟁과 주변 사람들의 필요 때문에 끊임없이 압박을 받고 있습니다</a:t>
            </a:r>
            <a:r>
              <a:rPr lang="en-US" altLang="ko-KR" sz="1100" dirty="0"/>
              <a:t>.” </a:t>
            </a:r>
            <a:r>
              <a:rPr lang="ko-KR" altLang="en-US" sz="1100" dirty="0"/>
              <a:t>웨스트뱅크의 많은 기독교인들은 관광업에 종사하고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이들은 베들레헴과 같은 곳을 방문하는 관광객들에게 수입을 의존합니다</a:t>
            </a:r>
            <a:r>
              <a:rPr lang="en-US" altLang="ko-KR" sz="1100" dirty="0"/>
              <a:t>. 2023</a:t>
            </a:r>
            <a:r>
              <a:rPr lang="ko-KR" altLang="en-US" sz="1100" dirty="0"/>
              <a:t>년 </a:t>
            </a:r>
            <a:r>
              <a:rPr lang="en-US" altLang="ko-KR" sz="1100" dirty="0"/>
              <a:t>10</a:t>
            </a:r>
            <a:r>
              <a:rPr lang="ko-KR" altLang="en-US" sz="1100" dirty="0"/>
              <a:t>월 </a:t>
            </a:r>
            <a:r>
              <a:rPr lang="en-US" altLang="ko-KR" sz="1100" dirty="0"/>
              <a:t>7</a:t>
            </a:r>
            <a:r>
              <a:rPr lang="ko-KR" altLang="en-US" sz="1100" dirty="0"/>
              <a:t>일 이후 관광객의 발길이 끊기면서 기독교인들은 이제 일거리도</a:t>
            </a:r>
            <a:r>
              <a:rPr lang="en-US" altLang="ko-KR" sz="1100" dirty="0"/>
              <a:t>, </a:t>
            </a:r>
            <a:r>
              <a:rPr lang="ko-KR" altLang="en-US" sz="1100" dirty="0"/>
              <a:t>수입도 없는 상황에 처했습니다</a:t>
            </a:r>
            <a:r>
              <a:rPr lang="en-US" altLang="ko-KR" sz="1100" dirty="0"/>
              <a:t>. “</a:t>
            </a:r>
            <a:r>
              <a:rPr lang="ko-KR" altLang="en-US" sz="1100" dirty="0"/>
              <a:t>우리는 모든 사람을 지원할 수 없으며</a:t>
            </a:r>
            <a:r>
              <a:rPr lang="en-US" altLang="ko-KR" sz="1100" dirty="0"/>
              <a:t>, </a:t>
            </a:r>
            <a:r>
              <a:rPr lang="ko-KR" altLang="en-US" sz="1100" dirty="0"/>
              <a:t>일부는 우리를 비난하기 시작합니다</a:t>
            </a:r>
            <a:r>
              <a:rPr lang="en-US" altLang="ko-KR" sz="1100" dirty="0"/>
              <a:t>.”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430CC2F-BC4A-DFD0-AC43-CA67ECC436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59578" y="3733748"/>
            <a:ext cx="2707862" cy="218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0454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40215-0A6C-6A56-DA29-8AF3C881F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4EA04D8F-7950-0BA3-3C06-FDE5912D29A0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17A9FE42-9CA7-ED58-8ED7-7C05A9DD5A48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9DBC3B5-2DEF-7A44-3E38-37C5BB87A3CD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E8CD35B-B325-EF67-D83E-BEF56517919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5DBAC83-F7D5-ADAA-0D23-2DCB631CA689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22E972A3-05CA-5F15-F535-0B15357587FE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AB23C73-4749-DA1E-1CE0-5EF4E6FA8DB3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701BAC1-A806-8AEB-33BF-ADC1E837447F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 err="1">
                <a:solidFill>
                  <a:srgbClr val="0070C0"/>
                </a:solidFill>
                <a:ea typeface="맑은 고딕"/>
              </a:rPr>
              <a:t>팔레스틴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 가자지구와 서안지구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, 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이스라엘 기독교인들을 위해 기도해 주세요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.</a:t>
            </a:r>
            <a:endParaRPr lang="en-US" altLang="ko-KR" dirty="0">
              <a:ea typeface="맑은 고딕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7ADCD5-07E3-9E59-7265-24DA4BB103CF}"/>
              </a:ext>
            </a:extLst>
          </p:cNvPr>
          <p:cNvSpPr txBox="1"/>
          <p:nvPr/>
        </p:nvSpPr>
        <p:spPr>
          <a:xfrm>
            <a:off x="1159234" y="3015491"/>
            <a:ext cx="9508766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Font typeface="+mj-lt"/>
              <a:buAutoNum type="arabicPeriod"/>
            </a:pPr>
            <a:r>
              <a:rPr lang="en-US" altLang="ko-KR" sz="1200" dirty="0">
                <a:solidFill>
                  <a:schemeClr val="accent1"/>
                </a:solidFill>
              </a:rPr>
              <a:t> </a:t>
            </a:r>
            <a:r>
              <a:rPr lang="ko-KR" altLang="en-US" sz="1200" dirty="0">
                <a:solidFill>
                  <a:schemeClr val="accent1"/>
                </a:solidFill>
              </a:rPr>
              <a:t>정의롭고 지속적인 평화를 위해 기도합니다</a:t>
            </a:r>
            <a:r>
              <a:rPr lang="en-US" altLang="ko-KR" sz="1200" dirty="0">
                <a:solidFill>
                  <a:schemeClr val="accent1"/>
                </a:solidFill>
              </a:rPr>
              <a:t>. </a:t>
            </a:r>
            <a:r>
              <a:rPr lang="ko-KR" altLang="en-US" sz="1200" dirty="0">
                <a:solidFill>
                  <a:schemeClr val="accent1"/>
                </a:solidFill>
              </a:rPr>
              <a:t>이 전쟁이 하루 빨리 종식되고</a:t>
            </a:r>
            <a:r>
              <a:rPr lang="en-US" altLang="ko-KR" sz="1200" dirty="0">
                <a:solidFill>
                  <a:schemeClr val="accent1"/>
                </a:solidFill>
              </a:rPr>
              <a:t>, </a:t>
            </a:r>
            <a:r>
              <a:rPr lang="ko-KR" altLang="en-US" sz="1200" dirty="0">
                <a:solidFill>
                  <a:schemeClr val="accent1"/>
                </a:solidFill>
              </a:rPr>
              <a:t>서로 공존할 수 있는 지혜를 주시도록 기도합니다</a:t>
            </a:r>
            <a:r>
              <a:rPr lang="en-US" altLang="ko-KR" sz="1200" dirty="0">
                <a:solidFill>
                  <a:schemeClr val="accent1"/>
                </a:solidFill>
              </a:rPr>
              <a:t>. </a:t>
            </a:r>
          </a:p>
          <a:p>
            <a:pPr>
              <a:buFont typeface="+mj-lt"/>
              <a:buAutoNum type="arabicPeriod"/>
            </a:pPr>
            <a:endParaRPr lang="en-US" altLang="ko-KR" sz="1200" dirty="0">
              <a:solidFill>
                <a:schemeClr val="accent1"/>
              </a:solidFill>
            </a:endParaRPr>
          </a:p>
          <a:p>
            <a:pPr>
              <a:buFont typeface="+mj-lt"/>
              <a:buAutoNum type="arabicPeriod"/>
            </a:pPr>
            <a:r>
              <a:rPr lang="ko-KR" altLang="en-US" sz="1200" dirty="0">
                <a:solidFill>
                  <a:schemeClr val="accent1"/>
                </a:solidFill>
              </a:rPr>
              <a:t>하나님의 자녀들을 보호해주시고</a:t>
            </a:r>
            <a:r>
              <a:rPr lang="en-US" altLang="ko-KR" sz="1200" dirty="0">
                <a:solidFill>
                  <a:schemeClr val="accent1"/>
                </a:solidFill>
              </a:rPr>
              <a:t>, </a:t>
            </a:r>
            <a:r>
              <a:rPr lang="ko-KR" altLang="en-US" sz="1200" dirty="0">
                <a:solidFill>
                  <a:schemeClr val="accent1"/>
                </a:solidFill>
              </a:rPr>
              <a:t>생존에 필요한 기본적인 생필품들을 계속 공급해 주시기를 기도합니다</a:t>
            </a:r>
            <a:r>
              <a:rPr lang="en-US" altLang="ko-KR" sz="1200" dirty="0">
                <a:solidFill>
                  <a:schemeClr val="accent1"/>
                </a:solidFill>
              </a:rPr>
              <a:t>. </a:t>
            </a:r>
          </a:p>
          <a:p>
            <a:pPr>
              <a:buFont typeface="+mj-lt"/>
              <a:buAutoNum type="arabicPeriod"/>
            </a:pPr>
            <a:endParaRPr lang="en-US" altLang="ko-KR" sz="1200" dirty="0">
              <a:solidFill>
                <a:schemeClr val="accent1"/>
              </a:solidFill>
            </a:endParaRPr>
          </a:p>
          <a:p>
            <a:pPr>
              <a:buFont typeface="+mj-lt"/>
              <a:buAutoNum type="arabicPeriod"/>
            </a:pPr>
            <a:r>
              <a:rPr lang="ko-KR" altLang="en-US" sz="1200" dirty="0">
                <a:solidFill>
                  <a:schemeClr val="accent1"/>
                </a:solidFill>
              </a:rPr>
              <a:t> 오픈도어 파트너 단체의 사역자들이 주변 사람들에게 축복이 되고 가자지구와 서안지구의 교회를 계속해서 잘 섬길 수 있도록 기도합니다</a:t>
            </a:r>
            <a:r>
              <a:rPr lang="en-US" altLang="ko-KR" sz="1200" dirty="0">
                <a:solidFill>
                  <a:schemeClr val="accent1"/>
                </a:solidFill>
              </a:rPr>
              <a:t>.  </a:t>
            </a:r>
          </a:p>
          <a:p>
            <a:pPr>
              <a:buFont typeface="+mj-lt"/>
              <a:buAutoNum type="arabicPeriod"/>
            </a:pPr>
            <a:endParaRPr lang="en-US" altLang="ko-KR" sz="1200" dirty="0">
              <a:solidFill>
                <a:schemeClr val="accent1"/>
              </a:solidFill>
            </a:endParaRPr>
          </a:p>
          <a:p>
            <a:pPr>
              <a:buFont typeface="+mj-lt"/>
              <a:buAutoNum type="arabicPeriod"/>
            </a:pPr>
            <a:r>
              <a:rPr lang="ko-KR" altLang="en-US" sz="1200" dirty="0">
                <a:solidFill>
                  <a:schemeClr val="accent1"/>
                </a:solidFill>
              </a:rPr>
              <a:t>레바논의 시민과 형제자매들도 기억해 주시기를 기도합니다</a:t>
            </a:r>
            <a:r>
              <a:rPr lang="en-US" altLang="ko-KR" sz="1200" dirty="0">
                <a:solidFill>
                  <a:schemeClr val="accent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27937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/>
              <a:t>오픈도어 </a:t>
            </a:r>
            <a:r>
              <a:rPr lang="en-US" altLang="ko-KR" sz="1000"/>
              <a:t>1,300</a:t>
            </a:r>
            <a:r>
              <a:rPr lang="ko-KR" altLang="en-US" sz="1000"/>
              <a:t>여 명의 사역자들이 </a:t>
            </a:r>
            <a:r>
              <a:rPr lang="ko-KR" altLang="en-US" sz="1000" err="1"/>
              <a:t>브라더</a:t>
            </a:r>
            <a:r>
              <a:rPr lang="ko-KR" altLang="en-US" sz="1000"/>
              <a:t> </a:t>
            </a:r>
            <a:r>
              <a:rPr lang="ko-KR" altLang="en-US" sz="1000" err="1"/>
              <a:t>앤드류의</a:t>
            </a:r>
            <a:r>
              <a:rPr lang="ko-KR" altLang="en-US" sz="1000"/>
              <a:t> 길을 따라 믿음과 용기를 잃지 않고</a:t>
            </a:r>
            <a:r>
              <a:rPr lang="en-US" altLang="ko-KR" sz="1000"/>
              <a:t>, </a:t>
            </a:r>
            <a:r>
              <a:rPr lang="ko-KR" altLang="en-US" sz="1000"/>
              <a:t>겸손하게 박해 받는 교회를 잘 섬길 수 있게 </a:t>
            </a:r>
            <a:r>
              <a:rPr lang="ko-KR" altLang="en-US" sz="1000" err="1"/>
              <a:t>하옵소서</a:t>
            </a:r>
            <a:r>
              <a:rPr lang="en-US" altLang="ko-KR" sz="1000"/>
              <a:t>! </a:t>
            </a:r>
            <a:r>
              <a:rPr lang="ko-KR" altLang="en-US" sz="1000"/>
              <a:t>예수의 제자의 길을 끝까지 걸어가게 </a:t>
            </a:r>
            <a:r>
              <a:rPr lang="ko-KR" altLang="en-US" sz="1000" err="1"/>
              <a:t>하옵소서</a:t>
            </a:r>
            <a:r>
              <a:rPr lang="en-US" altLang="ko-KR" sz="1000"/>
              <a:t>!</a:t>
            </a:r>
          </a:p>
          <a:p>
            <a:pPr marL="0" indent="0" algn="just">
              <a:buNone/>
            </a:pPr>
            <a:r>
              <a:rPr lang="ko-KR" altLang="en-US" sz="1000" err="1"/>
              <a:t>화요기도모임을</a:t>
            </a:r>
            <a:r>
              <a:rPr lang="ko-KR" altLang="en-US" sz="1000"/>
              <a:t> 지키는 기도용사들을 축복하시고</a:t>
            </a:r>
            <a:r>
              <a:rPr lang="en-US" altLang="ko-KR" sz="1000"/>
              <a:t>, </a:t>
            </a:r>
            <a:r>
              <a:rPr lang="ko-KR" altLang="en-US" sz="1000"/>
              <a:t>각 가정마다</a:t>
            </a:r>
            <a:r>
              <a:rPr lang="en-US" altLang="ko-KR" sz="1000"/>
              <a:t> </a:t>
            </a:r>
            <a:r>
              <a:rPr lang="ko-KR" altLang="en-US" sz="1000"/>
              <a:t>하나님의 부르심의 소망이 밝게 빛나게 하시고</a:t>
            </a:r>
            <a:r>
              <a:rPr lang="en-US" altLang="ko-KR" sz="1000"/>
              <a:t>, </a:t>
            </a:r>
            <a:r>
              <a:rPr lang="ko-KR" altLang="en-US" sz="1000"/>
              <a:t>부르짖는 간구를 들으시며</a:t>
            </a:r>
            <a:r>
              <a:rPr lang="en-US" altLang="ko-KR" sz="1000"/>
              <a:t>, </a:t>
            </a:r>
            <a:r>
              <a:rPr lang="ko-KR" altLang="en-US" sz="1000"/>
              <a:t>일평생 주님을 영화롭게 하는 거룩한 삶이 되게 </a:t>
            </a:r>
            <a:r>
              <a:rPr lang="ko-KR" altLang="en-US" sz="1000" err="1"/>
              <a:t>하옵소서</a:t>
            </a:r>
            <a:endParaRPr lang="en-US" altLang="ko-KR" sz="100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rtlCol="0">
            <a:noAutofit/>
          </a:bodyPr>
          <a:lstStyle/>
          <a:p>
            <a:r>
              <a:rPr lang="en-US" altLang="ko-KR" sz="1050" i="1" dirty="0">
                <a:solidFill>
                  <a:schemeClr val="tx1"/>
                </a:solidFill>
                <a:latin typeface="+mj-lt"/>
              </a:rPr>
              <a:t>Arise Africa </a:t>
            </a:r>
            <a:r>
              <a:rPr lang="ko-KR" altLang="en-US" sz="1050" i="1" dirty="0">
                <a:solidFill>
                  <a:schemeClr val="tx1"/>
                </a:solidFill>
                <a:latin typeface="+mj-lt"/>
              </a:rPr>
              <a:t>캠페인을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맑은 고딕"/>
                <a:ea typeface="맑은 고딕"/>
              </a:rPr>
              <a:t>Arise Africa </a:t>
            </a:r>
            <a:r>
              <a:rPr lang="ko-KR" altLang="en-US" sz="1000" dirty="0">
                <a:latin typeface="맑은 고딕"/>
                <a:ea typeface="맑은 고딕"/>
              </a:rPr>
              <a:t>캠페인을 사용하여 주시기를 기도합니다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  <a:r>
              <a:rPr lang="ko-KR" altLang="en-US" sz="1000" dirty="0">
                <a:latin typeface="맑은 고딕"/>
                <a:ea typeface="맑은 고딕"/>
              </a:rPr>
              <a:t>사하라 사막 이남 아프리카의 </a:t>
            </a:r>
            <a:r>
              <a:rPr lang="ko-KR" altLang="en-US" sz="1000" dirty="0" err="1">
                <a:latin typeface="맑은 고딕"/>
                <a:ea typeface="맑은 고딕"/>
              </a:rPr>
              <a:t>박해받는</a:t>
            </a:r>
            <a:r>
              <a:rPr lang="ko-KR" altLang="en-US" sz="1000" dirty="0">
                <a:latin typeface="맑은 고딕"/>
                <a:ea typeface="맑은 고딕"/>
              </a:rPr>
              <a:t> 교회를 폭력으로 부터 </a:t>
            </a:r>
            <a:r>
              <a:rPr lang="ko-KR" altLang="en-US" sz="1000" dirty="0" err="1">
                <a:latin typeface="맑은 고딕"/>
                <a:ea typeface="맑은 고딕"/>
              </a:rPr>
              <a:t>지켜주시고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가해자들에게 그 값에 합당한 처벌이 이루어지게 하시고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상처받은 성도들에게 치유와 회복의 은혜를 베풀어 </a:t>
            </a:r>
            <a:r>
              <a:rPr lang="ko-KR" altLang="en-US" sz="1000" dirty="0" err="1">
                <a:latin typeface="맑은 고딕"/>
                <a:ea typeface="맑은 고딕"/>
              </a:rPr>
              <a:t>주옵소서</a:t>
            </a:r>
            <a:r>
              <a:rPr lang="en-US" altLang="ko-KR" sz="1000" dirty="0">
                <a:latin typeface="맑은 고딕"/>
                <a:ea typeface="맑은 고딕"/>
              </a:rPr>
              <a:t>.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아프리카 교회의 목소리가 한국교회에 잘 전달되도록 도와 </a:t>
            </a:r>
            <a:r>
              <a:rPr lang="ko-KR" altLang="en-US" sz="1000" dirty="0" err="1">
                <a:latin typeface="맑은 고딕"/>
                <a:ea typeface="맑은 고딕"/>
              </a:rPr>
              <a:t>주옵소서</a:t>
            </a:r>
            <a:r>
              <a:rPr lang="en-US" altLang="ko-KR" sz="1000" dirty="0">
                <a:latin typeface="맑은 고딕"/>
                <a:ea typeface="맑은 고딕"/>
              </a:rPr>
              <a:t>!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rtlCol="0">
            <a:normAutofit/>
          </a:bodyPr>
          <a:lstStyle/>
          <a:p>
            <a:r>
              <a:rPr lang="ko-KR" altLang="en-US" sz="1050">
                <a:solidFill>
                  <a:schemeClr val="tx1"/>
                </a:solidFill>
              </a:rPr>
              <a:t>오픈도어 설립</a:t>
            </a:r>
            <a:r>
              <a:rPr lang="en-US" altLang="ko-KR" sz="1050">
                <a:solidFill>
                  <a:schemeClr val="tx1"/>
                </a:solidFill>
              </a:rPr>
              <a:t> 30</a:t>
            </a:r>
            <a:r>
              <a:rPr lang="ko-KR" altLang="en-US" sz="1050">
                <a:solidFill>
                  <a:schemeClr val="tx1"/>
                </a:solidFill>
              </a:rPr>
              <a:t>주년 기념 선교대회를 위하여</a:t>
            </a:r>
          </a:p>
          <a:p>
            <a:pPr rtl="0"/>
            <a:endParaRPr lang="ko-KR" altLang="en-US" sz="1050" i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2025</a:t>
            </a:r>
            <a:r>
              <a:rPr lang="ko-KR" altLang="en-US" sz="1000" dirty="0">
                <a:latin typeface="roboto" panose="02000000000000000000" pitchFamily="2" charset="0"/>
              </a:rPr>
              <a:t>년 </a:t>
            </a:r>
            <a:r>
              <a:rPr lang="en-US" altLang="ko-KR" sz="1000" dirty="0">
                <a:latin typeface="roboto" panose="02000000000000000000" pitchFamily="2" charset="0"/>
              </a:rPr>
              <a:t>1</a:t>
            </a:r>
            <a:r>
              <a:rPr lang="ko-KR" altLang="en-US" sz="1000" dirty="0">
                <a:latin typeface="roboto" panose="02000000000000000000" pitchFamily="2" charset="0"/>
              </a:rPr>
              <a:t>월은 이 땅에 오픈도어 사역이 시작된 지 </a:t>
            </a:r>
            <a:r>
              <a:rPr lang="en-US" altLang="ko-KR" sz="1000" dirty="0">
                <a:latin typeface="roboto" panose="02000000000000000000" pitchFamily="2" charset="0"/>
              </a:rPr>
              <a:t>30</a:t>
            </a:r>
            <a:r>
              <a:rPr lang="ko-KR" altLang="en-US" sz="1000" dirty="0">
                <a:latin typeface="roboto" panose="02000000000000000000" pitchFamily="2" charset="0"/>
              </a:rPr>
              <a:t>주년이 되는 해입니다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지금까지 한국교회를 통해서 전세계 박해 받는 교회를 위해서 기도하며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물질로 후원하게 하신 하나님께 감사를 드립니다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roboto" panose="02000000000000000000" pitchFamily="2" charset="0"/>
              </a:rPr>
              <a:t>강사로 오시는 </a:t>
            </a:r>
            <a:r>
              <a:rPr lang="en-US" altLang="ko-KR" sz="1000" dirty="0">
                <a:latin typeface="roboto" panose="02000000000000000000" pitchFamily="2" charset="0"/>
              </a:rPr>
              <a:t>Evert Schut[</a:t>
            </a:r>
            <a:r>
              <a:rPr lang="ko-KR" altLang="en-US" sz="1000" dirty="0">
                <a:latin typeface="roboto" panose="02000000000000000000" pitchFamily="2" charset="0"/>
              </a:rPr>
              <a:t>전 </a:t>
            </a:r>
            <a:r>
              <a:rPr lang="en-US" altLang="ko-KR" sz="1000" dirty="0">
                <a:latin typeface="roboto" panose="02000000000000000000" pitchFamily="2" charset="0"/>
              </a:rPr>
              <a:t>OD</a:t>
            </a:r>
            <a:r>
              <a:rPr lang="ko-KR" altLang="en-US" sz="1000" dirty="0">
                <a:latin typeface="roboto" panose="02000000000000000000" pitchFamily="2" charset="0"/>
              </a:rPr>
              <a:t>사역총책임자</a:t>
            </a:r>
            <a:r>
              <a:rPr lang="en-US" altLang="ko-KR" sz="1000" dirty="0">
                <a:latin typeface="roboto" panose="02000000000000000000" pitchFamily="2" charset="0"/>
              </a:rPr>
              <a:t>]</a:t>
            </a:r>
            <a:r>
              <a:rPr lang="ko-KR" altLang="en-US" sz="1000" dirty="0">
                <a:latin typeface="roboto" panose="02000000000000000000" pitchFamily="2" charset="0"/>
              </a:rPr>
              <a:t>를 통해 말씀으로 성도들을 위로하고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오픈도어 사역의 비전이 한국교회에 잘 전달되기를 기도합니다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오픈도어와 </a:t>
            </a:r>
            <a:r>
              <a:rPr lang="ko-KR" altLang="en-US" sz="1000" dirty="0" err="1">
                <a:latin typeface="roboto" panose="02000000000000000000" pitchFamily="2" charset="0"/>
              </a:rPr>
              <a:t>동역할</a:t>
            </a:r>
            <a:r>
              <a:rPr lang="ko-KR" altLang="en-US" sz="1000" dirty="0">
                <a:latin typeface="roboto" panose="02000000000000000000" pitchFamily="2" charset="0"/>
              </a:rPr>
              <a:t> 수 있는 교회를 세워 </a:t>
            </a:r>
            <a:r>
              <a:rPr lang="ko-KR" altLang="en-US" sz="1000" dirty="0" err="1">
                <a:latin typeface="roboto" panose="02000000000000000000" pitchFamily="2" charset="0"/>
              </a:rPr>
              <a:t>주옵소서</a:t>
            </a:r>
            <a:r>
              <a:rPr lang="en-US" altLang="ko-KR" sz="1000" dirty="0">
                <a:latin typeface="roboto" panose="02000000000000000000" pitchFamily="2" charset="0"/>
              </a:rPr>
              <a:t>!</a:t>
            </a:r>
            <a:endParaRPr lang="en-US" altLang="ko-KR" sz="1000" dirty="0">
              <a:latin typeface="roboto" panose="02000000000000000000" pitchFamily="2" charset="0"/>
              <a:cs typeface="roboto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3/12/2024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984</TotalTime>
  <Words>1899</Words>
  <Application>Microsoft Office PowerPoint</Application>
  <PresentationFormat>와이드스크린</PresentationFormat>
  <Paragraphs>108</Paragraphs>
  <Slides>15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15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31" baseType="lpstr">
      <vt:lpstr>NanumBarunGothic</vt:lpstr>
      <vt:lpstr>NanumGothicExtraBold</vt:lpstr>
      <vt:lpstr>Wingdings,Sans-Serif</vt:lpstr>
      <vt:lpstr>Yu Gothic UI Semibold</vt:lpstr>
      <vt:lpstr>Gulim</vt:lpstr>
      <vt:lpstr>나눔고딕</vt:lpstr>
      <vt:lpstr>나눔고딕 ExtraBold</vt:lpstr>
      <vt:lpstr>나눔고딕코딩, NanumGothicCoding, sans-serif</vt:lpstr>
      <vt:lpstr>맑은 고딕</vt:lpstr>
      <vt:lpstr>맑은 고딕</vt:lpstr>
      <vt:lpstr>Aharoni</vt:lpstr>
      <vt:lpstr>Arial</vt:lpstr>
      <vt:lpstr>Posterama</vt:lpstr>
      <vt:lpstr>roboto</vt:lpstr>
      <vt:lpstr>Tahoma</vt:lpstr>
      <vt:lpstr>Office 테마</vt:lpstr>
      <vt:lpstr>Prayer Meeting  for Persecuted Church Worldwide 박해받는 교회를 위한 화요기도모임</vt:lpstr>
      <vt:lpstr>순서</vt:lpstr>
      <vt:lpstr>시139:1</vt:lpstr>
      <vt:lpstr>OPEN DOORS CORE VALUE/핵심가치</vt:lpstr>
      <vt:lpstr>PowerPoint 프레젠테이션</vt:lpstr>
      <vt:lpstr>Arise Africa Campaign  아프리카여 일어나라 폭력을 중단하고, 치유를 일으키자!</vt:lpstr>
      <vt:lpstr>PowerPoint 프레젠테이션</vt:lpstr>
      <vt:lpstr>PowerPoint 프레젠테이션</vt:lpstr>
      <vt:lpstr>나이지리아 기독교인들을 위한 긴급 구호를 준비하고 있는 오픈도어 파트너들에게 지혜를 주시도록 기도해 주세요. 1/9, 2/6</vt:lpstr>
      <vt:lpstr>나이지리아, 레아 샤리부의 석방을 위해 기도해 주세요!!! 2/20</vt:lpstr>
      <vt:lpstr>#이란: 박해 받는 여성들을 위한 기도 2/20</vt:lpstr>
      <vt:lpstr>#이스라엘 하마스 전쟁: 팔레스타인을 위한 기도제목, 2/27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Daniel Kim</cp:lastModifiedBy>
  <cp:revision>300</cp:revision>
  <dcterms:created xsi:type="dcterms:W3CDTF">2024-07-08T04:53:18Z</dcterms:created>
  <dcterms:modified xsi:type="dcterms:W3CDTF">2024-12-03T09:54:06Z</dcterms:modified>
</cp:coreProperties>
</file>