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83" r:id="rId4"/>
    <p:sldId id="373" r:id="rId5"/>
    <p:sldId id="374" r:id="rId6"/>
    <p:sldId id="2449" r:id="rId7"/>
    <p:sldId id="298" r:id="rId8"/>
    <p:sldId id="2506" r:id="rId9"/>
    <p:sldId id="2505" r:id="rId10"/>
    <p:sldId id="2513" r:id="rId11"/>
    <p:sldId id="2514" r:id="rId12"/>
    <p:sldId id="2515" r:id="rId13"/>
    <p:sldId id="2516" r:id="rId14"/>
    <p:sldId id="2462" r:id="rId1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2024-12-17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A9E6-C3F0-4354-B502-A1656DEEC42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19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7210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15A2E-53BA-28B3-119C-FE3A2D4DD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9916AC1-8AE1-EE7A-3035-CE3FB83A76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DCF23EF-122C-A186-2B96-C04E91EFF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7BF2D37-D981-9353-02F6-7222CAEF47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6374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09A04-3061-F43F-0A08-DB46CE389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DB6873F-C800-DB73-3BCD-6407CCFDBE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6B5227C-B32A-2CEE-93C3-ABD53761C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04C9A08-A9EB-504E-1D9A-D0A763CF64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1526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14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910" y="744491"/>
            <a:ext cx="6986599" cy="1098762"/>
          </a:xfrm>
        </p:spPr>
        <p:txBody>
          <a:bodyPr lIns="0" tIns="0" rIns="0" bIns="0"/>
          <a:lstStyle>
            <a:lvl1pPr>
              <a:defRPr sz="7139" b="1" i="0">
                <a:solidFill>
                  <a:srgbClr val="6B326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5455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983220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2024-12-17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5" r:id="rId14"/>
    <p:sldLayoutId id="2147483666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eavesofhealing.org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ytimes.com/live/2024/12/08/world/syria-war-damascus?smid=url-share#syria-rebels-assad-aleppo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bc.com/news/live/cwy8xzxe0w7t" TargetMode="External"/><Relationship Id="rId5" Type="http://schemas.openxmlformats.org/officeDocument/2006/relationships/hyperlink" Target="https://www.bbc.com/news/articles/c99x0l1d432o" TargetMode="External"/><Relationship Id="rId10" Type="http://schemas.openxmlformats.org/officeDocument/2006/relationships/image" Target="../media/image13.jpg"/><Relationship Id="rId4" Type="http://schemas.openxmlformats.org/officeDocument/2006/relationships/image" Target="../media/image5.jpeg"/><Relationship Id="rId9" Type="http://schemas.openxmlformats.org/officeDocument/2006/relationships/hyperlink" Target="https://www.nytimes.com/live/2024/12/08/world/syria-war-damascus?smid=url-share#our-hearts-are-dancing-with-joy-damascus-residents-celebrate-assad-governments-fal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2024</a:t>
            </a:r>
            <a:r>
              <a:rPr lang="ko-KR" altLang="en-US" sz="2000" dirty="0">
                <a:latin typeface="맑은 고딕"/>
                <a:ea typeface="맑은 고딕"/>
              </a:rPr>
              <a:t>년 1</a:t>
            </a:r>
            <a:r>
              <a:rPr lang="en-US" altLang="ko-KR" sz="2000" dirty="0">
                <a:latin typeface="맑은 고딕"/>
                <a:ea typeface="맑은 고딕"/>
              </a:rPr>
              <a:t>2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17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Arise</a:t>
            </a:r>
            <a:r>
              <a:rPr lang="ko-KR" altLang="en-US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Africa</a:t>
            </a:r>
            <a:r>
              <a:rPr lang="ko-KR" altLang="en-US" sz="1600" dirty="0">
                <a:ea typeface="맑은 고딕"/>
              </a:rPr>
              <a:t> 인터뷰 영상 </a:t>
            </a:r>
            <a:r>
              <a:rPr lang="en-US" altLang="ko-KR" sz="1600" dirty="0">
                <a:ea typeface="맑은 고딕"/>
              </a:rPr>
              <a:t>6’17”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마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1:20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20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다윗의 자손 요셉아 네 아내 마리아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데려오기를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 무서워하지 말라 그에게 잉태된 자는 성령으로 된 것이라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 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 dirty="0">
                <a:ea typeface="맑은 고딕"/>
              </a:rPr>
              <a:t>20</a:t>
            </a:r>
            <a:r>
              <a:rPr lang="en-US" altLang="ko-KR" dirty="0">
                <a:ea typeface="맑은 고딕"/>
              </a:rPr>
              <a:t> Joseph son of David, do not be afraid to take Mary home as your wife, because what is conceived in her is from the Holy spirit. 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600"/>
              <a:t>(30’)</a:t>
            </a:r>
          </a:p>
          <a:p>
            <a:endParaRPr lang="ko-KR" altLang="en-US" sz="320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/>
              <a:t>Prayer for Persecuted Church</a:t>
            </a:r>
            <a:endParaRPr lang="ko-KR" altLang="en-US" sz="280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 descr="의류, 사람, 인간의 얼굴, 실내이(가) 표시된 사진&#10;&#10;자동 생성된 설명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859" y="917398"/>
            <a:ext cx="3254191" cy="48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/>
            </a:br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폭력을 중단하고</a:t>
            </a:r>
            <a:r>
              <a:rPr lang="en-US" altLang="ko-KR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치유를 일으키자</a:t>
            </a:r>
            <a:r>
              <a:rPr lang="en-US" altLang="ko-KR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2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658047"/>
            <a:ext cx="9781994" cy="544681"/>
          </a:xfrm>
          <a:solidFill>
            <a:schemeClr val="tx2">
              <a:lumMod val="75000"/>
              <a:lumOff val="25000"/>
            </a:scheme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2400" b="0" dirty="0">
                <a:solidFill>
                  <a:schemeClr val="bg1"/>
                </a:solidFill>
                <a:latin typeface="나눔고딕 ExtraBold"/>
                <a:ea typeface="나눔고딕 ExtraBold"/>
                <a:cs typeface="함초롬바탕" panose="02030604000101010101" pitchFamily="18" charset="-127"/>
              </a:rPr>
              <a:t>신앙을 이유로 죽임을 당한 기독교인중 </a:t>
            </a:r>
            <a:r>
              <a:rPr lang="en-US" altLang="ko-KR" sz="2400" b="0" dirty="0">
                <a:solidFill>
                  <a:schemeClr val="bg1"/>
                </a:solidFill>
                <a:latin typeface="나눔고딕 ExtraBold"/>
                <a:ea typeface="나눔고딕 ExtraBold"/>
                <a:cs typeface="함초롬바탕" panose="02030604000101010101" pitchFamily="18" charset="-127"/>
              </a:rPr>
              <a:t>95%</a:t>
            </a:r>
            <a:r>
              <a:rPr lang="ko-KR" altLang="en-US" sz="2400" b="0" dirty="0">
                <a:solidFill>
                  <a:schemeClr val="bg1"/>
                </a:solidFill>
                <a:latin typeface="나눔고딕 ExtraBold"/>
                <a:ea typeface="나눔고딕 ExtraBold"/>
                <a:cs typeface="함초롬바탕" panose="02030604000101010101" pitchFamily="18" charset="-127"/>
              </a:rPr>
              <a:t>가 </a:t>
            </a:r>
            <a:r>
              <a:rPr lang="en-US" altLang="ko-KR" sz="2400" b="0" dirty="0">
                <a:solidFill>
                  <a:schemeClr val="bg1"/>
                </a:solidFill>
                <a:latin typeface="나눔고딕 ExtraBold"/>
                <a:ea typeface="나눔고딕 ExtraBold"/>
                <a:cs typeface="함초롬바탕" panose="02030604000101010101" pitchFamily="18" charset="-127"/>
              </a:rPr>
              <a:t>SSA</a:t>
            </a:r>
            <a:r>
              <a:rPr lang="ko-KR" altLang="en-US" sz="2400" b="0" dirty="0">
                <a:solidFill>
                  <a:schemeClr val="bg1"/>
                </a:solidFill>
                <a:latin typeface="나눔고딕 ExtraBold"/>
                <a:ea typeface="나눔고딕 ExtraBold"/>
                <a:cs typeface="함초롬바탕" panose="02030604000101010101" pitchFamily="18" charset="-127"/>
              </a:rPr>
              <a:t>에서 발생하고 있다.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01205"/>
            <a:ext cx="4607146" cy="28847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13995" indent="-213995" algn="just">
              <a:lnSpc>
                <a:spcPct val="120000"/>
              </a:lnSpc>
            </a:pP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오픈도어는 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SSA</a:t>
            </a: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에서 폭력과 충돌로 인해 쫓겨난 실향민 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3,450</a:t>
            </a: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만명 중 최소 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1,620</a:t>
            </a: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만명을 기독교인으로 추산하고 있습니다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. </a:t>
            </a:r>
            <a:endParaRPr lang="ko-KR"/>
          </a:p>
          <a:p>
            <a:pPr marL="213995" indent="-213995" algn="just">
              <a:lnSpc>
                <a:spcPct val="120000"/>
              </a:lnSpc>
            </a:pP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이들은 예수를 믿는 다는 이유로 집과 토지를 빼앗기고 쫓겨났습니다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. </a:t>
            </a:r>
            <a:endParaRPr lang="en-US" altLang="ko-KR">
              <a:ea typeface="맑은 고딕"/>
              <a:cs typeface="함초롬바탕" panose="02030604000101010101" pitchFamily="18" charset="-127"/>
            </a:endParaRPr>
          </a:p>
          <a:p>
            <a:pPr marL="213995" indent="-213995" algn="just">
              <a:lnSpc>
                <a:spcPct val="120000"/>
              </a:lnSpc>
            </a:pP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이는 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SSA</a:t>
            </a: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의 교회들에게 상처를 입히고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, </a:t>
            </a: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식량위기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, </a:t>
            </a: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트라우마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, </a:t>
            </a: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빈곤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 </a:t>
            </a: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그리고 절망과 같은 깊은 상처를 남겼습니다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. </a:t>
            </a:r>
            <a:endParaRPr lang="en-US">
              <a:ea typeface="맑은 고딕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7052" y="2317687"/>
            <a:ext cx="4875657" cy="3176108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853" y="6210850"/>
            <a:ext cx="4228294" cy="64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;p13">
            <a:extLst>
              <a:ext uri="{FF2B5EF4-FFF2-40B4-BE49-F238E27FC236}">
                <a16:creationId xmlns:a16="http://schemas.microsoft.com/office/drawing/2014/main" id="{ABA9F21D-C6D6-2D89-DE20-453571830AA3}"/>
              </a:ext>
            </a:extLst>
          </p:cNvPr>
          <p:cNvSpPr txBox="1"/>
          <p:nvPr/>
        </p:nvSpPr>
        <p:spPr>
          <a:xfrm>
            <a:off x="740407" y="353100"/>
            <a:ext cx="5638498" cy="1454051"/>
          </a:xfrm>
          <a:prstGeom prst="rect">
            <a:avLst/>
          </a:prstGeom>
          <a:solidFill>
            <a:schemeClr val="bg1"/>
          </a:solidFill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atinLnBrk="0">
              <a:lnSpc>
                <a:spcPct val="90000"/>
              </a:lnSpc>
              <a:spcBef>
                <a:spcPct val="0"/>
              </a:spcBef>
              <a:spcAft>
                <a:spcPts val="357"/>
              </a:spcAft>
            </a:pPr>
            <a:r>
              <a:rPr lang="ko-KR" altLang="en-US" sz="3600" b="1" kern="1200">
                <a:solidFill>
                  <a:schemeClr val="tx2"/>
                </a:solidFill>
                <a:latin typeface="+mj-lt"/>
                <a:ea typeface="+mj-ea"/>
                <a:cs typeface="+mj-cs"/>
                <a:sym typeface="Oswald"/>
              </a:rPr>
              <a:t>왜 </a:t>
            </a:r>
            <a:r>
              <a:rPr lang="en-US" altLang="ko-KR" sz="3600" b="1" kern="1200">
                <a:solidFill>
                  <a:schemeClr val="tx2"/>
                </a:solidFill>
                <a:latin typeface="+mj-lt"/>
                <a:ea typeface="+mj-ea"/>
                <a:cs typeface="+mj-cs"/>
                <a:sym typeface="Oswald"/>
              </a:rPr>
              <a:t>Arise Africa Campain?</a:t>
            </a:r>
            <a:endParaRPr lang="en-US" sz="3600" b="1" kern="1200">
              <a:solidFill>
                <a:schemeClr val="tx2"/>
              </a:solidFill>
              <a:latin typeface="+mj-lt"/>
              <a:ea typeface="+mj-ea"/>
              <a:cs typeface="+mj-cs"/>
              <a:sym typeface="Oswald"/>
            </a:endParaRPr>
          </a:p>
        </p:txBody>
      </p:sp>
      <p:pic>
        <p:nvPicPr>
          <p:cNvPr id="1026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9AF4-18A5-A33A-9892-08299B84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36"/>
          <a:stretch/>
        </p:blipFill>
        <p:spPr bwMode="auto">
          <a:xfrm>
            <a:off x="6571850" y="1815507"/>
            <a:ext cx="4232638" cy="4434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90C4CC-6CE4-B778-85AA-AA4C3CF15613}"/>
              </a:ext>
            </a:extLst>
          </p:cNvPr>
          <p:cNvSpPr txBox="1"/>
          <p:nvPr/>
        </p:nvSpPr>
        <p:spPr>
          <a:xfrm>
            <a:off x="1215946" y="1817672"/>
            <a:ext cx="4881115" cy="443198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46100" indent="-285750">
              <a:buFont typeface="Wingdings,Sans-Serif"/>
              <a:buChar char="q"/>
            </a:pPr>
            <a:endParaRPr lang="ko-KR" altLang="en-US" dirty="0">
              <a:solidFill>
                <a:schemeClr val="bg1"/>
              </a:solidFill>
              <a:latin typeface="Arial"/>
              <a:ea typeface="맑은 고딕"/>
              <a:cs typeface="Arial"/>
            </a:endParaRPr>
          </a:p>
          <a:p>
            <a:pPr marL="546100" lvl="0" indent="-285750">
              <a:buFont typeface="Wingdings,Sans-Serif"/>
              <a:buChar char="q"/>
            </a:pPr>
            <a:r>
              <a:rPr lang="ko-KR" sz="2400" baseline="0" dirty="0">
                <a:solidFill>
                  <a:schemeClr val="bg1"/>
                </a:solidFill>
                <a:latin typeface="Arial"/>
                <a:ea typeface="맑은 고딕"/>
                <a:cs typeface="Arial"/>
              </a:rPr>
              <a:t>보호</a:t>
            </a:r>
            <a:r>
              <a:rPr lang="en-US" sz="2400" dirty="0">
                <a:solidFill>
                  <a:schemeClr val="bg1"/>
                </a:solidFill>
                <a:latin typeface="맑은 고딕"/>
                <a:ea typeface="Arial"/>
                <a:cs typeface="Arial"/>
              </a:rPr>
              <a:t>​</a:t>
            </a:r>
            <a:endParaRPr lang="en-US" sz="2400">
              <a:solidFill>
                <a:schemeClr val="bg1"/>
              </a:solidFill>
              <a:ea typeface="맑은 고딕"/>
            </a:endParaRPr>
          </a:p>
          <a:p>
            <a:pPr marL="546100" lvl="0" indent="-285750" rtl="0">
              <a:buFont typeface="Wingdings,Sans-Serif"/>
              <a:buChar char="q"/>
            </a:pPr>
            <a:r>
              <a:rPr lang="ko-KR" sz="2400" baseline="0" dirty="0">
                <a:solidFill>
                  <a:schemeClr val="bg1"/>
                </a:solidFill>
                <a:latin typeface="Arial"/>
                <a:ea typeface="맑은 고딕"/>
                <a:cs typeface="Arial"/>
              </a:rPr>
              <a:t>정의</a:t>
            </a:r>
            <a:r>
              <a:rPr lang="en-US" sz="2400" dirty="0">
                <a:solidFill>
                  <a:schemeClr val="bg1"/>
                </a:solidFill>
                <a:latin typeface="맑은 고딕"/>
                <a:ea typeface="Arial"/>
                <a:cs typeface="Arial"/>
              </a:rPr>
              <a:t>​</a:t>
            </a:r>
          </a:p>
          <a:p>
            <a:pPr marL="546100" lvl="0" indent="-285750" rtl="0">
              <a:buFont typeface="Wingdings,Sans-Serif"/>
              <a:buChar char="q"/>
            </a:pPr>
            <a:r>
              <a:rPr lang="ko-KR" sz="2400" baseline="0" dirty="0">
                <a:solidFill>
                  <a:schemeClr val="bg1"/>
                </a:solidFill>
                <a:latin typeface="Arial"/>
                <a:ea typeface="맑은 고딕"/>
                <a:cs typeface="Arial"/>
              </a:rPr>
              <a:t>회복</a:t>
            </a:r>
            <a:r>
              <a:rPr lang="en-US" sz="2400" dirty="0">
                <a:solidFill>
                  <a:schemeClr val="bg1"/>
                </a:solidFill>
                <a:latin typeface="맑은 고딕"/>
                <a:ea typeface="Arial"/>
                <a:cs typeface="Arial"/>
              </a:rPr>
              <a:t>​</a:t>
            </a:r>
          </a:p>
          <a:p>
            <a:pPr marL="396240" lvl="0" indent="-285750" rtl="0">
              <a:buFont typeface="Wingdings,Sans-Serif"/>
              <a:buChar char="q"/>
            </a:pPr>
            <a:endParaRPr lang="en-US" sz="2400" dirty="0">
              <a:solidFill>
                <a:schemeClr val="bg1"/>
              </a:solidFill>
              <a:latin typeface="맑은 고딕"/>
              <a:ea typeface="Arial"/>
              <a:cs typeface="Arial"/>
            </a:endParaRPr>
          </a:p>
          <a:p>
            <a:pPr marL="110490" lvl="0" rtl="0"/>
            <a:r>
              <a:rPr lang="ko-KR" sz="2400" i="1" baseline="0" dirty="0">
                <a:solidFill>
                  <a:schemeClr val="bg1"/>
                </a:solidFill>
                <a:latin typeface="Arial"/>
                <a:ea typeface="맑은 고딕"/>
                <a:cs typeface="Arial"/>
              </a:rPr>
              <a:t>우리 모두가 할 수 있는 일은</a:t>
            </a:r>
            <a:r>
              <a:rPr lang="en-US" sz="2400" i="1" baseline="0" dirty="0">
                <a:solidFill>
                  <a:schemeClr val="bg1"/>
                </a:solidFill>
                <a:latin typeface="맑은 고딕"/>
                <a:ea typeface="Arial"/>
                <a:cs typeface="Arial"/>
              </a:rPr>
              <a:t>?</a:t>
            </a:r>
            <a:r>
              <a:rPr lang="en-US" sz="2400" dirty="0">
                <a:solidFill>
                  <a:schemeClr val="bg1"/>
                </a:solidFill>
                <a:latin typeface="맑은 고딕"/>
                <a:ea typeface="Arial"/>
                <a:cs typeface="Arial"/>
              </a:rPr>
              <a:t>​</a:t>
            </a:r>
          </a:p>
          <a:p>
            <a:pPr marL="396240" lvl="0" indent="-285750" rtl="0">
              <a:buFont typeface="Wingdings,Sans-Serif"/>
              <a:buChar char="q"/>
            </a:pPr>
            <a:endParaRPr lang="en-US" sz="2400" dirty="0">
              <a:solidFill>
                <a:schemeClr val="bg1"/>
              </a:solidFill>
              <a:latin typeface="맑은 고딕"/>
              <a:ea typeface="Arial"/>
              <a:cs typeface="Arial"/>
            </a:endParaRPr>
          </a:p>
          <a:p>
            <a:pPr marL="546100" lvl="0" indent="-285750" rtl="0">
              <a:buFont typeface="Wingdings,Sans-Serif"/>
              <a:buChar char="q"/>
            </a:pPr>
            <a:r>
              <a:rPr lang="ko-KR" sz="2400" baseline="0" dirty="0">
                <a:solidFill>
                  <a:schemeClr val="bg1"/>
                </a:solidFill>
                <a:latin typeface="Arial"/>
                <a:ea typeface="맑은 고딕"/>
                <a:cs typeface="Arial"/>
              </a:rPr>
              <a:t>인식</a:t>
            </a:r>
            <a:r>
              <a:rPr lang="en-US" sz="2400" baseline="0" dirty="0">
                <a:solidFill>
                  <a:schemeClr val="bg1"/>
                </a:solidFill>
                <a:latin typeface="맑은 고딕"/>
                <a:ea typeface="Arial"/>
                <a:cs typeface="Arial"/>
              </a:rPr>
              <a:t>(Awareness)</a:t>
            </a:r>
            <a:r>
              <a:rPr lang="en-US" sz="2400" dirty="0">
                <a:solidFill>
                  <a:schemeClr val="bg1"/>
                </a:solidFill>
                <a:latin typeface="맑은 고딕"/>
                <a:ea typeface="Arial"/>
                <a:cs typeface="Arial"/>
              </a:rPr>
              <a:t>​</a:t>
            </a:r>
          </a:p>
          <a:p>
            <a:pPr marL="546100" indent="-285750">
              <a:buFont typeface="Wingdings,Sans-Serif"/>
              <a:buChar char="q"/>
            </a:pPr>
            <a:r>
              <a:rPr lang="ko-KR" altLang="en-US" sz="2400" dirty="0">
                <a:solidFill>
                  <a:schemeClr val="bg1"/>
                </a:solidFill>
                <a:latin typeface="Arial"/>
                <a:ea typeface="맑은 고딕"/>
                <a:cs typeface="Arial"/>
              </a:rPr>
              <a:t>기도</a:t>
            </a:r>
            <a:r>
              <a:rPr lang="en-US" altLang="ko-KR" sz="2400" dirty="0">
                <a:solidFill>
                  <a:schemeClr val="bg1"/>
                </a:solidFill>
                <a:latin typeface="Malgun Gothic"/>
                <a:ea typeface="맑은 고딕"/>
                <a:cs typeface="Arial"/>
              </a:rPr>
              <a:t>(Prayer) </a:t>
            </a:r>
            <a:endParaRPr lang="ko-KR" altLang="en-US" sz="2400">
              <a:solidFill>
                <a:schemeClr val="bg1"/>
              </a:solidFill>
              <a:latin typeface="Malgun Gothic"/>
              <a:ea typeface="Malgun Gothic"/>
              <a:cs typeface="Arial"/>
            </a:endParaRPr>
          </a:p>
          <a:p>
            <a:pPr marL="546100" lvl="0" indent="-285750">
              <a:buFont typeface="Wingdings,Sans-Serif"/>
              <a:buChar char="q"/>
            </a:pPr>
            <a:r>
              <a:rPr lang="ko-KR" sz="2400" baseline="0" dirty="0">
                <a:solidFill>
                  <a:schemeClr val="bg1"/>
                </a:solidFill>
                <a:latin typeface="Arial"/>
                <a:ea typeface="맑은 고딕"/>
                <a:cs typeface="Arial"/>
              </a:rPr>
              <a:t>행동</a:t>
            </a:r>
            <a:r>
              <a:rPr lang="en-US" sz="2400" baseline="0" dirty="0">
                <a:solidFill>
                  <a:schemeClr val="bg1"/>
                </a:solidFill>
                <a:latin typeface="맑은 고딕"/>
                <a:ea typeface="Arial"/>
                <a:cs typeface="Arial"/>
              </a:rPr>
              <a:t>(Action)</a:t>
            </a:r>
            <a:r>
              <a:rPr lang="en-US" sz="2400" dirty="0">
                <a:solidFill>
                  <a:schemeClr val="bg1"/>
                </a:solidFill>
                <a:latin typeface="맑은 고딕"/>
                <a:ea typeface="Arial"/>
                <a:cs typeface="Arial"/>
              </a:rPr>
              <a:t>​</a:t>
            </a:r>
          </a:p>
          <a:p>
            <a:pPr marL="546100" indent="-285750">
              <a:buFont typeface="Wingdings,Sans-Serif"/>
              <a:buChar char="q"/>
            </a:pPr>
            <a:endParaRPr lang="en-US" sz="2400" dirty="0">
              <a:solidFill>
                <a:schemeClr val="bg1"/>
              </a:solidFill>
              <a:ea typeface="맑은 고딕"/>
              <a:cs typeface="Arial"/>
            </a:endParaRPr>
          </a:p>
          <a:p>
            <a:pPr marL="546100" indent="-285750">
              <a:buFont typeface="Wingdings,Sans-Serif"/>
              <a:buChar char="q"/>
            </a:pPr>
            <a:endParaRPr lang="en-US" altLang="ko-KR" sz="2400" dirty="0">
              <a:solidFill>
                <a:schemeClr val="bg1"/>
              </a:solidFill>
              <a:ea typeface="맑은 고딕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37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9000" r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354000" y="311332"/>
            <a:ext cx="11484000" cy="6235336"/>
            <a:chOff x="345081" y="302623"/>
            <a:chExt cx="11484000" cy="6235336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3192" y="581896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그림 15" descr="스크린샷, 그래픽, 패턴, 원이(가) 표시된 사진&#10;&#10;자동 생성된 설명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856057" y="490021"/>
            <a:ext cx="1674424" cy="16458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5732F9-3B5A-5127-2BF8-56B00DC0128D}"/>
              </a:ext>
            </a:extLst>
          </p:cNvPr>
          <p:cNvSpPr txBox="1"/>
          <p:nvPr/>
        </p:nvSpPr>
        <p:spPr>
          <a:xfrm>
            <a:off x="6085561" y="5657589"/>
            <a:ext cx="2901862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3200" b="1" dirty="0">
                <a:ea typeface="맑은 고딕"/>
              </a:rPr>
              <a:t> </a:t>
            </a:r>
            <a:r>
              <a:rPr lang="ko-KR" altLang="en-US" sz="3200" b="1" dirty="0">
                <a:solidFill>
                  <a:srgbClr val="000000"/>
                </a:solidFill>
                <a:ea typeface="맑은 고딕"/>
              </a:rPr>
              <a:t> </a:t>
            </a:r>
            <a:r>
              <a:rPr lang="ko-KR" altLang="en-US" sz="2400" b="1" dirty="0">
                <a:solidFill>
                  <a:schemeClr val="bg1"/>
                </a:solidFill>
                <a:ea typeface="맑은 고딕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지금 행동하세요</a:t>
            </a:r>
            <a:r>
              <a:rPr lang="ko-KR" altLang="en-US" sz="2800" b="1" dirty="0">
                <a:ea typeface="맑은 고딕"/>
              </a:rPr>
              <a:t>  </a:t>
            </a:r>
            <a:endParaRPr lang="ko-KR" altLang="en-US" sz="2000" b="1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283108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시리아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긴급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: </a:t>
            </a:r>
            <a:r>
              <a:rPr lang="ko-KR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시리아를 위한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10</a:t>
            </a:r>
            <a:r>
              <a:rPr lang="ko-KR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가지 기도 방법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</a:t>
            </a:r>
            <a:endParaRPr lang="ko-KR" altLang="ko-KR" sz="18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endParaRPr lang="en-US" dirty="0">
              <a:ea typeface="+mn-lt"/>
              <a:cs typeface="+mn-lt"/>
            </a:endParaRPr>
          </a:p>
          <a:p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8" y="1609545"/>
            <a:ext cx="6445807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12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8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20</a:t>
            </a:r>
            <a:r>
              <a:rPr lang="ko-KR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넘게 시리아를 통치해 온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바샤르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알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아사드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대통령이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폭력과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정치적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혼란이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격화되는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가운데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시리아를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ko-KR" sz="1100" u="sng" kern="100" dirty="0" err="1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탈출했다</a:t>
            </a:r>
            <a:r>
              <a:rPr lang="ko-KR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는 보도가 나왔습니다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러시아 국영 언론은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현재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아사드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대통령이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모스크바에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ko-KR" sz="1100" u="sng" kern="100" dirty="0" err="1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있다</a:t>
            </a:r>
            <a:r>
              <a:rPr lang="ko-KR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 보도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했습</a:t>
            </a:r>
            <a:r>
              <a:rPr lang="ko-KR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100" dirty="0">
              <a:solidFill>
                <a:srgbClr val="0070C0"/>
              </a:solidFill>
              <a:latin typeface="Malgun Gothic"/>
              <a:ea typeface="Malgun Gothic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9577" y="1705759"/>
            <a:ext cx="2707865" cy="180257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7137" y="2251920"/>
            <a:ext cx="6395800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아사드 정권의 몰락은 지역 전역에 충격파를 불러일으키며 완전한 권력 공백과 잠재적인 파벌 폭력 급증에 대한 공포를 </a:t>
            </a:r>
            <a:r>
              <a:rPr lang="ko-KR" altLang="ko-KR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심화시켰습니다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8"/>
              </a:rPr>
              <a:t>일부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8"/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8"/>
              </a:rPr>
              <a:t>시리아인들은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8"/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8"/>
              </a:rPr>
              <a:t>아사드의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8"/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8"/>
              </a:rPr>
              <a:t>몰락에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8"/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8"/>
              </a:rPr>
              <a:t>기뻐하고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8"/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8"/>
              </a:rPr>
              <a:t>있습니다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8"/>
              </a:rPr>
              <a:t>.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9"/>
              </a:rPr>
              <a:t>다른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9"/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9"/>
              </a:rPr>
              <a:t>사람들은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9"/>
              </a:rPr>
              <a:t> 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9"/>
              </a:rPr>
              <a:t>더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9"/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9"/>
              </a:rPr>
              <a:t>신중한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9"/>
              </a:rPr>
              <a:t> </a:t>
            </a:r>
            <a:r>
              <a:rPr lang="en-US" altLang="ko-KR" sz="1100" u="sng" kern="100" dirty="0" err="1">
                <a:solidFill>
                  <a:srgbClr val="467886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 (Body CS)"/>
                <a:hlinkClick r:id="rId9"/>
              </a:rPr>
              <a:t>입장입니다</a:t>
            </a:r>
            <a:r>
              <a:rPr lang="en-US" altLang="ko-KR" sz="1100" u="sng" kern="100" dirty="0">
                <a:solidFill>
                  <a:srgbClr val="467886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  <a:hlinkClick r:id="rId9"/>
              </a:rPr>
              <a:t>.</a:t>
            </a:r>
            <a:endParaRPr lang="ko-KR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endParaRPr lang="ko-KR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발전소와 통신망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등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주요 기반시설이 조직적인 공격의 표적이 되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면서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일부 지역은 더욱 혼란에 빠졌습니다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시민들은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재빨리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피난을 떠나고 있으며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기독교인을 비롯한 소수 민족은 불확실한 미래에 대비하고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ko-KR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endParaRPr lang="ko-KR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상황은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매우 혼란스럽습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그러나 기독교 지도자들은 새로운 현실을 헤쳐 나가는 과정에서 전례 없는 도전과 불확실성에 직면하더라도 지역사회를 섬기는 데 전념하고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ko-KR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endParaRPr lang="ko-KR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“모든 시리아인과 마찬가지로 기독교계도 시리아의 급격한 정치 현실 변화에 충격을 받았습니다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."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라고 오픈도어 글로벌 콘텐츠 책임자 크리스 서머스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(Chris Summers)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는 말합니다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시리아의 새 지도부가 기독교인을 포함한 소수자를 어떻게 대할지 아무도 모르는 상황에서 불확실성은 항상 존재합니다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."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라고 말합니다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“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시리아의 신자들은 많은 것을 견뎌왔고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내전이 한창일 때 일부 집단이 최악의 대우를 받았던 것을 기억하는 이들이 많을 것입니다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”</a:t>
            </a:r>
          </a:p>
          <a:p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endParaRPr lang="ko-KR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오픈도어는 국제사회가 시리아 국민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특히 소수 기독교인들을 위해 기도하고 이 지역의 평화와 안정을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 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지지해 줄 것을 요청합니다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“시리아 기독교인들의 평화와 지혜를 위해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그리고 시리아의 새 지도부가 모든 시리아인을 위해 화해에 헌신할 수 있도록 기도해 달라고 요청하고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."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라고 서머스는 말합니다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“기독교인들은 또한 시리아 역사의 혼란스러운 시기에 희망과 평화의 빛이 될 수 있도록 기도해 달라고 요청하고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”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430CC2F-BC4A-DFD0-AC43-CA67ECC436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9580" y="3588653"/>
            <a:ext cx="2707862" cy="180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40215-0A6C-6A56-DA29-8AF3C881F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4EA04D8F-7950-0BA3-3C06-FDE5912D29A0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7A9FE42-9CA7-ED58-8ED7-7C05A9DD5A48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9DBC3B5-2DEF-7A44-3E38-37C5BB87A3CD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E8CD35B-B325-EF67-D83E-BEF56517919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5DBAC83-F7D5-ADAA-0D23-2DCB631CA689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22E972A3-05CA-5F15-F535-0B15357587FE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AB23C73-4749-DA1E-1CE0-5EF4E6FA8DB3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701BAC1-A806-8AEB-33BF-ADC1E837447F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시리아를 위해 기도해 주세요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.</a:t>
            </a:r>
            <a:endParaRPr lang="en-US" altLang="ko-KR" dirty="0"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7ADCD5-07E3-9E59-7265-24DA4BB103CF}"/>
              </a:ext>
            </a:extLst>
          </p:cNvPr>
          <p:cNvSpPr txBox="1"/>
          <p:nvPr/>
        </p:nvSpPr>
        <p:spPr>
          <a:xfrm>
            <a:off x="1159234" y="1647095"/>
            <a:ext cx="9508766" cy="39939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altLang="ko-KR" sz="1200" dirty="0">
                <a:solidFill>
                  <a:schemeClr val="accent1"/>
                </a:solidFill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지도자들이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시리아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국민들의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이익을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최우선으로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생각하며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단결할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수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있도록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기도</a:t>
            </a:r>
            <a:r>
              <a:rPr lang="ko-KR" altLang="en-US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합니다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endParaRPr lang="ko-KR" altLang="ko-KR" sz="14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맑은 고딕" panose="020B0503020000020004" pitchFamily="50" charset="-127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시리아의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평화를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위해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폭력의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악순환이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멈추고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누구에게도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복수하려는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마음이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생기지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않도록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10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년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넘게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고통받는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이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땅에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하나님의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정의와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자비가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임하도록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간절히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기도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합니다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4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맑은 고딕" panose="020B0503020000020004" pitchFamily="50" charset="-127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모든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정파의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지도자들이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en-US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서로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화해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하며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무고한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시민을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보호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하는데 최선을 다하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도록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기도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합니다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endParaRPr lang="ko-KR" altLang="ko-KR" sz="14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맑은 고딕" panose="020B0503020000020004" pitchFamily="50" charset="-127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기도로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기독교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공동체를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일으켜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세우며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힘과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용기를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en-US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주시기를 간절히 기도합니다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endParaRPr lang="ko-KR" altLang="ko-KR" sz="14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맑은 고딕" panose="020B0503020000020004" pitchFamily="50" charset="-127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교회가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엄청난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도전에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직면한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상황에서도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희망과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사랑의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등불로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en-US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세워 질 수 있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도록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기도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합니다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endParaRPr lang="ko-KR" altLang="ko-KR" sz="14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맑은 고딕" panose="020B0503020000020004" pitchFamily="50" charset="-127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교회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지도자들이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교회와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사회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전반을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섬기는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소명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을 다시 확인하고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헌신할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수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있도록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기도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합니다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endParaRPr lang="ko-KR" altLang="ko-KR" sz="14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맑은 고딕" panose="020B0503020000020004" pitchFamily="50" charset="-127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교회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지도자들이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교회공동체를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인도할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때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지혜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와 능력을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주시도록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기도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합니다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endParaRPr lang="ko-KR" altLang="ko-KR" sz="14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맑은 고딕" panose="020B0503020000020004" pitchFamily="50" charset="-127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남을지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떠날지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불확실한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선택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의 기로에 있는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가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정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들의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안전과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회복을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위해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기도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합니다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4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맑은 고딕" panose="020B0503020000020004" pitchFamily="50" charset="-127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다른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소수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민족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(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알라위족과 기타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)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을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위해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,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더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이상의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유혈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사태가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일어나지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않</a:t>
            </a:r>
            <a:r>
              <a:rPr lang="ko-KR" altLang="en-US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고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보호받을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수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있도록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기도</a:t>
            </a:r>
            <a:r>
              <a:rPr lang="ko-KR" altLang="en-US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합니다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4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맑은 고딕" panose="020B0503020000020004" pitchFamily="50" charset="-127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마지막으로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시리아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국가가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치유되고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깨어진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관계가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회복되며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그리스도의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희망이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빛을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발하여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지친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이들에게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위로가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되고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잊혀진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이들에게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미래가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주어지도록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기도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합니다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전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세계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교회가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시리아의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형제자매들과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평화와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정의를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갈망하는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모든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이들을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위해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en-US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함께 기도하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며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연합하여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굳게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서기를</a:t>
            </a:r>
            <a:r>
              <a:rPr lang="ko-KR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기도합니다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endParaRPr lang="ko-KR" altLang="ko-KR" sz="14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2793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6BD8E-47E3-7E4F-4787-F9E56A1B6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2916C16-E5FB-6B34-A247-727713332459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0574E462-0358-2589-AB53-C134D7AE8F84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4BFB947-2C48-77B0-611F-EE169226A005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DE7E24E8-E2E8-224C-A197-816102E0B1F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47DC8D0-2A88-5D21-8365-CF5347E33D3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88914EEF-6FD1-4126-EF10-DD3B78811611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0841F82-1E9B-556A-A6DD-AC3DC845956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5240B30-1431-26AB-0BB0-5BF7718B67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AF050CF6-0727-74CD-CEB6-19B04CA3BE7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4CCBBA-F323-531F-D729-F06F0613A4B6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 err="1">
                <a:solidFill>
                  <a:srgbClr val="0070C0"/>
                </a:solidFill>
                <a:ea typeface="맑은 고딕"/>
              </a:rPr>
              <a:t>에리트리아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에리트리아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신도 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13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 체포</a:t>
            </a:r>
            <a:endParaRPr lang="en-US" dirty="0">
              <a:ea typeface="+mn-lt"/>
              <a:cs typeface="+mn-lt"/>
            </a:endParaRPr>
          </a:p>
          <a:p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C19192-26C2-B625-50BC-71F350B36085}"/>
              </a:ext>
            </a:extLst>
          </p:cNvPr>
          <p:cNvSpPr txBox="1"/>
          <p:nvPr/>
        </p:nvSpPr>
        <p:spPr>
          <a:xfrm>
            <a:off x="1127138" y="1609545"/>
            <a:ext cx="6445807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지난주 금요일인 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2024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12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 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6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일에 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13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명의 신자들이 체포되었다는 슬픈 소식을 전해 들었습니다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이들은 제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경찰서에 구금된 후 아스마라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(Asmara)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인근 마이 </a:t>
            </a:r>
            <a:r>
              <a:rPr lang="ko-KR" altLang="en-US" sz="12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시르와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(Mai </a:t>
            </a:r>
            <a:r>
              <a:rPr lang="en-US" altLang="ko-KR" sz="12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Sirwa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교도소로 이송되었습니다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이들의 상태에 대해서는 알려진 바가 거의 없습니다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신자들과 그 가족들을 위해 기도해 주세요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endParaRPr lang="en-US" altLang="ko-KR" sz="1200" dirty="0">
              <a:solidFill>
                <a:srgbClr val="0070C0"/>
              </a:solidFill>
              <a:latin typeface="Malgun Gothic"/>
              <a:ea typeface="Malgun Gothic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456A9BAE-D08B-93A3-814F-F57CDA4A78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4589" y="1705758"/>
            <a:ext cx="2103410" cy="315511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0CDFB9D-2E3C-E259-6092-55A58A3875EB}"/>
              </a:ext>
            </a:extLst>
          </p:cNvPr>
          <p:cNvSpPr txBox="1"/>
          <p:nvPr/>
        </p:nvSpPr>
        <p:spPr>
          <a:xfrm>
            <a:off x="1127138" y="2851744"/>
            <a:ext cx="6395800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 algn="just">
              <a:buFont typeface="+mj-lt"/>
              <a:buAutoNum type="arabicPeriod"/>
            </a:pPr>
            <a:r>
              <a:rPr lang="ko-KR" altLang="en-US" sz="14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에리트리아에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수감되어 있는 모든 </a:t>
            </a:r>
            <a:r>
              <a:rPr lang="ko-KR" altLang="en-US" sz="14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에리트리아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신자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약 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1,000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들을 위해 기도합니다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신자들이 믿음에 굳건히 설 수 있도록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요셉처럼 힘과 지혜와 은혜를 주시도록 기도합니다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US" altLang="ko-KR" sz="14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구금된 신자들의 가족을 위해 기도합니다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그들이 하나님의 위로를 경험하고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하나님께서 마음을 지켜 주시고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삶 속에서 하나님의 임재와 공급하심을 확실히 느낄 수 있도록 기도합니다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US" altLang="ko-KR" sz="14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에리트레아 교회가 하나님의 보호하심과 강건함을 회복할 수 있도록 기도합니다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성령께서 교회가운데 역사하셔서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4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에리트리아</a:t>
            </a:r>
            <a:r>
              <a:rPr lang="ko-KR" altLang="en-US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교회가 예수님을 믿는 믿음에 굳게 서고 지혜와 분별력을 가지고 지상명령을 계속 수행할 수 있도록 기도합니다</a:t>
            </a:r>
            <a:r>
              <a:rPr lang="en-US" altLang="ko-KR" sz="14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endParaRPr lang="ko-KR" altLang="ko-KR" sz="14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AE4DFB-E979-2236-F47B-85225EB53A6A}"/>
              </a:ext>
            </a:extLst>
          </p:cNvPr>
          <p:cNvSpPr txBox="1"/>
          <p:nvPr/>
        </p:nvSpPr>
        <p:spPr>
          <a:xfrm>
            <a:off x="8564589" y="4860875"/>
            <a:ext cx="21034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 dirty="0"/>
              <a:t>헬렌 </a:t>
            </a:r>
            <a:r>
              <a:rPr lang="ko-KR" altLang="en-US" sz="1000" dirty="0" err="1"/>
              <a:t>베르하네</a:t>
            </a:r>
            <a:r>
              <a:rPr lang="en-US" altLang="ko-KR" sz="1000" dirty="0"/>
              <a:t>(Helen Berhane), </a:t>
            </a:r>
            <a:r>
              <a:rPr lang="ko-KR" altLang="en-US" sz="1000" dirty="0" err="1"/>
              <a:t>에리트리아</a:t>
            </a:r>
            <a:r>
              <a:rPr lang="ko-KR" altLang="en-US" sz="1000" dirty="0"/>
              <a:t> </a:t>
            </a:r>
            <a:r>
              <a:rPr lang="ko-KR" altLang="en-US" sz="1000" dirty="0" err="1"/>
              <a:t>난민가스펠</a:t>
            </a:r>
            <a:r>
              <a:rPr lang="ko-KR" altLang="en-US" sz="1000" dirty="0"/>
              <a:t> 가수로 에리트레아의 컨테이너 감옥에서 오랜 기간 수감되어 심한 고문을 당함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25340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83623-FE32-5D34-F8AC-EC2337BCA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4F7E58D-403A-6DD2-5EB8-4098D4ADECC5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E7203F5A-4660-A605-34C0-F4036688ACC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34165A9-68B4-38FF-F945-A1B92B0E0669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C5D5F1E-1287-D7EC-9ED7-52BDCC9664D5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0850736E-053E-F82E-30E2-C69EAD9976B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EE7495B7-911B-A5ED-7592-C03F23F71B16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2A6C442E-D476-EDCC-3E98-5B2B639CD224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7A74001C-BA58-BEED-98B1-C4B5D4DD1E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80977CD1-1941-1B52-9CF5-89D3274783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FEA70B-84DE-09C1-5C0F-C5A3342CC702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나이지리아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계속되는 공격의 두려움</a:t>
            </a:r>
            <a:endParaRPr lang="en-US" dirty="0">
              <a:ea typeface="+mn-lt"/>
              <a:cs typeface="+mn-lt"/>
            </a:endParaRPr>
          </a:p>
          <a:p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11AF82-79EA-25B7-50FD-C6535981E8B3}"/>
              </a:ext>
            </a:extLst>
          </p:cNvPr>
          <p:cNvSpPr txBox="1"/>
          <p:nvPr/>
        </p:nvSpPr>
        <p:spPr>
          <a:xfrm>
            <a:off x="1127138" y="1609545"/>
            <a:ext cx="6445807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지난해 나이지리아에서 풀라니족 극단주의자들에 의해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 이상의 기독교인이 살해된 크리스마스 이브 학살 사건의 생존자들은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년이 지난 지금도 반복되는 공격에 대한 두려움 속에 살아가고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100" dirty="0">
              <a:solidFill>
                <a:srgbClr val="0070C0"/>
              </a:solidFill>
              <a:latin typeface="Malgun Gothic"/>
              <a:ea typeface="Malgun Gothic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D59158F-FD23-9691-929A-F0F22BBD05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6114" y="1733889"/>
            <a:ext cx="2611886" cy="195891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90ADFE3-F898-E1F7-143A-6390B4603221}"/>
              </a:ext>
            </a:extLst>
          </p:cNvPr>
          <p:cNvSpPr txBox="1"/>
          <p:nvPr/>
        </p:nvSpPr>
        <p:spPr>
          <a:xfrm>
            <a:off x="1127138" y="2423265"/>
            <a:ext cx="6395800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플라투주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보코스의 기독교 공동체에 대한 지속적인 공격과 이번 크리스마스에 추가로 잔학한 행위가 발생할 수 있다는 보고는 이러한 공포를 더욱 부각시켰습니다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최근 몇 주 동안 새로운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의심스러운 움직임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’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곧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정체불명의 인물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적대적 위협 경보가 보고되었습니다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2023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크리스마스 이브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보코스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지역과 주변의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5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개 지역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30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개 이상의 마을이 동시에 공격을 받았습니다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최소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명이 사망한 것으로 보고되었으며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정교한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AK-47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형 무기를 소지한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풀라니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극단주의자들에 의해 조직적으로 이뤄졌습니다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공격 과정에서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10,000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명이 넘는 이재민이 발생했습니다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현재 나이지리아 중부 벨트의 여러 소식통은 극단주의 이슬람 활동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의심스러운 움직임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지역사회를 감시하는 정체불명의 사람들이 있다고 보고하고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사하라 사막 이남 아프리카의 오픈도어 대변인 조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뉴하우스는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이렇게 말했습니다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: 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우리는 이번 크리스마스에 보코스와 그 주변의 기독교 공동체의 안전이 매우 우려됩니다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살아남은 사람들은 여전히 지난 크리스마스의 공격과 사랑하는 가족을 잃은 공포에서 벗어나지 못하고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우리는 나이지리아 보안군이 이번 크리스마스에도 극단주의자들의 공격으로부터 취약한 지역사회를 보호하기 위해 최선을 다해줄 것을 요청합니다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."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라고 말했습니다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기독교인들에게 크리스마스는 기쁨의 시간이어야 하지만 보코스의 기독교인들은 반복되는 공격에 대한 두려움으로 가득 차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ko-KR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14" name="그림 13" descr="야외, 건물, 재앙, 하늘이(가) 표시된 사진&#10;&#10;자동 생성된 설명">
            <a:extLst>
              <a:ext uri="{FF2B5EF4-FFF2-40B4-BE49-F238E27FC236}">
                <a16:creationId xmlns:a16="http://schemas.microsoft.com/office/drawing/2014/main" id="{9AAB13F4-2893-B6F8-7EB5-B918A803D7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446" y="3802587"/>
            <a:ext cx="2611883" cy="136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840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CAD24-ED0A-F067-A129-3D42F12E3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C0E4687D-F9A7-9D63-24C8-5AFDFE83946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71E7E819-6271-8B2C-FFDB-63882E5818F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7AEEB25-CE7E-9FC2-0036-82A7EE5C1D8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1BEF1BF-803A-96FF-57FA-BFD1C73373E9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ECB18867-318F-179A-A380-56D2B4CE902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6EA9BA-400F-9DA0-6C66-1E24B7936E59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012E49F1-F8A7-0985-B7E2-51F14B1607DE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3420850-6FED-95FD-E01E-B3F296A9401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나이지리아 </a:t>
            </a:r>
            <a:r>
              <a:rPr lang="ko-KR" altLang="en-US" dirty="0" err="1">
                <a:solidFill>
                  <a:srgbClr val="0070C0"/>
                </a:solidFill>
                <a:ea typeface="맑은 고딕"/>
              </a:rPr>
              <a:t>플라투주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 보코스를 위해 기도해 주세요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.</a:t>
            </a:r>
            <a:endParaRPr lang="en-US" altLang="ko-KR" dirty="0"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BDFE59-E498-95C6-2A2B-AFFD5CCC0654}"/>
              </a:ext>
            </a:extLst>
          </p:cNvPr>
          <p:cNvSpPr txBox="1"/>
          <p:nvPr/>
        </p:nvSpPr>
        <p:spPr>
          <a:xfrm>
            <a:off x="1213164" y="2568369"/>
            <a:ext cx="9508766" cy="18926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ko-KR" altLang="en-US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나이지리아에 보호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정의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회복을 위해 기도합니다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연방정부</a:t>
            </a:r>
            <a:r>
              <a:rPr lang="en-US" altLang="ko-KR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주정부</a:t>
            </a:r>
            <a:r>
              <a:rPr lang="en-US" altLang="ko-KR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지방정부 관계자들에게 시민의 안전을 지킬 수 있도록 긍휼한 마음을 일깨워 주시고</a:t>
            </a:r>
            <a:r>
              <a:rPr lang="en-US" altLang="ko-KR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그 책임과 사명을 다할 수 있도록 은혜를 베풀어 주시기를 기도합니다</a:t>
            </a:r>
            <a:r>
              <a:rPr lang="en-US" altLang="ko-KR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endParaRPr lang="en-US" altLang="ko-KR" sz="1400" kern="100" dirty="0">
              <a:latin typeface="맑은 고딕" panose="020B0503020000020004" pitchFamily="50" charset="-127"/>
              <a:ea typeface="맑은 고딕" panose="020B0503020000020004" pitchFamily="50" charset="-127"/>
              <a:cs typeface="맑은 고딕" panose="020B0503020000020004" pitchFamily="50" charset="-127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ko-KR" altLang="en-US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크리스마스가 다가오며 공격의 두려움과 공포에 휩싸인 </a:t>
            </a:r>
            <a:r>
              <a:rPr lang="ko-KR" altLang="en-US" sz="1400" kern="10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플라투주</a:t>
            </a:r>
            <a:r>
              <a:rPr lang="ko-KR" altLang="en-US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보코스의 교회와 성도들에게 평안을 주시기를 기도합니다</a:t>
            </a:r>
            <a:r>
              <a:rPr lang="en-US" altLang="ko-KR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마음과 생각을 지켜 주시고</a:t>
            </a:r>
            <a:r>
              <a:rPr lang="en-US" altLang="ko-KR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400" kern="100" dirty="0" err="1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플라니</a:t>
            </a:r>
            <a:r>
              <a:rPr lang="ko-KR" altLang="en-US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무장단체들의 모든 계획들을 꺾어 주시고</a:t>
            </a:r>
            <a:r>
              <a:rPr lang="en-US" altLang="ko-KR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폭력이 다시 일어나지 않도록 주님이 안전하게 지켜 주시기를 기도합니다</a:t>
            </a:r>
            <a:r>
              <a:rPr lang="en-US" altLang="ko-KR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ko-KR" altLang="en-US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교회 지도자들에게 믿음과 용기와 지혜를 주시기를 기도합니다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상황에 흔들리지 아니하며</a:t>
            </a:r>
            <a:r>
              <a:rPr lang="en-US" altLang="ko-KR" sz="14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견고하게 서서</a:t>
            </a:r>
            <a:r>
              <a:rPr lang="en-US" altLang="ko-KR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어두움을 밝히는 구원의 등불이 되기를 기도합니다</a:t>
            </a:r>
            <a:r>
              <a:rPr lang="en-US" altLang="ko-KR" sz="14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endParaRPr lang="ko-KR" altLang="ko-KR" sz="14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5392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 dirty="0">
                <a:solidFill>
                  <a:schemeClr val="tx1"/>
                </a:solidFill>
                <a:latin typeface="+mj-lt"/>
              </a:rPr>
              <a:t>Arise Africa 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</a:rPr>
              <a:t>캠페인을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맑은 고딕"/>
                <a:ea typeface="맑은 고딕"/>
              </a:rPr>
              <a:t>Arise Africa </a:t>
            </a:r>
            <a:r>
              <a:rPr lang="ko-KR" altLang="en-US" sz="1000" dirty="0">
                <a:latin typeface="맑은 고딕"/>
                <a:ea typeface="맑은 고딕"/>
              </a:rPr>
              <a:t>캠페인을 사용하여 주시기를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  <a:r>
              <a:rPr lang="ko-KR" altLang="en-US" sz="1000" dirty="0">
                <a:latin typeface="맑은 고딕"/>
                <a:ea typeface="맑은 고딕"/>
              </a:rPr>
              <a:t>사하라 사막 이남 아프리카의 </a:t>
            </a:r>
            <a:r>
              <a:rPr lang="ko-KR" altLang="en-US" sz="1000" dirty="0" err="1">
                <a:latin typeface="맑은 고딕"/>
                <a:ea typeface="맑은 고딕"/>
              </a:rPr>
              <a:t>박해받는</a:t>
            </a:r>
            <a:r>
              <a:rPr lang="ko-KR" altLang="en-US" sz="1000" dirty="0">
                <a:latin typeface="맑은 고딕"/>
                <a:ea typeface="맑은 고딕"/>
              </a:rPr>
              <a:t> 교회를 폭력으로 부터 </a:t>
            </a:r>
            <a:r>
              <a:rPr lang="ko-KR" altLang="en-US" sz="1000" dirty="0" err="1">
                <a:latin typeface="맑은 고딕"/>
                <a:ea typeface="맑은 고딕"/>
              </a:rPr>
              <a:t>지켜주시고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가해자들에게 그 값에 합당한 처벌이 이루어지게 하시고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상처받은 성도들에게 치유와 회복의 은혜를 베풀어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.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아프리카 교회의 목소리가 한국교회에 잘 전달되도록 도와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</a:rPr>
              <a:t>오픈도어 설립</a:t>
            </a:r>
            <a:r>
              <a:rPr lang="en-US" altLang="ko-KR" sz="1050">
                <a:solidFill>
                  <a:schemeClr val="tx1"/>
                </a:solidFill>
              </a:rPr>
              <a:t> 30</a:t>
            </a:r>
            <a:r>
              <a:rPr lang="ko-KR" altLang="en-US" sz="1050">
                <a:solidFill>
                  <a:schemeClr val="tx1"/>
                </a:solidFill>
              </a:rPr>
              <a:t>주년 기념 선교대회를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1</a:t>
            </a:r>
            <a:r>
              <a:rPr lang="ko-KR" altLang="en-US" sz="1000" dirty="0">
                <a:latin typeface="roboto" panose="02000000000000000000" pitchFamily="2" charset="0"/>
              </a:rPr>
              <a:t>월은 이 땅에 오픈도어 사역이 시작된 지 </a:t>
            </a:r>
            <a:r>
              <a:rPr lang="en-US" altLang="ko-KR" sz="1000" dirty="0">
                <a:latin typeface="roboto" panose="02000000000000000000" pitchFamily="2" charset="0"/>
              </a:rPr>
              <a:t>30</a:t>
            </a:r>
            <a:r>
              <a:rPr lang="ko-KR" altLang="en-US" sz="1000" dirty="0">
                <a:latin typeface="roboto" panose="02000000000000000000" pitchFamily="2" charset="0"/>
              </a:rPr>
              <a:t>주년이 되는 해입니다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지금까지 한국교회를 통해서 전세계 박해 받는 교회를 위해서 기도하며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물질로 후원하게 하신 하나님께 감사를 드립니다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 panose="02000000000000000000" pitchFamily="2" charset="0"/>
              </a:rPr>
              <a:t>강사로 오시는 </a:t>
            </a:r>
            <a:r>
              <a:rPr lang="en-US" altLang="ko-KR" sz="1000" dirty="0">
                <a:latin typeface="roboto" panose="02000000000000000000" pitchFamily="2" charset="0"/>
              </a:rPr>
              <a:t>Evert Schut[</a:t>
            </a:r>
            <a:r>
              <a:rPr lang="ko-KR" altLang="en-US" sz="1000" dirty="0">
                <a:latin typeface="roboto" panose="02000000000000000000" pitchFamily="2" charset="0"/>
              </a:rPr>
              <a:t>전 </a:t>
            </a:r>
            <a:r>
              <a:rPr lang="en-US" altLang="ko-KR" sz="1000" dirty="0">
                <a:latin typeface="roboto" panose="02000000000000000000" pitchFamily="2" charset="0"/>
              </a:rPr>
              <a:t>OD</a:t>
            </a:r>
            <a:r>
              <a:rPr lang="ko-KR" altLang="en-US" sz="1000" dirty="0">
                <a:latin typeface="roboto" panose="02000000000000000000" pitchFamily="2" charset="0"/>
              </a:rPr>
              <a:t>사역총책임자</a:t>
            </a:r>
            <a:r>
              <a:rPr lang="en-US" altLang="ko-KR" sz="1000" dirty="0">
                <a:latin typeface="roboto" panose="02000000000000000000" pitchFamily="2" charset="0"/>
              </a:rPr>
              <a:t>]</a:t>
            </a:r>
            <a:r>
              <a:rPr lang="ko-KR" altLang="en-US" sz="1000" dirty="0">
                <a:latin typeface="roboto" panose="02000000000000000000" pitchFamily="2" charset="0"/>
              </a:rPr>
              <a:t>를 통해 말씀으로 성도들을 위로하고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 사역의 비전이 한국교회에 잘 전달되기를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오픈도어와 </a:t>
            </a:r>
            <a:r>
              <a:rPr lang="ko-KR" altLang="en-US" sz="1000" dirty="0" err="1">
                <a:latin typeface="roboto" panose="02000000000000000000" pitchFamily="2" charset="0"/>
              </a:rPr>
              <a:t>동역할</a:t>
            </a:r>
            <a:r>
              <a:rPr lang="ko-KR" altLang="en-US" sz="1000" dirty="0">
                <a:latin typeface="roboto" panose="02000000000000000000" pitchFamily="2" charset="0"/>
              </a:rPr>
              <a:t> 수 있는 교회를 세워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endParaRPr lang="en-US" altLang="ko-KR" sz="1000" dirty="0">
              <a:latin typeface="roboto" panose="02000000000000000000" pitchFamily="2" charset="0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17/12/2024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1196</TotalTime>
  <Words>1502</Words>
  <Application>Microsoft Office PowerPoint</Application>
  <PresentationFormat>와이드스크린</PresentationFormat>
  <Paragraphs>98</Paragraphs>
  <Slides>14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8" baseType="lpstr">
      <vt:lpstr>NanumGothicExtraBold</vt:lpstr>
      <vt:lpstr>Wingdings,Sans-Serif</vt:lpstr>
      <vt:lpstr>Yu Gothic UI Semibold</vt:lpstr>
      <vt:lpstr>Gulim</vt:lpstr>
      <vt:lpstr>나눔고딕 ExtraBold</vt:lpstr>
      <vt:lpstr>Malgun Gothic</vt:lpstr>
      <vt:lpstr>Malgun Gothic</vt:lpstr>
      <vt:lpstr>Aharoni</vt:lpstr>
      <vt:lpstr>Arial</vt:lpstr>
      <vt:lpstr>Helvetica</vt:lpstr>
      <vt:lpstr>Posterama</vt:lpstr>
      <vt:lpstr>roboto</vt:lpstr>
      <vt:lpstr>Tahoma</vt:lpstr>
      <vt:lpstr>Office 테마</vt:lpstr>
      <vt:lpstr>Prayer Meeting  for Persecuted Church Worldwide 박해받는 교회를 위한 화요기도모임</vt:lpstr>
      <vt:lpstr>순서</vt:lpstr>
      <vt:lpstr>마1:20</vt:lpstr>
      <vt:lpstr>OPEN DOORS CORE VALUE/핵심가치</vt:lpstr>
      <vt:lpstr>PowerPoint 프레젠테이션</vt:lpstr>
      <vt:lpstr>Arise Africa Campaign  아프리카여 일어나라 폭력을 중단하고, 치유를 일으키자!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301</cp:revision>
  <dcterms:created xsi:type="dcterms:W3CDTF">2024-07-08T04:53:18Z</dcterms:created>
  <dcterms:modified xsi:type="dcterms:W3CDTF">2024-12-17T08:17:14Z</dcterms:modified>
</cp:coreProperties>
</file>