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83" r:id="rId4"/>
    <p:sldId id="373" r:id="rId5"/>
    <p:sldId id="374" r:id="rId6"/>
    <p:sldId id="2517" r:id="rId7"/>
    <p:sldId id="2505" r:id="rId8"/>
    <p:sldId id="2514" r:id="rId9"/>
    <p:sldId id="2515" r:id="rId10"/>
    <p:sldId id="2516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2024-12-24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09A04-3061-F43F-0A08-DB46CE38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DB6873F-C800-DB73-3BCD-6407CCFDB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6B5227C-B32A-2CEE-93C3-ABD53761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04C9A08-A9EB-504E-1D9A-D0A763CF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526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2024-12-24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1</a:t>
            </a:r>
            <a:r>
              <a:rPr lang="en-US" altLang="ko-KR" sz="2000" dirty="0">
                <a:latin typeface="맑은 고딕"/>
                <a:ea typeface="맑은 고딕"/>
              </a:rPr>
              <a:t>2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24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6’17”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2:11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엎드려 아기께 경배하고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보배합을 열어 황금과 유향과 몰약을 예물로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드리니라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 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11</a:t>
            </a:r>
            <a:r>
              <a:rPr lang="en-US" altLang="ko-KR" dirty="0">
                <a:ea typeface="맑은 고딕"/>
              </a:rPr>
              <a:t> They bowed down and worship him. Then they opened their treasures and presented him with gifts of gold and of incense and of myrrh.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최근 감옥에서 석방된 목회자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27138" y="1609545"/>
            <a:ext cx="6445807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2006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cs typeface="Times New Roman (Body CS)"/>
              </a:rPr>
              <a:t>년 기독교 신앙으로 인해 처음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체포된 이후 감옥을 드나들었던 이란의 목사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압돌레자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알리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-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하그네자드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마티아스로 알려짐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지난 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14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토요일 오랜 수감 생활에서 풀려났습니다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98434" y="2421197"/>
            <a:ext cx="3533445" cy="20664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127138" y="2421197"/>
            <a:ext cx="6395800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이번 주말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번째 생일을 맞이하는 마티아스는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월부터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 전파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혐의로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형을 선고받고 복역 중이었습니다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2014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년에도 비슷한 혐의로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5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형을 선고받고 석방된 지 불과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 만에 무죄 판결이 뒤집혔던 경험이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마티아스는 집에서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1,000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마일 떨어진 곳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이란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북부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안잘리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Anzali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에서 복역 중이었으며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2023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여름 최남단의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미나브교도소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Minab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Prison)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로 이송되었습니다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2024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마티아스는 남은 형기 동안 매달 가족을 방문할 수 있다는 말을 들었지만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마지막 가족 방문 며칠 후인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마티아스는 갑작스러운 전화를 받고 교도소로 돌아가라는 명령을 받았습니다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소위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공개 형기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더 이상 적용되지 않는다는 통보였습니다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마티아스의 사례는 이란 기독교인에 대한 탄압이 첫 체포 이후에도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심지어 그의 경우 두 번의 무죄 판결 이후에도 수년 동안 계속될 수 있음을 보여줍니다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지난 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2022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년 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12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월 크리스마스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마르티네스의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석방을 축하하는 동안에도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latin typeface="Helvetica" panose="020B0604020202020204" pitchFamily="34" charset="0"/>
                <a:cs typeface="Times New Roman (Body CS)"/>
              </a:rPr>
              <a:t>또 다른 법정 소송에 시달리고 있었습니다</a:t>
            </a:r>
            <a:r>
              <a:rPr lang="en-US" altLang="ko-KR" sz="1100" kern="100" dirty="0">
                <a:latin typeface="Helvetica" panose="020B0604020202020204" pitchFamily="34" charset="0"/>
                <a:cs typeface="Times New Roman (Body CS)"/>
              </a:rPr>
              <a:t>. 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이란의 형제자매들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석방된 사람들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수감된 사람들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단순히 주님을 예배했다는 이유로 체포될까 두려워하는 사람들을 위해 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용기와 보호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평화와 희망을 주시고 이들의 믿음이 하늘의 별과 같이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빛나기를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solidFill>
                <a:schemeClr val="accent2">
                  <a:lumMod val="50000"/>
                </a:schemeClr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2024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년을 감사로 마무리하기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당신의 기도가 차이를 만듭니다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이란의 젊은이들은 경제난으로 인한 광범위한 우울증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제한적인 사회적 규범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강렬한 종교적 압박 등 엄청난 어려움에 직면해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환경 속에서 많은 젊은이들이 삶의 희망과 의미를 찾고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어려움 속에서도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멜리카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Melika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와 같은 수많은 젊은이들이 진리를 갈망하며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삶을 변화시키는 복음의 능력을 체험하고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9579" y="1688875"/>
            <a:ext cx="2608422" cy="38535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8" y="2421197"/>
            <a:ext cx="6395800" cy="33085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현장 파트너인 마수드는 이렇게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“17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 소녀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멜리카는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우리 사역을 통해 예수 그리스도의 메시지를 접했고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제자 훈련의 여정을 거쳐 최근 컨퍼런스에서 세례를 받았습니다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그녀의 강력한 신앙 고백은 우리 삶에서 일하시는 하나님의 은혜를 증명하는 증거입니다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</a:t>
            </a:r>
          </a:p>
          <a:p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＇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저는 한때 무슬림으로 미신을 믿으며 죽음을 두려워하며 살았습니다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이제 살아 계신 하나님의 아들을 믿습니다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주님의 은혜로 모든 두려움과 영적 약함에서 자유로워졌습니다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살아 계신 하나님의 말씀을 배우고 순종하며 살기를 간절히 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우리가 하는 모든 일이 세상적인 것이 아니라 주님의 것이라는 사실도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깨달았습니다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주어진 기회를 최대한 활용해야 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이를 위해서는 하나님의 말씀과 뜻에 따라 올바른 선택을 해야 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멜리카는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마수드 목사는 “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멜리카와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같은 젊은 신자들이 신앙 안에서 성장할 수 있도록 힘을 실어준 여러분의 기도와 지원에 깊이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감사드린다”며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고마움을 표했습니다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이란의 젊은이들이 더 많은 제자 훈련의 기회를 얻고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 자료를 접하며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지역사회에서 빛과 소금으로 살아갈 용기를 얻을 수 있도록 계속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이들이 자신과 같은 사람들을 예수님께로 인도하기 위해서는 여러분의 지속적인 중보기도가 매우 중요합니다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사역에 함께해 주셔서 감사합니다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!”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우리의 기도로 이란의 젊은이들이 주님을 만나게 됨을 감사드립니다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오늘도 방황하는 이란의 젊은이들에게 복음의 빛을 비춰 주셔서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어둠에서 빛으로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절망에서 희망으로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증오에서 사랑으로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나오는 기적이 있기를 기도합니다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ko-KR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팔레스타인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수백 명의 기독교인이 여전히 가자지구의 교회에서 생활하고 있습니다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약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600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기독교인들이 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</a:t>
            </a:r>
            <a:r>
              <a:rPr lang="ko-KR" altLang="en-US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넘게 가자 지구의 그리스 정교회와 가톨릭 교회 건물에서 생활하고 있습니다</a:t>
            </a:r>
            <a:r>
              <a:rPr lang="en-US" altLang="ko-KR" sz="12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2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56A9BAE-D08B-93A3-814F-F57CDA4A7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736" y="2348353"/>
            <a:ext cx="2945444" cy="22090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0CDFB9D-2E3C-E259-6092-55A58A3875EB}"/>
              </a:ext>
            </a:extLst>
          </p:cNvPr>
          <p:cNvSpPr txBox="1"/>
          <p:nvPr/>
        </p:nvSpPr>
        <p:spPr>
          <a:xfrm>
            <a:off x="1127138" y="2258898"/>
            <a:ext cx="6395800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2023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 전쟁이 시작된 이후 가자지구에 거주하던 기독교인 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1,070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 중 거의 대부분이 교회 건물에서 피난처를 찾았습니다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latin typeface="Helvetica" panose="020B0604020202020204" pitchFamily="34" charset="0"/>
                <a:cs typeface="Times New Roman (Body CS)"/>
              </a:rPr>
              <a:t>전쟁이 계속되는 동안</a:t>
            </a:r>
            <a:r>
              <a:rPr lang="en-US" altLang="ko-KR" sz="1200" kern="100" dirty="0">
                <a:latin typeface="Helvetica" panose="020B0604020202020204" pitchFamily="34" charset="0"/>
                <a:cs typeface="Times New Roman (Body CS)"/>
              </a:rPr>
              <a:t>,</a:t>
            </a:r>
            <a:r>
              <a:rPr lang="ko-KR" altLang="en-US" sz="1200" kern="100" dirty="0">
                <a:latin typeface="Helvetica" panose="020B0604020202020204" pitchFamily="34" charset="0"/>
                <a:cs typeface="Times New Roman (Body CS)"/>
              </a:rPr>
              <a:t> 수백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팔레스타인 기독교인들이 가자 지구를 떠났습니다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대부분의 기독교인들은 여전히 교회 건물을 떠날 수 없습니다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 중 대부분은 전쟁으로 인해 집이 손상되거나 완전히 파괴되는 것을 목격했습니다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2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오픈도어의 지원으로 현지 파트너들은 여전히 두 교회에 자금을 지원하며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 머물고 </a:t>
            </a:r>
            <a:r>
              <a:rPr lang="ko-KR" altLang="en-US" sz="12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있는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형제자매들을 위해 식량과 기타 생필품을 구입할 수 있게 되었습니다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하나님께 감사를 드립니다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전쟁이 종식되도록 기도해주세요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휴전과 인질 석방을 위한 협상이 성공적으로 이루어지고 이 지역에 정의롭고 지속적인 평화가 속히 오도록 기도해 주세요</a:t>
            </a:r>
            <a:r>
              <a:rPr lang="en-US" altLang="ko-KR" sz="12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2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지극히 높은 곳에서는 하나님께 영광이요 땅에서는 하나님이 기뻐하신 사람들 중에 평화로다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.”(</a:t>
            </a:r>
            <a:r>
              <a:rPr lang="ko-KR" altLang="en-US" sz="12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눅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2:14) </a:t>
            </a:r>
          </a:p>
          <a:p>
            <a:pPr algn="just"/>
            <a:endParaRPr lang="en-US" altLang="ko-KR" sz="12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평화의 왕으로 오신 예수 그리스도의 은혜가 팔레스타인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레바논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이스라엘 가운데 함께 하시기를 기도합니다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정치 지도자들에게 지혜를 주셔서 협상 과정에서 화해와 용서가 임하기를 기도합니다</a:t>
            </a:r>
            <a:r>
              <a:rPr lang="en-US" altLang="ko-KR" sz="12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ko-KR" altLang="ko-KR" sz="14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E4DFB-E979-2236-F47B-85225EB53A6A}"/>
              </a:ext>
            </a:extLst>
          </p:cNvPr>
          <p:cNvSpPr txBox="1"/>
          <p:nvPr/>
        </p:nvSpPr>
        <p:spPr>
          <a:xfrm>
            <a:off x="7906731" y="4629869"/>
            <a:ext cx="2945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000" dirty="0"/>
              <a:t>가자지구를 방문한 생전의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앤드류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83623-FE32-5D34-F8AC-EC2337BC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4F7E58D-403A-6DD2-5EB8-4098D4ADECC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E7203F5A-4660-A605-34C0-F4036688ACC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34165A9-68B4-38FF-F945-A1B92B0E066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C5D5F1E-1287-D7EC-9ED7-52BDCC9664D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0850736E-053E-F82E-30E2-C69EAD9976B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EE7495B7-911B-A5ED-7592-C03F23F71B16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2A6C442E-D476-EDCC-3E98-5B2B639CD22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7A74001C-BA58-BEED-98B1-C4B5D4DD1E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80977CD1-1941-1B52-9CF5-89D3274783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FEA70B-84DE-09C1-5C0F-C5A3342CC702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아라비아반도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아라비아 반도에서 온 크리스마스 기도</a:t>
            </a:r>
            <a:endParaRPr lang="en-US" dirty="0">
              <a:ea typeface="+mn-lt"/>
              <a:cs typeface="+mn-lt"/>
            </a:endParaRPr>
          </a:p>
          <a:p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1AF82-79EA-25B7-50FD-C6535981E8B3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현장 파트너인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무네프는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이렇게 말합니다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“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크리스마스 시즌이 다가오면서 저희의 마음은 기쁨과 걱정이 교차합니다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구세주의 탄생을 축하하지만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이곳에서 사역하는 동안 점점 더 많은 도전에 직면하고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일부 사람들의 위협과 협박에도 불구하고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우리는 그리스도의 평화와 공급하심에 대한 소망을 붙잡고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D59158F-FD23-9691-929A-F0F22BBD0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6736" y="1624105"/>
            <a:ext cx="2992219" cy="199481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0ADFE3-F898-E1F7-143A-6390B4603221}"/>
              </a:ext>
            </a:extLst>
          </p:cNvPr>
          <p:cNvSpPr txBox="1"/>
          <p:nvPr/>
        </p:nvSpPr>
        <p:spPr>
          <a:xfrm>
            <a:off x="1127138" y="2423265"/>
            <a:ext cx="6395800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작년까지만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해도 우리는 현지인들과 함께 예수님의 탄생을 축하하고 복음을 나누는 멋진 크리스마스 모임을 경험했습니다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올해는 계속되는 위협으로 인해 아직 장식을 시작하지 못했고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축하 행사 준비도 늦어지고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저희는 지역사회에 기쁨을 전하기로 결심했습니다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평소처럼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 가정을 방문하여 선물과 음식을 전달하며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그리스도의 탄생의 기쁨을 나눌 계획입니다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어려운 상황에서도 예전처럼 성탄절에 함께 모여 축하하고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더 깊은 교제를 나눌 수 있도록 기도해 주세요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 다른 현장 파트너인 아민은 이렇게 말합니다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“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여러분의 변함없는 지원과 특히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한 해 동안 기도해 주신 것에 대해 진심으로 감사의 말씀을 드립니다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여러분의 파트너십은 진정한 축복이었으며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여정에서 여러분의 헌신에 깊이 감사드립니다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폭격과 굶주림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적절한 의료 및 교육 기회의 심각한 부족으로 이곳 사람들은 지쳐가고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여러분의 헌신적인 노력으로 희망의 빛이 계속 비춰지고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혼란과 도전 속에서도 아라비아 반도에 하나님의 나라가 임할 수 있도록 내년에도 계속 함께해 주시고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저희를 위해 기도해 주시기를 기도합니다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여러분의 변함없는 사랑과 관심에 주님께서 풍성한 축복과 보상을 주시기를 기원합니다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</a:t>
            </a:r>
            <a:endParaRPr lang="ko-KR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 descr="의류, 사람, 여성, 사람들이(가) 표시된 사진&#10;&#10;자동 생성된 설명">
            <a:extLst>
              <a:ext uri="{FF2B5EF4-FFF2-40B4-BE49-F238E27FC236}">
                <a16:creationId xmlns:a16="http://schemas.microsoft.com/office/drawing/2014/main" id="{C39DE234-D55B-294A-FE72-8CB0328DDF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736" y="3753117"/>
            <a:ext cx="2992218" cy="199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40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CAD24-ED0A-F067-A129-3D42F12E3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C0E4687D-F9A7-9D63-24C8-5AFDFE83946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71E7E819-6271-8B2C-FFDB-63882E5818F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7AEEB25-CE7E-9FC2-0036-82A7EE5C1D8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1BEF1BF-803A-96FF-57FA-BFD1C73373E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CB18867-318F-179A-A380-56D2B4CE902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6EA9BA-400F-9DA0-6C66-1E24B7936E59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012E49F1-F8A7-0985-B7E2-51F14B1607D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3420850-6FED-95FD-E01E-B3F296A9401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아라비아반도 교회를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</a:t>
            </a:r>
            <a:endParaRPr lang="en-US" altLang="ko-KR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DFE59-E498-95C6-2A2B-AFFD5CCC0654}"/>
              </a:ext>
            </a:extLst>
          </p:cNvPr>
          <p:cNvSpPr txBox="1"/>
          <p:nvPr/>
        </p:nvSpPr>
        <p:spPr>
          <a:xfrm>
            <a:off x="1213164" y="1798566"/>
            <a:ext cx="6201624" cy="33193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또 다른 교회 지도자인 </a:t>
            </a:r>
            <a:r>
              <a:rPr lang="ko-KR" altLang="en-US" sz="1100" kern="100" dirty="0" err="1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잘릴은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이렇게 말합니다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: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“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시련 속에서도 새해가 되기 전에 몇몇 신자들이 세례를 받게 될 것이라는 소식을 전하게 되어 기쁩니다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그들이 신앙을 고백할 준비를 하는 동안 여러분의 기도를 부탁드립니다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또한 교회 창고에 사역을 지원할 수 있는 자료들로 꽉 채워지도록 기도하고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하나님 나라의 확장을 위해 계속 일하고 있지만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재정적인 어려움이 현실로 다가오고 있으며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앞으로의 사역을 위해 풍성하게 공급해 주시기를 간구합니다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“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또한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교회의 지도자 중 한 명이 구타를 당하는 등 물리적 핍박을 받고 있습니다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저희 지도자와 교회 전체가 믿음으로 굳건히 설 수 있도록 치유와 능력을 주시도록 기도해 주세요</a:t>
            </a:r>
            <a:r>
              <a:rPr lang="en-US" altLang="ko-KR" sz="11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.”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이번 크리스마스 시즌에도 아라비아반도 교회에 용기와 공급하심 그리고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지속적인 신앙 성장을 위해 계속 기도합시다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성탄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의 기쁨이 현실적 위협으로 인해 어두워지지 않고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,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그분의 사랑의 빛이 우리 형제자매들의 삶을 통해 밝게 비춰지도록 기도합시다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고난 속에서도 희망의 계절이 되기를 바랍니다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“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우리와 함께해 주셔서 감사합니다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우리 가운데 오신 아기 예수를 함께 축하하는 이 계절에 그리스도의 평화가 여러분의 마음에 가득하길 바랍니다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 </a:t>
            </a: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함께 기도해 주셔서 감사합니다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! 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o-KR" altLang="en-US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아라비아 반도에서 메리 크리스마스를 기원합니다</a:t>
            </a:r>
            <a:r>
              <a:rPr lang="en-US" altLang="ko-KR" sz="1100" kern="100" dirty="0">
                <a:solidFill>
                  <a:schemeClr val="accent2">
                    <a:lumMod val="50000"/>
                  </a:schemeClr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맑은 고딕" panose="020B0503020000020004" pitchFamily="50" charset="-127"/>
              </a:rPr>
              <a:t>.”</a:t>
            </a:r>
            <a:endParaRPr lang="ko-KR" altLang="ko-KR" sz="1100" kern="100" dirty="0">
              <a:solidFill>
                <a:schemeClr val="accent2">
                  <a:lumMod val="50000"/>
                </a:schemeClr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맑은 고딕" panose="020B0503020000020004" pitchFamily="50" charset="-127"/>
            </a:endParaRPr>
          </a:p>
        </p:txBody>
      </p:sp>
      <p:pic>
        <p:nvPicPr>
          <p:cNvPr id="3" name="그림 2" descr="물, 사람, 야외, 호수이(가) 표시된 사진&#10;&#10;자동 생성된 설명">
            <a:extLst>
              <a:ext uri="{FF2B5EF4-FFF2-40B4-BE49-F238E27FC236}">
                <a16:creationId xmlns:a16="http://schemas.microsoft.com/office/drawing/2014/main" id="{EC90D2BD-A9AF-DCC8-4B10-2ABEA46D4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256" y="2113676"/>
            <a:ext cx="2911744" cy="246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92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Arise Africa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캠페인을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Arise Africa </a:t>
            </a:r>
            <a:r>
              <a:rPr lang="ko-KR" altLang="en-US" sz="1000" dirty="0">
                <a:latin typeface="맑은 고딕"/>
                <a:ea typeface="맑은 고딕"/>
              </a:rPr>
              <a:t>캠페인을 사용하여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사하라 사막 이남 아프리카의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폭력으로 부터 </a:t>
            </a:r>
            <a:r>
              <a:rPr lang="ko-KR" altLang="en-US" sz="1000" dirty="0" err="1">
                <a:latin typeface="맑은 고딕"/>
                <a:ea typeface="맑은 고딕"/>
              </a:rPr>
              <a:t>지켜주시고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가해자들에게 그 값에 합당한 처벌이 이루어지게 하시고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상처받은 성도들에게 치유와 회복의 은혜를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.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아프리카 교회의 목소리가 한국교회에 잘 전달되도록 도와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Schut[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17/12/2024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1547</Words>
  <Application>Microsoft Office PowerPoint</Application>
  <PresentationFormat>와이드스크린</PresentationFormat>
  <Paragraphs>80</Paragraphs>
  <Slides>11</Slides>
  <Notes>6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마2:11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302</cp:revision>
  <dcterms:created xsi:type="dcterms:W3CDTF">2024-07-08T04:53:18Z</dcterms:created>
  <dcterms:modified xsi:type="dcterms:W3CDTF">2024-12-24T10:18:06Z</dcterms:modified>
</cp:coreProperties>
</file>