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7" r:id="rId2"/>
    <p:sldId id="258" r:id="rId3"/>
    <p:sldId id="283" r:id="rId4"/>
    <p:sldId id="373" r:id="rId5"/>
    <p:sldId id="374" r:id="rId6"/>
    <p:sldId id="2517" r:id="rId7"/>
    <p:sldId id="2505" r:id="rId8"/>
    <p:sldId id="2514" r:id="rId9"/>
    <p:sldId id="2519" r:id="rId10"/>
    <p:sldId id="2515" r:id="rId11"/>
    <p:sldId id="2462" r:id="rId1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5B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5E6AFB-63E3-48C6-894D-5A50D99EC086}" type="datetimeFigureOut">
              <a:rPr lang="ko-KR" altLang="en-US" smtClean="0"/>
              <a:t>2025-02-12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6F5BE8-6970-450C-A342-D9D94ABB3E8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2388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4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2025-02-12</a:t>
            </a:fld>
            <a:endParaRPr lang="ko-K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660559-82A7-72D8-66E1-3C13662998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DD16C217-3A50-7D18-398A-B42DB555AF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41BE003F-E6BD-EF99-3D1A-F4DC9A9ADA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19567E4-F063-5D38-6371-663AFDAC01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91901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73129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C15A2E-53BA-28B3-119C-FE3A2D4DDA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19916AC1-8AE1-EE7A-3035-CE3FB83A76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FDCF23EF-122C-A186-2B96-C04E91EFFD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7BF2D37-D981-9353-02F6-7222CAEF47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63744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5873A1-C63B-6B53-7A67-D4C777CF4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37042340-DDB2-FF32-3ADB-0D74BB3E6C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685A53FB-2811-22D9-F2C2-DD450DF94A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E3F4B55-5BBD-B216-8293-30841BA7F4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04032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009A04-3061-F43F-0A08-DB46CE389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7DB6873F-C800-DB73-3BCD-6407CCFDBE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36B5227C-B32A-2CEE-93C3-ABD53761CF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04C9A08-A9EB-504E-1D9A-D0A763CF64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15262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11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A811E91-0338-D37E-FBD4-8F153CB2F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1BD17A3-F597-6C5E-91DD-63AC8F209A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EC90727-0B99-8C11-DDC2-B420FE463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2025-02-12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AB4C7F0-3532-FE68-533E-557552132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BC22918-0558-7F2E-7215-C6C43E6F3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9972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95BAE7C-6835-6955-D95D-411F73CCE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2334C33-FDA4-065C-15CD-3E67842F1D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37EBCC7-B198-03A4-B006-4EF29A444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2025-02-12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30B757C-E871-A27B-4135-739B40DFC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10DE359-C5C9-8A25-9BAF-8A7927C60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353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96F582-4000-6700-ECBA-FBDB1B927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6AFF086-CE53-07AF-7508-F68EC5652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EE48DA0-9A41-A4C1-62C7-09405F374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2025-02-12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858330D-E49E-E117-981C-513FE2D3E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E2FDB4-D5E4-12CC-A8DF-2C1B53F79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8251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5DDE79-BEB3-649A-F5F9-8F1AA171C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E583AC9-2444-5571-B039-DCD08EA19F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9674FAF-A572-FB8A-78A1-AE3C8A911E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E3DC379-61B9-5DC3-FD3B-53012E0A4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2025-02-12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19C0DE9-4F02-6F38-094E-0F8A62E0B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AE39414-B190-C7F8-E7AF-6B6CF9DF3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7944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90DDAB-3EAF-0F88-3724-04611F978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4573A81-D046-3D50-BAD3-88995699BE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5D69430-B21D-7C2C-534C-AB3E9A3397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BFDF863-B63E-43E9-57B0-342CB0A3C7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E396735-9F8A-0F09-B7F4-8B9B03960B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E2F7BF8-51AC-D86B-FAB1-2FD13EB25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2025-02-12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9F51635-60F3-4F2E-EFA2-024FD346C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8931986-C231-29B3-D7E0-8A3312FD1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3763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309A55-9013-2AD5-1CF4-EC89776F5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C8327B1-7652-A519-F769-8DD1EBCBE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2025-02-12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CFEE993-CE04-8A88-5D25-45B31C69F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8160253-9B14-5E0E-7E9A-D4C3E7446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586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DC04C6F-9874-BF9B-6ED0-40274A3F8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2025-02-12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E8EFC64-3E74-027A-ADE7-3BBDBAD35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BC01288-0E33-C578-5B70-603711C44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3851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18A4ECD-A4C4-F919-2328-3FE5C03EF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205594C-B34E-B34D-8E83-FBC2B964F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4164569-4C97-B16A-2818-9B1D4791A4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EBE309D-5227-D045-AA62-0E991EF33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2025-02-12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018F77B-33EA-E599-C16E-FDB91C077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2316A75-DF03-C55B-E931-472150EC9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194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6BCE25-0C0F-5725-58E9-CA0D18543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8CBF2CF-C995-E6A5-2D54-4FC52865A0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EA7664A-06A3-AE40-312D-BB30B1E28E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8390079-747D-5C5C-1436-C45453A9C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2025-02-12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47BAA16-3167-483E-6612-5FC814550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7E6EC1F-F822-8A24-0771-0BDB6ADD6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2876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7AE22A0-844B-542A-3120-7D9BBFC8E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E085B8C-86F0-0A4E-91D8-B716CBA65C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C14BF03-58EA-CF71-F447-66042550E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2025-02-12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3234761-2D7D-93BD-E25B-8A8840941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F55B4D6-B3DF-50CA-16D7-E8969C8EF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9218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F38BC75-D289-7379-6C79-7D51875EE7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F7CAB46-7662-2475-8345-A64464608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26990DF-43CE-28EF-4171-21724F446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2025-02-12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5238555-556F-0E47-F9C2-33AF9969B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7E707F3-6B22-C654-4981-0A4BA7927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35221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5" y="457205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099"/>
              <a:t>마스터 제목 스타일 편집</a:t>
            </a:r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39" y="2530479"/>
            <a:ext cx="3023807" cy="3427413"/>
          </a:xfrm>
        </p:spPr>
        <p:txBody>
          <a:bodyPr rtlCol="0"/>
          <a:lstStyle>
            <a:lvl1pPr>
              <a:buNone/>
              <a:defRPr sz="1499"/>
            </a:lvl1pPr>
            <a:lvl2pPr>
              <a:buNone/>
              <a:defRPr sz="1499"/>
            </a:lvl2pPr>
            <a:lvl3pPr>
              <a:buNone/>
              <a:defRPr sz="1499"/>
            </a:lvl3pPr>
            <a:lvl4pPr>
              <a:buNone/>
              <a:defRPr sz="1499"/>
            </a:lvl4pPr>
            <a:lvl5pPr>
              <a:buNone/>
              <a:defRPr sz="1499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en-US" altLang="ko-KR" smtClean="0"/>
              <a:t>‹#›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1529221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10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10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2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2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4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4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6" y="6461970"/>
            <a:ext cx="4539727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4319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CF3A5EA-94D0-AEE4-1D28-784C5412F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A5D7470-CAC2-678E-1259-59881A50AB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36A8A29-E67F-EB5D-D14E-93F1A5C8B0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581DCF-FA60-45E2-A948-30B8BF1A7E4B}" type="datetimeFigureOut">
              <a:rPr lang="ko-KR" altLang="en-US" smtClean="0"/>
              <a:t>2025-02-12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2FF9DFE-D605-52BC-486E-6146BA83B1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41FB005-725B-4F6F-754D-1429C22E5C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9222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3" r:id="rId13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google.com/maps/place/Riyom+801153+%ED%8F%89%EC%9B%90+%EB%82%98%EC%9D%B4%EC%A7%80%EB%A6%AC%EC%95%84/@10.2191497,6.5033467,786358m/data=!3m1!1e3!4m6!3m5!1s0x1053bb1a7623a3a7:0xf828a1f3b17f7912!8m2!3d9.5842063!4d8.713707!16s%2Fg%2F1ywqfd8h8?authuser=0&amp;entry=ttu&amp;g_ep=EgoyMDI1MDEwMS4wIKXMDSoASAFQAw%3D%3D" TargetMode="External"/><Relationship Id="rId5" Type="http://schemas.openxmlformats.org/officeDocument/2006/relationships/image" Target="../media/image6.jpe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kehopelast.org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5AA97964-CAEB-5290-ABA0-B5556D5C6D31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5" name="Google Shape;91;p18">
              <a:extLst>
                <a:ext uri="{FF2B5EF4-FFF2-40B4-BE49-F238E27FC236}">
                  <a16:creationId xmlns:a16="http://schemas.microsoft.com/office/drawing/2014/main" id="{E72E89A4-6902-FE3E-162C-0638C3B2A5E6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7D7BE089-B6F7-E329-9927-CE926D0F5F76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45D97F54-F71C-6D52-AB9E-1EFA984B58ED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680E8EF9-24D8-D7D8-C6EB-BF26E11475F3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BFB1D043-DC60-5543-048A-9A80AD264065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제목 1">
            <a:extLst>
              <a:ext uri="{FF2B5EF4-FFF2-40B4-BE49-F238E27FC236}">
                <a16:creationId xmlns:a16="http://schemas.microsoft.com/office/drawing/2014/main" id="{1A0A1F98-9523-568E-578C-EBB55B0CD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569740"/>
          </a:xfrm>
        </p:spPr>
        <p:txBody>
          <a:bodyPr anchor="ctr">
            <a:noAutofit/>
          </a:bodyPr>
          <a:lstStyle/>
          <a:p>
            <a:r>
              <a:rPr lang="en-US" altLang="ko-KR" sz="4400" b="1"/>
              <a:t>Prayer</a:t>
            </a:r>
            <a:r>
              <a:rPr lang="ko-KR" altLang="en-US" sz="4400" b="1"/>
              <a:t> </a:t>
            </a:r>
            <a:r>
              <a:rPr lang="en-US" altLang="ko-KR" sz="4400" b="1"/>
              <a:t>Meeting </a:t>
            </a:r>
            <a:br>
              <a:rPr lang="en-US" altLang="ko-KR" sz="4400" b="1"/>
            </a:br>
            <a:r>
              <a:rPr lang="en-US" altLang="ko-KR" sz="4400" b="1"/>
              <a:t>for Persecuted Church Worldwide</a:t>
            </a:r>
            <a:br>
              <a:rPr lang="en-US" altLang="ko-KR" sz="4400" b="1"/>
            </a:br>
            <a:r>
              <a:rPr lang="ko-KR" altLang="en-US" sz="2400" b="1" spc="10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박해받는</a:t>
            </a:r>
            <a:r>
              <a:rPr lang="ko-KR" altLang="en-US" sz="2400" b="1" spc="100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 교회를 위한 </a:t>
            </a:r>
            <a:r>
              <a:rPr lang="ko-KR" altLang="en-US" sz="2400" b="1" spc="10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화요기도모임</a:t>
            </a:r>
            <a:endParaRPr lang="ko-KR" altLang="en-US" sz="4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 panose="020D0904000000000000" pitchFamily="50" charset="-127"/>
              <a:ea typeface="NanumGothicExtraBold" panose="020D0904000000000000" pitchFamily="50" charset="-127"/>
            </a:endParaRP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B0AB8AEB-7C8F-F90D-6F0A-54CF3D515A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84142"/>
            <a:ext cx="9144000" cy="573657"/>
          </a:xfrm>
        </p:spPr>
        <p:txBody>
          <a:bodyPr anchor="ctr">
            <a:normAutofit fontScale="70000" lnSpcReduction="20000"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2000" dirty="0">
                <a:latin typeface="맑은 고딕"/>
                <a:ea typeface="맑은 고딕"/>
              </a:rPr>
              <a:t>2025</a:t>
            </a:r>
            <a:r>
              <a:rPr lang="ko-KR" altLang="en-US" sz="2000" dirty="0">
                <a:latin typeface="맑은 고딕"/>
                <a:ea typeface="맑은 고딕"/>
              </a:rPr>
              <a:t>년 </a:t>
            </a:r>
            <a:r>
              <a:rPr lang="en-US" altLang="ko-KR" sz="2000" dirty="0">
                <a:latin typeface="맑은 고딕"/>
                <a:ea typeface="맑은 고딕"/>
              </a:rPr>
              <a:t>2</a:t>
            </a:r>
            <a:r>
              <a:rPr lang="ko-KR" altLang="en-US" sz="2000" dirty="0">
                <a:latin typeface="맑은 고딕"/>
                <a:ea typeface="맑은 고딕"/>
              </a:rPr>
              <a:t>월 </a:t>
            </a:r>
            <a:r>
              <a:rPr lang="en-US" altLang="ko-KR" sz="2000" dirty="0">
                <a:latin typeface="맑은 고딕"/>
                <a:ea typeface="맑은 고딕"/>
              </a:rPr>
              <a:t>11</a:t>
            </a:r>
            <a:r>
              <a:rPr lang="ko-KR" altLang="en-US" sz="2000" dirty="0">
                <a:latin typeface="맑은 고딕"/>
                <a:ea typeface="맑은 고딕"/>
              </a:rPr>
              <a:t>일</a:t>
            </a:r>
            <a:r>
              <a:rPr lang="en-US" altLang="ko-KR" sz="2000" dirty="0">
                <a:latin typeface="맑은 고딕"/>
                <a:ea typeface="맑은 고딕"/>
              </a:rPr>
              <a:t>(</a:t>
            </a:r>
            <a:r>
              <a:rPr lang="ko-KR" altLang="en-US" sz="2000" dirty="0">
                <a:latin typeface="맑은 고딕"/>
                <a:ea typeface="맑은 고딕"/>
              </a:rPr>
              <a:t>화</a:t>
            </a:r>
            <a:r>
              <a:rPr lang="en-US" altLang="ko-KR" sz="2000" dirty="0">
                <a:latin typeface="맑은 고딕"/>
                <a:ea typeface="맑은 고딕"/>
              </a:rPr>
              <a:t>) pm7:30-9:00/Zoom </a:t>
            </a:r>
            <a:endParaRPr lang="en-US" altLang="ko-KR" sz="2000" dirty="0"/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schemeClr val="tx1"/>
                </a:solidFill>
              </a:rPr>
              <a:t>회의 </a:t>
            </a:r>
            <a:r>
              <a:rPr lang="en-US" altLang="ko-KR" sz="2000" dirty="0">
                <a:solidFill>
                  <a:schemeClr val="tx1"/>
                </a:solidFill>
              </a:rPr>
              <a:t>ID 4286956103</a:t>
            </a:r>
            <a:endParaRPr lang="ko-KR" altLang="en-US" sz="2000" dirty="0">
              <a:solidFill>
                <a:schemeClr val="tx1"/>
              </a:solidFill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00092CB0-496E-91AD-4259-2D1F9F45520D}"/>
              </a:ext>
            </a:extLst>
          </p:cNvPr>
          <p:cNvCxnSpPr/>
          <p:nvPr/>
        </p:nvCxnSpPr>
        <p:spPr>
          <a:xfrm>
            <a:off x="5016000" y="3848542"/>
            <a:ext cx="216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3180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/>
          <p:nvPr/>
        </p:nvCxnSpPr>
        <p:spPr>
          <a:xfrm>
            <a:off x="5210175" y="1466850"/>
            <a:ext cx="180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제목 1">
            <a:extLst>
              <a:ext uri="{FF2B5EF4-FFF2-40B4-BE49-F238E27FC236}">
                <a16:creationId xmlns:a16="http://schemas.microsoft.com/office/drawing/2014/main" id="{4FF26603-6BF7-6E31-8399-C36B52F6AE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0936" y="622664"/>
            <a:ext cx="9144000" cy="701311"/>
          </a:xfrm>
        </p:spPr>
        <p:txBody>
          <a:bodyPr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순서</a:t>
            </a: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482519BC-875B-9673-7DFC-5B93A2BAD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797232"/>
            <a:ext cx="9144000" cy="4316489"/>
          </a:xfrm>
        </p:spPr>
        <p:txBody>
          <a:bodyPr anchor="ctr">
            <a:noAutofit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ko-KR" sz="1600" dirty="0">
                <a:ea typeface="맑은 고딕"/>
              </a:rPr>
              <a:t>찬양 </a:t>
            </a:r>
            <a:r>
              <a:rPr lang="en-US" altLang="ko-KR" sz="1600" dirty="0">
                <a:ea typeface="맑은 고딕"/>
              </a:rPr>
              <a:t>5’</a:t>
            </a:r>
            <a:r>
              <a:rPr lang="ko-KR" altLang="ko-KR" sz="1600" dirty="0">
                <a:ea typeface="맑은 고딕"/>
              </a:rPr>
              <a:t> </a:t>
            </a:r>
            <a:r>
              <a:rPr lang="en-US" altLang="ko-KR" sz="1600" dirty="0">
                <a:ea typeface="맑은 고딕"/>
              </a:rPr>
              <a:t> </a:t>
            </a:r>
            <a:endParaRPr lang="en-US" altLang="ko-KR" sz="1600" dirty="0">
              <a:solidFill>
                <a:schemeClr val="tx1"/>
              </a:solidFill>
              <a:ea typeface="맑은 고딕"/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altLang="ko-KR" sz="1600" dirty="0">
                <a:ea typeface="맑은 고딕"/>
              </a:rPr>
              <a:t>OPENDOORS CORE VALUE(5’)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1600" dirty="0">
                <a:ea typeface="맑은 고딕"/>
              </a:rPr>
              <a:t>오늘의 말씀</a:t>
            </a:r>
            <a:r>
              <a:rPr lang="ko-KR" altLang="ko-KR" sz="1600" dirty="0">
                <a:ea typeface="맑은 고딕"/>
              </a:rPr>
              <a:t> </a:t>
            </a:r>
            <a:r>
              <a:rPr lang="en-US" altLang="ko-KR" sz="1600" dirty="0">
                <a:ea typeface="맑은 고딕"/>
              </a:rPr>
              <a:t>15’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1600" dirty="0">
                <a:ea typeface="맑은 고딕"/>
              </a:rPr>
              <a:t>전세계 박해 받는 교회를 </a:t>
            </a:r>
            <a:r>
              <a:rPr lang="ko-KR" altLang="ko-KR" sz="1600" dirty="0">
                <a:ea typeface="맑은 고딕"/>
              </a:rPr>
              <a:t>위한 기도</a:t>
            </a:r>
            <a:r>
              <a:rPr lang="en-US" altLang="ko-KR" sz="1600" dirty="0">
                <a:ea typeface="맑은 고딕"/>
              </a:rPr>
              <a:t>(30’)</a:t>
            </a:r>
            <a:endParaRPr lang="ko-KR" altLang="en-US" sz="1600" dirty="0">
              <a:solidFill>
                <a:schemeClr val="tx1"/>
              </a:solidFill>
              <a:latin typeface="맑은 고딕"/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141228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37DF28-9144-1722-5AD6-3984767E0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64F36B03-8D4D-B2DE-7DF8-9578AE3C729E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5" name="Google Shape;91;p18">
              <a:extLst>
                <a:ext uri="{FF2B5EF4-FFF2-40B4-BE49-F238E27FC236}">
                  <a16:creationId xmlns:a16="http://schemas.microsoft.com/office/drawing/2014/main" id="{0BFBD0EB-07E2-ADDE-8BA4-7C6CD5E82F8D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4783A041-23E8-7571-A76F-0B17C023DD61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F26C3B53-4D66-A48C-D032-50CB13003A4B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62C8F07-A8C4-06A5-F46A-8E22CFA6DA11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0EBC9FCA-DE11-B379-C8D8-8D935960EA74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제목 1">
            <a:extLst>
              <a:ext uri="{FF2B5EF4-FFF2-40B4-BE49-F238E27FC236}">
                <a16:creationId xmlns:a16="http://schemas.microsoft.com/office/drawing/2014/main" id="{2058803B-F527-FFBA-BB59-E73F86B441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45261"/>
            <a:ext cx="9144000" cy="820121"/>
          </a:xfrm>
        </p:spPr>
        <p:txBody>
          <a:bodyPr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겔</a:t>
            </a:r>
            <a:r>
              <a:rPr lang="en-US" altLang="ko-KR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34:11-12</a:t>
            </a:r>
            <a:endParaRPr lang="ko-KR" alt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/>
              <a:ea typeface="NanumGothicExtraBold"/>
            </a:endParaRP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C2245411-C629-2699-08F5-8CC1F31E00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873833"/>
            <a:ext cx="9144000" cy="1655762"/>
          </a:xfrm>
        </p:spPr>
        <p:txBody>
          <a:bodyPr anchor="ctr"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ko-KR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11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주 여호와께서 이같이 </a:t>
            </a:r>
            <a:r>
              <a:rPr lang="ko-KR" alt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말씀하셨느니라</a:t>
            </a:r>
            <a:r>
              <a:rPr lang="en-US" altLang="ko-K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. “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나 곧 내가 내 양을 찾고 찾되</a:t>
            </a:r>
            <a:r>
              <a:rPr lang="en-US" altLang="ko-K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, 12 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목자가 양 가운데에 있는 날에 양이 흩어졌으면 그 떼를 찾는 것 같이 내가 내 양을 찾아서 흐리고 캄캄한 날에 그 흩어진 모든 곳에서 그것들을 </a:t>
            </a:r>
            <a:r>
              <a:rPr lang="ko-KR" alt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건져낼지라</a:t>
            </a:r>
            <a:r>
              <a:rPr lang="en-US" altLang="ko-K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.</a:t>
            </a:r>
            <a:endParaRPr lang="ko-KR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/>
              <a:ea typeface="NanumGothicExtraBold"/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6B9D2C34-FA72-821E-7DA3-28ED475EB770}"/>
              </a:ext>
            </a:extLst>
          </p:cNvPr>
          <p:cNvCxnSpPr/>
          <p:nvPr/>
        </p:nvCxnSpPr>
        <p:spPr>
          <a:xfrm>
            <a:off x="5016000" y="3848542"/>
            <a:ext cx="216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6654D409-2FCD-710A-4EE1-267CD9C19F37}"/>
              </a:ext>
            </a:extLst>
          </p:cNvPr>
          <p:cNvSpPr txBox="1"/>
          <p:nvPr/>
        </p:nvSpPr>
        <p:spPr>
          <a:xfrm>
            <a:off x="1729212" y="4472412"/>
            <a:ext cx="8938784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altLang="ko-KR" sz="1100" dirty="0">
                <a:ea typeface="맑은 고딕"/>
              </a:rPr>
              <a:t>11</a:t>
            </a:r>
            <a:r>
              <a:rPr lang="en-US" altLang="ko-KR" dirty="0">
                <a:ea typeface="맑은 고딕"/>
              </a:rPr>
              <a:t> For this is what the Sovereign Lord says; I myself will search for may sheep and look after them. 12 As a shepherd looks after his scattered flock when he is with them, so will I look after my sheep. I will rescue them from all the places where they were scattered on a day of clouds and darkness. </a:t>
            </a:r>
          </a:p>
        </p:txBody>
      </p:sp>
    </p:spTree>
    <p:extLst>
      <p:ext uri="{BB962C8B-B14F-4D97-AF65-F5344CB8AC3E}">
        <p14:creationId xmlns:p14="http://schemas.microsoft.com/office/powerpoint/2010/main" val="421650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5918" y="606928"/>
            <a:ext cx="4511552" cy="612903"/>
          </a:xfrm>
        </p:spPr>
        <p:txBody>
          <a:bodyPr vert="horz" lIns="68544" tIns="34272" rIns="68544" bIns="34272" rtlCol="0" anchor="b" anchorCtr="0">
            <a:normAutofit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2200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OPEN DOORS CORE VALUE</a:t>
            </a:r>
            <a:r>
              <a:rPr lang="en-US" altLang="ko-KR" sz="14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/</a:t>
            </a:r>
            <a:r>
              <a:rPr lang="ko-KR" altLang="en-US" sz="14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핵심가치</a:t>
            </a:r>
            <a:endParaRPr lang="en-US" altLang="ko-KR" sz="1499" dirty="0">
              <a:solidFill>
                <a:schemeClr val="tx1">
                  <a:alpha val="7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2" name="그림 개체 틀 11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xfrm>
            <a:off x="1104523" y="1219831"/>
            <a:ext cx="5150728" cy="5198529"/>
          </a:xfrm>
          <a:prstGeom prst="rect">
            <a:avLst/>
          </a:prstGeom>
          <a:noFill/>
        </p:spPr>
      </p:pic>
      <p:sp>
        <p:nvSpPr>
          <p:cNvPr id="32" name="Footer Placeholder 5">
            <a:extLst>
              <a:ext uri="{FF2B5EF4-FFF2-40B4-BE49-F238E27FC236}">
                <a16:creationId xmlns:a16="http://schemas.microsoft.com/office/drawing/2014/main" id="{89D3F019-984C-AE66-5596-F3E5A9544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53948" y="2290870"/>
            <a:ext cx="3085296" cy="342811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r>
              <a:rPr lang="ko-KR"/>
              <a:t>샘플 바닥글 텍스트</a:t>
            </a: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725293" y="1457608"/>
            <a:ext cx="4663966" cy="4809842"/>
          </a:xfrm>
        </p:spPr>
        <p:txBody>
          <a:bodyPr vert="horz" lIns="68544" tIns="34272" rIns="68544" bIns="34272" rtlCol="0">
            <a:noAutofit/>
          </a:bodyPr>
          <a:lstStyle/>
          <a:p>
            <a:pPr marL="0" indent="0" latinLnBrk="0">
              <a:lnSpc>
                <a:spcPct val="160000"/>
              </a:lnSpc>
            </a:pP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1.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그리스도의 몸의 지체이다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part of the Body of Christ.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2.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박해 받는 교회를 섬긴다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Persecuted Church driven.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3.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성경의 사람이다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people of the Bible. 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4.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기도의 사람이다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people of prayer.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5.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믿음으로 살며 사역한다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live and work by faith.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6.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예수 그리스도와 그의 지상명령에 헌신한다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devoted to Jesus Christ and His commission.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7.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오직 하나님의 영광을 위해 사역한다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motivated solely for the glory of God.</a:t>
            </a:r>
          </a:p>
        </p:txBody>
      </p:sp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059CB489-F2D3-C5F5-51EE-BF6546B6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3721" y="5664127"/>
            <a:ext cx="329099" cy="335954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C01389E6-C847-4AD0-B56D-D205B2EAB1EE}" type="slidenum">
              <a:rPr lang="en-US" altLang="ko-KR" smtClean="0"/>
              <a:pPr>
                <a:spcAft>
                  <a:spcPts val="450"/>
                </a:spcAft>
              </a:pPr>
              <a:t>4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21138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>
            <a:off x="5748950" y="3480911"/>
            <a:ext cx="563125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부제목 2">
            <a:extLst>
              <a:ext uri="{FF2B5EF4-FFF2-40B4-BE49-F238E27FC236}">
                <a16:creationId xmlns:a16="http://schemas.microsoft.com/office/drawing/2014/main" id="{482519BC-875B-9673-7DFC-5B93A2BAD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41972" y="1798814"/>
            <a:ext cx="6484268" cy="2891736"/>
          </a:xfrm>
        </p:spPr>
        <p:txBody>
          <a:bodyPr anchor="ctr">
            <a:noAutofit/>
          </a:bodyPr>
          <a:lstStyle/>
          <a:p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박해 받는 교회를 위한 기도</a:t>
            </a:r>
            <a:r>
              <a:rPr lang="en-US" altLang="ko-KR" sz="3200" dirty="0"/>
              <a:t>(30’)</a:t>
            </a:r>
          </a:p>
          <a:p>
            <a:endParaRPr lang="ko-KR" altLang="en-US" sz="32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800" dirty="0"/>
              <a:t>Prayer for Persecuted Church</a:t>
            </a:r>
            <a:endParaRPr lang="ko-KR" altLang="en-US" sz="2800" dirty="0"/>
          </a:p>
        </p:txBody>
      </p: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40E4FE90-DD28-0837-4FC9-FCFE9DC19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330859" y="2273311"/>
            <a:ext cx="3254191" cy="2169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6018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7FB0E1-BA86-3B2D-ACDA-82E140D667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6724EE7A-BFCF-39B1-C064-EFDCA02A709E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1957B939-A3CE-418C-33F4-26A3363E65D0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D3FAADAB-6ACF-D9D8-D1DF-5CCAE4554531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9BA37B0-AE0E-8DAE-7CBD-C3899411DE0B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6172C551-080A-CE36-5675-1EECA53698CF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B8BE38D-4572-6505-4DCA-CF2ECBA54082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C214481E-3F57-CF83-F96B-C2249E975C50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044D7662-7546-4EE2-FF9A-AB7CFE93492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07D4CA96-3148-CC8C-2411-8C2170631FD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33AB469-EC5F-FD61-B35C-49E3A0C0665D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시리아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altLang="en-US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시리아 기독교인들의 증거를 위해 기도해주세요</a:t>
            </a:r>
            <a:r>
              <a:rPr lang="en-US" altLang="ko-KR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  <a:endParaRPr lang="en-US" altLang="ko-KR" sz="1800" dirty="0">
              <a:solidFill>
                <a:srgbClr val="0070C0"/>
              </a:solidFill>
              <a:ea typeface="맑은 고딕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2E1300-16C2-F424-7A63-EBF36F0A67F5}"/>
              </a:ext>
            </a:extLst>
          </p:cNvPr>
          <p:cNvSpPr txBox="1"/>
          <p:nvPr/>
        </p:nvSpPr>
        <p:spPr>
          <a:xfrm>
            <a:off x="1127138" y="1609545"/>
            <a:ext cx="6445807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 </a:t>
            </a:r>
            <a:r>
              <a:rPr lang="ko-KR" altLang="en-US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아사드 대통령이 몰락한 이후</a:t>
            </a:r>
            <a:r>
              <a:rPr lang="en-US" altLang="ko-KR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</a:t>
            </a:r>
            <a:r>
              <a:rPr lang="ko-KR" altLang="en-US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새로운 시리아에서 주목할 만한 변화들이 감지됩니다</a:t>
            </a:r>
            <a:r>
              <a:rPr lang="en-US" altLang="ko-KR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수니파 무슬림들이 거리에서 신앙을 드러낼 수 있는 자유가 가시화되었다는 점입니다</a:t>
            </a:r>
            <a:r>
              <a:rPr lang="en-US" altLang="ko-KR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예를 들어 학생들은 이전에는 자유롭지 못했던 공공장소에서 단체로 기도를 합니다</a:t>
            </a:r>
            <a:r>
              <a:rPr lang="en-US" altLang="ko-KR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수니파 무슬림들은 또한 기독교인들이 </a:t>
            </a:r>
            <a:r>
              <a:rPr lang="en-US" altLang="ko-KR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'</a:t>
            </a:r>
            <a:r>
              <a:rPr lang="ko-KR" altLang="en-US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전도</a:t>
            </a:r>
            <a:r>
              <a:rPr lang="en-US" altLang="ko-KR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'</a:t>
            </a:r>
            <a:r>
              <a:rPr lang="ko-KR" altLang="en-US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라고 부르는 것과 같은</a:t>
            </a:r>
            <a:r>
              <a:rPr lang="en-US" altLang="ko-KR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이슬람 종교로 사람들을 부르거나 초대하는 것을 의미하는 </a:t>
            </a:r>
            <a:r>
              <a:rPr lang="en-US" altLang="ko-KR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‘</a:t>
            </a:r>
            <a:r>
              <a:rPr lang="ko-KR" altLang="en-US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다와</a:t>
            </a:r>
            <a:r>
              <a:rPr lang="en-US" altLang="ko-KR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’(Dawah)</a:t>
            </a:r>
            <a:r>
              <a:rPr lang="ko-KR" altLang="en-US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를 할 수 있는 자유를 얻었습니다</a:t>
            </a:r>
            <a:r>
              <a:rPr lang="en-US" altLang="ko-KR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  <a:endParaRPr lang="en-US" altLang="ko-KR" sz="1100" kern="100" dirty="0">
              <a:solidFill>
                <a:srgbClr val="0070C0"/>
              </a:solidFill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703895EF-02B8-98EA-2D55-C73E083555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15370" y="1609545"/>
            <a:ext cx="3415930" cy="341593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28D8011-ED47-EC64-120E-EDB02C67F10C}"/>
              </a:ext>
            </a:extLst>
          </p:cNvPr>
          <p:cNvSpPr txBox="1"/>
          <p:nvPr/>
        </p:nvSpPr>
        <p:spPr>
          <a:xfrm>
            <a:off x="1127138" y="2812896"/>
            <a:ext cx="6395800" cy="212365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altLang="en-US" sz="12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현지 소식통에 따르면 몇몇 기독교인들은 이미 무슬림이 되라고 권유하는 전단지를 받았다고 합니다</a:t>
            </a:r>
            <a:r>
              <a:rPr lang="en-US" altLang="ko-KR" sz="12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2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아사드 정권이 무너지기 전에는 이런 일이 눈에 띄지 않았습니다</a:t>
            </a:r>
            <a:r>
              <a:rPr lang="en-US" altLang="ko-KR" sz="12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2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물론 전 세계 모든 사람은 자신의 종교에 대해 매력적인 방식으로 이야기할 권리가 있어야 합니다</a:t>
            </a:r>
            <a:r>
              <a:rPr lang="en-US" altLang="ko-KR" sz="12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</a:p>
          <a:p>
            <a:pPr algn="just"/>
            <a:endParaRPr lang="en-US" altLang="ko-KR" sz="1200" kern="100" dirty="0"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algn="just"/>
            <a:r>
              <a:rPr lang="ko-KR" altLang="en-US" sz="12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하지만 시리아에서 기독교인은 그렇게 할 수 없으며</a:t>
            </a:r>
            <a:r>
              <a:rPr lang="en-US" altLang="ko-KR" sz="12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2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전도도 허용되지 않습니다</a:t>
            </a:r>
            <a:r>
              <a:rPr lang="en-US" altLang="ko-KR" sz="12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'</a:t>
            </a:r>
            <a:r>
              <a:rPr lang="ko-KR" altLang="en-US" sz="12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무슬림의 신앙을 흔드는 것</a:t>
            </a:r>
            <a:r>
              <a:rPr lang="en-US" altLang="ko-KR" sz="12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'</a:t>
            </a:r>
            <a:r>
              <a:rPr lang="ko-KR" altLang="en-US" sz="12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은 여전히 금지되어 있습니다</a:t>
            </a:r>
            <a:r>
              <a:rPr lang="en-US" altLang="ko-KR" sz="12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</a:p>
          <a:p>
            <a:pPr algn="just"/>
            <a:endParaRPr lang="en-US" altLang="ko-KR" sz="1200" kern="100" dirty="0"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marL="228600" indent="-228600" algn="just">
              <a:buAutoNum type="arabicPeriod"/>
            </a:pPr>
            <a:r>
              <a:rPr lang="ko-KR" altLang="en-US" sz="1200" kern="100" dirty="0">
                <a:solidFill>
                  <a:schemeClr val="accent2">
                    <a:lumMod val="50000"/>
                  </a:schemeClr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시리아의 무슬림들이 복음을 듣고</a:t>
            </a:r>
            <a:r>
              <a:rPr lang="en-US" altLang="ko-KR" sz="1200" kern="100" dirty="0">
                <a:solidFill>
                  <a:schemeClr val="accent2">
                    <a:lumMod val="50000"/>
                  </a:schemeClr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</a:t>
            </a:r>
            <a:r>
              <a:rPr lang="ko-KR" altLang="en-US" sz="1200" kern="100" dirty="0">
                <a:solidFill>
                  <a:schemeClr val="accent2">
                    <a:lumMod val="50000"/>
                  </a:schemeClr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그 복음이 그들을 근본적으로 변화시킬 수 있도록 기도합니다</a:t>
            </a:r>
            <a:r>
              <a:rPr lang="en-US" altLang="ko-KR" sz="1200" kern="100" dirty="0">
                <a:solidFill>
                  <a:schemeClr val="accent2">
                    <a:lumMod val="50000"/>
                  </a:schemeClr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</a:p>
          <a:p>
            <a:pPr marL="228600" indent="-228600" algn="just">
              <a:buAutoNum type="arabicPeriod"/>
            </a:pPr>
            <a:r>
              <a:rPr lang="ko-KR" altLang="en-US" sz="1200" kern="100" dirty="0">
                <a:solidFill>
                  <a:schemeClr val="accent2">
                    <a:lumMod val="50000"/>
                  </a:schemeClr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시리아의 변화된 현실 속에서 기독교인들이 굳건한 믿음으로 우리 주 예수 그리스도를 담대하게 증거할 수 있도록 기도합니다</a:t>
            </a:r>
            <a:r>
              <a:rPr lang="en-US" altLang="ko-KR" sz="1200" kern="100" dirty="0">
                <a:solidFill>
                  <a:schemeClr val="accent2">
                    <a:lumMod val="50000"/>
                  </a:schemeClr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  <a:endParaRPr lang="en-US" altLang="ko-KR" sz="1200" kern="100" dirty="0"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</p:txBody>
      </p:sp>
    </p:spTree>
    <p:extLst>
      <p:ext uri="{BB962C8B-B14F-4D97-AF65-F5344CB8AC3E}">
        <p14:creationId xmlns:p14="http://schemas.microsoft.com/office/powerpoint/2010/main" val="19901986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734F57-54FD-C4CB-BFFC-9CBF075FD94B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콩고민주공화국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en-US" altLang="ko-KR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M23 </a:t>
            </a:r>
            <a:r>
              <a:rPr lang="ko-KR" altLang="en-US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반군이 </a:t>
            </a:r>
            <a:r>
              <a:rPr lang="ko-KR" altLang="en-US" sz="1800" b="1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고마를</a:t>
            </a:r>
            <a:r>
              <a:rPr lang="ko-KR" altLang="en-US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장악하려 하자 교회가 폐쇄되었습니다</a:t>
            </a:r>
            <a:r>
              <a:rPr lang="en-US" altLang="ko-KR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  <a:endParaRPr lang="en-US" altLang="ko-KR" sz="1800" dirty="0">
              <a:solidFill>
                <a:srgbClr val="0070C0"/>
              </a:solidFill>
              <a:ea typeface="맑은 고딕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535D84-B5FC-EDD5-E7A0-FDAA70534AE8}"/>
              </a:ext>
            </a:extLst>
          </p:cNvPr>
          <p:cNvSpPr txBox="1"/>
          <p:nvPr/>
        </p:nvSpPr>
        <p:spPr>
          <a:xfrm>
            <a:off x="1127138" y="1609545"/>
            <a:ext cx="6445807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2025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년 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1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월 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21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일 화요일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M23 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반군이 콩고민주공화국 동부의 고마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(Goma)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시로 진격했습니다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이후 반군은 전략적 요충지인 도시의 대부분을 장악했습니다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이후 </a:t>
            </a:r>
            <a:r>
              <a:rPr lang="ko-KR" altLang="en-US" sz="1100" kern="100" dirty="0" err="1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콩고군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(FARDC)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 대응에 나섰고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도시에서 벌어진 전투로 인해 많은 사람들이 피난을 떠났으며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병원에는 총격전으로 부상당한 시민들로 넘쳐나고 수백 명이 사망할 것으로 우려되고 있습니다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endParaRPr lang="en-US" altLang="ko-KR" sz="1100" dirty="0">
              <a:solidFill>
                <a:srgbClr val="0070C0"/>
              </a:solidFill>
              <a:latin typeface="Malgun Gothic"/>
              <a:ea typeface="Malgun Gothic"/>
            </a:endParaRP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D52932C2-4583-6B4B-C437-B5124C2861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58484" y="3738612"/>
            <a:ext cx="2597687" cy="173159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205101D-7E0D-E25D-A05A-B117D577CD3B}"/>
              </a:ext>
            </a:extLst>
          </p:cNvPr>
          <p:cNvSpPr txBox="1"/>
          <p:nvPr/>
        </p:nvSpPr>
        <p:spPr>
          <a:xfrm>
            <a:off x="1127138" y="2421197"/>
            <a:ext cx="6395800" cy="398570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 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온라인 동영상과 현장 담당자들로부터 받은 약간의 정보에 따르면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콩고군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(FARDC)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고마를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다시 장악했다고 하지만 아직 확인되지 않은 상황입니다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콩고 정부는 현재 진행 중인 상황에 대해 아직 논평을 하지 않고 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그러나 유엔을 인용한 여러 뉴스 매체는 전투가 계속되면서 고마 거리에 시신이 쌓여 있고 수백 명이 부상당했다고 보도했습니다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전투가 계속되면서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M23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 통제하는 도시 내에서는 교회 예배를 포함한 많은 활동이 취소되었습니다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현 단계에서는 교회가 특별히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M23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반군의 표적이 되었다고 말할 수는 없지만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M23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 기독교인 시민들도 살해하여 형제자매들의 안전이 위협받고 있다는 것을 확인할 수 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</a:p>
          <a:p>
            <a:pPr algn="just"/>
            <a:endParaRPr lang="en-US" altLang="ko-KR" sz="1100" kern="100" dirty="0"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algn="just"/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고마는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북키부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지역의 수도이자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100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만 명 이상의 인구가 거주하는 곳입니다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르완다와의 국경과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키부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호수 기슭에 위치하고 있으며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금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주석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휴대폰 제조의 핵심 재료인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콜탄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등 수요가 많은 금속과 광물을 공급하는 광산과 가까워서 중요한 무역 및 교통의 중심지입니다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M23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은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2012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년 반란이 발생했을 때 잠시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고마를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점령했지만 평화 협정이 체결된 후 철수했습니다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</a:p>
          <a:p>
            <a:pPr algn="just"/>
            <a:endParaRPr lang="en-US" altLang="ko-KR" sz="1100" kern="100" dirty="0"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algn="just"/>
            <a:r>
              <a:rPr lang="en-US" altLang="ko-KR" sz="1100" kern="100" dirty="0">
                <a:solidFill>
                  <a:srgbClr val="C0000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DRC</a:t>
            </a:r>
            <a:r>
              <a:rPr lang="ko-KR" altLang="en-US" sz="1100" kern="100" dirty="0">
                <a:solidFill>
                  <a:srgbClr val="C0000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</a:t>
            </a:r>
            <a:r>
              <a:rPr lang="ko-KR" altLang="en-US" sz="1100" kern="100" dirty="0" err="1">
                <a:solidFill>
                  <a:srgbClr val="C0000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고마</a:t>
            </a:r>
            <a:r>
              <a:rPr lang="ko-KR" altLang="en-US" sz="1100" kern="100" dirty="0" err="1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교회와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함께 기도해 주세요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: </a:t>
            </a:r>
          </a:p>
          <a:p>
            <a:pPr algn="just"/>
            <a:endParaRPr lang="en-US" altLang="ko-KR" sz="1100" kern="100" dirty="0">
              <a:solidFill>
                <a:srgbClr val="C00000"/>
              </a:solidFill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marL="228600" indent="-228600" algn="just">
              <a:buAutoNum type="arabicPeriod"/>
            </a:pP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주님께서 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M23 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반군들을 진정시켜 주시고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완악한 마음을 부드럽게 만져 주시기를 기도합니다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</a:p>
          <a:p>
            <a:pPr marL="228600" indent="-228600" algn="just">
              <a:buAutoNum type="arabicPeriod"/>
            </a:pP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정부 보안군이 </a:t>
            </a:r>
            <a:r>
              <a:rPr lang="ko-KR" altLang="en-US" sz="1100" kern="100" dirty="0" err="1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고마를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효율적으로 보호할 수 있도록 기도합니다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</a:p>
          <a:p>
            <a:pPr marL="228600" indent="-228600" algn="just">
              <a:buAutoNum type="arabicPeriod"/>
            </a:pP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피해 지역 내 기독교인들이 불안한 상황 속에서도 굳건히 신앙을 지킬 수 있도록 기도합니다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</a:p>
          <a:p>
            <a:pPr marL="228600" indent="-228600" algn="just">
              <a:buAutoNum type="arabicPeriod"/>
            </a:pP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 절망적 상황가운데서도 교회가 굳건하게 흔들리지 않고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빛과 희망의 등불이 될 수 있도록 기도합니다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</a:p>
          <a:p>
            <a:pPr marL="228600" indent="-228600" algn="just">
              <a:buAutoNum type="arabicPeriod"/>
            </a:pP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교회와 신자들을 해치려는 모든 계획이 무산되도록 역사해 주시기를 기도합니다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 </a:t>
            </a:r>
          </a:p>
          <a:p>
            <a:pPr marL="228600" indent="-228600" algn="just">
              <a:buAutoNum type="arabicPeriod"/>
            </a:pP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세계 지도자들이 현 상황에 대해 침착하고 평화로운 목소리를 내고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시민들을 위해 영향력을 발휘할 수 있도록 기도합니다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endParaRPr lang="ko-KR" altLang="ko-KR" sz="1100" kern="100" dirty="0">
              <a:solidFill>
                <a:srgbClr val="C00000"/>
              </a:solidFill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</p:txBody>
      </p:sp>
      <p:pic>
        <p:nvPicPr>
          <p:cNvPr id="5" name="그림 4">
            <a:hlinkClick r:id="rId6"/>
            <a:extLst>
              <a:ext uri="{FF2B5EF4-FFF2-40B4-BE49-F238E27FC236}">
                <a16:creationId xmlns:a16="http://schemas.microsoft.com/office/drawing/2014/main" id="{CE964D75-774A-3907-EA90-4A807F8A22C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71404" y="1789118"/>
            <a:ext cx="2571849" cy="1714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0454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A6BD8E-47E3-7E4F-4787-F9E56A1B61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2916C16-E5FB-6B34-A247-727713332459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0574E462-0358-2589-AB53-C134D7AE8F84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E4BFB947-2C48-77B0-611F-EE169226A005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DE7E24E8-E2E8-224C-A197-816102E0B1F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947DC8D0-2A88-5D21-8365-CF5347E33D33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88914EEF-6FD1-4126-EF10-DD3B78811611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40841F82-1E9B-556A-A6DD-AC3DC8459560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5240B30-1431-26AB-0BB0-5BF7718B676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AF050CF6-0727-74CD-CEB6-19B04CA3BE7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24CCBBA-F323-531F-D729-F06F0613A4B6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중앙아시아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en-US" altLang="ko-KR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'</a:t>
            </a:r>
            <a:r>
              <a:rPr lang="ko-KR" altLang="en-US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내가 체포되면 내 가족을 </a:t>
            </a:r>
            <a:r>
              <a:rPr lang="ko-KR" altLang="en-US" sz="1800" b="1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돌봐줄래요</a:t>
            </a:r>
            <a:r>
              <a:rPr lang="en-US" altLang="ko-KR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?’ 25</a:t>
            </a:r>
            <a:r>
              <a:rPr lang="ko-KR" altLang="en-US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년 오픈도어 성경 밀수꾼 다니엘 </a:t>
            </a:r>
            <a:endParaRPr lang="en-US" altLang="ko-KR" sz="1800" dirty="0">
              <a:solidFill>
                <a:srgbClr val="0070C0"/>
              </a:solidFill>
              <a:ea typeface="맑은 고딕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C19192-26C2-B625-50BC-71F350B36085}"/>
              </a:ext>
            </a:extLst>
          </p:cNvPr>
          <p:cNvSpPr txBox="1"/>
          <p:nvPr/>
        </p:nvSpPr>
        <p:spPr>
          <a:xfrm>
            <a:off x="1127138" y="1609545"/>
            <a:ext cx="6445807" cy="2616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올해 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1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월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현장 사역자 다니엘은 성경 밀수꾼으로 활동한 지 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25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주년을 맞았습니다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  <a:endParaRPr lang="en-US" altLang="ko-KR" sz="1100" dirty="0">
              <a:solidFill>
                <a:srgbClr val="0070C0"/>
              </a:solidFill>
              <a:latin typeface="Malgun Gothic"/>
              <a:ea typeface="Malgun Gothic"/>
            </a:endParaRP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456A9BAE-D08B-93A3-814F-F57CDA4A78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15789" y="3868917"/>
            <a:ext cx="2561723" cy="170867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0CDFB9D-2E3C-E259-6092-55A58A3875EB}"/>
              </a:ext>
            </a:extLst>
          </p:cNvPr>
          <p:cNvSpPr txBox="1"/>
          <p:nvPr/>
        </p:nvSpPr>
        <p:spPr>
          <a:xfrm>
            <a:off x="983349" y="2007015"/>
            <a:ext cx="6395800" cy="36471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altLang="en-US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오픈도어 성경 밀수꾼 다니엘*의 삶은 이렇습니다</a:t>
            </a:r>
            <a:r>
              <a:rPr lang="en-US" altLang="ko-KR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“</a:t>
            </a:r>
            <a:r>
              <a:rPr lang="ko-KR" altLang="en-US" sz="1100" kern="100" dirty="0" err="1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핍박받는</a:t>
            </a:r>
            <a:r>
              <a:rPr lang="ko-KR" altLang="en-US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교회를 </a:t>
            </a:r>
            <a:r>
              <a:rPr lang="ko-KR" altLang="en-US" sz="1100" kern="100" dirty="0" err="1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낭만화하지</a:t>
            </a:r>
            <a:r>
              <a:rPr lang="ko-KR" altLang="en-US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말라</a:t>
            </a:r>
            <a:r>
              <a:rPr lang="en-US" altLang="ko-KR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.” </a:t>
            </a:r>
            <a:r>
              <a:rPr lang="ko-KR" altLang="en-US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다니엘은 자신의 일로 너무 많은 명예를 얻는 것을 싫어합니다</a:t>
            </a:r>
            <a:r>
              <a:rPr lang="en-US" altLang="ko-KR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동시에 </a:t>
            </a:r>
            <a:r>
              <a:rPr lang="ko-KR" altLang="en-US" sz="1100" kern="100" dirty="0" err="1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박해받는</a:t>
            </a:r>
            <a:r>
              <a:rPr lang="ko-KR" altLang="en-US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기독교인들을 우대할 이유도 없습니다</a:t>
            </a:r>
            <a:r>
              <a:rPr lang="en-US" altLang="ko-KR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그는 그들을 만나고</a:t>
            </a:r>
            <a:r>
              <a:rPr lang="en-US" altLang="ko-KR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그들의 집에 머물고</a:t>
            </a:r>
            <a:r>
              <a:rPr lang="en-US" altLang="ko-KR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식사를 나누고</a:t>
            </a:r>
            <a:r>
              <a:rPr lang="en-US" altLang="ko-KR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회의를 열고</a:t>
            </a:r>
            <a:r>
              <a:rPr lang="en-US" altLang="ko-KR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놀라운 모험을 경험하고</a:t>
            </a:r>
            <a:r>
              <a:rPr lang="en-US" altLang="ko-KR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그들과 논쟁을 벌이고</a:t>
            </a:r>
            <a:r>
              <a:rPr lang="en-US" altLang="ko-KR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그들을 축복하고</a:t>
            </a:r>
            <a:r>
              <a:rPr lang="en-US" altLang="ko-KR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그들을 도왔습니다</a:t>
            </a:r>
            <a:r>
              <a:rPr lang="en-US" altLang="ko-KR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</a:p>
          <a:p>
            <a:pPr algn="just"/>
            <a:endParaRPr lang="en-US" altLang="ko-KR" sz="1100" kern="100" dirty="0">
              <a:solidFill>
                <a:srgbClr val="0070C0"/>
              </a:solidFill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algn="just"/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다니엘은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10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년 넘게 매우 엄격한 무슬림 국가에 성경을 반입해 왔습니다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“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 일을 직업으로 삼게 될 거라고는 생각도 못했어요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어렸을 때는 신학을 공부하고 싶었지만 언어에 정말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서툴렀어요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모두들 기술을 공부하라고 조언했고 결국 그렇게 했죠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저는 제 일을 좋아했어요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하지만 나중에 이 선택을 후회했어요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주님을 위해서가 아니라 제 자신을 위해 선택한 것 같았거든요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그러던 중 오픈도어를 만나게 되었고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지금의 저를 보세요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저는 저의 모든 경험과 기술을 활용하여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박해받는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신자들에게 창의적인 방법으로 성경을 전하고 있습니다**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누가 상상이나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했겠어요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?”</a:t>
            </a:r>
          </a:p>
          <a:p>
            <a:pPr algn="just"/>
            <a:endParaRPr lang="en-US" altLang="ko-KR" sz="1100" kern="100" dirty="0"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algn="just"/>
            <a:r>
              <a:rPr lang="ko-KR" altLang="en-US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그는 </a:t>
            </a:r>
            <a:r>
              <a:rPr lang="en-US" altLang="ko-KR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10</a:t>
            </a:r>
            <a:r>
              <a:rPr lang="ko-KR" altLang="en-US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년 넘게 이 나라에서 봉사하고 있습니다</a:t>
            </a:r>
            <a:r>
              <a:rPr lang="en-US" altLang="ko-KR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“</a:t>
            </a:r>
            <a:r>
              <a:rPr lang="ko-KR" altLang="en-US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처음 그곳에 갔을 때 현지 기독교인들로부터 오랫동안 성경책을 받지 못했다는 이야기를 들었습니다</a:t>
            </a:r>
            <a:r>
              <a:rPr lang="en-US" altLang="ko-KR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그들은 저에게 무언가를 하고 싶다고</a:t>
            </a:r>
            <a:r>
              <a:rPr lang="en-US" altLang="ko-KR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심지어 전도하고 싶다고 말했어요</a:t>
            </a:r>
            <a:r>
              <a:rPr lang="en-US" altLang="ko-KR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제가 성경 일부를 전달할 수 있을까요</a:t>
            </a:r>
            <a:r>
              <a:rPr lang="en-US" altLang="ko-KR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? </a:t>
            </a:r>
            <a:r>
              <a:rPr lang="ko-KR" altLang="en-US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저는 검토해 보겠다고 약속했습니다</a:t>
            </a:r>
            <a:r>
              <a:rPr lang="en-US" altLang="ko-KR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저는 방법을 고안해냈지만 동료들에게 이것이 옳은 방법이라고 설득하는 데 오랜 시간이 걸렸습니다</a:t>
            </a:r>
            <a:r>
              <a:rPr lang="en-US" altLang="ko-KR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.” </a:t>
            </a:r>
            <a:r>
              <a:rPr lang="ko-KR" altLang="en-US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그 방법은 훌륭하게 성공했습니다</a:t>
            </a:r>
            <a:r>
              <a:rPr lang="en-US" altLang="ko-KR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“</a:t>
            </a:r>
            <a:r>
              <a:rPr lang="ko-KR" altLang="en-US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제 덕분이 아니라 주님 덕분이죠</a:t>
            </a:r>
            <a:r>
              <a:rPr lang="en-US" altLang="ko-KR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갑자기 실수를 했다는 생각에 머리카락을 잡아당긴 적이 몇 번이고</a:t>
            </a:r>
            <a:r>
              <a:rPr lang="en-US" altLang="ko-KR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용감하게 여행 가방을 챙겼지만 출입국 심사대에 줄을 섰을 때 온몸에 땀을 흘린 적이 몇 번인지 모를 겁니다</a:t>
            </a:r>
            <a:r>
              <a:rPr lang="en-US" altLang="ko-KR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유니폼을 입은 군인들은 더 이상 그렇게 강인하지 않습니다</a:t>
            </a:r>
            <a:r>
              <a:rPr lang="en-US" altLang="ko-KR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하지만 하나님은 매번 도와 주셨죠</a:t>
            </a:r>
            <a:r>
              <a:rPr lang="en-US" altLang="ko-KR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네</a:t>
            </a:r>
            <a:r>
              <a:rPr lang="en-US" altLang="ko-KR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매번 그랬죠</a:t>
            </a:r>
            <a:r>
              <a:rPr lang="en-US" altLang="ko-KR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.”</a:t>
            </a:r>
          </a:p>
          <a:p>
            <a:pPr algn="just"/>
            <a:endParaRPr lang="en-US" altLang="ko-KR" sz="1100" kern="100" dirty="0">
              <a:solidFill>
                <a:srgbClr val="C00000"/>
              </a:solidFill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544C1321-F81A-3391-4F11-1A13C115448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06736" y="2036642"/>
            <a:ext cx="2564619" cy="1710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3407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EC043A-4F0C-1625-B2BA-5AD620EC7C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326689-636E-922C-7888-ED88F5A6AACC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2EFB4DDC-B3E4-E962-44DD-E2644652DD5F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254F920D-C47E-C8B1-A9AE-3C81FE3A28AB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59C987E8-A826-7DD0-DC4A-E7A7F3434884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C536DF77-16A3-5FA3-6956-12BC58B99C2C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13BB9B76-13D2-2556-31DC-4EB4A9B8DCD3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5366A26-C50A-99DC-9303-ADC4B85D3EBA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F088617E-408A-646B-05FD-27219CFD6B1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831B97E-29EA-20BC-C548-2CD363C8AB6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CA6BE9E-5408-5B46-8DFF-103172C7AB7F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중앙아시아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en-US" altLang="ko-KR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'</a:t>
            </a:r>
            <a:r>
              <a:rPr lang="ko-KR" altLang="en-US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내가 체포되면 내 가족을 돌봐 </a:t>
            </a:r>
            <a:r>
              <a:rPr lang="ko-KR" altLang="en-US" sz="1800" b="1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줄래요</a:t>
            </a:r>
            <a:r>
              <a:rPr lang="en-US" altLang="ko-KR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?’ 25</a:t>
            </a:r>
            <a:r>
              <a:rPr lang="ko-KR" altLang="en-US" sz="1800" b="1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년동안</a:t>
            </a:r>
            <a:r>
              <a:rPr lang="ko-KR" altLang="en-US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성경 밀수꾼 다니엘 </a:t>
            </a:r>
            <a:endParaRPr lang="en-US" altLang="ko-KR" sz="1800" dirty="0">
              <a:solidFill>
                <a:srgbClr val="0070C0"/>
              </a:solidFill>
              <a:ea typeface="맑은 고딕"/>
            </a:endParaRP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53EB0AAB-7904-C09A-2A7A-FED3177B16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08183" y="3957529"/>
            <a:ext cx="2561723" cy="170867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FE05B5B-232C-2854-0A83-F3C480DA4D64}"/>
              </a:ext>
            </a:extLst>
          </p:cNvPr>
          <p:cNvSpPr txBox="1"/>
          <p:nvPr/>
        </p:nvSpPr>
        <p:spPr>
          <a:xfrm>
            <a:off x="983349" y="2007015"/>
            <a:ext cx="6395800" cy="263149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ko-KR" altLang="en-US" sz="1100" dirty="0"/>
              <a:t>다니엘이 밤에 자주 잠을 설치는 이유는 다른 사람들에게 의지하기 때문입니다. “성경과 기타 기독교 자료를 배포하는 일은 팀워크가 필요합니다. 많은 형제자매들이 때로는 매우 긴 사슬의 한 고리처럼 연결되어 있죠. 성경 전달에 대한 창의적인 아이디어가 있어도 다른 사람들이 그 계획에 동의해야만 실행할 수 있습니다. 때때로 그들은 제가 보는 것을 보지 못하거나 저보다 더 위험하다고 생각하기도 합니다. 하지만 절대 강요할 수는 없습니다. 그들의 삶이 있으니까요. 저도 제 가족을 돌봐야 하고 그들도 가족을 돌봐야 하죠. 우리 모두는 위험을 감수하지만 어디까지 갈지는 자유롭게 선택할 수 있습니다.”</a:t>
            </a:r>
          </a:p>
          <a:p>
            <a:pPr algn="just"/>
            <a:endParaRPr lang="en-US" altLang="ko-KR" sz="1100" kern="100" dirty="0">
              <a:solidFill>
                <a:srgbClr val="C00000"/>
              </a:solidFill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algn="just"/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다니엘을 위해 기도해 주세요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:</a:t>
            </a:r>
          </a:p>
          <a:p>
            <a:pPr marL="228600" indent="-228600" algn="just">
              <a:buAutoNum type="arabicPeriod"/>
            </a:pP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다니엘을 위해 하나님께 감사드립니다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</a:p>
          <a:p>
            <a:pPr marL="228600" indent="-228600" algn="just">
              <a:buAutoNum type="arabicPeriod"/>
            </a:pP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다니엘이 전달할 수 있는 수천 권의 책과 성경을 주신 하나님께 감사드립니다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</a:p>
          <a:p>
            <a:pPr marL="228600" indent="-228600" algn="just">
              <a:buAutoNum type="arabicPeriod"/>
            </a:pP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모든 성경전달 시스템과 전달 여행에서 다니엘을 보호해 주셔서 감사합니다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</a:p>
          <a:p>
            <a:pPr marL="228600" indent="-228600" algn="just">
              <a:buAutoNum type="arabicPeriod"/>
            </a:pP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다니엘에게 성경과 책을 숨길 수 있는 창의력을 주신 하나님께 감사합니다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</a:p>
          <a:p>
            <a:pPr marL="228600" indent="-228600" algn="just">
              <a:buAutoNum type="arabicPeriod"/>
            </a:pP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다니엘이 방문하는 나라에서 만나는 사람들을 위해 기도합니다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그들의 믿음이 더욱 견고하게 세워지게 하시고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그리스도의 증인으로서 어둠을 밝히는 빛으로 온전히 세워 주시기를 기도합니다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B820ECD9-8F2D-5E11-3E6D-762F22661CC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06736" y="2036642"/>
            <a:ext cx="2564619" cy="1710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1473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883623-FE32-5D34-F8AC-EC2337BCAB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64F7E58D-403A-6DD2-5EB8-4098D4ADECC5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E7203F5A-4660-A605-34C0-F4036688ACC0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534165A9-68B4-38FF-F945-A1B92B0E0669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BC5D5F1E-1287-D7EC-9ED7-52BDCC9664D5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0850736E-053E-F82E-30E2-C69EAD9976BC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EE7495B7-911B-A5ED-7592-C03F23F71B16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2A6C442E-D476-EDCC-3E98-5B2B639CD224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7A74001C-BA58-BEED-98B1-C4B5D4DD1E6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80977CD1-1941-1B52-9CF5-89D32747834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DFEA70B-84DE-09C1-5C0F-C5A3342CC702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 dirty="0" err="1">
                <a:solidFill>
                  <a:srgbClr val="0070C0"/>
                </a:solidFill>
                <a:ea typeface="맑은 고딕"/>
              </a:rPr>
              <a:t>팔레스틴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altLang="en-US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가자지구의 기독교인들을 위해 기도해주세요</a:t>
            </a:r>
            <a:endParaRPr lang="en-US" altLang="ko-KR" sz="1800" dirty="0">
              <a:solidFill>
                <a:srgbClr val="0070C0"/>
              </a:solidFill>
              <a:ea typeface="맑은 고딕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11AF82-79EA-25B7-50FD-C6535981E8B3}"/>
              </a:ext>
            </a:extLst>
          </p:cNvPr>
          <p:cNvSpPr txBox="1"/>
          <p:nvPr/>
        </p:nvSpPr>
        <p:spPr>
          <a:xfrm>
            <a:off x="1127138" y="1609545"/>
            <a:ext cx="6445807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altLang="en-US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가자지구의 기독교인들은 하마스와 이스라엘 간의 끔찍한 전쟁 이후 일상적 삶과 가옥을 복구하기 위해 아직도 갈 길이 멀기만 합니다</a:t>
            </a:r>
            <a:r>
              <a:rPr lang="en-US" altLang="ko-KR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DD59158F-FD23-9691-929A-F0F22BBD05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72965" y="1890990"/>
            <a:ext cx="2985883" cy="198316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90ADFE3-F898-E1F7-143A-6390B4603221}"/>
              </a:ext>
            </a:extLst>
          </p:cNvPr>
          <p:cNvSpPr txBox="1"/>
          <p:nvPr/>
        </p:nvSpPr>
        <p:spPr>
          <a:xfrm>
            <a:off x="1127138" y="2423265"/>
            <a:ext cx="6395800" cy="36471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altLang="en-US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전쟁으로 인해 가자지구 기독교인들의 집 중 약 </a:t>
            </a:r>
            <a:r>
              <a:rPr lang="en-US" altLang="ko-KR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75%</a:t>
            </a:r>
            <a:r>
              <a:rPr lang="ko-KR" altLang="en-US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가 훼손되거나 완전히 파괴되었습니다</a:t>
            </a:r>
            <a:r>
              <a:rPr lang="en-US" altLang="ko-KR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휴전이 시작된 이후 교회 건물에 피신해 있던 </a:t>
            </a:r>
            <a:r>
              <a:rPr lang="en-US" altLang="ko-KR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600</a:t>
            </a:r>
            <a:r>
              <a:rPr lang="ko-KR" altLang="en-US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여 명의 기독교인 중 약 </a:t>
            </a:r>
            <a:r>
              <a:rPr lang="en-US" altLang="ko-KR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12</a:t>
            </a:r>
            <a:r>
              <a:rPr lang="ko-KR" altLang="en-US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명이 고향을 향해 떠났습니다</a:t>
            </a:r>
            <a:r>
              <a:rPr lang="en-US" altLang="ko-KR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가자지구 남쪽에서 </a:t>
            </a:r>
            <a:r>
              <a:rPr lang="ko-KR" altLang="en-US" sz="1100" kern="100" dirty="0" err="1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가자시티의</a:t>
            </a:r>
            <a:r>
              <a:rPr lang="ko-KR" altLang="en-US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교회 건물로 피난 온 사람들도 거의 비슷한 숫자입니다</a:t>
            </a:r>
            <a:r>
              <a:rPr lang="en-US" altLang="ko-KR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  <a:r>
              <a:rPr lang="ko-KR" altLang="en-US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기독교인들은 여전히 필요한 식량과 기타 필수품을 구입할 수 있도록 </a:t>
            </a:r>
            <a:r>
              <a:rPr lang="en-US" altLang="ko-KR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(</a:t>
            </a:r>
            <a:r>
              <a:rPr lang="ko-KR" altLang="en-US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재정적</a:t>
            </a:r>
            <a:r>
              <a:rPr lang="en-US" altLang="ko-KR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) </a:t>
            </a:r>
            <a:r>
              <a:rPr lang="ko-KR" altLang="en-US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지원이 필요합니다</a:t>
            </a:r>
            <a:r>
              <a:rPr lang="en-US" altLang="ko-KR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</a:p>
          <a:p>
            <a:pPr algn="just"/>
            <a:endParaRPr lang="en-US" altLang="ko-KR" sz="1100" kern="100" dirty="0"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algn="just"/>
            <a:r>
              <a:rPr lang="ko-KR" altLang="en-US" sz="1100" kern="100" dirty="0">
                <a:solidFill>
                  <a:srgbClr val="C0000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가자지구 성도들을 위해 기도해 주세요</a:t>
            </a:r>
            <a:r>
              <a:rPr lang="en-US" altLang="ko-KR" sz="1100" kern="100" dirty="0">
                <a:solidFill>
                  <a:srgbClr val="C0000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:</a:t>
            </a:r>
          </a:p>
          <a:p>
            <a:pPr algn="just"/>
            <a:endParaRPr lang="en-US" altLang="ko-KR" sz="1100" kern="100" dirty="0">
              <a:solidFill>
                <a:srgbClr val="C00000"/>
              </a:solidFill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marL="228600" indent="-228600" algn="just">
              <a:buAutoNum type="arabicPeriod"/>
            </a:pPr>
            <a:r>
              <a:rPr lang="ko-KR" altLang="en-US" sz="1100" kern="100" dirty="0">
                <a:solidFill>
                  <a:srgbClr val="C0000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기독교인들과 다른 팔레스타인 사람들이 모든 트라우마에서 치유될 수 있도록 기도합니다</a:t>
            </a:r>
            <a:r>
              <a:rPr lang="en-US" altLang="ko-KR" sz="1100" kern="100" dirty="0">
                <a:solidFill>
                  <a:srgbClr val="C0000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solidFill>
                  <a:srgbClr val="C0000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이를 위해 훈련 받은 기독교인들을 통해 치유사역을 담당하는 파트너 단체의 헌신이 많은 열매를 맺을 수 있도록 기도합니다</a:t>
            </a:r>
            <a:r>
              <a:rPr lang="en-US" altLang="ko-KR" sz="1100" kern="100" dirty="0">
                <a:solidFill>
                  <a:srgbClr val="C0000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</a:p>
          <a:p>
            <a:pPr marL="228600" indent="-228600" algn="just">
              <a:buAutoNum type="arabicPeriod"/>
            </a:pPr>
            <a:endParaRPr lang="en-US" altLang="ko-KR" sz="1100" kern="100" dirty="0">
              <a:solidFill>
                <a:srgbClr val="C00000"/>
              </a:solidFill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ko-KR" altLang="en-US" sz="1100" kern="100" dirty="0">
                <a:solidFill>
                  <a:srgbClr val="C0000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가자지구에 남아 있는 기독교인들을 위해</a:t>
            </a:r>
            <a:r>
              <a:rPr lang="en-US" altLang="ko-KR" sz="1100" kern="100" dirty="0">
                <a:solidFill>
                  <a:srgbClr val="C0000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rgbClr val="C0000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하나님께서 그들의 미래를 인도해 주시도록 기도합니다</a:t>
            </a:r>
            <a:r>
              <a:rPr lang="en-US" altLang="ko-KR" sz="1100" kern="100" dirty="0">
                <a:solidFill>
                  <a:srgbClr val="C0000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 </a:t>
            </a:r>
          </a:p>
          <a:p>
            <a:pPr marL="228600" indent="-228600" algn="just">
              <a:buFont typeface="+mj-lt"/>
              <a:buAutoNum type="arabicPeriod"/>
            </a:pPr>
            <a:endParaRPr lang="en-US" altLang="ko-KR" sz="1100" kern="100" dirty="0">
              <a:solidFill>
                <a:srgbClr val="C00000"/>
              </a:solidFill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ko-KR" altLang="en-US" sz="1100" kern="100" dirty="0">
                <a:solidFill>
                  <a:srgbClr val="C0000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주님께서 남아 있는 사람들에게 힘을 주시고</a:t>
            </a:r>
            <a:r>
              <a:rPr lang="en-US" altLang="ko-KR" sz="1100" kern="100" dirty="0">
                <a:solidFill>
                  <a:srgbClr val="C0000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rgbClr val="C0000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더 나은 미래에 대한 희망을 주시도록 기도합니다</a:t>
            </a:r>
            <a:r>
              <a:rPr lang="en-US" altLang="ko-KR" sz="1100" kern="100" dirty="0">
                <a:solidFill>
                  <a:srgbClr val="C0000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solidFill>
                  <a:srgbClr val="C0000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또한 이 지역의 지속적인 평화가 이루어 지도록 기도합니다</a:t>
            </a:r>
            <a:r>
              <a:rPr lang="en-US" altLang="ko-KR" sz="1100" kern="100" dirty="0">
                <a:solidFill>
                  <a:srgbClr val="C0000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</a:p>
          <a:p>
            <a:pPr marL="228600" indent="-228600" algn="just">
              <a:buFont typeface="+mj-lt"/>
              <a:buAutoNum type="arabicPeriod"/>
            </a:pPr>
            <a:endParaRPr lang="en-US" altLang="ko-KR" sz="1100" kern="100" dirty="0"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algn="just"/>
            <a:r>
              <a:rPr lang="ko-KR" altLang="en-US" sz="1100" kern="100" dirty="0">
                <a:solidFill>
                  <a:schemeClr val="accent2">
                    <a:lumMod val="50000"/>
                  </a:schemeClr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네가 물 가운데로 지날 때에 내가 너와 함께 할 것이라</a:t>
            </a:r>
            <a:r>
              <a:rPr lang="en-US" altLang="ko-KR" sz="1100" kern="100" dirty="0">
                <a:solidFill>
                  <a:schemeClr val="accent2">
                    <a:lumMod val="50000"/>
                  </a:schemeClr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solidFill>
                  <a:schemeClr val="accent2">
                    <a:lumMod val="50000"/>
                  </a:schemeClr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강을 건널 때에 물이 너를 침몰하지 못할 것이며</a:t>
            </a:r>
            <a:r>
              <a:rPr lang="en-US" altLang="ko-KR" sz="1100" kern="100" dirty="0">
                <a:solidFill>
                  <a:schemeClr val="accent2">
                    <a:lumMod val="50000"/>
                  </a:schemeClr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chemeClr val="accent2">
                    <a:lumMod val="50000"/>
                  </a:schemeClr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네가 불 가운데로 지날 때에 타지도 아니할 것이요</a:t>
            </a:r>
            <a:r>
              <a:rPr lang="en-US" altLang="ko-KR" sz="1100" kern="100" dirty="0">
                <a:solidFill>
                  <a:schemeClr val="accent2">
                    <a:lumMod val="50000"/>
                  </a:schemeClr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chemeClr val="accent2">
                    <a:lumMod val="50000"/>
                  </a:schemeClr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불꽃이 너를 사르지도 못하리라</a:t>
            </a:r>
            <a:r>
              <a:rPr lang="en-US" altLang="ko-KR" sz="1100" kern="100" dirty="0">
                <a:solidFill>
                  <a:schemeClr val="accent2">
                    <a:lumMod val="50000"/>
                  </a:schemeClr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.(</a:t>
            </a:r>
            <a:r>
              <a:rPr lang="ko-KR" altLang="en-US" sz="1100" kern="100" dirty="0">
                <a:solidFill>
                  <a:schemeClr val="accent2">
                    <a:lumMod val="50000"/>
                  </a:schemeClr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사</a:t>
            </a:r>
            <a:r>
              <a:rPr lang="en-US" altLang="ko-KR" sz="1100" kern="100" dirty="0">
                <a:solidFill>
                  <a:schemeClr val="accent2">
                    <a:lumMod val="50000"/>
                  </a:schemeClr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43:2)</a:t>
            </a:r>
          </a:p>
          <a:p>
            <a:pPr algn="just"/>
            <a:endParaRPr lang="en-US" altLang="ko-KR" sz="1100" kern="100" dirty="0"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algn="just"/>
            <a:endParaRPr lang="ko-KR" altLang="ko-KR" sz="1100" kern="100" dirty="0">
              <a:solidFill>
                <a:srgbClr val="0070C0"/>
              </a:solidFill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C39DE234-D55B-294A-FE72-8CB0328DDF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79668" y="3976078"/>
            <a:ext cx="2972475" cy="1983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8407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8004" y="1054422"/>
            <a:ext cx="8016772" cy="394964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499"/>
              <a:t>박해 받는 교회를 위한 기도가 이 땅에 요원의 불길처럼 뜨겁게 일어나기를 기도합니다</a:t>
            </a:r>
            <a:r>
              <a:rPr lang="en-US" altLang="ko-KR" sz="1499"/>
              <a:t>.</a:t>
            </a:r>
            <a:endParaRPr lang="ko-KR" altLang="en-US" sz="1499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24000" y="1600845"/>
            <a:ext cx="3067109" cy="394964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1050">
                <a:solidFill>
                  <a:schemeClr val="tx1"/>
                </a:solidFill>
              </a:rPr>
              <a:t>오픈도어 기도용사들을 위하여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1" y="1948540"/>
            <a:ext cx="3067110" cy="1561696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ko-KR" altLang="en-US" sz="1000" dirty="0"/>
              <a:t>오픈도어 </a:t>
            </a:r>
            <a:r>
              <a:rPr lang="en-US" altLang="ko-KR" sz="1000" dirty="0"/>
              <a:t>1,300</a:t>
            </a:r>
            <a:r>
              <a:rPr lang="ko-KR" altLang="en-US" sz="1000" dirty="0"/>
              <a:t>여 명의 사역자들이 </a:t>
            </a:r>
            <a:r>
              <a:rPr lang="ko-KR" altLang="en-US" sz="1000" dirty="0" err="1"/>
              <a:t>브라더</a:t>
            </a:r>
            <a:r>
              <a:rPr lang="ko-KR" altLang="en-US" sz="1000" dirty="0"/>
              <a:t> </a:t>
            </a:r>
            <a:r>
              <a:rPr lang="ko-KR" altLang="en-US" sz="1000" dirty="0" err="1"/>
              <a:t>앤드류의</a:t>
            </a:r>
            <a:r>
              <a:rPr lang="ko-KR" altLang="en-US" sz="1000" dirty="0"/>
              <a:t> 길을 따라 믿음과 용기를 잃지 않고</a:t>
            </a:r>
            <a:r>
              <a:rPr lang="en-US" altLang="ko-KR" sz="1000" dirty="0"/>
              <a:t>, </a:t>
            </a:r>
            <a:r>
              <a:rPr lang="ko-KR" altLang="en-US" sz="1000" dirty="0"/>
              <a:t>겸손하게 박해 받는 교회를 잘 섬길 수 있게 </a:t>
            </a:r>
            <a:r>
              <a:rPr lang="ko-KR" altLang="en-US" sz="1000" dirty="0" err="1"/>
              <a:t>하옵소서</a:t>
            </a:r>
            <a:r>
              <a:rPr lang="en-US" altLang="ko-KR" sz="1000" dirty="0"/>
              <a:t>! </a:t>
            </a:r>
            <a:r>
              <a:rPr lang="ko-KR" altLang="en-US" sz="1000" dirty="0"/>
              <a:t>예수의 제자의 길을 끝까지 걸어가게 </a:t>
            </a:r>
            <a:r>
              <a:rPr lang="ko-KR" altLang="en-US" sz="1000" dirty="0" err="1"/>
              <a:t>하옵소서</a:t>
            </a:r>
            <a:r>
              <a:rPr lang="en-US" altLang="ko-KR" sz="1000" dirty="0"/>
              <a:t>!</a:t>
            </a:r>
          </a:p>
          <a:p>
            <a:pPr marL="0" indent="0" algn="just">
              <a:buNone/>
            </a:pPr>
            <a:r>
              <a:rPr lang="ko-KR" altLang="en-US" sz="1000" dirty="0" err="1"/>
              <a:t>화요기도모임을</a:t>
            </a:r>
            <a:r>
              <a:rPr lang="ko-KR" altLang="en-US" sz="1000" dirty="0"/>
              <a:t> 지키는 기도용사들을 축복하시고</a:t>
            </a:r>
            <a:r>
              <a:rPr lang="en-US" altLang="ko-KR" sz="1000" dirty="0"/>
              <a:t>, </a:t>
            </a:r>
            <a:r>
              <a:rPr lang="ko-KR" altLang="en-US" sz="1000" dirty="0"/>
              <a:t>각 가정마다</a:t>
            </a:r>
            <a:r>
              <a:rPr lang="en-US" altLang="ko-KR" sz="1000" dirty="0"/>
              <a:t> </a:t>
            </a:r>
            <a:r>
              <a:rPr lang="ko-KR" altLang="en-US" sz="1000" dirty="0"/>
              <a:t>하나님의 부르심의 소망이 밝게 빛나게 하시고</a:t>
            </a:r>
            <a:r>
              <a:rPr lang="en-US" altLang="ko-KR" sz="1000" dirty="0"/>
              <a:t>, </a:t>
            </a:r>
            <a:r>
              <a:rPr lang="ko-KR" altLang="en-US" sz="1000" dirty="0"/>
              <a:t>부르짖는 간구를 들으시며</a:t>
            </a:r>
            <a:r>
              <a:rPr lang="en-US" altLang="ko-KR" sz="1000" dirty="0"/>
              <a:t>, </a:t>
            </a:r>
            <a:r>
              <a:rPr lang="ko-KR" altLang="en-US" sz="1000" dirty="0"/>
              <a:t>일평생 주님을 영화롭게 하는 거룩한 삶이 되게 </a:t>
            </a:r>
            <a:r>
              <a:rPr lang="ko-KR" altLang="en-US" sz="1000" dirty="0" err="1"/>
              <a:t>하옵소서</a:t>
            </a:r>
            <a:endParaRPr lang="en-US" altLang="ko-KR" sz="1000" dirty="0"/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45411" y="1600845"/>
            <a:ext cx="2635311" cy="394964"/>
          </a:xfrm>
        </p:spPr>
        <p:txBody>
          <a:bodyPr rtlCol="0">
            <a:noAutofit/>
          </a:bodyPr>
          <a:lstStyle/>
          <a:p>
            <a:r>
              <a:rPr lang="en-US" altLang="ko-KR" sz="1050" i="1" dirty="0">
                <a:solidFill>
                  <a:schemeClr val="tx1"/>
                </a:solidFill>
                <a:latin typeface="+mj-lt"/>
              </a:rPr>
              <a:t>WWL </a:t>
            </a:r>
            <a:r>
              <a:rPr lang="ko-KR" altLang="en-US" sz="1050" i="1" dirty="0">
                <a:solidFill>
                  <a:schemeClr val="tx1"/>
                </a:solidFill>
                <a:latin typeface="+mj-lt"/>
              </a:rPr>
              <a:t>지역발표를 위하여</a:t>
            </a: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769791" y="1948540"/>
            <a:ext cx="2693194" cy="171078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just">
              <a:buNone/>
            </a:pPr>
            <a:r>
              <a:rPr lang="en-US" altLang="ko-KR" sz="1000" dirty="0">
                <a:latin typeface="맑은 고딕"/>
                <a:ea typeface="맑은 고딕"/>
              </a:rPr>
              <a:t>3</a:t>
            </a:r>
            <a:r>
              <a:rPr lang="ko-KR" altLang="en-US" sz="1000" dirty="0">
                <a:latin typeface="맑은 고딕"/>
                <a:ea typeface="맑은 고딕"/>
              </a:rPr>
              <a:t>월부터 매월 전국 도시를 순회하며 지역별 </a:t>
            </a:r>
            <a:r>
              <a:rPr lang="en-US" altLang="ko-KR" sz="1000" dirty="0">
                <a:latin typeface="맑은 고딕"/>
                <a:ea typeface="맑은 고딕"/>
              </a:rPr>
              <a:t>WWL </a:t>
            </a:r>
            <a:r>
              <a:rPr lang="ko-KR" altLang="en-US" sz="1000" dirty="0">
                <a:latin typeface="맑은 고딕"/>
                <a:ea typeface="맑은 고딕"/>
              </a:rPr>
              <a:t>발표를 목표로 교회들을 접촉하고 있습니다</a:t>
            </a:r>
            <a:r>
              <a:rPr lang="en-US" altLang="ko-KR" sz="1000" dirty="0">
                <a:latin typeface="맑은 고딕"/>
                <a:ea typeface="맑은 고딕"/>
              </a:rPr>
              <a:t>. </a:t>
            </a:r>
          </a:p>
          <a:p>
            <a:pPr marL="0" indent="0" algn="just">
              <a:buNone/>
            </a:pPr>
            <a:r>
              <a:rPr lang="ko-KR" altLang="en-US" sz="1000" dirty="0">
                <a:latin typeface="맑은 고딕"/>
                <a:ea typeface="맑은 고딕"/>
              </a:rPr>
              <a:t>인천</a:t>
            </a:r>
            <a:r>
              <a:rPr lang="en-US" altLang="ko-KR" sz="1000" dirty="0">
                <a:latin typeface="맑은 고딕"/>
                <a:ea typeface="맑은 고딕"/>
              </a:rPr>
              <a:t>, </a:t>
            </a:r>
            <a:r>
              <a:rPr lang="ko-KR" altLang="en-US" sz="1000" dirty="0">
                <a:latin typeface="맑은 고딕"/>
                <a:ea typeface="맑은 고딕"/>
              </a:rPr>
              <a:t>익산</a:t>
            </a:r>
            <a:r>
              <a:rPr lang="en-US" altLang="ko-KR" sz="1000" dirty="0">
                <a:latin typeface="맑은 고딕"/>
                <a:ea typeface="맑은 고딕"/>
              </a:rPr>
              <a:t>, </a:t>
            </a:r>
            <a:r>
              <a:rPr lang="ko-KR" altLang="en-US" sz="1000" dirty="0">
                <a:latin typeface="맑은 고딕"/>
                <a:ea typeface="맑은 고딕"/>
              </a:rPr>
              <a:t>대구</a:t>
            </a:r>
            <a:r>
              <a:rPr lang="en-US" altLang="ko-KR" sz="1000" dirty="0">
                <a:latin typeface="맑은 고딕"/>
                <a:ea typeface="맑은 고딕"/>
              </a:rPr>
              <a:t>, </a:t>
            </a:r>
            <a:r>
              <a:rPr lang="ko-KR" altLang="en-US" sz="1000" dirty="0">
                <a:latin typeface="맑은 고딕"/>
                <a:ea typeface="맑은 고딕"/>
              </a:rPr>
              <a:t>대전</a:t>
            </a:r>
            <a:r>
              <a:rPr lang="en-US" altLang="ko-KR" sz="1000" dirty="0">
                <a:latin typeface="맑은 고딕"/>
                <a:ea typeface="맑은 고딕"/>
              </a:rPr>
              <a:t>, </a:t>
            </a:r>
            <a:r>
              <a:rPr lang="ko-KR" altLang="en-US" sz="1000" dirty="0">
                <a:latin typeface="맑은 고딕"/>
                <a:ea typeface="맑은 고딕"/>
              </a:rPr>
              <a:t>춘천</a:t>
            </a:r>
            <a:r>
              <a:rPr lang="en-US" altLang="ko-KR" sz="1000" dirty="0">
                <a:latin typeface="맑은 고딕"/>
                <a:ea typeface="맑은 고딕"/>
              </a:rPr>
              <a:t>, </a:t>
            </a:r>
            <a:r>
              <a:rPr lang="ko-KR" altLang="en-US" sz="1000" dirty="0">
                <a:latin typeface="맑은 고딕"/>
                <a:ea typeface="맑은 고딕"/>
              </a:rPr>
              <a:t>광주</a:t>
            </a:r>
            <a:r>
              <a:rPr lang="en-US" altLang="ko-KR" sz="1000" dirty="0">
                <a:latin typeface="맑은 고딕"/>
                <a:ea typeface="맑은 고딕"/>
              </a:rPr>
              <a:t>, </a:t>
            </a:r>
            <a:r>
              <a:rPr lang="ko-KR" altLang="en-US" sz="1000" dirty="0">
                <a:latin typeface="맑은 고딕"/>
                <a:ea typeface="맑은 고딕"/>
              </a:rPr>
              <a:t>부산 등의 교회들과 협력할 수 있도록 길을 열어 </a:t>
            </a:r>
            <a:r>
              <a:rPr lang="ko-KR" altLang="en-US" sz="1000" dirty="0" err="1">
                <a:latin typeface="맑은 고딕"/>
                <a:ea typeface="맑은 고딕"/>
              </a:rPr>
              <a:t>주옵소서</a:t>
            </a:r>
            <a:r>
              <a:rPr lang="en-US" altLang="ko-KR" sz="1000" dirty="0">
                <a:latin typeface="맑은 고딕"/>
                <a:ea typeface="맑은 고딕"/>
              </a:rPr>
              <a:t>! </a:t>
            </a:r>
            <a:r>
              <a:rPr lang="ko-KR" altLang="en-US" sz="1000" dirty="0">
                <a:latin typeface="맑은 고딕"/>
                <a:ea typeface="맑은 고딕"/>
              </a:rPr>
              <a:t>하나님이 예비하신 교회들과 지역 목회자들과 함께 </a:t>
            </a:r>
            <a:r>
              <a:rPr lang="ko-KR" altLang="en-US" sz="1000" dirty="0" err="1">
                <a:latin typeface="맑은 고딕"/>
                <a:ea typeface="맑은 고딕"/>
              </a:rPr>
              <a:t>박해받는</a:t>
            </a:r>
            <a:r>
              <a:rPr lang="ko-KR" altLang="en-US" sz="1000" dirty="0">
                <a:latin typeface="맑은 고딕"/>
                <a:ea typeface="맑은 고딕"/>
              </a:rPr>
              <a:t> 교회를 효과적으로 섬기며</a:t>
            </a:r>
            <a:r>
              <a:rPr lang="en-US" altLang="ko-KR" sz="1000" dirty="0">
                <a:latin typeface="맑은 고딕"/>
                <a:ea typeface="맑은 고딕"/>
              </a:rPr>
              <a:t>, </a:t>
            </a:r>
            <a:r>
              <a:rPr lang="ko-KR" altLang="en-US" sz="1000" dirty="0">
                <a:latin typeface="맑은 고딕"/>
                <a:ea typeface="맑은 고딕"/>
              </a:rPr>
              <a:t>함께 기도할 기도의 용사들을 </a:t>
            </a:r>
            <a:r>
              <a:rPr lang="ko-KR" altLang="en-US" sz="1000" dirty="0" err="1">
                <a:latin typeface="맑은 고딕"/>
                <a:ea typeface="맑은 고딕"/>
              </a:rPr>
              <a:t>붙여주시기를</a:t>
            </a:r>
            <a:r>
              <a:rPr lang="ko-KR" altLang="en-US" sz="1000" dirty="0">
                <a:latin typeface="맑은 고딕"/>
                <a:ea typeface="맑은 고딕"/>
              </a:rPr>
              <a:t> 기도합니다</a:t>
            </a:r>
            <a:r>
              <a:rPr lang="en-US" altLang="ko-KR" sz="1000" dirty="0">
                <a:latin typeface="맑은 고딕"/>
                <a:ea typeface="맑은 고딕"/>
              </a:rPr>
              <a:t>. </a:t>
            </a:r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641670" y="1600845"/>
            <a:ext cx="3026328" cy="394964"/>
          </a:xfrm>
        </p:spPr>
        <p:txBody>
          <a:bodyPr rtlCol="0">
            <a:normAutofit/>
          </a:bodyPr>
          <a:lstStyle/>
          <a:p>
            <a:r>
              <a:rPr lang="ko-KR" altLang="en-US" sz="1050" dirty="0">
                <a:solidFill>
                  <a:schemeClr val="tx1"/>
                </a:solidFill>
              </a:rPr>
              <a:t>오픈도어 북한선교학교</a:t>
            </a:r>
            <a:r>
              <a:rPr lang="en-US" altLang="ko-KR" sz="1050" dirty="0">
                <a:solidFill>
                  <a:schemeClr val="tx1"/>
                </a:solidFill>
              </a:rPr>
              <a:t>, </a:t>
            </a:r>
            <a:r>
              <a:rPr lang="ko-KR" altLang="en-US" sz="1050" dirty="0">
                <a:solidFill>
                  <a:schemeClr val="tx1"/>
                </a:solidFill>
              </a:rPr>
              <a:t>기도학교를 위하여</a:t>
            </a:r>
          </a:p>
          <a:p>
            <a:pPr rtl="0"/>
            <a:endParaRPr lang="ko-KR" altLang="en-US" sz="1050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577749" y="1948539"/>
            <a:ext cx="3090249" cy="1710785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en-US" altLang="ko-KR" sz="1000" dirty="0">
                <a:latin typeface="roboto" panose="02000000000000000000" pitchFamily="2" charset="0"/>
              </a:rPr>
              <a:t>2025</a:t>
            </a:r>
            <a:r>
              <a:rPr lang="ko-KR" altLang="en-US" sz="1000" dirty="0">
                <a:latin typeface="roboto" panose="02000000000000000000" pitchFamily="2" charset="0"/>
              </a:rPr>
              <a:t>년 </a:t>
            </a:r>
            <a:r>
              <a:rPr lang="en-US" altLang="ko-KR" sz="1000" dirty="0">
                <a:latin typeface="roboto" panose="02000000000000000000" pitchFamily="2" charset="0"/>
              </a:rPr>
              <a:t>4</a:t>
            </a:r>
            <a:r>
              <a:rPr lang="ko-KR" altLang="en-US" sz="1000" dirty="0">
                <a:latin typeface="roboto" panose="02000000000000000000" pitchFamily="2" charset="0"/>
              </a:rPr>
              <a:t>월 부터 한국교회 북한선교 이해와 통일 준비에 도움이 되고자 북한선교학교를 개최합니다</a:t>
            </a:r>
            <a:r>
              <a:rPr lang="en-US" altLang="ko-KR" sz="1000" dirty="0">
                <a:latin typeface="roboto" panose="02000000000000000000" pitchFamily="2" charset="0"/>
              </a:rPr>
              <a:t>. </a:t>
            </a:r>
            <a:r>
              <a:rPr lang="ko-KR" altLang="en-US" sz="1000" dirty="0">
                <a:latin typeface="roboto" panose="02000000000000000000" pitchFamily="2" charset="0"/>
              </a:rPr>
              <a:t>북한선교와 통일을 위한 준비된 일꾼을 바르게 세우는 학교가 될 수 있도록  기도해 주세요</a:t>
            </a:r>
            <a:r>
              <a:rPr lang="en-US" altLang="ko-KR" sz="1000" dirty="0">
                <a:latin typeface="roboto" panose="02000000000000000000" pitchFamily="2" charset="0"/>
              </a:rPr>
              <a:t>.</a:t>
            </a:r>
          </a:p>
          <a:p>
            <a:pPr marL="0" indent="0" algn="just">
              <a:buNone/>
            </a:pPr>
            <a:r>
              <a:rPr lang="en-US" altLang="ko-KR" sz="1000" dirty="0">
                <a:latin typeface="roboto" panose="02000000000000000000" pitchFamily="2" charset="0"/>
              </a:rPr>
              <a:t>9</a:t>
            </a:r>
            <a:r>
              <a:rPr lang="ko-KR" altLang="en-US" sz="1000" dirty="0">
                <a:latin typeface="roboto" panose="02000000000000000000" pitchFamily="2" charset="0"/>
              </a:rPr>
              <a:t>월부터는 오픈도어 기도학교를 준비하고 있습니다</a:t>
            </a:r>
            <a:r>
              <a:rPr lang="en-US" altLang="ko-KR" sz="1000" dirty="0">
                <a:latin typeface="roboto" panose="02000000000000000000" pitchFamily="2" charset="0"/>
              </a:rPr>
              <a:t>. </a:t>
            </a:r>
            <a:r>
              <a:rPr lang="ko-KR" altLang="en-US" sz="1000" dirty="0" err="1">
                <a:latin typeface="roboto" panose="02000000000000000000" pitchFamily="2" charset="0"/>
              </a:rPr>
              <a:t>브라더</a:t>
            </a:r>
            <a:r>
              <a:rPr lang="ko-KR" altLang="en-US" sz="1000" dirty="0">
                <a:latin typeface="roboto" panose="02000000000000000000" pitchFamily="2" charset="0"/>
              </a:rPr>
              <a:t> </a:t>
            </a:r>
            <a:r>
              <a:rPr lang="ko-KR" altLang="en-US" sz="1000" dirty="0" err="1">
                <a:latin typeface="roboto" panose="02000000000000000000" pitchFamily="2" charset="0"/>
              </a:rPr>
              <a:t>앤드류와</a:t>
            </a:r>
            <a:r>
              <a:rPr lang="ko-KR" altLang="en-US" sz="1000" dirty="0">
                <a:latin typeface="roboto" panose="02000000000000000000" pitchFamily="2" charset="0"/>
              </a:rPr>
              <a:t> 개척자들이 가졌던 신앙의 유산을 잘 배우고</a:t>
            </a:r>
            <a:r>
              <a:rPr lang="en-US" altLang="ko-KR" sz="1000" dirty="0">
                <a:latin typeface="roboto" panose="02000000000000000000" pitchFamily="2" charset="0"/>
              </a:rPr>
              <a:t>, </a:t>
            </a:r>
            <a:r>
              <a:rPr lang="ko-KR" altLang="en-US" sz="1000" dirty="0">
                <a:latin typeface="roboto" panose="02000000000000000000" pitchFamily="2" charset="0"/>
              </a:rPr>
              <a:t>오픈도어의 기도용사로 온전히 세워지는 학교가 될 수 있도록 준비시켜 </a:t>
            </a:r>
            <a:r>
              <a:rPr lang="ko-KR" altLang="en-US" sz="1000" dirty="0" err="1">
                <a:latin typeface="roboto" panose="02000000000000000000" pitchFamily="2" charset="0"/>
              </a:rPr>
              <a:t>주옵소서</a:t>
            </a:r>
            <a:r>
              <a:rPr lang="en-US" altLang="ko-KR" sz="1000" dirty="0">
                <a:latin typeface="roboto" panose="02000000000000000000" pitchFamily="2" charset="0"/>
              </a:rPr>
              <a:t>!</a:t>
            </a:r>
            <a:r>
              <a:rPr lang="ko-KR" altLang="en-US" sz="1000" dirty="0">
                <a:latin typeface="roboto" panose="02000000000000000000" pitchFamily="2" charset="0"/>
              </a:rPr>
              <a:t> </a:t>
            </a:r>
            <a:endParaRPr lang="en-US" altLang="ko-KR" sz="1000" dirty="0">
              <a:latin typeface="roboto" panose="02000000000000000000" pitchFamily="2" charset="0"/>
            </a:endParaRP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108004" y="5805486"/>
            <a:ext cx="1407728" cy="287810"/>
          </a:xfrm>
        </p:spPr>
        <p:txBody>
          <a:bodyPr rtlCol="0"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21/1/2025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>
            <a:hlinkClick r:id="rId3"/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59" b="26059"/>
          <a:stretch/>
        </p:blipFill>
        <p:spPr>
          <a:xfrm>
            <a:off x="1524000" y="3840526"/>
            <a:ext cx="2312760" cy="1568089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905756" y="3840526"/>
            <a:ext cx="4762244" cy="1568089"/>
          </a:xfrm>
          <a:prstGeom prst="rect">
            <a:avLst/>
          </a:prstGeom>
        </p:spPr>
      </p:pic>
      <p:pic>
        <p:nvPicPr>
          <p:cNvPr id="2" name="내용 개체 틀 8">
            <a:extLst>
              <a:ext uri="{FF2B5EF4-FFF2-40B4-BE49-F238E27FC236}">
                <a16:creationId xmlns:a16="http://schemas.microsoft.com/office/drawing/2014/main" id="{33C600D0-8F43-C87A-A5A0-2661EE2416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3386" y="3840526"/>
            <a:ext cx="3643962" cy="156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9058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2034</TotalTime>
  <Words>1658</Words>
  <Application>Microsoft Office PowerPoint</Application>
  <PresentationFormat>와이드스크린</PresentationFormat>
  <Paragraphs>88</Paragraphs>
  <Slides>11</Slides>
  <Notes>7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20" baseType="lpstr">
      <vt:lpstr>NanumGothicExtraBold</vt:lpstr>
      <vt:lpstr>Gulim</vt:lpstr>
      <vt:lpstr>맑은 고딕</vt:lpstr>
      <vt:lpstr>맑은 고딕</vt:lpstr>
      <vt:lpstr>Aharoni</vt:lpstr>
      <vt:lpstr>Arial</vt:lpstr>
      <vt:lpstr>Helvetica</vt:lpstr>
      <vt:lpstr>roboto</vt:lpstr>
      <vt:lpstr>Office 테마</vt:lpstr>
      <vt:lpstr>Prayer Meeting  for Persecuted Church Worldwide 박해받는 교회를 위한 화요기도모임</vt:lpstr>
      <vt:lpstr>순서</vt:lpstr>
      <vt:lpstr>겔34:11-12</vt:lpstr>
      <vt:lpstr>OPEN DOORS CORE VALUE/핵심가치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박해 받는 교회를 위한 기도가 이 땅에 요원의 불길처럼 뜨겁게 일어나기를 기도합니다.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 박해받는 교회를 위한 화요기도모임</dc:title>
  <dc:creator>Daniel Kim</dc:creator>
  <cp:lastModifiedBy>Daniel Kim</cp:lastModifiedBy>
  <cp:revision>307</cp:revision>
  <dcterms:created xsi:type="dcterms:W3CDTF">2024-07-08T04:53:18Z</dcterms:created>
  <dcterms:modified xsi:type="dcterms:W3CDTF">2025-02-12T05:44:53Z</dcterms:modified>
</cp:coreProperties>
</file>