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83" r:id="rId4"/>
    <p:sldId id="373" r:id="rId5"/>
    <p:sldId id="374" r:id="rId6"/>
    <p:sldId id="2517" r:id="rId7"/>
    <p:sldId id="2505" r:id="rId8"/>
    <p:sldId id="2514" r:id="rId9"/>
    <p:sldId id="2519" r:id="rId10"/>
    <p:sldId id="2521" r:id="rId11"/>
    <p:sldId id="2462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2025-02-19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15A2E-53BA-28B3-119C-FE3A2D4DD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916AC1-8AE1-EE7A-3035-CE3FB83A7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DCF23EF-122C-A186-2B96-C04E91EFF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BF2D37-D981-9353-02F6-7222CAEF4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374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873A1-C63B-6B53-7A67-D4C777CF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7042340-DDB2-FF32-3ADB-0D74BB3E6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85A53FB-2811-22D9-F2C2-DD450DF94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3F4B55-5BBD-B216-8293-30841BA7F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0403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873A1-C63B-6B53-7A67-D4C777CF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7042340-DDB2-FF32-3ADB-0D74BB3E6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85A53FB-2811-22D9-F2C2-DD450DF94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3F4B55-5BBD-B216-8293-30841BA7F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3773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2025-02-19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2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18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2"/>
            <a:ext cx="9144000" cy="748448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dirty="0">
                <a:solidFill>
                  <a:srgbClr val="000000"/>
                </a:solidFill>
                <a:latin typeface="PT Sans" panose="020B0604020202020204" pitchFamily="34" charset="0"/>
              </a:rPr>
              <a:t>엡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4:17, 22-32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93710"/>
            <a:ext cx="9144000" cy="4700946"/>
          </a:xfrm>
        </p:spPr>
        <p:txBody>
          <a:bodyPr anchor="ctr">
            <a:normAutofit fontScale="70000" lnSpcReduction="20000"/>
          </a:bodyPr>
          <a:lstStyle/>
          <a:p>
            <a:pPr algn="l">
              <a:lnSpc>
                <a:spcPct val="150000"/>
              </a:lnSpc>
            </a:pPr>
            <a:r>
              <a:rPr lang="en-US" altLang="ko-KR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17. 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그러므로 내가 이것을 말하며 주 안에서 </a:t>
            </a:r>
            <a:r>
              <a:rPr lang="ko-KR" altLang="en-US" sz="2000" b="0" i="0" dirty="0" err="1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증언하노니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 이제부터 너희는 이방인이 그 마음의 허망한 것으로 행함 같이 행하지 말라</a:t>
            </a:r>
            <a:br>
              <a:rPr lang="ko-KR" altLang="en-US" sz="2000" dirty="0"/>
            </a:br>
            <a:r>
              <a:rPr lang="en-US" altLang="ko-KR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22. 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너희는 유혹의 욕심을 따라 썩어져 가는 구습을 따르는 옛 사람을 벗어 버리고</a:t>
            </a:r>
            <a:br>
              <a:rPr lang="ko-KR" altLang="en-US" sz="2000" dirty="0"/>
            </a:br>
            <a:r>
              <a:rPr lang="en-US" altLang="ko-KR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23. 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오직 너희의 심령이 새롭게 되어</a:t>
            </a:r>
            <a:br>
              <a:rPr lang="ko-KR" altLang="en-US" sz="2000" dirty="0"/>
            </a:br>
            <a:r>
              <a:rPr lang="en-US" altLang="ko-KR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24. 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하나님을 따라 의와 진리의 거룩함으로 지으심을 받은 새 사람을 입으라</a:t>
            </a:r>
            <a:br>
              <a:rPr lang="ko-KR" altLang="en-US" sz="2000" dirty="0"/>
            </a:br>
            <a:r>
              <a:rPr lang="en-US" altLang="ko-KR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25. </a:t>
            </a:r>
            <a:r>
              <a:rPr lang="ko-KR" altLang="en-US" sz="2000" b="0" i="0" dirty="0" err="1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그런즉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 거짓을 버리고 각각 그 이웃과 더불어 참된 것을 말하라 이는 우리가 서로 지체가 됨이라</a:t>
            </a:r>
            <a:br>
              <a:rPr lang="ko-KR" altLang="en-US" sz="2000" dirty="0"/>
            </a:br>
            <a:r>
              <a:rPr lang="en-US" altLang="ko-KR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26. 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분을 </a:t>
            </a:r>
            <a:r>
              <a:rPr lang="ko-KR" altLang="en-US" sz="2000" b="0" i="0" dirty="0" err="1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내어도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 죄를 짓지 말며 해가 지도록 분을 품지 말고</a:t>
            </a:r>
            <a:br>
              <a:rPr lang="ko-KR" altLang="en-US" sz="2000" dirty="0"/>
            </a:br>
            <a:r>
              <a:rPr lang="en-US" altLang="ko-KR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27. 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마귀에게 틈을 주지 말라</a:t>
            </a:r>
            <a:br>
              <a:rPr lang="ko-KR" altLang="en-US" sz="2000" dirty="0"/>
            </a:br>
            <a:r>
              <a:rPr lang="en-US" altLang="ko-KR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28. 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도둑질하는 자는 다시 도둑질하지 말고 돌이켜 가난한 자에게 구제할 수 있도록 자기 손으로 수고하여 선한 일을 하라</a:t>
            </a:r>
            <a:br>
              <a:rPr lang="ko-KR" altLang="en-US" sz="2000" dirty="0"/>
            </a:br>
            <a:r>
              <a:rPr lang="en-US" altLang="ko-KR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29. 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무릇 더러운 말은 너희 입 밖에도 내지 말고 오직 덕을 세우는 데 소용되는 대로 선한 말을 하여 듣는 자들에게 은혜를 끼치게 하라</a:t>
            </a:r>
            <a:br>
              <a:rPr lang="ko-KR" altLang="en-US" sz="2000" dirty="0"/>
            </a:br>
            <a:r>
              <a:rPr lang="en-US" altLang="ko-KR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30. 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하나님의 성령을 근심하게 하지 말라 그 안에서 너희가 구원의 날까지 인치심을 </a:t>
            </a:r>
            <a:r>
              <a:rPr lang="ko-KR" altLang="en-US" sz="2000" b="0" i="0" dirty="0" err="1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받았느니라</a:t>
            </a:r>
            <a:br>
              <a:rPr lang="ko-KR" altLang="en-US" sz="2000" dirty="0"/>
            </a:br>
            <a:r>
              <a:rPr lang="en-US" altLang="ko-KR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31. 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너희는 모든 악독과 노함과 </a:t>
            </a:r>
            <a:r>
              <a:rPr lang="ko-KR" altLang="en-US" sz="2000" b="0" i="0" dirty="0" err="1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분냄과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 떠드는 것과 비방하는 것을 모든 악의와 함께 버리고</a:t>
            </a:r>
            <a:br>
              <a:rPr lang="ko-KR" altLang="en-US" sz="2000" dirty="0"/>
            </a:br>
            <a:r>
              <a:rPr lang="en-US" altLang="ko-KR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32. 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PT Sans" panose="020B0604020202020204" pitchFamily="34" charset="0"/>
              </a:rPr>
              <a:t>서로 친절하게 하며 불쌍히 여기며 서로 용서하기를 하나님이 그리스도 안에서 너희를 용서하심과 같이 하라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30859" y="2273311"/>
            <a:ext cx="3254191" cy="216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필리핀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</a:t>
            </a:r>
            <a:r>
              <a:rPr lang="ko-KR" altLang="en-US" b="1" i="0" dirty="0">
                <a:solidFill>
                  <a:srgbClr val="242424"/>
                </a:solidFill>
                <a:effectLst/>
                <a:latin typeface="inherit"/>
                <a:ea typeface="Malgun Gothic" panose="020B0503020000020004" pitchFamily="50" charset="-127"/>
              </a:rPr>
              <a:t> 신앙 때문에 핍박을 받는 </a:t>
            </a:r>
            <a:r>
              <a:rPr lang="en-US" altLang="ko-KR" b="1" i="0" dirty="0">
                <a:solidFill>
                  <a:srgbClr val="242424"/>
                </a:solidFill>
                <a:effectLst/>
                <a:latin typeface="inherit"/>
                <a:ea typeface="Malgun Gothic" panose="020B0503020000020004" pitchFamily="50" charset="-127"/>
              </a:rPr>
              <a:t>9</a:t>
            </a:r>
            <a:r>
              <a:rPr lang="ko-KR" altLang="en-US" b="1" i="0" dirty="0">
                <a:solidFill>
                  <a:srgbClr val="242424"/>
                </a:solidFill>
                <a:effectLst/>
                <a:latin typeface="inherit"/>
                <a:ea typeface="Malgun Gothic" panose="020B0503020000020004" pitchFamily="50" charset="-127"/>
              </a:rPr>
              <a:t>살 </a:t>
            </a:r>
            <a:r>
              <a:rPr lang="ko-KR" altLang="en-US" b="1" i="0" dirty="0" err="1">
                <a:solidFill>
                  <a:srgbClr val="242424"/>
                </a:solidFill>
                <a:effectLst/>
                <a:latin typeface="inherit"/>
                <a:ea typeface="Malgun Gothic" panose="020B0503020000020004" pitchFamily="50" charset="-127"/>
              </a:rPr>
              <a:t>에산</a:t>
            </a:r>
            <a:r>
              <a:rPr lang="en-US" altLang="ko-KR" b="1" i="0" dirty="0">
                <a:solidFill>
                  <a:srgbClr val="242424"/>
                </a:solidFill>
                <a:effectLst/>
                <a:latin typeface="inherit"/>
                <a:ea typeface="Malgun Gothic" panose="020B0503020000020004" pitchFamily="50" charset="-127"/>
              </a:rPr>
              <a:t>(Ehsan)</a:t>
            </a:r>
            <a:r>
              <a:rPr lang="ko-KR" altLang="en-US" b="1" i="0" dirty="0">
                <a:solidFill>
                  <a:srgbClr val="242424"/>
                </a:solidFill>
                <a:effectLst/>
                <a:latin typeface="inherit"/>
                <a:ea typeface="Malgun Gothic" panose="020B0503020000020004" pitchFamily="50" charset="-127"/>
              </a:rPr>
              <a:t>을 위해 기도해 주세요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127141" y="1728847"/>
            <a:ext cx="9553923" cy="8888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필리핀 남부의 무슬림 배경 신자</a:t>
            </a:r>
            <a:r>
              <a:rPr lang="en-US" altLang="ko-KR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(MBB)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인 </a:t>
            </a:r>
            <a:r>
              <a:rPr lang="en-US" altLang="ko-KR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9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세 </a:t>
            </a:r>
            <a:r>
              <a:rPr lang="ko-KR" altLang="en-US" sz="1200" b="1" kern="100" dirty="0" err="1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에산이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기독교 신앙 때문에 학교에서 심한 압박을 받고 있습니다</a:t>
            </a:r>
            <a:r>
              <a:rPr lang="en-US" altLang="ko-KR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코피야</a:t>
            </a:r>
            <a:r>
              <a:rPr lang="en-US" altLang="ko-KR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무슬림 모자</a:t>
            </a:r>
            <a:r>
              <a:rPr lang="en-US" altLang="ko-KR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를 착용하고 </a:t>
            </a:r>
            <a:r>
              <a:rPr lang="ko-KR" altLang="en-US" sz="1200" b="1" kern="100" dirty="0" err="1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마드라사</a:t>
            </a:r>
            <a:r>
              <a:rPr lang="en-US" altLang="ko-KR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이슬람 학교</a:t>
            </a:r>
            <a:r>
              <a:rPr lang="en-US" altLang="ko-KR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 참석해야 하는 </a:t>
            </a:r>
            <a:r>
              <a:rPr lang="ko-KR" altLang="en-US" sz="1200" b="1" kern="100" dirty="0" err="1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에산은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200" b="1" kern="100" dirty="0" err="1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예수님에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관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한 사랑 때문에 이것을 거부했습니다</a:t>
            </a:r>
            <a:r>
              <a:rPr lang="en-US" altLang="ko-KR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 결과 교사에게 벌을 받고 고립되었습니다</a:t>
            </a:r>
            <a:r>
              <a:rPr lang="en-US" altLang="ko-KR" sz="1200" b="1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en-US" altLang="ko-KR" sz="1200" b="1" kern="100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1127138" y="2638786"/>
            <a:ext cx="9685855" cy="28278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endParaRPr lang="en-US" altLang="ko-KR" sz="12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."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그들이 저에게 </a:t>
            </a:r>
            <a:r>
              <a:rPr lang="ko-KR" altLang="en-US" sz="12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코피아를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쓰라고 말할 때 슬프고 무서워요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 그들이 교실 뒤쪽으로 저를 옮길 때 정말 싫어요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친구들은 그것 때문에 저를 비웃어요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."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라고 </a:t>
            </a:r>
            <a:r>
              <a:rPr lang="ko-KR" altLang="en-US" sz="12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에산은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말했습니다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그는 기도하는 부모님 외에는 거의 지원받지 못한 채 신앙 속에서 혼자라고 느끼고 있습니다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2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기도 제목</a:t>
            </a:r>
            <a:r>
              <a:rPr lang="en-US" altLang="ko-KR" sz="1200" kern="100" dirty="0">
                <a:solidFill>
                  <a:srgbClr val="FF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1. </a:t>
            </a:r>
            <a:r>
              <a:rPr lang="ko-KR" altLang="en-US" sz="1200" kern="1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에산이</a:t>
            </a:r>
            <a:r>
              <a:rPr lang="ko-KR" altLang="en-US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그리스도 안에서 굳건한 용기와 믿음을 가질 수 있도록</a:t>
            </a:r>
            <a:r>
              <a:rPr lang="en-US" altLang="ko-KR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kern="100" dirty="0">
                <a:solidFill>
                  <a:srgbClr val="FF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2. </a:t>
            </a:r>
            <a:r>
              <a:rPr lang="ko-KR" altLang="en-US" sz="1200" kern="1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에산과</a:t>
            </a:r>
            <a:r>
              <a:rPr lang="ko-KR" altLang="en-US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같은 </a:t>
            </a:r>
            <a:r>
              <a:rPr lang="en-US" altLang="ko-KR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MBB</a:t>
            </a:r>
            <a:r>
              <a:rPr lang="ko-KR" altLang="en-US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들을 위해</a:t>
            </a:r>
            <a:r>
              <a:rPr lang="en-US" altLang="ko-KR" sz="1200" kern="100" dirty="0">
                <a:solidFill>
                  <a:srgbClr val="FF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ko-KR" altLang="en-US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특히 </a:t>
            </a:r>
            <a:r>
              <a:rPr lang="ko-KR" altLang="en-US" sz="1200" kern="1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에산과</a:t>
            </a:r>
            <a:r>
              <a:rPr lang="ko-KR" altLang="en-US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같은 어린 무슬림 배경 신자들을 위해</a:t>
            </a:r>
            <a:r>
              <a:rPr lang="en-US" altLang="ko-KR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).</a:t>
            </a:r>
            <a:r>
              <a:rPr lang="ko-KR" altLang="en-US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endParaRPr lang="en-US" altLang="ko-KR" sz="1200" kern="100" dirty="0">
              <a:solidFill>
                <a:srgbClr val="FF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kern="100" dirty="0">
                <a:solidFill>
                  <a:srgbClr val="FF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3. </a:t>
            </a:r>
            <a:r>
              <a:rPr lang="ko-KR" altLang="en-US" sz="1200" kern="100" dirty="0" err="1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에산의</a:t>
            </a:r>
            <a:r>
              <a:rPr lang="ko-KR" altLang="en-US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선생님들과 급우들을 위해</a:t>
            </a:r>
            <a:r>
              <a:rPr lang="en-US" altLang="ko-KR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200" kern="100" dirty="0">
              <a:solidFill>
                <a:srgbClr val="FF000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kern="100" dirty="0">
                <a:solidFill>
                  <a:srgbClr val="FF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en-US" altLang="ko-KR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* </a:t>
            </a:r>
            <a:r>
              <a:rPr lang="ko-KR" altLang="en-US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보안상의 이유로 이름이 변경되었습니다</a:t>
            </a:r>
            <a:r>
              <a:rPr lang="en-US" altLang="ko-KR" sz="1200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이집트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FProDisplay"/>
              </a:rPr>
              <a:t> </a:t>
            </a:r>
            <a:r>
              <a:rPr lang="ko-KR" altLang="en-US" b="1" i="0" dirty="0">
                <a:solidFill>
                  <a:srgbClr val="000000"/>
                </a:solidFill>
                <a:effectLst/>
                <a:latin typeface="SFProDisplay"/>
              </a:rPr>
              <a:t>리비아의 모래에서 천국의 영광으로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SFProDisplay"/>
              </a:rPr>
              <a:t>!</a:t>
            </a:r>
            <a:endParaRPr lang="en-US" altLang="ko-KR" sz="1800" b="1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236720" y="1916086"/>
            <a:ext cx="6395800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 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2015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년 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2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월 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15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일 리비아 </a:t>
            </a:r>
            <a:r>
              <a:rPr lang="ko-KR" altLang="en-US" sz="1100" b="0" i="0" dirty="0" err="1">
                <a:solidFill>
                  <a:srgbClr val="000000"/>
                </a:solidFill>
                <a:effectLst/>
                <a:latin typeface="SFProDisplay"/>
              </a:rPr>
              <a:t>시르테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 해안에서 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IS 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무장세력에 의해 </a:t>
            </a:r>
            <a:r>
              <a:rPr lang="ko-KR" altLang="en-US" sz="1100" b="0" i="0" dirty="0" err="1">
                <a:solidFill>
                  <a:srgbClr val="000000"/>
                </a:solidFill>
                <a:effectLst/>
                <a:latin typeface="SFProDisplay"/>
              </a:rPr>
              <a:t>콥트교인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 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20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명과 가나인 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1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명 등 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21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명의 기독교인이 잔인하게 순교를 당했습니다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. 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가족을 부양하기 위해 일자리를 찾아 이집트를 떠난 이 남성들은 신념 때문에 처형당하면서 흔들림 없는 신앙의 모습을 보여주었습니다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. 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투옥과 고문을 겪으면서도 그들의 믿음은 흔들리지 않았습니다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. 10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년이 지난 지금도 여전히 슬픔에 잠겨 있는 가족들은 사랑하는 사람들이 이제 순교자로서 왕관을 쓰고 천국에 있다는 사실에 깊은 슬픔과 자부심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, 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감사함을 표현합니다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.</a:t>
            </a:r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>
              <a:lnSpc>
                <a:spcPct val="150000"/>
              </a:lnSpc>
            </a:pPr>
            <a:endParaRPr lang="en-US" altLang="ko-KR" sz="1100" b="0" i="0" dirty="0">
              <a:solidFill>
                <a:srgbClr val="000000"/>
              </a:solidFill>
              <a:effectLst/>
              <a:latin typeface="SFProDisplay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 이 글은 </a:t>
            </a:r>
            <a:r>
              <a:rPr lang="ko-KR" altLang="en-US" sz="1100" b="0" i="0" dirty="0" err="1">
                <a:solidFill>
                  <a:srgbClr val="000000"/>
                </a:solidFill>
                <a:effectLst/>
                <a:latin typeface="SFProDisplay"/>
              </a:rPr>
              <a:t>기르지스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, </a:t>
            </a:r>
            <a:r>
              <a:rPr lang="ko-KR" altLang="en-US" sz="1100" b="0" i="0" dirty="0" err="1">
                <a:solidFill>
                  <a:srgbClr val="000000"/>
                </a:solidFill>
                <a:effectLst/>
                <a:latin typeface="SFProDisplay"/>
              </a:rPr>
              <a:t>로카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, </a:t>
            </a:r>
            <a:r>
              <a:rPr lang="ko-KR" altLang="en-US" sz="1100" b="0" i="0" dirty="0" err="1">
                <a:solidFill>
                  <a:srgbClr val="000000"/>
                </a:solidFill>
                <a:effectLst/>
                <a:latin typeface="SFProDisplay"/>
              </a:rPr>
              <a:t>에삼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 등 순교자 가족들의 방문을 회고하며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, 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상상할 수 없는 상실 앞에서도 깊은 신앙과 용서를 보여주었습니다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. 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가족들은 사랑하는 사람들을 죽인 무장 세력을 용서하며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, 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아들들이 목숨을 바친 바로 그 신앙을 구현했습니다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. 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그들의 신앙은 전 세계 기독교인들에게 대가를 불문하고 용기 있게 신앙생활을 하도록 계속해서 영감을 주고 있습니다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100" kern="100" dirty="0">
              <a:solidFill>
                <a:srgbClr val="000000"/>
              </a:solidFill>
              <a:latin typeface="SFProDisplay"/>
              <a:ea typeface="맑은 고딕" panose="020B0503020000020004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 </a:t>
            </a:r>
            <a:r>
              <a:rPr lang="ko-KR" altLang="en-US" sz="1100" b="0" i="0" dirty="0" err="1">
                <a:solidFill>
                  <a:srgbClr val="000000"/>
                </a:solidFill>
                <a:effectLst/>
                <a:latin typeface="SFProDisplay"/>
              </a:rPr>
              <a:t>콥트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 순교자 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10</a:t>
            </a:r>
            <a:r>
              <a:rPr lang="ko-KR" altLang="en-US" sz="1100" b="0" i="0" dirty="0">
                <a:solidFill>
                  <a:srgbClr val="000000"/>
                </a:solidFill>
                <a:effectLst/>
                <a:latin typeface="SFProDisplay"/>
              </a:rPr>
              <a:t>주년 기념일은 그들의 유산을 엄숙히 상기시키고 모든 기독교인들에게 대담하게 신앙생활을 하라는 촉구의 계기가 되고 있습니다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SFProDisplay"/>
              </a:rPr>
              <a:t>.</a:t>
            </a:r>
            <a:endParaRPr lang="en-US" altLang="ko-KR" sz="1100" b="0" i="0" kern="100" dirty="0">
              <a:solidFill>
                <a:srgbClr val="0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</a:endParaRP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039A6AA2-3B3E-4F34-B966-BDD6303083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041" y="1797232"/>
            <a:ext cx="2175686" cy="1631765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4706B149-88F1-4F01-8D1D-7FEEFB00CD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07461" y="3881082"/>
            <a:ext cx="2900915" cy="217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BD8E-47E3-7E4F-4787-F9E56A1B6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2916C16-E5FB-6B34-A247-727713332459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574E462-0358-2589-AB53-C134D7AE8F84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4BFB947-2C48-77B0-611F-EE169226A00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DE7E24E8-E2E8-224C-A197-816102E0B1F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47DC8D0-2A88-5D21-8365-CF5347E33D3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8914EEF-6FD1-4126-EF10-DD3B78811611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0841F82-1E9B-556A-A6DD-AC3DC845956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5240B30-1431-26AB-0BB0-5BF7718B67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AF050CF6-0727-74CD-CEB6-19B04CA3BE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4CCBBA-F323-531F-D729-F06F0613A4B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인도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</a:t>
            </a:r>
            <a:r>
              <a:rPr lang="ko-KR" altLang="en-US" sz="18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아삼주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州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의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교회가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화재로 파괴</a:t>
            </a:r>
            <a:endParaRPr lang="en-US" altLang="ko-KR" sz="1800" b="1" dirty="0">
              <a:ea typeface="맑은 고딕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CDFB9D-2E3C-E259-6092-55A58A3875EB}"/>
              </a:ext>
            </a:extLst>
          </p:cNvPr>
          <p:cNvSpPr txBox="1"/>
          <p:nvPr/>
        </p:nvSpPr>
        <p:spPr>
          <a:xfrm>
            <a:off x="1037876" y="1586595"/>
            <a:ext cx="6395800" cy="39329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1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15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 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아삼주에서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교회가 불탔습니다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현지 신자 중 한 명은 밤중에 동료 마을 주민의 건초 더미를 태우는 불을 끄기 위해 달려가야 했다고 회상했습니다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그들은 돌아오는 길에 교회가 불길에 휩싸인 것을 보았습니다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소방관들은 얼마 지나지 않아 도착하여 불을 껐습니다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경찰이 상황을 파악했지만 아직까지 아무런 조치도 취하지 않고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언론 매체와 현지 목격자들은 몇 주 전 모임을 갖고 기독교 공동체와 선교사들에 관해 반대 발언을 했던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들이 사전에 계획된 공격에 책임이 있을 수 있다고 주장하고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현재 이 지역의 기독교인들은 교회에서 모일 수 없게 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 지도자들은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160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가구와 약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500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명의 개인에게 예배 장소로 제공되고 있는 만큼 정부 당국에 보호를 제공하고 지역 사회에서 평화와 조화를 유지할 것을 촉구하고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기도 제목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불탄 인도 동북부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아삼주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우달구리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초크라고안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지역에 평화와 화합이 깃들도록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>
              <a:lnSpc>
                <a:spcPct val="200000"/>
              </a:lnSpc>
            </a:pP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하나님께서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주민들의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마음을 부드럽게 하시기를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3.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하나님의 도움으로 교회가 재건되고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교인들의 믿음이 굳건해 질 수 있도록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087C2C00-271C-4039-BE75-E8AF052EA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66" y="2227672"/>
            <a:ext cx="3669309" cy="275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40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C043A-4F0C-1625-B2BA-5AD620EC7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326689-636E-922C-7888-ED88F5A6AACC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EFB4DDC-B3E4-E962-44DD-E2644652DD5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54F920D-C47E-C8B1-A9AE-3C81FE3A28AB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9C987E8-A826-7DD0-DC4A-E7A7F34348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536DF77-16A3-5FA3-6956-12BC58B99C2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3BB9B76-13D2-2556-31DC-4EB4A9B8DCD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5366A26-C50A-99DC-9303-ADC4B85D3EB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F088617E-408A-646B-05FD-27219CFD6B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831B97E-29EA-20BC-C548-2CD363C8AB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A6BE9E-5408-5B46-8DFF-103172C7AB7F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말레이시아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ko-KR" sz="1800" b="1" spc="-1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레이몬드</a:t>
            </a:r>
            <a:r>
              <a:rPr lang="ko-KR" altLang="ko-KR" sz="1800" b="1" spc="-10" dirty="0">
                <a:solidFill>
                  <a:srgbClr val="000000"/>
                </a:solidFill>
                <a:effectLst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ko-KR" altLang="ko-KR" sz="1800" b="1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고</a:t>
            </a:r>
            <a:r>
              <a:rPr lang="ko-KR" altLang="ko-KR" sz="1800" b="1" spc="-10" dirty="0">
                <a:solidFill>
                  <a:srgbClr val="000000"/>
                </a:solidFill>
                <a:effectLst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ko-KR" altLang="ko-KR" sz="1800" b="1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목사</a:t>
            </a:r>
            <a:r>
              <a:rPr lang="ko-KR" altLang="ko-KR" sz="1800" b="1" spc="-10" dirty="0">
                <a:solidFill>
                  <a:srgbClr val="000000"/>
                </a:solidFill>
                <a:effectLst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ko-KR" altLang="ko-KR" sz="1800" b="1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실종</a:t>
            </a:r>
            <a:r>
              <a:rPr lang="en-US" altLang="ko-KR" sz="1800" b="1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8</a:t>
            </a:r>
            <a:r>
              <a:rPr lang="ko-KR" altLang="ko-KR" sz="1800" b="1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년째</a:t>
            </a:r>
            <a:r>
              <a:rPr lang="ko-KR" altLang="ko-KR" sz="1800" b="1" spc="-10" dirty="0">
                <a:solidFill>
                  <a:srgbClr val="000000"/>
                </a:solidFill>
                <a:effectLst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altLang="ko-KR" sz="1800" b="1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E05B5B-232C-2854-0A83-F3C480DA4D64}"/>
              </a:ext>
            </a:extLst>
          </p:cNvPr>
          <p:cNvSpPr txBox="1"/>
          <p:nvPr/>
        </p:nvSpPr>
        <p:spPr>
          <a:xfrm>
            <a:off x="1120485" y="1586595"/>
            <a:ext cx="9674762" cy="47192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100"/>
              </a:lnSpc>
              <a:spcBef>
                <a:spcPts val="1650"/>
              </a:spcBef>
            </a:pPr>
            <a:r>
              <a:rPr lang="ko-KR" altLang="ko-KR" sz="1100" b="1" spc="-10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레이몬드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고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목사는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소외된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커뮤니티를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지원하는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데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평생을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바쳤습니다</a:t>
            </a:r>
            <a:r>
              <a:rPr lang="en-US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. 2025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년</a:t>
            </a:r>
            <a:r>
              <a:rPr lang="en-US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 2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월</a:t>
            </a:r>
            <a:r>
              <a:rPr lang="en-US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 13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일은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그가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납치된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지</a:t>
            </a:r>
            <a:r>
              <a:rPr lang="en-US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 8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년이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되는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날이며</a:t>
            </a:r>
            <a:r>
              <a:rPr lang="en-US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,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그의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아내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수산나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고는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정의를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위한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법적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싸움을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계속하고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있습니다</a:t>
            </a:r>
            <a:r>
              <a:rPr lang="en-US" altLang="ko-KR" sz="1100" b="1" spc="-1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.</a:t>
            </a:r>
            <a:endParaRPr lang="ko-KR" altLang="ko-KR" sz="1100" b="1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algn="l">
              <a:lnSpc>
                <a:spcPts val="2100"/>
              </a:lnSpc>
              <a:spcBef>
                <a:spcPts val="1650"/>
              </a:spcBef>
            </a:pP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2025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년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 2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월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 13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일은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레이몬드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고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목사가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대낮에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납치된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지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 8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년이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되는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날입니다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.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그는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주거용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 CCTV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카메라에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차량에서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대형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검은색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차량으로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끌려가는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모습이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포착되었습니다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.</a:t>
            </a:r>
            <a:endParaRPr lang="ko-KR" altLang="ko-KR" sz="11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algn="l">
              <a:lnSpc>
                <a:spcPts val="2100"/>
              </a:lnSpc>
              <a:spcBef>
                <a:spcPts val="1650"/>
              </a:spcBef>
            </a:pP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그의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아내인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수산나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리우는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수산나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코라고도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알려져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있으며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,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남편에게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무슨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일이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일어났는지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알아내고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이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사건에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en-US" sz="1100" spc="-10" dirty="0">
                <a:solidFill>
                  <a:srgbClr val="000000"/>
                </a:solidFill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관한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정부의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태만에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맞서기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위해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 2020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년부터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정부와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법적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싸움을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벌여왔습니다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. "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내가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원하는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것은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정의뿐입니다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!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나는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진실을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알고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싶습니다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.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내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남편은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어디에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있으며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무슨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일이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일어났나요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?"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라고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수산나는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말했습니다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.</a:t>
            </a:r>
            <a:endParaRPr lang="ko-KR" altLang="ko-KR" sz="11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algn="l">
              <a:lnSpc>
                <a:spcPts val="2100"/>
              </a:lnSpc>
              <a:spcBef>
                <a:spcPts val="1650"/>
              </a:spcBef>
            </a:pP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"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저는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가해자들이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법정에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세워지고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기소되기를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원합니다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."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라고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수산나는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en-US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말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했습니다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. "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저는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트라우마를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겪었고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,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그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결과</a:t>
            </a:r>
            <a:r>
              <a:rPr lang="ko-KR" altLang="en-US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로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공황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발작</a:t>
            </a:r>
            <a:r>
              <a:rPr lang="ko-KR" altLang="en-US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도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일으켰습니다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. </a:t>
            </a:r>
            <a:r>
              <a:rPr lang="ko-KR" altLang="en-US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지금도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여전히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공황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발작을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일으킵니다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.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제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아이들</a:t>
            </a:r>
            <a:r>
              <a:rPr lang="ko-KR" altLang="en-US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은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우울증에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걸</a:t>
            </a:r>
            <a:r>
              <a:rPr lang="ko-KR" altLang="en-US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려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상담을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받아야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굴림" panose="020B0600000101010101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했습니다</a:t>
            </a:r>
            <a:r>
              <a:rPr lang="en-US" altLang="ko-KR" sz="1100" spc="-1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." </a:t>
            </a:r>
          </a:p>
          <a:p>
            <a:pPr algn="l">
              <a:spcBef>
                <a:spcPts val="1650"/>
              </a:spcBef>
            </a:pPr>
            <a:r>
              <a:rPr lang="ko-KR" altLang="en-US" sz="1100" kern="100" spc="-1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굴림" panose="020B0600000101010101" pitchFamily="50" charset="-127"/>
              </a:rPr>
              <a:t>기도제목  </a:t>
            </a:r>
            <a:endParaRPr lang="en-US" altLang="ko-KR" sz="1100" kern="100" spc="-10" dirty="0">
              <a:solidFill>
                <a:srgbClr val="C00000"/>
              </a:solidFill>
              <a:latin typeface="Helvetica" panose="020B0604020202020204" pitchFamily="34" charset="0"/>
              <a:ea typeface="맑은 고딕" panose="020B0503020000020004" pitchFamily="50" charset="-127"/>
              <a:cs typeface="굴림" panose="020B0600000101010101" pitchFamily="50" charset="-127"/>
            </a:endParaRPr>
          </a:p>
          <a:p>
            <a:pPr algn="l">
              <a:spcBef>
                <a:spcPts val="1650"/>
              </a:spcBef>
            </a:pPr>
            <a:r>
              <a:rPr lang="en-US" altLang="ko-KR" sz="1100" kern="100" spc="-1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굴림" panose="020B0600000101010101" pitchFamily="50" charset="-127"/>
              </a:rPr>
              <a:t>1. </a:t>
            </a:r>
            <a:r>
              <a:rPr lang="ko-KR" altLang="en-US" sz="1100" kern="100" spc="-1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굴림" panose="020B0600000101010101" pitchFamily="50" charset="-127"/>
              </a:rPr>
              <a:t>하나님께서 </a:t>
            </a:r>
            <a:r>
              <a:rPr lang="ko-KR" altLang="en-US" sz="1100" kern="100" spc="-10" dirty="0" err="1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굴림" panose="020B0600000101010101" pitchFamily="50" charset="-127"/>
              </a:rPr>
              <a:t>수잔나와</a:t>
            </a:r>
            <a:r>
              <a:rPr lang="ko-KR" altLang="en-US" sz="1100" kern="100" spc="-1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굴림" panose="020B0600000101010101" pitchFamily="50" charset="-127"/>
              </a:rPr>
              <a:t> 자녀들에게 힘</a:t>
            </a:r>
            <a:r>
              <a:rPr lang="en-US" altLang="ko-KR" sz="1100" kern="100" spc="-1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굴림" panose="020B0600000101010101" pitchFamily="50" charset="-127"/>
              </a:rPr>
              <a:t>,</a:t>
            </a:r>
            <a:r>
              <a:rPr lang="ko-KR" altLang="en-US" sz="1100" kern="100" spc="-1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굴림" panose="020B0600000101010101" pitchFamily="50" charset="-127"/>
              </a:rPr>
              <a:t> 지혜</a:t>
            </a:r>
            <a:r>
              <a:rPr lang="en-US" altLang="ko-KR" sz="1100" kern="100" spc="-1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굴림" panose="020B0600000101010101" pitchFamily="50" charset="-127"/>
              </a:rPr>
              <a:t>, </a:t>
            </a:r>
            <a:r>
              <a:rPr lang="ko-KR" altLang="en-US" sz="1100" kern="100" spc="-1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굴림" panose="020B0600000101010101" pitchFamily="50" charset="-127"/>
              </a:rPr>
              <a:t>믿음과 소망을 주시도록</a:t>
            </a:r>
            <a:r>
              <a:rPr lang="en-US" altLang="ko-KR" sz="1100" kern="100" spc="-1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굴림" panose="020B0600000101010101" pitchFamily="50" charset="-127"/>
              </a:rPr>
              <a:t>.</a:t>
            </a:r>
          </a:p>
          <a:p>
            <a:pPr algn="l">
              <a:spcBef>
                <a:spcPts val="1650"/>
              </a:spcBef>
            </a:pPr>
            <a:r>
              <a:rPr lang="en-US" altLang="ko-KR" sz="1100" kern="100" spc="-1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2. </a:t>
            </a:r>
            <a:r>
              <a:rPr lang="ko-KR" altLang="en-US" sz="1100" kern="100" spc="-1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법정에서 </a:t>
            </a:r>
            <a:r>
              <a:rPr lang="ko-KR" altLang="en-US" sz="1100" kern="100" spc="-1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레이몬드</a:t>
            </a:r>
            <a:r>
              <a:rPr lang="ko-KR" altLang="en-US" sz="1100" kern="100" spc="-1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고 목사님의 사건이 정의롭고 투명하게 다뤄지도록</a:t>
            </a:r>
            <a:r>
              <a:rPr lang="en-US" altLang="ko-KR" sz="1100" kern="100" spc="-1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l">
              <a:spcBef>
                <a:spcPts val="1650"/>
              </a:spcBef>
            </a:pPr>
            <a:r>
              <a:rPr lang="en-US" altLang="ko-KR" sz="1100" kern="100" spc="-1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3. </a:t>
            </a:r>
            <a:r>
              <a:rPr lang="ko-KR" altLang="en-US" sz="1100" kern="100" spc="-10" dirty="0" err="1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레이몬드</a:t>
            </a:r>
            <a:r>
              <a:rPr lang="ko-KR" altLang="en-US" sz="1100" kern="100" spc="-1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고 목사님에 관한 진실이 밝혀지도록</a:t>
            </a:r>
            <a:r>
              <a:rPr lang="en-US" altLang="ko-KR" sz="1100" kern="100" spc="-1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14B73B39-964B-469A-8140-9EE1ECB03B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43450" y="2667000"/>
            <a:ext cx="27051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09222AD9-FE49-4C4F-A1FD-1A8AF1BD8C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95850" y="2819400"/>
            <a:ext cx="27051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8147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C043A-4F0C-1625-B2BA-5AD620EC7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326689-636E-922C-7888-ED88F5A6AACC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EFB4DDC-B3E4-E962-44DD-E2644652DD5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54F920D-C47E-C8B1-A9AE-3C81FE3A28AB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9C987E8-A826-7DD0-DC4A-E7A7F34348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536DF77-16A3-5FA3-6956-12BC58B99C2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3BB9B76-13D2-2556-31DC-4EB4A9B8DCD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5366A26-C50A-99DC-9303-ADC4B85D3EB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F088617E-408A-646B-05FD-27219CFD6B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831B97E-29EA-20BC-C548-2CD363C8AB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A6BE9E-5408-5B46-8DFF-103172C7AB7F}"/>
              </a:ext>
            </a:extLst>
          </p:cNvPr>
          <p:cNvSpPr txBox="1"/>
          <p:nvPr/>
        </p:nvSpPr>
        <p:spPr>
          <a:xfrm>
            <a:off x="1510936" y="1007130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 2025 </a:t>
            </a:r>
            <a:r>
              <a:rPr lang="ko-KR" altLang="en-US" dirty="0" err="1">
                <a:solidFill>
                  <a:srgbClr val="0070C0"/>
                </a:solidFill>
                <a:ea typeface="맑은 고딕"/>
              </a:rPr>
              <a:t>월드와치리스트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sz="18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30</a:t>
            </a:r>
            <a:r>
              <a:rPr lang="ko-KR" altLang="en-US" kern="0" dirty="0"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위 니</a:t>
            </a:r>
            <a:r>
              <a:rPr lang="ko-KR" altLang="ko-KR" sz="18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카라과</a:t>
            </a:r>
            <a:r>
              <a:rPr lang="en-US" altLang="ko-KR" dirty="0">
                <a:ea typeface="맑은 고딕"/>
              </a:rPr>
              <a:t> </a:t>
            </a: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E05B5B-232C-2854-0A83-F3C480DA4D64}"/>
              </a:ext>
            </a:extLst>
          </p:cNvPr>
          <p:cNvSpPr txBox="1"/>
          <p:nvPr/>
        </p:nvSpPr>
        <p:spPr>
          <a:xfrm>
            <a:off x="1120485" y="1586595"/>
            <a:ext cx="6395800" cy="46351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latinLnBrk="0">
              <a:lnSpc>
                <a:spcPct val="150000"/>
              </a:lnSpc>
              <a:spcAft>
                <a:spcPts val="800"/>
              </a:spcAft>
            </a:pPr>
            <a:r>
              <a:rPr lang="ko-KR" altLang="ko-KR" sz="1100" b="1" kern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인구</a:t>
            </a:r>
            <a:r>
              <a:rPr lang="en-US" altLang="ko-KR" sz="1100" kern="0" dirty="0">
                <a:effectLst/>
                <a:latin typeface="굴림" panose="020B0600000101010101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710</a:t>
            </a:r>
            <a:r>
              <a:rPr lang="ko-KR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만 명</a:t>
            </a:r>
            <a:r>
              <a:rPr lang="en-US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/ </a:t>
            </a:r>
            <a:r>
              <a:rPr lang="ko-KR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기독교인</a:t>
            </a:r>
            <a:r>
              <a:rPr lang="en-US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680</a:t>
            </a:r>
            <a:r>
              <a:rPr lang="ko-KR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만 명</a:t>
            </a:r>
            <a:r>
              <a:rPr lang="en-US" altLang="ko-KR" sz="1100" kern="0" dirty="0"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 </a:t>
            </a:r>
            <a:r>
              <a:rPr lang="ko-KR" altLang="ko-KR" sz="1100" b="1" kern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지도자</a:t>
            </a:r>
            <a:r>
              <a:rPr lang="ko-KR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다니엘 </a:t>
            </a:r>
            <a:r>
              <a:rPr lang="ko-KR" altLang="ko-KR" sz="1100" kern="0" dirty="0" err="1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오르테가</a:t>
            </a:r>
            <a:r>
              <a:rPr lang="ko-KR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대통령</a:t>
            </a:r>
            <a:r>
              <a:rPr lang="en-US" altLang="ko-KR" sz="1100" kern="0" dirty="0"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 </a:t>
            </a:r>
            <a:r>
              <a:rPr lang="ko-KR" altLang="ko-KR" sz="1100" b="1" kern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박해 지수</a:t>
            </a:r>
            <a:r>
              <a:rPr lang="en-US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71 (+1)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l" latinLnBrk="0">
              <a:lnSpc>
                <a:spcPct val="150000"/>
              </a:lnSpc>
              <a:spcAft>
                <a:spcPts val="800"/>
              </a:spcAft>
            </a:pPr>
            <a:r>
              <a:rPr lang="ko-KR" altLang="ko-KR" sz="11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니카라과는 현재 정치적 불안과 경제적 침체를 겪고 있으며</a:t>
            </a:r>
            <a:r>
              <a:rPr lang="en-US" altLang="ko-KR" sz="11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1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현 정부에 반대하는 시위가</a:t>
            </a:r>
            <a:r>
              <a:rPr lang="en-US" altLang="ko-KR" sz="11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10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많아지고 있습니다</a:t>
            </a:r>
            <a:r>
              <a:rPr lang="en-US" altLang="ko-KR" sz="110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r>
              <a:rPr lang="en-US" altLang="ko-KR" sz="11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1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특별히 </a:t>
            </a:r>
            <a:r>
              <a:rPr lang="ko-KR" altLang="ko-KR" sz="11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이에 관해 목소리를 낸 </a:t>
            </a:r>
            <a:r>
              <a:rPr lang="ko-KR" altLang="en-US" sz="11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기독교인들은 혹독한 대가를 </a:t>
            </a:r>
            <a:r>
              <a:rPr lang="ko-KR" altLang="ko-KR" sz="11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치르고 있습니다</a:t>
            </a:r>
            <a:r>
              <a:rPr lang="en-US" altLang="ko-KR" sz="11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1">
              <a:lnSpc>
                <a:spcPct val="150000"/>
              </a:lnSpc>
            </a:pPr>
            <a:r>
              <a:rPr lang="en-US" altLang="ko-KR" sz="11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 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1">
              <a:lnSpc>
                <a:spcPct val="150000"/>
              </a:lnSpc>
            </a:pP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교회 지도자들은 괴롭힘과 체포를 당하고</a:t>
            </a:r>
            <a:r>
              <a:rPr lang="en-US" altLang="ko-KR" sz="11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재산이 몰수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되기도 </a:t>
            </a:r>
            <a:r>
              <a:rPr lang="ko-KR" altLang="en-US" sz="11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합니다</a:t>
            </a:r>
            <a:r>
              <a:rPr lang="en-US" altLang="ko-KR" sz="11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기독교 학교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TV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방송국</a:t>
            </a:r>
            <a:r>
              <a:rPr lang="en-US" altLang="ko-KR" sz="11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1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및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자선 단체들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은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폐쇄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 되고 있는 상황입니다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교회들은 협박을 받고 있으며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일부 지도자들은 나라를 떠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나거나 강제 추방을 당하고 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정부는 교회를 침묵시키기 위해 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년간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수백 개의 기독교 단체들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을 탄압했습니다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1">
              <a:lnSpc>
                <a:spcPct val="150000"/>
              </a:lnSpc>
            </a:pP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 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1">
              <a:lnSpc>
                <a:spcPct val="150000"/>
              </a:lnSpc>
            </a:pPr>
            <a:r>
              <a:rPr lang="ko-KR" altLang="ko-KR" sz="1100" b="1" kern="100" dirty="0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오픈도어는 니카라과의 </a:t>
            </a:r>
            <a:r>
              <a:rPr lang="ko-KR" altLang="ko-KR" sz="1100" b="1" kern="100" dirty="0" err="1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박해받는</a:t>
            </a:r>
            <a:r>
              <a:rPr lang="ko-KR" altLang="ko-KR" sz="1100" b="1" kern="100" dirty="0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교회를 지원하기 위해 기독교 서적 보급</a:t>
            </a:r>
            <a:r>
              <a:rPr lang="en-US" altLang="ko-KR" sz="1100" b="1" kern="100" dirty="0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100" b="1" kern="100" dirty="0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제자 훈련</a:t>
            </a:r>
            <a:r>
              <a:rPr lang="en-US" altLang="ko-KR" sz="1100" b="1" kern="100" dirty="0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100" b="1" kern="100" dirty="0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긴급 구호 지원</a:t>
            </a:r>
            <a:r>
              <a:rPr lang="en-US" altLang="ko-KR" sz="1100" b="1" kern="100" dirty="0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100" b="1" kern="100" dirty="0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법률 상담</a:t>
            </a:r>
            <a:r>
              <a:rPr lang="en-US" altLang="ko-KR" sz="1100" b="1" kern="100" dirty="0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100" b="1" kern="100" dirty="0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목회자 교육을 제공하고 있</a:t>
            </a:r>
            <a:r>
              <a:rPr lang="ko-KR" altLang="en-US" sz="1100" b="1" kern="100" dirty="0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습니</a:t>
            </a:r>
            <a:r>
              <a:rPr lang="ko-KR" altLang="ko-KR" sz="1100" b="1" kern="100" dirty="0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다</a:t>
            </a:r>
            <a:r>
              <a:rPr lang="en-US" altLang="ko-KR" sz="1100" b="1" kern="100" dirty="0">
                <a:solidFill>
                  <a:srgbClr val="7030A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 algn="just" latinLnBrk="1">
              <a:lnSpc>
                <a:spcPct val="150000"/>
              </a:lnSpc>
            </a:pP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l" latinLnBrk="0">
              <a:lnSpc>
                <a:spcPct val="150000"/>
              </a:lnSpc>
              <a:spcAft>
                <a:spcPts val="800"/>
              </a:spcAft>
            </a:pPr>
            <a:r>
              <a:rPr lang="ko-KR" altLang="ko-KR" sz="1100" b="1" kern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기도 제목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algn="l" latinLnBrk="0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1. </a:t>
            </a:r>
            <a:r>
              <a:rPr lang="ko-KR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불의에 맞서 목소리를 내는 교회 지도자들이 하나님의 보호를 받을 수 있도록</a:t>
            </a:r>
            <a:r>
              <a:rPr lang="en-US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algn="l" latinLnBrk="0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2. </a:t>
            </a:r>
            <a:r>
              <a:rPr lang="ko-KR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박해 생존 훈련</a:t>
            </a:r>
            <a:r>
              <a:rPr lang="ko-KR" altLang="en-US" sz="1100" kern="0" dirty="0"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을 받은 시잔들이 </a:t>
            </a:r>
            <a:r>
              <a:rPr lang="ko-KR" altLang="en-US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세상에 소금과 빛으로 </a:t>
            </a:r>
            <a:r>
              <a:rPr lang="ko-KR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살아가</a:t>
            </a:r>
            <a:r>
              <a:rPr lang="ko-KR" altLang="en-US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도록</a:t>
            </a:r>
            <a:r>
              <a:rPr lang="en-US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vl="0" algn="l" latinLnBrk="0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3. </a:t>
            </a:r>
            <a:r>
              <a:rPr lang="ko-KR" altLang="ko-KR" sz="1100" kern="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정부의 감시를 받고 있는 신자들이 복음을 전하는 일을 멈추지 않도록</a:t>
            </a:r>
            <a:r>
              <a:rPr lang="en-US" altLang="ko-KR" sz="1100" kern="0" dirty="0"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.</a:t>
            </a:r>
            <a:endParaRPr lang="en-US" altLang="ko-KR" sz="1100" kern="100" spc="-10" dirty="0">
              <a:solidFill>
                <a:srgbClr val="C0000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D19D874-859F-4B05-A9D2-A8406467A6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695" y="2342726"/>
            <a:ext cx="3606890" cy="254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20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지역발표를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3</a:t>
            </a:r>
            <a:r>
              <a:rPr lang="ko-KR" altLang="en-US" sz="1000" dirty="0">
                <a:latin typeface="맑은 고딕"/>
                <a:ea typeface="맑은 고딕"/>
              </a:rPr>
              <a:t>월부터 매월 전국 도시를 순회하며 지역별 </a:t>
            </a:r>
            <a:r>
              <a:rPr lang="en-US" altLang="ko-KR" sz="1000" dirty="0">
                <a:latin typeface="맑은 고딕"/>
                <a:ea typeface="맑은 고딕"/>
              </a:rPr>
              <a:t>WWL </a:t>
            </a:r>
            <a:r>
              <a:rPr lang="ko-KR" altLang="en-US" sz="1000" dirty="0">
                <a:latin typeface="맑은 고딕"/>
                <a:ea typeface="맑은 고딕"/>
              </a:rPr>
              <a:t>발표를 목표로 교회들을 접촉하고 있습니다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인천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익산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대구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대전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춘천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광주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부산 등의 교회들과 협력할 수 있도록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</a:t>
            </a:r>
            <a:r>
              <a:rPr lang="ko-KR" altLang="en-US" sz="1000" dirty="0" err="1">
                <a:latin typeface="맑은 고딕"/>
                <a:ea typeface="맑은 고딕"/>
              </a:rPr>
              <a:t>붙여주시기를</a:t>
            </a:r>
            <a:r>
              <a:rPr lang="ko-KR" altLang="en-US" sz="1000" dirty="0">
                <a:latin typeface="맑은 고딕"/>
                <a:ea typeface="맑은 고딕"/>
              </a:rPr>
              <a:t>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4</a:t>
            </a:r>
            <a:r>
              <a:rPr lang="ko-KR" altLang="en-US" sz="1000" dirty="0">
                <a:latin typeface="roboto" panose="02000000000000000000" pitchFamily="2" charset="0"/>
              </a:rPr>
              <a:t>월 부터 한국교회 북한선교 이해와 통일 준비에 도움이 되고자 북한선교학교를 개최합니다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북한선교와 통일을 위한 준비된 일꾼을 바르게 세우는 학교가 될 수 있도록  기도해 주세요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9</a:t>
            </a:r>
            <a:r>
              <a:rPr lang="ko-KR" altLang="en-US" sz="1000" dirty="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 err="1">
                <a:latin typeface="roboto" panose="02000000000000000000" pitchFamily="2" charset="0"/>
              </a:rPr>
              <a:t>브라더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r>
              <a:rPr lang="ko-KR" altLang="en-US" sz="1000" dirty="0" err="1">
                <a:latin typeface="roboto" panose="02000000000000000000" pitchFamily="2" charset="0"/>
              </a:rPr>
              <a:t>앤드류와</a:t>
            </a:r>
            <a:r>
              <a:rPr lang="ko-KR" altLang="en-US" sz="1000" dirty="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오픈도어의 기도용사로 온전히 세워지는 학교가 될 수 있도록 준비시켜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endParaRPr lang="en-US" altLang="ko-KR" sz="1000" dirty="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21/1/2025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2277</TotalTime>
  <Words>1452</Words>
  <Application>Microsoft Office PowerPoint</Application>
  <PresentationFormat>와이드스크린</PresentationFormat>
  <Paragraphs>82</Paragraphs>
  <Slides>11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5" baseType="lpstr">
      <vt:lpstr>inherit</vt:lpstr>
      <vt:lpstr>NanumGothicExtraBold</vt:lpstr>
      <vt:lpstr>SFProDisplay</vt:lpstr>
      <vt:lpstr>굴림</vt:lpstr>
      <vt:lpstr>굴림</vt:lpstr>
      <vt:lpstr>맑은 고딕</vt:lpstr>
      <vt:lpstr>맑은 고딕</vt:lpstr>
      <vt:lpstr>함초롬바탕</vt:lpstr>
      <vt:lpstr>Aharoni</vt:lpstr>
      <vt:lpstr>Arial</vt:lpstr>
      <vt:lpstr>Helvetica</vt:lpstr>
      <vt:lpstr>PT Sans</vt:lpstr>
      <vt:lpstr>roboto</vt:lpstr>
      <vt:lpstr>Office 테마</vt:lpstr>
      <vt:lpstr>Prayer Meeting  for Persecuted Church Worldwide 박해받는 교회를 위한 화요기도모임</vt:lpstr>
      <vt:lpstr>순서</vt:lpstr>
      <vt:lpstr>엡 4:17, 22-32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Namjun Cho</cp:lastModifiedBy>
  <cp:revision>315</cp:revision>
  <dcterms:created xsi:type="dcterms:W3CDTF">2024-07-08T04:53:18Z</dcterms:created>
  <dcterms:modified xsi:type="dcterms:W3CDTF">2025-02-19T07:24:15Z</dcterms:modified>
</cp:coreProperties>
</file>